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vsdx" ContentType="application/vnd.ms-visio.drawi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6.xml" ContentType="application/vnd.openxmlformats-officedocument.wordprocessingml.header+xml"/>
  <Override PartName="/word/header7.xml" ContentType="application/vnd.openxmlformats-officedocument.wordprocessingml.header+xml"/>
  <Override PartName="/word/footer2.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3.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4.xml" ContentType="application/vnd.openxmlformats-officedocument.wordprocessingml.footer+xml"/>
  <Override PartName="/word/header13.xml" ContentType="application/vnd.openxmlformats-officedocument.wordprocessingml.header+xml"/>
  <Override PartName="/word/footer5.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6.xml" ContentType="application/vnd.openxmlformats-officedocument.wordprocessingml.foot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13AA607" w14:textId="14AECE54" w:rsidR="00551120" w:rsidRDefault="00551120"/>
    <w:p w14:paraId="65DD8369" w14:textId="2F234CB3" w:rsidR="00E523C3" w:rsidRPr="00890B9D" w:rsidRDefault="009B4390">
      <w:r w:rsidRPr="00890B9D">
        <w:rPr>
          <w:noProof/>
          <w:lang w:eastAsia="en-AU"/>
        </w:rPr>
        <w:drawing>
          <wp:inline distT="0" distB="0" distL="0" distR="0" wp14:anchorId="051925C7" wp14:editId="04796E49">
            <wp:extent cx="5973366" cy="1104900"/>
            <wp:effectExtent l="0" t="0" r="8890" b="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3">
                      <a:extLst>
                        <a:ext uri="{28A0092B-C50C-407E-A947-70E740481C1C}">
                          <a14:useLocalDpi xmlns:a14="http://schemas.microsoft.com/office/drawing/2010/main"/>
                        </a:ext>
                      </a:extLst>
                    </a:blip>
                    <a:srcRect/>
                    <a:stretch>
                      <a:fillRect/>
                    </a:stretch>
                  </pic:blipFill>
                  <pic:spPr bwMode="auto">
                    <a:xfrm>
                      <a:off x="0" y="0"/>
                      <a:ext cx="5995865" cy="1109062"/>
                    </a:xfrm>
                    <a:prstGeom prst="rect">
                      <a:avLst/>
                    </a:prstGeom>
                    <a:noFill/>
                  </pic:spPr>
                </pic:pic>
              </a:graphicData>
            </a:graphic>
          </wp:inline>
        </w:drawing>
      </w:r>
    </w:p>
    <w:p w14:paraId="7E07385F" w14:textId="782DA686" w:rsidR="009B4390" w:rsidRPr="00890B9D" w:rsidRDefault="009B4390"/>
    <w:p w14:paraId="760A7D8F" w14:textId="68C096ED" w:rsidR="00120C3B" w:rsidRPr="00890B9D" w:rsidRDefault="00120C3B"/>
    <w:p w14:paraId="0B7FCA44" w14:textId="2A2842DA" w:rsidR="00263A34" w:rsidRPr="00890B9D" w:rsidRDefault="00E3761D" w:rsidP="000E6760">
      <w:pPr>
        <w:pStyle w:val="BodyText"/>
      </w:pPr>
      <w:r w:rsidRPr="00890B9D">
        <w:rPr>
          <w:noProof/>
          <w:lang w:eastAsia="en-AU"/>
        </w:rPr>
        <mc:AlternateContent>
          <mc:Choice Requires="wps">
            <w:drawing>
              <wp:anchor distT="0" distB="0" distL="114300" distR="114300" simplePos="0" relativeHeight="251658243" behindDoc="0" locked="0" layoutInCell="1" allowOverlap="1" wp14:anchorId="77ED9844" wp14:editId="241C57F4">
                <wp:simplePos x="0" y="0"/>
                <wp:positionH relativeFrom="margin">
                  <wp:align>left</wp:align>
                </wp:positionH>
                <wp:positionV relativeFrom="paragraph">
                  <wp:posOffset>5743575</wp:posOffset>
                </wp:positionV>
                <wp:extent cx="5829300" cy="1905000"/>
                <wp:effectExtent l="0" t="0" r="0" b="0"/>
                <wp:wrapNone/>
                <wp:docPr id="40" name="Text Box 40"/>
                <wp:cNvGraphicFramePr/>
                <a:graphic xmlns:a="http://schemas.openxmlformats.org/drawingml/2006/main">
                  <a:graphicData uri="http://schemas.microsoft.com/office/word/2010/wordprocessingShape">
                    <wps:wsp>
                      <wps:cNvSpPr txBox="1"/>
                      <wps:spPr>
                        <a:xfrm>
                          <a:off x="0" y="0"/>
                          <a:ext cx="5829300" cy="1905000"/>
                        </a:xfrm>
                        <a:prstGeom prst="rect">
                          <a:avLst/>
                        </a:prstGeom>
                        <a:noFill/>
                        <a:ln w="6350">
                          <a:noFill/>
                        </a:ln>
                      </wps:spPr>
                      <wps:txbx>
                        <w:txbxContent>
                          <w:p w14:paraId="11828694" w14:textId="3C827A27" w:rsidR="00A007BE" w:rsidRPr="0067799D" w:rsidRDefault="00A007BE">
                            <w:pPr>
                              <w:rPr>
                                <w:rFonts w:ascii="Arial" w:hAnsi="Arial" w:cs="Arial"/>
                                <w:sz w:val="18"/>
                                <w:szCs w:val="18"/>
                              </w:rPr>
                            </w:pPr>
                            <w:r w:rsidRPr="000D3ED4">
                              <w:rPr>
                                <w:rFonts w:ascii="Arial" w:hAnsi="Arial" w:cs="Arial"/>
                                <w:sz w:val="18"/>
                                <w:szCs w:val="18"/>
                              </w:rPr>
                              <w:t xml:space="preserve">For further information raise an enquiry via </w:t>
                            </w:r>
                            <w:hyperlink r:id="rId14" w:history="1">
                              <w:r w:rsidRPr="000D3ED4">
                                <w:rPr>
                                  <w:rStyle w:val="Hyperlink"/>
                                  <w:rFonts w:cs="Arial"/>
                                  <w:i/>
                                  <w:iCs/>
                                  <w:sz w:val="18"/>
                                  <w:szCs w:val="18"/>
                                </w:rPr>
                                <w:t>Online Services for DSPs</w:t>
                              </w:r>
                            </w:hyperlink>
                            <w:r w:rsidRPr="000D3ED4">
                              <w:rPr>
                                <w:rFonts w:ascii="Arial" w:hAnsi="Arial" w:cs="Arial"/>
                                <w:sz w:val="18"/>
                                <w:szCs w:val="18"/>
                              </w:rPr>
                              <w:t xml:space="preserve"> If you are unable to access this contact </w:t>
                            </w:r>
                            <w:hyperlink r:id="rId15" w:history="1">
                              <w:r w:rsidRPr="000D3ED4">
                                <w:rPr>
                                  <w:rStyle w:val="Hyperlink"/>
                                  <w:rFonts w:cs="Arial"/>
                                  <w:sz w:val="18"/>
                                  <w:szCs w:val="18"/>
                                </w:rPr>
                                <w:t>SBRServiceDesk@sbr.gov.au</w:t>
                              </w:r>
                            </w:hyperlink>
                            <w:r w:rsidRPr="000D3ED4">
                              <w:rPr>
                                <w:rFonts w:ascii="Arial" w:hAnsi="Arial" w:cs="Arial"/>
                                <w:sz w:val="18"/>
                                <w:szCs w:val="18"/>
                              </w:rPr>
                              <w:t xml:space="preserve"> or call 1300 488 231. International callers may use +61-2-6216 5577</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7ED9844" id="_x0000_t202" coordsize="21600,21600" o:spt="202" path="m,l,21600r21600,l21600,xe">
                <v:stroke joinstyle="miter"/>
                <v:path gradientshapeok="t" o:connecttype="rect"/>
              </v:shapetype>
              <v:shape id="Text Box 40" o:spid="_x0000_s1026" type="#_x0000_t202" style="position:absolute;margin-left:0;margin-top:452.25pt;width:459pt;height:150pt;z-index:251658243;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tmsAFwIAAC0EAAAOAAAAZHJzL2Uyb0RvYy54bWysU8tu2zAQvBfoPxC815IcO40Fy4GbwEUB&#10;IwngBDnTFGkJoLgsSVtyv75LSn4g7anohdrlrvYxM5zfd40iB2FdDbqg2SilRGgOZa13BX17XX25&#10;o8R5pkumQIuCHoWj94vPn+atycUYKlClsASLaJe3pqCV9yZPEscr0TA3AiM0BiXYhnl07S4pLWux&#10;eqOScZreJi3Y0ljgwjm8feyDdBHrSym4f5bSCU9UQXE2H08bz204k8Wc5TvLTFXzYQz2D1M0rNbY&#10;9FzqkXlG9rb+o1RTcwsOpB9xaBKQsuYi7oDbZOmHbTYVMyLuguA4c4bJ/b+y/OmwMS+W+O4bdEhg&#10;AKQ1Lnd4GfbppG3CFyclGEcIj2fYROcJx8vp3Xh2k2KIYyybpdMUHayTXH431vnvAhoSjIJa5CXC&#10;xQ5r5/vUU0ropmFVKxW5UZq0Bb29mabxh3MEiyuNPS7DBst3227YYAvlERez0HPuDF/V2HzNnH9h&#10;FknGgVG4/hkPqQCbwGBRUoH99bf7kI/YY5SSFkVTUPdzz6ygRP3QyMosm0yCyqIzmX4do2OvI9vr&#10;iN43D4C6zPCJGB7NkO/VyZQWmnfU9zJ0xRDTHHsX1J/MB99LGd8HF8tlTEJdGebXemN4KB3gDNC+&#10;du/MmgF/j9Q9wUleLP9AQ5/bE7Hce5B15CgA3KM64I6ajCwP7yeI/tqPWZdXvvgNAAD//wMAUEsD&#10;BBQABgAIAAAAIQCCp6AH3wAAAAkBAAAPAAAAZHJzL2Rvd25yZXYueG1sTI/BTsMwEETvSPyDtUjc&#10;qNOIojTEqapIFRKCQ0sv3Jx4m0TY6xC7beDr2Z7ocWdGs2+K1eSsOOEYek8K5rMEBFLjTU+tgv3H&#10;5iEDEaImo60nVPCDAVbl7U2hc+PPtMXTLraCSyjkWkEX45BLGZoOnQ4zPyCxd/Cj05HPsZVm1Gcu&#10;d1amSfIkne6JP3R6wKrD5mt3dApeq8273tapy35t9fJ2WA/f+8+FUvd30/oZRMQp/ofhgs/oUDJT&#10;7Y9kgrAKeEhUsEweFyDYXs4zVmrOpRdJloW8XlD+AQAA//8DAFBLAQItABQABgAIAAAAIQC2gziS&#10;/gAAAOEBAAATAAAAAAAAAAAAAAAAAAAAAABbQ29udGVudF9UeXBlc10ueG1sUEsBAi0AFAAGAAgA&#10;AAAhADj9If/WAAAAlAEAAAsAAAAAAAAAAAAAAAAALwEAAF9yZWxzLy5yZWxzUEsBAi0AFAAGAAgA&#10;AAAhAEa2awAXAgAALQQAAA4AAAAAAAAAAAAAAAAALgIAAGRycy9lMm9Eb2MueG1sUEsBAi0AFAAG&#10;AAgAAAAhAIKnoAffAAAACQEAAA8AAAAAAAAAAAAAAAAAcQQAAGRycy9kb3ducmV2LnhtbFBLBQYA&#10;AAAABAAEAPMAAAB9BQAAAAA=&#10;" filled="f" stroked="f" strokeweight=".5pt">
                <v:textbox>
                  <w:txbxContent>
                    <w:p w14:paraId="11828694" w14:textId="3C827A27" w:rsidR="00A007BE" w:rsidRPr="0067799D" w:rsidRDefault="00A007BE">
                      <w:pPr>
                        <w:rPr>
                          <w:rFonts w:ascii="Arial" w:hAnsi="Arial" w:cs="Arial"/>
                          <w:sz w:val="18"/>
                          <w:szCs w:val="18"/>
                        </w:rPr>
                      </w:pPr>
                      <w:r w:rsidRPr="000D3ED4">
                        <w:rPr>
                          <w:rFonts w:ascii="Arial" w:hAnsi="Arial" w:cs="Arial"/>
                          <w:sz w:val="18"/>
                          <w:szCs w:val="18"/>
                        </w:rPr>
                        <w:t xml:space="preserve">For further information raise an enquiry via </w:t>
                      </w:r>
                      <w:hyperlink r:id="rId16" w:history="1">
                        <w:r w:rsidRPr="000D3ED4">
                          <w:rPr>
                            <w:rStyle w:val="Hyperlink"/>
                            <w:rFonts w:cs="Arial"/>
                            <w:i/>
                            <w:iCs/>
                            <w:sz w:val="18"/>
                            <w:szCs w:val="18"/>
                          </w:rPr>
                          <w:t>Online Services for DSPs</w:t>
                        </w:r>
                      </w:hyperlink>
                      <w:r w:rsidRPr="000D3ED4">
                        <w:rPr>
                          <w:rFonts w:ascii="Arial" w:hAnsi="Arial" w:cs="Arial"/>
                          <w:sz w:val="18"/>
                          <w:szCs w:val="18"/>
                        </w:rPr>
                        <w:t xml:space="preserve"> If you are unable to access this contact </w:t>
                      </w:r>
                      <w:hyperlink r:id="rId17" w:history="1">
                        <w:r w:rsidRPr="000D3ED4">
                          <w:rPr>
                            <w:rStyle w:val="Hyperlink"/>
                            <w:rFonts w:cs="Arial"/>
                            <w:sz w:val="18"/>
                            <w:szCs w:val="18"/>
                          </w:rPr>
                          <w:t>SBRServiceDesk@sbr.gov.au</w:t>
                        </w:r>
                      </w:hyperlink>
                      <w:r w:rsidRPr="000D3ED4">
                        <w:rPr>
                          <w:rFonts w:ascii="Arial" w:hAnsi="Arial" w:cs="Arial"/>
                          <w:sz w:val="18"/>
                          <w:szCs w:val="18"/>
                        </w:rPr>
                        <w:t xml:space="preserve"> or call 1300 488 231. International callers may use +61-2-6216 5577</w:t>
                      </w:r>
                    </w:p>
                  </w:txbxContent>
                </v:textbox>
                <w10:wrap anchorx="margin"/>
              </v:shape>
            </w:pict>
          </mc:Fallback>
        </mc:AlternateContent>
      </w:r>
      <w:r w:rsidRPr="00890B9D">
        <w:rPr>
          <w:noProof/>
          <w:lang w:eastAsia="en-AU"/>
        </w:rPr>
        <mc:AlternateContent>
          <mc:Choice Requires="wps">
            <w:drawing>
              <wp:anchor distT="0" distB="0" distL="114300" distR="114300" simplePos="0" relativeHeight="251658244" behindDoc="0" locked="0" layoutInCell="1" allowOverlap="1" wp14:anchorId="68BB2D4B" wp14:editId="731D5518">
                <wp:simplePos x="0" y="0"/>
                <wp:positionH relativeFrom="margin">
                  <wp:align>right</wp:align>
                </wp:positionH>
                <wp:positionV relativeFrom="paragraph">
                  <wp:posOffset>342899</wp:posOffset>
                </wp:positionV>
                <wp:extent cx="6105525" cy="1489075"/>
                <wp:effectExtent l="0" t="0" r="0" b="0"/>
                <wp:wrapNone/>
                <wp:docPr id="29" name="Text Box 29"/>
                <wp:cNvGraphicFramePr/>
                <a:graphic xmlns:a="http://schemas.openxmlformats.org/drawingml/2006/main">
                  <a:graphicData uri="http://schemas.microsoft.com/office/word/2010/wordprocessingShape">
                    <wps:wsp>
                      <wps:cNvSpPr txBox="1"/>
                      <wps:spPr>
                        <a:xfrm>
                          <a:off x="0" y="0"/>
                          <a:ext cx="6105525" cy="1489075"/>
                        </a:xfrm>
                        <a:prstGeom prst="rect">
                          <a:avLst/>
                        </a:prstGeom>
                        <a:noFill/>
                        <a:ln w="6350">
                          <a:noFill/>
                        </a:ln>
                      </wps:spPr>
                      <wps:txbx>
                        <w:txbxContent>
                          <w:p w14:paraId="6F535AE7" w14:textId="6E44F37F" w:rsidR="00A007BE" w:rsidRPr="00E3761D" w:rsidRDefault="00A007BE" w:rsidP="00E3761D">
                            <w:pPr>
                              <w:pStyle w:val="Title"/>
                            </w:pPr>
                            <w:r w:rsidRPr="00E3761D">
                              <w:t>Standard Business Reporting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8BB2D4B" id="Text Box 29" o:spid="_x0000_s1027" type="#_x0000_t202" style="position:absolute;margin-left:429.55pt;margin-top:27pt;width:480.75pt;height:117.25pt;z-index:251658244;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Z2+PGgIAADQEAAAOAAAAZHJzL2Uyb0RvYy54bWysU8lu2zAQvRfIPxC8x5JcK4tgOXATuChg&#10;JAGcIGeaIi0BFIclaUvu13dIeUPaU9ELNcMZzfLe4/ShbxXZCesa0CXNRiklQnOoGr0p6fvb4vqO&#10;EueZrpgCLUq6F44+zK6+TDtTiDHUoCphCRbRruhMSWvvTZEkjteiZW4ERmgMSrAt8+jaTVJZ1mH1&#10;ViXjNL1JOrCVscCFc3j7NATpLNaXUnD/IqUTnqiS4mw+njae63AmsykrNpaZuuGHMdg/TNGyRmPT&#10;U6kn5hnZ2uaPUm3DLTiQfsShTUDKhou4A26TpZ+2WdXMiLgLguPMCSb3/8ry593KvFri+2/QI4EB&#10;kM64wuFl2KeXtg1fnJRgHCHcn2ATvSccL2+yNM/HOSUcY9nk7j69zUOd5Py7sc5/F9CSYJTUIi8R&#10;LrZbOj+kHlNCNw2LRqnIjdKkwxZf8zT+cIpgcaWxx3nYYPl+3ZOmulhkDdUe97MwUO8MXzQ4w5I5&#10;/8osco0roX79Cx5SAfaCg0VJDfbX3+5DPlKAUUo61E5J3c8ts4IS9UMjOffZZBLEFp1JfjtGx15G&#10;1pcRvW0fAeWZ4UsxPJoh36ujKS20HyjzeeiKIaY59i6pP5qPflA0PhMu5vOYhPIyzC/1yvBQOqAa&#10;EH7rP5g1Bxo8MvgMR5Wx4hMbQ+7Ax3zrQTaRqoDzgOoBfpRmJPvwjIL2L/2YdX7ss98AAAD//wMA&#10;UEsDBBQABgAIAAAAIQBXFJcc3wAAAAcBAAAPAAAAZHJzL2Rvd25yZXYueG1sTI9PS8NAEMXvgt9h&#10;GcGb3TSYEmMmpQSKIHpo7cXbJLtNgvsnZrdt9NM7nvQ0PN7jvd+U69kacdZTGLxDWC4SENq1Xg2u&#10;Qzi8be9yECGSU2S80whfOsC6ur4qqVD+4nb6vI+d4BIXCkLoYxwLKUPba0th4Uft2Dv6yVJkOXVS&#10;TXThcmtkmiQraWlwvNDTqOtetx/7k0V4rrevtGtSm3+b+unluBk/D+8Z4u3NvHkEEfUc/8Lwi8/o&#10;UDFT409OBWEQ+JGIkN3zZfdhtcxANAhpnmcgq1L+569+AAAA//8DAFBLAQItABQABgAIAAAAIQC2&#10;gziS/gAAAOEBAAATAAAAAAAAAAAAAAAAAAAAAABbQ29udGVudF9UeXBlc10ueG1sUEsBAi0AFAAG&#10;AAgAAAAhADj9If/WAAAAlAEAAAsAAAAAAAAAAAAAAAAALwEAAF9yZWxzLy5yZWxzUEsBAi0AFAAG&#10;AAgAAAAhAARnb48aAgAANAQAAA4AAAAAAAAAAAAAAAAALgIAAGRycy9lMm9Eb2MueG1sUEsBAi0A&#10;FAAGAAgAAAAhAFcUlxzfAAAABwEAAA8AAAAAAAAAAAAAAAAAdAQAAGRycy9kb3ducmV2LnhtbFBL&#10;BQYAAAAABAAEAPMAAACABQAAAAA=&#10;" filled="f" stroked="f" strokeweight=".5pt">
                <v:textbox>
                  <w:txbxContent>
                    <w:p w14:paraId="6F535AE7" w14:textId="6E44F37F" w:rsidR="00A007BE" w:rsidRPr="00E3761D" w:rsidRDefault="00A007BE" w:rsidP="00E3761D">
                      <w:pPr>
                        <w:pStyle w:val="Title"/>
                      </w:pPr>
                      <w:r w:rsidRPr="00E3761D">
                        <w:t>Standard Business Reporting</w:t>
                      </w:r>
                    </w:p>
                  </w:txbxContent>
                </v:textbox>
                <w10:wrap anchorx="margin"/>
              </v:shape>
            </w:pict>
          </mc:Fallback>
        </mc:AlternateContent>
      </w:r>
      <w:r w:rsidR="006E4D59" w:rsidRPr="00890B9D">
        <w:rPr>
          <w:noProof/>
          <w:lang w:eastAsia="en-AU"/>
        </w:rPr>
        <mc:AlternateContent>
          <mc:Choice Requires="wps">
            <w:drawing>
              <wp:anchor distT="0" distB="0" distL="114300" distR="114300" simplePos="0" relativeHeight="251658242" behindDoc="0" locked="0" layoutInCell="1" allowOverlap="1" wp14:anchorId="25FA869D" wp14:editId="28405AA0">
                <wp:simplePos x="0" y="0"/>
                <wp:positionH relativeFrom="margin">
                  <wp:posOffset>5459</wp:posOffset>
                </wp:positionH>
                <wp:positionV relativeFrom="paragraph">
                  <wp:posOffset>1836193</wp:posOffset>
                </wp:positionV>
                <wp:extent cx="5854890" cy="1238250"/>
                <wp:effectExtent l="0" t="0" r="0" b="0"/>
                <wp:wrapNone/>
                <wp:docPr id="31" name="Text Box 31"/>
                <wp:cNvGraphicFramePr/>
                <a:graphic xmlns:a="http://schemas.openxmlformats.org/drawingml/2006/main">
                  <a:graphicData uri="http://schemas.microsoft.com/office/word/2010/wordprocessingShape">
                    <wps:wsp>
                      <wps:cNvSpPr txBox="1"/>
                      <wps:spPr>
                        <a:xfrm>
                          <a:off x="0" y="0"/>
                          <a:ext cx="5854890" cy="1238250"/>
                        </a:xfrm>
                        <a:prstGeom prst="rect">
                          <a:avLst/>
                        </a:prstGeom>
                        <a:noFill/>
                        <a:ln w="6350">
                          <a:noFill/>
                        </a:ln>
                      </wps:spPr>
                      <wps:txbx>
                        <w:txbxContent>
                          <w:p w14:paraId="4C951AC0" w14:textId="00A83F08" w:rsidR="00A007BE" w:rsidRDefault="00A007BE" w:rsidP="004D06A2">
                            <w:pPr>
                              <w:pStyle w:val="Subtitle"/>
                              <w:rPr>
                                <w:rStyle w:val="SubtitleChar"/>
                                <w:b/>
                              </w:rPr>
                            </w:pPr>
                            <w:r w:rsidRPr="00324B2F">
                              <w:rPr>
                                <w:rStyle w:val="SubtitleChar"/>
                                <w:bCs/>
                              </w:rPr>
                              <w:t>Australian Taxation Office</w:t>
                            </w:r>
                            <w:r>
                              <w:rPr>
                                <w:rStyle w:val="SubtitleChar"/>
                                <w:b/>
                                <w:bCs/>
                              </w:rPr>
                              <w:t xml:space="preserve"> – </w:t>
                            </w:r>
                          </w:p>
                          <w:p w14:paraId="0F301A95" w14:textId="3112EA75" w:rsidR="00A007BE" w:rsidRPr="004D06A2" w:rsidRDefault="00E3761D" w:rsidP="0016572C">
                            <w:pPr>
                              <w:spacing w:before="60" w:line="240" w:lineRule="auto"/>
                              <w:rPr>
                                <w:rFonts w:ascii="Arial" w:hAnsi="Arial" w:cs="Arial"/>
                                <w:bCs/>
                                <w:sz w:val="50"/>
                                <w:szCs w:val="50"/>
                              </w:rPr>
                            </w:pPr>
                            <w:r w:rsidRPr="00E3761D">
                              <w:rPr>
                                <w:rStyle w:val="SubtitleChar"/>
                              </w:rPr>
                              <w:t xml:space="preserve">Payroll Event </w:t>
                            </w:r>
                            <w:r>
                              <w:rPr>
                                <w:rStyle w:val="SubtitleChar"/>
                              </w:rPr>
                              <w:t>2020 (</w:t>
                            </w:r>
                            <w:r w:rsidR="00A007BE">
                              <w:rPr>
                                <w:rStyle w:val="SubtitleChar"/>
                              </w:rPr>
                              <w:t>PAYEVNT.0004</w:t>
                            </w:r>
                            <w:r>
                              <w:rPr>
                                <w:rStyle w:val="SubtitleChar"/>
                              </w:rPr>
                              <w:t>)</w:t>
                            </w:r>
                            <w:r w:rsidR="00A007BE">
                              <w:rPr>
                                <w:rStyle w:val="SubtitleChar"/>
                              </w:rPr>
                              <w:t xml:space="preserve"> Business Implementation Guide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5FA869D" id="Text Box 31" o:spid="_x0000_s1028" type="#_x0000_t202" style="position:absolute;margin-left:.45pt;margin-top:144.6pt;width:461pt;height:97.5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eHCGwIAADQEAAAOAAAAZHJzL2Uyb0RvYy54bWysU01vGyEQvVfqf0Dc67U3duqsvI7cRK4q&#10;WUkkp8oZs+BFYhkK2Lvur+/A+qtpT1UvMDDDfLz3mN13jSZ74bwCU9LRYEiJMBwqZbYl/f66/DSl&#10;xAdmKqbBiJIehKf3848fZq0tRA416Eo4gkmML1pb0joEW2SZ57VomB+AFQadElzDAh7dNqscazF7&#10;o7N8OLzNWnCVdcCF93j72DvpPOWXUvDwLKUXgeiSYm8hrS6tm7hm8xkrto7ZWvFjG+wfumiYMlj0&#10;nOqRBUZ2Tv2RqlHcgQcZBhyaDKRUXKQZcJrR8N0065pZkWZBcLw9w+T/X1r+tF/bF0dC9wU6JDAC&#10;0lpfeLyM83TSNXHHTgn6EcLDGTbRBcLxcjKdjKd36OLoG+U303ySgM0uz63z4auAhkSjpA55SXCx&#10;/coHLImhp5BYzcBSaZ240Ya0Jb29wZS/efCFNvjw0my0QrfpiKpKmp8G2UB1wPkc9NR7y5cKe1gx&#10;H16YQ66xb9RveMZFasBacLQoqcH9/Nt9jEcK0EtJi9opqf+xY05Qor8ZJOduNB5HsaXDePI5x4O7&#10;9myuPWbXPADKc4Q/xfJkxvigT6Z00LyhzBexKrqY4Vi7pOFkPoRe0fhNuFgsUhDKy7KwMmvLY+qI&#10;XUT4tXtjzh5pCMjgE5xUxop3bPSxPeqLXQCpElUR5x7VI/wozcTg8RtF7V+fU9Tls89/AQAA//8D&#10;AFBLAwQUAAYACAAAACEAJ+nSk98AAAAIAQAADwAAAGRycy9kb3ducmV2LnhtbEyPwU7DMBBE70j8&#10;g7VI3KiDVVASsqmqSBUSgkNLL9yceJtExOsQu23g6zEnepyd0czbYjXbQZxo8r1jhPtFAoK4cabn&#10;FmH/vrlLQfig2ejBMSF8k4dVeX1V6Ny4M2/ptAutiCXsc43QhTDmUvqmI6v9wo3E0Tu4yeoQ5dRK&#10;M+lzLLeDVEnyKK3uOS50eqSqo+Zzd7QIL9XmTW9rZdOfoXp+PazHr/3HA+Ltzbx+AhFoDv9h+MOP&#10;6FBGptod2XgxIGQxh6DSTIGIdqZUvNQIy3SpQJaFvHyg/AUAAP//AwBQSwECLQAUAAYACAAAACEA&#10;toM4kv4AAADhAQAAEwAAAAAAAAAAAAAAAAAAAAAAW0NvbnRlbnRfVHlwZXNdLnhtbFBLAQItABQA&#10;BgAIAAAAIQA4/SH/1gAAAJQBAAALAAAAAAAAAAAAAAAAAC8BAABfcmVscy8ucmVsc1BLAQItABQA&#10;BgAIAAAAIQAloeHCGwIAADQEAAAOAAAAAAAAAAAAAAAAAC4CAABkcnMvZTJvRG9jLnhtbFBLAQIt&#10;ABQABgAIAAAAIQAn6dKT3wAAAAgBAAAPAAAAAAAAAAAAAAAAAHUEAABkcnMvZG93bnJldi54bWxQ&#10;SwUGAAAAAAQABADzAAAAgQUAAAAA&#10;" filled="f" stroked="f" strokeweight=".5pt">
                <v:textbox>
                  <w:txbxContent>
                    <w:p w14:paraId="4C951AC0" w14:textId="00A83F08" w:rsidR="00A007BE" w:rsidRDefault="00A007BE" w:rsidP="004D06A2">
                      <w:pPr>
                        <w:pStyle w:val="Subtitle"/>
                        <w:rPr>
                          <w:rStyle w:val="SubtitleChar"/>
                          <w:b/>
                        </w:rPr>
                      </w:pPr>
                      <w:r w:rsidRPr="00324B2F">
                        <w:rPr>
                          <w:rStyle w:val="SubtitleChar"/>
                          <w:bCs/>
                        </w:rPr>
                        <w:t>Australian Taxation Office</w:t>
                      </w:r>
                      <w:r>
                        <w:rPr>
                          <w:rStyle w:val="SubtitleChar"/>
                          <w:b/>
                          <w:bCs/>
                        </w:rPr>
                        <w:t xml:space="preserve"> – </w:t>
                      </w:r>
                    </w:p>
                    <w:p w14:paraId="0F301A95" w14:textId="3112EA75" w:rsidR="00A007BE" w:rsidRPr="004D06A2" w:rsidRDefault="00E3761D" w:rsidP="0016572C">
                      <w:pPr>
                        <w:spacing w:before="60" w:line="240" w:lineRule="auto"/>
                        <w:rPr>
                          <w:rFonts w:ascii="Arial" w:hAnsi="Arial" w:cs="Arial"/>
                          <w:bCs/>
                          <w:sz w:val="50"/>
                          <w:szCs w:val="50"/>
                        </w:rPr>
                      </w:pPr>
                      <w:r w:rsidRPr="00E3761D">
                        <w:rPr>
                          <w:rStyle w:val="SubtitleChar"/>
                        </w:rPr>
                        <w:t xml:space="preserve">Payroll Event </w:t>
                      </w:r>
                      <w:r>
                        <w:rPr>
                          <w:rStyle w:val="SubtitleChar"/>
                        </w:rPr>
                        <w:t>2020 (</w:t>
                      </w:r>
                      <w:r w:rsidR="00A007BE">
                        <w:rPr>
                          <w:rStyle w:val="SubtitleChar"/>
                        </w:rPr>
                        <w:t>PAYEVNT.0004</w:t>
                      </w:r>
                      <w:r>
                        <w:rPr>
                          <w:rStyle w:val="SubtitleChar"/>
                        </w:rPr>
                        <w:t>)</w:t>
                      </w:r>
                      <w:r w:rsidR="00A007BE">
                        <w:rPr>
                          <w:rStyle w:val="SubtitleChar"/>
                        </w:rPr>
                        <w:t xml:space="preserve"> Business Implementation Guide</w:t>
                      </w:r>
                    </w:p>
                  </w:txbxContent>
                </v:textbox>
                <w10:wrap anchorx="margin"/>
              </v:shape>
            </w:pict>
          </mc:Fallback>
        </mc:AlternateContent>
      </w:r>
      <w:r w:rsidR="007B45FE" w:rsidRPr="00890B9D">
        <w:rPr>
          <w:noProof/>
          <w:lang w:eastAsia="en-AU"/>
        </w:rPr>
        <mc:AlternateContent>
          <mc:Choice Requires="wps">
            <w:drawing>
              <wp:anchor distT="0" distB="0" distL="114300" distR="114300" simplePos="0" relativeHeight="251658246" behindDoc="0" locked="0" layoutInCell="1" allowOverlap="1" wp14:anchorId="32C2B86C" wp14:editId="2D242890">
                <wp:simplePos x="0" y="0"/>
                <wp:positionH relativeFrom="margin">
                  <wp:align>left</wp:align>
                </wp:positionH>
                <wp:positionV relativeFrom="paragraph">
                  <wp:posOffset>3771900</wp:posOffset>
                </wp:positionV>
                <wp:extent cx="3838575" cy="971550"/>
                <wp:effectExtent l="0" t="0" r="0" b="0"/>
                <wp:wrapNone/>
                <wp:docPr id="32" name="Text Box 32"/>
                <wp:cNvGraphicFramePr/>
                <a:graphic xmlns:a="http://schemas.openxmlformats.org/drawingml/2006/main">
                  <a:graphicData uri="http://schemas.microsoft.com/office/word/2010/wordprocessingShape">
                    <wps:wsp>
                      <wps:cNvSpPr txBox="1"/>
                      <wps:spPr>
                        <a:xfrm>
                          <a:off x="0" y="0"/>
                          <a:ext cx="3838575" cy="971550"/>
                        </a:xfrm>
                        <a:prstGeom prst="rect">
                          <a:avLst/>
                        </a:prstGeom>
                        <a:noFill/>
                        <a:ln w="6350">
                          <a:noFill/>
                        </a:ln>
                      </wps:spPr>
                      <wps:txbx>
                        <w:txbxContent>
                          <w:p w14:paraId="40221EFA" w14:textId="74EE2603" w:rsidR="00A007BE" w:rsidRDefault="00A007BE" w:rsidP="001F7390">
                            <w:pPr>
                              <w:pStyle w:val="Date-Cover"/>
                            </w:pPr>
                            <w:r w:rsidRPr="00324B2F">
                              <w:t xml:space="preserve">Date: </w:t>
                            </w:r>
                            <w:r w:rsidR="00D8422D">
                              <w:t>2</w:t>
                            </w:r>
                            <w:r w:rsidR="00D06121">
                              <w:t>7</w:t>
                            </w:r>
                            <w:r w:rsidR="00834057" w:rsidRPr="000132C2">
                              <w:t xml:space="preserve"> </w:t>
                            </w:r>
                            <w:r w:rsidR="00ED4A11" w:rsidRPr="000132C2">
                              <w:t>August</w:t>
                            </w:r>
                            <w:r w:rsidR="00E3761D" w:rsidRPr="000132C2">
                              <w:t xml:space="preserve"> </w:t>
                            </w:r>
                            <w:r w:rsidR="007312ED" w:rsidRPr="000132C2">
                              <w:t>202</w:t>
                            </w:r>
                            <w:r w:rsidR="00045314" w:rsidRPr="000132C2">
                              <w:t>6</w:t>
                            </w:r>
                          </w:p>
                          <w:p w14:paraId="2F646A57" w14:textId="536E09AD" w:rsidR="00E3761D" w:rsidRPr="00E3761D" w:rsidRDefault="00E3761D" w:rsidP="00E3761D">
                            <w:pPr>
                              <w:pStyle w:val="DocStatus"/>
                            </w:pPr>
                            <w:r w:rsidRPr="00E3761D">
                              <w:t xml:space="preserve">Status: </w:t>
                            </w:r>
                            <w:r w:rsidR="000132C2">
                              <w:t>Final</w:t>
                            </w:r>
                          </w:p>
                          <w:p w14:paraId="180B8FBE" w14:textId="77777777" w:rsidR="00E3761D" w:rsidRDefault="00E3761D" w:rsidP="001F7390">
                            <w:pPr>
                              <w:pStyle w:val="Date-Cover"/>
                            </w:pPr>
                          </w:p>
                          <w:p w14:paraId="3510A5D8" w14:textId="77777777" w:rsidR="00A007BE" w:rsidRPr="00EB2046" w:rsidRDefault="00A007BE" w:rsidP="00EB2046">
                            <w:pPr>
                              <w:pStyle w:val="Date-Cover"/>
                              <w:spacing w:before="360"/>
                              <w:rPr>
                                <w:sz w:val="28"/>
                                <w:szCs w:val="2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2C2B86C" id="Text Box 32" o:spid="_x0000_s1029" type="#_x0000_t202" style="position:absolute;margin-left:0;margin-top:297pt;width:302.25pt;height:76.5pt;z-index:251658246;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Ne6xGgIAADMEAAAOAAAAZHJzL2Uyb0RvYy54bWysU9tuGyEQfa/Uf0C81+tr4qy8jtxEripZ&#10;SSSnyjNmwbsSMBSwd92v78D6lrRPVV9gYIa5nHOY3bdakb1wvgZT0EGvT4kwHMrabAv643X5ZUqJ&#10;D8yUTIERBT0IT+/nnz/NGpuLIVSgSuEIJjE+b2xBqxBsnmWeV0Iz3wMrDDolOM0CHt02Kx1rMLtW&#10;2bDfv8kacKV1wIX3ePvYOek85ZdS8PAspReBqIJibyGtLq2buGbzGcu3jtmq5sc22D90oVltsOg5&#10;1SMLjOxc/UcqXXMHHmTocdAZSFlzkWbAaQb9D9OsK2ZFmgXB8fYMk/9/afnTfm1fHAntV2iRwAhI&#10;Y33u8TLO00qn446dEvQjhIczbKINhOPlaDqaTm4nlHD03d0OJpOEa3Z5bZ0P3wRoEo2COqQlocX2&#10;Kx+wIoaeQmIxA8taqUSNMqQp6M0IU77z4Atl8OGl12iFdtOSusSWTnNsoDzgeA465r3lyxp7WDEf&#10;XphDqnEilG94xkUqwFpwtCipwP36232MRwbQS0mD0imo/7ljTlCivhvk5m4wHketpcN4cjvEg7v2&#10;bK49ZqcfANU5wI9ieTJjfFAnUzrQb6jyRayKLmY41i5oOJkPoRM0/hIuFosUhOqyLKzM2vKYOmIX&#10;EX5t35izRxoCEvgEJ5Gx/AMbXWyH+mIXQNaJqohzh+oRflRmYvD4i6L0r88p6vLX578BAAD//wMA&#10;UEsDBBQABgAIAAAAIQAMtffD4AAAAAgBAAAPAAAAZHJzL2Rvd25yZXYueG1sTI/BTsMwEETvSPyD&#10;tUjcqE2VtCXEqapIFRKCQ0sv3Daxm0TE6xC7beDrWU5wm9WsZt7k68n14mzH0HnScD9TICzV3nTU&#10;aDi8be9WIEJEMth7shq+bIB1cX2VY2b8hXb2vI+N4BAKGWpoYxwyKUPdWodh5gdL7B396DDyOTbS&#10;jHjhcNfLuVIL6bAjbmhxsGVr64/9yWl4LrevuKvmbvXdl08vx83weXhPtb69mTaPIKKd4t8z/OIz&#10;OhTMVPkTmSB6DTwkakgfEhZsL1SSgqg0LJOlAlnk8v+A4gcAAP//AwBQSwECLQAUAAYACAAAACEA&#10;toM4kv4AAADhAQAAEwAAAAAAAAAAAAAAAAAAAAAAW0NvbnRlbnRfVHlwZXNdLnhtbFBLAQItABQA&#10;BgAIAAAAIQA4/SH/1gAAAJQBAAALAAAAAAAAAAAAAAAAAC8BAABfcmVscy8ucmVsc1BLAQItABQA&#10;BgAIAAAAIQBTNe6xGgIAADMEAAAOAAAAAAAAAAAAAAAAAC4CAABkcnMvZTJvRG9jLnhtbFBLAQIt&#10;ABQABgAIAAAAIQAMtffD4AAAAAgBAAAPAAAAAAAAAAAAAAAAAHQEAABkcnMvZG93bnJldi54bWxQ&#10;SwUGAAAAAAQABADzAAAAgQUAAAAA&#10;" filled="f" stroked="f" strokeweight=".5pt">
                <v:textbox>
                  <w:txbxContent>
                    <w:p w14:paraId="40221EFA" w14:textId="74EE2603" w:rsidR="00A007BE" w:rsidRDefault="00A007BE" w:rsidP="001F7390">
                      <w:pPr>
                        <w:pStyle w:val="Date-Cover"/>
                      </w:pPr>
                      <w:r w:rsidRPr="00324B2F">
                        <w:t xml:space="preserve">Date: </w:t>
                      </w:r>
                      <w:r w:rsidR="00D8422D">
                        <w:t>2</w:t>
                      </w:r>
                      <w:r w:rsidR="00D06121">
                        <w:t>7</w:t>
                      </w:r>
                      <w:r w:rsidR="00834057" w:rsidRPr="000132C2">
                        <w:t xml:space="preserve"> </w:t>
                      </w:r>
                      <w:r w:rsidR="00ED4A11" w:rsidRPr="000132C2">
                        <w:t>August</w:t>
                      </w:r>
                      <w:r w:rsidR="00E3761D" w:rsidRPr="000132C2">
                        <w:t xml:space="preserve"> </w:t>
                      </w:r>
                      <w:r w:rsidR="007312ED" w:rsidRPr="000132C2">
                        <w:t>202</w:t>
                      </w:r>
                      <w:r w:rsidR="00045314" w:rsidRPr="000132C2">
                        <w:t>6</w:t>
                      </w:r>
                    </w:p>
                    <w:p w14:paraId="2F646A57" w14:textId="536E09AD" w:rsidR="00E3761D" w:rsidRPr="00E3761D" w:rsidRDefault="00E3761D" w:rsidP="00E3761D">
                      <w:pPr>
                        <w:pStyle w:val="DocStatus"/>
                      </w:pPr>
                      <w:r w:rsidRPr="00E3761D">
                        <w:t xml:space="preserve">Status: </w:t>
                      </w:r>
                      <w:r w:rsidR="000132C2">
                        <w:t>Final</w:t>
                      </w:r>
                    </w:p>
                    <w:p w14:paraId="180B8FBE" w14:textId="77777777" w:rsidR="00E3761D" w:rsidRDefault="00E3761D" w:rsidP="001F7390">
                      <w:pPr>
                        <w:pStyle w:val="Date-Cover"/>
                      </w:pPr>
                    </w:p>
                    <w:p w14:paraId="3510A5D8" w14:textId="77777777" w:rsidR="00A007BE" w:rsidRPr="00EB2046" w:rsidRDefault="00A007BE" w:rsidP="00EB2046">
                      <w:pPr>
                        <w:pStyle w:val="Date-Cover"/>
                        <w:spacing w:before="360"/>
                        <w:rPr>
                          <w:sz w:val="28"/>
                          <w:szCs w:val="28"/>
                        </w:rPr>
                      </w:pPr>
                    </w:p>
                  </w:txbxContent>
                </v:textbox>
                <w10:wrap anchorx="margin"/>
              </v:shape>
            </w:pict>
          </mc:Fallback>
        </mc:AlternateContent>
      </w:r>
      <w:r w:rsidR="00764A46" w:rsidRPr="00890B9D">
        <w:rPr>
          <w:noProof/>
          <w:lang w:eastAsia="en-AU"/>
        </w:rPr>
        <mc:AlternateContent>
          <mc:Choice Requires="wps">
            <w:drawing>
              <wp:anchor distT="0" distB="0" distL="114300" distR="114300" simplePos="0" relativeHeight="251658241" behindDoc="0" locked="0" layoutInCell="1" allowOverlap="1" wp14:anchorId="5E1322F1" wp14:editId="2A1FF6B4">
                <wp:simplePos x="0" y="0"/>
                <wp:positionH relativeFrom="margin">
                  <wp:align>left</wp:align>
                </wp:positionH>
                <wp:positionV relativeFrom="paragraph">
                  <wp:posOffset>5422900</wp:posOffset>
                </wp:positionV>
                <wp:extent cx="5784850" cy="0"/>
                <wp:effectExtent l="0" t="0" r="0" b="0"/>
                <wp:wrapNone/>
                <wp:docPr id="36" name="Straight Connector 36"/>
                <wp:cNvGraphicFramePr/>
                <a:graphic xmlns:a="http://schemas.openxmlformats.org/drawingml/2006/main">
                  <a:graphicData uri="http://schemas.microsoft.com/office/word/2010/wordprocessingShape">
                    <wps:wsp>
                      <wps:cNvCnPr/>
                      <wps:spPr>
                        <a:xfrm>
                          <a:off x="0" y="0"/>
                          <a:ext cx="5784850" cy="0"/>
                        </a:xfrm>
                        <a:prstGeom prst="line">
                          <a:avLst/>
                        </a:prstGeom>
                        <a:ln w="6350"/>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anchor>
            </w:drawing>
          </mc:Choice>
          <mc:Fallback>
            <w:pict>
              <v:line w14:anchorId="6832A60A" id="Straight Connector 36" o:spid="_x0000_s1026" style="position:absolute;z-index:251658241;visibility:visible;mso-wrap-style:square;mso-width-percent:0;mso-wrap-distance-left:9pt;mso-wrap-distance-top:0;mso-wrap-distance-right:9pt;mso-wrap-distance-bottom:0;mso-position-horizontal:left;mso-position-horizontal-relative:margin;mso-position-vertical:absolute;mso-position-vertical-relative:text;mso-width-percent:0;mso-width-relative:margin" from="0,427pt" to="455.5pt,42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ZfAUogEAAJgDAAAOAAAAZHJzL2Uyb0RvYy54bWysU8tu2zAQvAfoPxC8x5LTPAzBcg4J2kuQ&#10;BEn7AQy1tIjyhSVjyX+fJW3LQVsURZALRXJ3ZneGq+X1aA3bAEbtXcvns5ozcNJ32q1b/vPHt9MF&#10;ZzEJ1wnjHbR8C5Ffr76cLIfQwJnvvekAGZG42Ayh5X1KoamqKHuwIs58AEdB5dGKREdcVx2Kgdit&#10;qc7q+rIaPHYBvYQY6fZ2F+Srwq8UyPSgVITETMupt1RWLOtLXqvVUjRrFKHXct+G+EAXVmhHRSeq&#10;W5EEe0X9B5XVEn30Ks2kt5VXSksoGkjNvP5NzXMvAhQtZE4Mk03x82jl/ebGPSLZMITYxPCIWcWo&#10;0OYv9cfGYtZ2MgvGxCRdXlwtzhcX5Kk8xKojMGBM38FbljctN9plHaIRm7uYqBilHlLytXFsaPnl&#10;V6LLwWMrZZe2BnZZT6CY7qj4vLCVKYEbg2wj6H27X/MCz3yUmSFKGzOB6n+D9rkZBmVy/hc4ZZeK&#10;3qUJaLXz+LeqaTy0qnb5B9U7rVn2i++25WGKHfT8xbX9qOb5en8u8OMPtXoDAAD//wMAUEsDBBQA&#10;BgAIAAAAIQAZpoHV2gAAAAgBAAAPAAAAZHJzL2Rvd25yZXYueG1sTI9BS8QwEIXvgv8hjOBlcdOK&#10;1bU2XUTwKror4nG2GdtiMylJdjf+e0cQ9PZm3vDme806u0kdKMTRs4FyWYAi7rwduTfwun28WIGK&#10;Cdni5JkMfFGEdXt60mBt/ZFf6LBJvZIQjjUaGFKaa61jN5DDuPQzsXgfPjhMMoZe24BHCXeTviyK&#10;a+1wZPkw4EwPA3Wfm70z8Kb77WKsnufgbnLVLfJTfA9kzPlZvr8DlSinv2P4wRd0aIVp5/dso5oM&#10;SJFkYFVdiRD7tixF7H43um30/wLtNwAAAP//AwBQSwECLQAUAAYACAAAACEAtoM4kv4AAADhAQAA&#10;EwAAAAAAAAAAAAAAAAAAAAAAW0NvbnRlbnRfVHlwZXNdLnhtbFBLAQItABQABgAIAAAAIQA4/SH/&#10;1gAAAJQBAAALAAAAAAAAAAAAAAAAAC8BAABfcmVscy8ucmVsc1BLAQItABQABgAIAAAAIQBDZfAU&#10;ogEAAJgDAAAOAAAAAAAAAAAAAAAAAC4CAABkcnMvZTJvRG9jLnhtbFBLAQItABQABgAIAAAAIQAZ&#10;poHV2gAAAAgBAAAPAAAAAAAAAAAAAAAAAPwDAABkcnMvZG93bnJldi54bWxQSwUGAAAAAAQABADz&#10;AAAAAwUAAAAA&#10;" strokecolor="black [3200]" strokeweight=".5pt">
                <w10:wrap anchorx="margin"/>
              </v:line>
            </w:pict>
          </mc:Fallback>
        </mc:AlternateContent>
      </w:r>
      <w:r w:rsidR="00764A46" w:rsidRPr="00890B9D">
        <w:rPr>
          <w:noProof/>
          <w:lang w:eastAsia="en-AU"/>
        </w:rPr>
        <mc:AlternateContent>
          <mc:Choice Requires="wps">
            <w:drawing>
              <wp:anchor distT="0" distB="0" distL="114300" distR="114300" simplePos="0" relativeHeight="251658240" behindDoc="0" locked="0" layoutInCell="1" allowOverlap="1" wp14:anchorId="1D24EA31" wp14:editId="46318CB6">
                <wp:simplePos x="0" y="0"/>
                <wp:positionH relativeFrom="column">
                  <wp:posOffset>-33020</wp:posOffset>
                </wp:positionH>
                <wp:positionV relativeFrom="paragraph">
                  <wp:posOffset>5483225</wp:posOffset>
                </wp:positionV>
                <wp:extent cx="4025900" cy="400050"/>
                <wp:effectExtent l="0" t="0" r="0" b="0"/>
                <wp:wrapNone/>
                <wp:docPr id="33" name="Text Box 33"/>
                <wp:cNvGraphicFramePr/>
                <a:graphic xmlns:a="http://schemas.openxmlformats.org/drawingml/2006/main">
                  <a:graphicData uri="http://schemas.microsoft.com/office/word/2010/wordprocessingShape">
                    <wps:wsp>
                      <wps:cNvSpPr txBox="1"/>
                      <wps:spPr>
                        <a:xfrm>
                          <a:off x="0" y="0"/>
                          <a:ext cx="4025900" cy="400050"/>
                        </a:xfrm>
                        <a:prstGeom prst="rect">
                          <a:avLst/>
                        </a:prstGeom>
                        <a:noFill/>
                        <a:ln w="6350">
                          <a:noFill/>
                        </a:ln>
                      </wps:spPr>
                      <wps:txbx>
                        <w:txbxContent>
                          <w:p w14:paraId="4A7DD2AC" w14:textId="3611F5BB" w:rsidR="00A007BE" w:rsidRPr="004D06A2" w:rsidRDefault="00A007BE" w:rsidP="004D06A2">
                            <w:pPr>
                              <w:pStyle w:val="Classification"/>
                              <w:rPr>
                                <w:rStyle w:val="Unclassified"/>
                              </w:rPr>
                            </w:pPr>
                            <w:r w:rsidRPr="00FB1AEF">
                              <w:t>This document and its attachments are</w:t>
                            </w:r>
                            <w:r>
                              <w:t xml:space="preserve"> </w:t>
                            </w:r>
                            <w:r>
                              <w:rPr>
                                <w:rStyle w:val="Unclassified"/>
                              </w:rPr>
                              <w:t>Official</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D24EA31" id="Text Box 33" o:spid="_x0000_s1030" type="#_x0000_t202" style="position:absolute;margin-left:-2.6pt;margin-top:431.75pt;width:317pt;height:31.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2SAGQIAADMEAAAOAAAAZHJzL2Uyb0RvYy54bWysU02P2yAQvVfqf0DcGztpsu1acVbprlJV&#10;inZXylZ7JhhiJMxQILHTX98BOx/d9lT1AgMzzMd7j/ld12hyEM4rMCUdj3JKhOFQKbMr6feX1YfP&#10;lPjATMU0GFHSo/D0bvH+3by1hZhADboSjmAS44vWlrQOwRZZ5nktGuZHYIVBpwTXsIBHt8sqx1rM&#10;3uhskuc3WQuusg648B5vH3onXaT8UgoenqT0IhBdUuwtpNWldRvXbDFnxc4xWys+tMH+oYuGKYNF&#10;z6keWGBk79QfqRrFHXiQYcShyUBKxUWaAacZ52+m2dTMijQLguPtGSb//9Lyx8PGPjsSui/QIYER&#10;kNb6wuNlnKeTrok7dkrQjxAez7CJLhCOl9N8MrvN0cXRN83zfJZwzS6vrfPhq4CGRKOkDmlJaLHD&#10;2gesiKGnkFjMwEppnajRhrQlvfmIKX/z4Att8OGl12iFbtsRVWEXpzm2UB1xPAc9897ylcIe1syH&#10;Z+aQamwb5RuecJEasBYMFiU1uJ9/u4/xyAB6KWlROiX1P/bMCUr0N4Pc3I6n06i1dJjOPk3w4K49&#10;22uP2Tf3gOoc40exPJkxPuiTKR00r6jyZayKLmY41i5pOJn3oRc0/hIulssUhOqyLKzNxvKYOmIX&#10;EX7pXpmzAw0BCXyEk8hY8YaNPrZHfbkPIFWiKuLcozrAj8pMDA6/KEr/+pyiLn998QsAAP//AwBQ&#10;SwMEFAAGAAgAAAAhAGyehRHhAAAACgEAAA8AAABkcnMvZG93bnJldi54bWxMj01Lw0AURfeC/2F4&#10;grt24khCTPNSSqAIoovWbty9ZKZJ6HzEzLSN/nrHlS4f73DvueV6Nppd1OQHZxEelgkwZVsnB9sh&#10;HN63ixyYD2QlaWcVwpfysK5ub0oqpLvanbrsQ8diiPUFIfQhjAXnvu2VIb90o7Lxd3SToRDPqeNy&#10;omsMN5qLJMm4ocHGhp5GVfeqPe3PBuGl3r7RrhEm/9b18+txM34ePlLE+7t5swIW1Bz+YPjVj+pQ&#10;RafGna30TCMsUhFJhDx7TIFFIBN53NIgPIksBV6V/P+E6gcAAP//AwBQSwECLQAUAAYACAAAACEA&#10;toM4kv4AAADhAQAAEwAAAAAAAAAAAAAAAAAAAAAAW0NvbnRlbnRfVHlwZXNdLnhtbFBLAQItABQA&#10;BgAIAAAAIQA4/SH/1gAAAJQBAAALAAAAAAAAAAAAAAAAAC8BAABfcmVscy8ucmVsc1BLAQItABQA&#10;BgAIAAAAIQAIF2SAGQIAADMEAAAOAAAAAAAAAAAAAAAAAC4CAABkcnMvZTJvRG9jLnhtbFBLAQIt&#10;ABQABgAIAAAAIQBsnoUR4QAAAAoBAAAPAAAAAAAAAAAAAAAAAHMEAABkcnMvZG93bnJldi54bWxQ&#10;SwUGAAAAAAQABADzAAAAgQUAAAAA&#10;" filled="f" stroked="f" strokeweight=".5pt">
                <v:textbox>
                  <w:txbxContent>
                    <w:p w14:paraId="4A7DD2AC" w14:textId="3611F5BB" w:rsidR="00A007BE" w:rsidRPr="004D06A2" w:rsidRDefault="00A007BE" w:rsidP="004D06A2">
                      <w:pPr>
                        <w:pStyle w:val="Classification"/>
                        <w:rPr>
                          <w:rStyle w:val="Unclassified"/>
                        </w:rPr>
                      </w:pPr>
                      <w:r w:rsidRPr="00FB1AEF">
                        <w:t>This document and its attachments are</w:t>
                      </w:r>
                      <w:r>
                        <w:t xml:space="preserve"> </w:t>
                      </w:r>
                      <w:r>
                        <w:rPr>
                          <w:rStyle w:val="Unclassified"/>
                        </w:rPr>
                        <w:t>Official</w:t>
                      </w:r>
                    </w:p>
                  </w:txbxContent>
                </v:textbox>
              </v:shape>
            </w:pict>
          </mc:Fallback>
        </mc:AlternateContent>
      </w:r>
    </w:p>
    <w:p w14:paraId="407F5B29" w14:textId="77777777" w:rsidR="00773F04" w:rsidRPr="00890B9D" w:rsidRDefault="00773F04" w:rsidP="000E6760">
      <w:pPr>
        <w:pStyle w:val="BodyText"/>
        <w:sectPr w:rsidR="00773F04" w:rsidRPr="00890B9D" w:rsidSect="004E469E">
          <w:headerReference w:type="even" r:id="rId18"/>
          <w:headerReference w:type="default" r:id="rId19"/>
          <w:footerReference w:type="default" r:id="rId20"/>
          <w:pgSz w:w="11906" w:h="16838" w:code="9"/>
          <w:pgMar w:top="1135" w:right="1152" w:bottom="1135" w:left="1152" w:header="227" w:footer="227" w:gutter="0"/>
          <w:pgNumType w:start="1"/>
          <w:cols w:space="708"/>
          <w:titlePg/>
          <w:docGrid w:linePitch="360"/>
        </w:sectPr>
      </w:pPr>
    </w:p>
    <w:p w14:paraId="70D9002B" w14:textId="77777777" w:rsidR="00184B35" w:rsidRPr="00890B9D" w:rsidRDefault="00F10815" w:rsidP="00CE6A25">
      <w:pPr>
        <w:pStyle w:val="DocumentGuide"/>
      </w:pPr>
      <w:r w:rsidRPr="00890B9D">
        <w:lastRenderedPageBreak/>
        <w:t>Version Control</w:t>
      </w:r>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63"/>
        <w:gridCol w:w="1819"/>
        <w:gridCol w:w="6710"/>
      </w:tblGrid>
      <w:tr w:rsidR="003E6482" w:rsidRPr="00890B9D" w14:paraId="0A1D4D4A"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FE86E60" w14:textId="77777777" w:rsidR="00F10815" w:rsidRPr="00890B9D" w:rsidRDefault="00F10815" w:rsidP="000E6760">
            <w:pPr>
              <w:pStyle w:val="TableHeading"/>
            </w:pPr>
            <w:r w:rsidRPr="00890B9D">
              <w:t>Version</w:t>
            </w:r>
          </w:p>
        </w:tc>
        <w:tc>
          <w:tcPr>
            <w:tcW w:w="1819" w:type="dxa"/>
          </w:tcPr>
          <w:p w14:paraId="22DF435A" w14:textId="77777777" w:rsidR="00F10815" w:rsidRPr="00890B9D" w:rsidRDefault="00F10815" w:rsidP="004922BD">
            <w:pPr>
              <w:pStyle w:val="TableHeading"/>
              <w:cnfStyle w:val="100000000000" w:firstRow="1" w:lastRow="0" w:firstColumn="0" w:lastColumn="0" w:oddVBand="0" w:evenVBand="0" w:oddHBand="0" w:evenHBand="0" w:firstRowFirstColumn="0" w:firstRowLastColumn="0" w:lastRowFirstColumn="0" w:lastRowLastColumn="0"/>
            </w:pPr>
            <w:r w:rsidRPr="00890B9D">
              <w:t>Release Date</w:t>
            </w:r>
          </w:p>
        </w:tc>
        <w:tc>
          <w:tcPr>
            <w:tcW w:w="6710" w:type="dxa"/>
          </w:tcPr>
          <w:p w14:paraId="6A278B71" w14:textId="136F6D26" w:rsidR="00F10815" w:rsidRPr="00B50AB9" w:rsidRDefault="00783AE0" w:rsidP="000E6760">
            <w:pPr>
              <w:pStyle w:val="TableHeading"/>
              <w:cnfStyle w:val="100000000000" w:firstRow="1" w:lastRow="0" w:firstColumn="0" w:lastColumn="0" w:oddVBand="0" w:evenVBand="0" w:oddHBand="0" w:evenHBand="0" w:firstRowFirstColumn="0" w:firstRowLastColumn="0" w:lastRowFirstColumn="0" w:lastRowLastColumn="0"/>
            </w:pPr>
            <w:r w:rsidRPr="00890B9D">
              <w:t>Description of Changes</w:t>
            </w:r>
          </w:p>
        </w:tc>
        <w:bookmarkStart w:id="0" w:name="_Hlk501114800"/>
      </w:tr>
      <w:tr w:rsidR="00C91A49" w:rsidRPr="00225255" w14:paraId="3764F5F2"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68385DC6" w14:textId="38125CFA" w:rsidR="00C91A49" w:rsidRDefault="00C91A49" w:rsidP="004922BD">
            <w:pPr>
              <w:pStyle w:val="TableText1"/>
            </w:pPr>
            <w:r>
              <w:t>1.7</w:t>
            </w:r>
          </w:p>
        </w:tc>
        <w:tc>
          <w:tcPr>
            <w:tcW w:w="1819" w:type="dxa"/>
            <w:shd w:val="clear" w:color="auto" w:fill="auto"/>
          </w:tcPr>
          <w:p w14:paraId="55725609" w14:textId="67649F72" w:rsidR="00C91A49" w:rsidRPr="0029051B" w:rsidDel="00C91A49" w:rsidRDefault="00D8422D" w:rsidP="004922BD">
            <w:pPr>
              <w:pStyle w:val="TableText1"/>
              <w:cnfStyle w:val="100000000000" w:firstRow="1" w:lastRow="0" w:firstColumn="0" w:lastColumn="0" w:oddVBand="0" w:evenVBand="0" w:oddHBand="0" w:evenHBand="0" w:firstRowFirstColumn="0" w:firstRowLastColumn="0" w:lastRowFirstColumn="0" w:lastRowLastColumn="0"/>
            </w:pPr>
            <w:r>
              <w:t>2</w:t>
            </w:r>
            <w:r w:rsidR="00D06121">
              <w:t>7</w:t>
            </w:r>
            <w:r w:rsidR="00C91A49" w:rsidRPr="000132C2">
              <w:t>/</w:t>
            </w:r>
            <w:r w:rsidR="0029051B" w:rsidRPr="000132C2">
              <w:t>08</w:t>
            </w:r>
            <w:r w:rsidR="00C91A49" w:rsidRPr="000132C2">
              <w:t>/2026</w:t>
            </w:r>
          </w:p>
        </w:tc>
        <w:tc>
          <w:tcPr>
            <w:tcW w:w="6710" w:type="dxa"/>
            <w:shd w:val="clear" w:color="auto" w:fill="auto"/>
          </w:tcPr>
          <w:p w14:paraId="1E5B80B2" w14:textId="1B64F52F" w:rsidR="00C91A49" w:rsidRDefault="00C91A49" w:rsidP="004922BD">
            <w:pPr>
              <w:pStyle w:val="TableText1"/>
              <w:cnfStyle w:val="100000000000" w:firstRow="1" w:lastRow="0" w:firstColumn="0" w:lastColumn="0" w:oddVBand="0" w:evenVBand="0" w:oddHBand="0" w:evenHBand="0" w:firstRowFirstColumn="0" w:firstRowLastColumn="0" w:lastRowFirstColumn="0" w:lastRowLastColumn="0"/>
            </w:pPr>
            <w:r>
              <w:t>Revised to incorporate legislative changes to award transport</w:t>
            </w:r>
            <w:r w:rsidR="008402FF">
              <w:t xml:space="preserve"> and other sections </w:t>
            </w:r>
            <w:r>
              <w:t xml:space="preserve">as per section </w:t>
            </w:r>
            <w:r w:rsidRPr="00477DE2">
              <w:rPr>
                <w:rStyle w:val="SmartLink"/>
              </w:rPr>
              <w:fldChar w:fldCharType="begin"/>
            </w:r>
            <w:r w:rsidRPr="00477DE2">
              <w:rPr>
                <w:rStyle w:val="SmartLink"/>
              </w:rPr>
              <w:instrText xml:space="preserve"> REF _Ref57726368 \r \h </w:instrText>
            </w:r>
            <w:r>
              <w:rPr>
                <w:rStyle w:val="SmartLink"/>
              </w:rPr>
              <w:instrText xml:space="preserve"> \* MERGEFORMAT </w:instrText>
            </w:r>
            <w:r w:rsidRPr="00477DE2">
              <w:rPr>
                <w:rStyle w:val="SmartLink"/>
              </w:rPr>
            </w:r>
            <w:r w:rsidRPr="00477DE2">
              <w:rPr>
                <w:rStyle w:val="SmartLink"/>
              </w:rPr>
              <w:fldChar w:fldCharType="separate"/>
            </w:r>
            <w:r w:rsidR="00C14FEC">
              <w:rPr>
                <w:rStyle w:val="SmartLink"/>
              </w:rPr>
              <w:t>10.1</w:t>
            </w:r>
            <w:r w:rsidRPr="00477DE2">
              <w:rPr>
                <w:rStyle w:val="SmartLink"/>
              </w:rPr>
              <w:fldChar w:fldCharType="end"/>
            </w:r>
            <w:r w:rsidRPr="00477DE2">
              <w:rPr>
                <w:rStyle w:val="SmartLink"/>
              </w:rPr>
              <w:t xml:space="preserve"> </w:t>
            </w:r>
            <w:r w:rsidRPr="00477DE2">
              <w:rPr>
                <w:rStyle w:val="SmartLink"/>
              </w:rPr>
              <w:fldChar w:fldCharType="begin"/>
            </w:r>
            <w:r w:rsidRPr="00477DE2">
              <w:rPr>
                <w:rStyle w:val="SmartLink"/>
              </w:rPr>
              <w:instrText xml:space="preserve"> REF _Ref57726368 \h </w:instrText>
            </w:r>
            <w:r>
              <w:rPr>
                <w:rStyle w:val="SmartLink"/>
              </w:rPr>
              <w:instrText xml:space="preserve"> \* MERGEFORMAT </w:instrText>
            </w:r>
            <w:r w:rsidRPr="00477DE2">
              <w:rPr>
                <w:rStyle w:val="SmartLink"/>
              </w:rPr>
            </w:r>
            <w:r w:rsidRPr="00477DE2">
              <w:rPr>
                <w:rStyle w:val="SmartLink"/>
              </w:rPr>
              <w:fldChar w:fldCharType="separate"/>
            </w:r>
            <w:r w:rsidR="00C14FEC" w:rsidRPr="00C14FEC">
              <w:rPr>
                <w:rStyle w:val="SmartLink"/>
              </w:rPr>
              <w:t>Version Control</w:t>
            </w:r>
            <w:r w:rsidRPr="00477DE2">
              <w:rPr>
                <w:rStyle w:val="SmartLink"/>
              </w:rPr>
              <w:fldChar w:fldCharType="end"/>
            </w:r>
          </w:p>
        </w:tc>
      </w:tr>
      <w:tr w:rsidR="00F0554E" w:rsidRPr="00225255" w14:paraId="25D8E0D1"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6970A1A4" w14:textId="7F8B520F" w:rsidR="00F0554E" w:rsidRPr="00890B9D" w:rsidRDefault="00F0554E" w:rsidP="004922BD">
            <w:pPr>
              <w:pStyle w:val="TableText1"/>
            </w:pPr>
            <w:r>
              <w:t>1.6</w:t>
            </w:r>
          </w:p>
        </w:tc>
        <w:tc>
          <w:tcPr>
            <w:tcW w:w="1819" w:type="dxa"/>
            <w:shd w:val="clear" w:color="auto" w:fill="auto"/>
          </w:tcPr>
          <w:p w14:paraId="20F5FA3B" w14:textId="2D69AA5E" w:rsidR="00F0554E" w:rsidRPr="00890B9D" w:rsidRDefault="00C91A49" w:rsidP="004922BD">
            <w:pPr>
              <w:pStyle w:val="TableText1"/>
              <w:cnfStyle w:val="100000000000" w:firstRow="1" w:lastRow="0" w:firstColumn="0" w:lastColumn="0" w:oddVBand="0" w:evenVBand="0" w:oddHBand="0" w:evenHBand="0" w:firstRowFirstColumn="0" w:firstRowLastColumn="0" w:lastRowFirstColumn="0" w:lastRowLastColumn="0"/>
            </w:pPr>
            <w:r>
              <w:t>15/12</w:t>
            </w:r>
            <w:r w:rsidR="00F0554E">
              <w:t>/2025</w:t>
            </w:r>
          </w:p>
        </w:tc>
        <w:tc>
          <w:tcPr>
            <w:tcW w:w="6710" w:type="dxa"/>
            <w:shd w:val="clear" w:color="auto" w:fill="auto"/>
          </w:tcPr>
          <w:p w14:paraId="178D6142" w14:textId="07289F2D" w:rsidR="00F0554E" w:rsidRPr="00890B9D" w:rsidRDefault="00F0554E" w:rsidP="004922BD">
            <w:pPr>
              <w:pStyle w:val="TableText1"/>
              <w:cnfStyle w:val="100000000000" w:firstRow="1" w:lastRow="0" w:firstColumn="0" w:lastColumn="0" w:oddVBand="0" w:evenVBand="0" w:oddHBand="0" w:evenHBand="0" w:firstRowFirstColumn="0" w:firstRowLastColumn="0" w:lastRowFirstColumn="0" w:lastRowLastColumn="0"/>
            </w:pPr>
            <w:r>
              <w:t xml:space="preserve">Revised to incorporate reporting of </w:t>
            </w:r>
            <w:r w:rsidR="0074000E">
              <w:t>q</w:t>
            </w:r>
            <w:r>
              <w:t xml:space="preserve">ualifying </w:t>
            </w:r>
            <w:r w:rsidR="0074000E">
              <w:t>e</w:t>
            </w:r>
            <w:r>
              <w:t xml:space="preserve">arnings amounts post-30 June 2026 instructions as per section </w:t>
            </w:r>
            <w:r w:rsidRPr="00477DE2">
              <w:rPr>
                <w:rStyle w:val="SmartLink"/>
              </w:rPr>
              <w:fldChar w:fldCharType="begin"/>
            </w:r>
            <w:r w:rsidRPr="00477DE2">
              <w:rPr>
                <w:rStyle w:val="SmartLink"/>
              </w:rPr>
              <w:instrText xml:space="preserve"> REF _Ref57726368 \r \h </w:instrText>
            </w:r>
            <w:r>
              <w:rPr>
                <w:rStyle w:val="SmartLink"/>
              </w:rPr>
              <w:instrText xml:space="preserve"> \* MERGEFORMAT </w:instrText>
            </w:r>
            <w:r w:rsidRPr="00477DE2">
              <w:rPr>
                <w:rStyle w:val="SmartLink"/>
              </w:rPr>
            </w:r>
            <w:r w:rsidRPr="00477DE2">
              <w:rPr>
                <w:rStyle w:val="SmartLink"/>
              </w:rPr>
              <w:fldChar w:fldCharType="separate"/>
            </w:r>
            <w:r w:rsidR="00C14FEC">
              <w:rPr>
                <w:rStyle w:val="SmartLink"/>
              </w:rPr>
              <w:t>10.1</w:t>
            </w:r>
            <w:r w:rsidRPr="00477DE2">
              <w:rPr>
                <w:rStyle w:val="SmartLink"/>
              </w:rPr>
              <w:fldChar w:fldCharType="end"/>
            </w:r>
            <w:r w:rsidRPr="00477DE2">
              <w:rPr>
                <w:rStyle w:val="SmartLink"/>
              </w:rPr>
              <w:t xml:space="preserve"> </w:t>
            </w:r>
            <w:r w:rsidRPr="00477DE2">
              <w:rPr>
                <w:rStyle w:val="SmartLink"/>
              </w:rPr>
              <w:fldChar w:fldCharType="begin"/>
            </w:r>
            <w:r w:rsidRPr="00477DE2">
              <w:rPr>
                <w:rStyle w:val="SmartLink"/>
              </w:rPr>
              <w:instrText xml:space="preserve"> REF _Ref57726368 \h </w:instrText>
            </w:r>
            <w:r>
              <w:rPr>
                <w:rStyle w:val="SmartLink"/>
              </w:rPr>
              <w:instrText xml:space="preserve"> \* MERGEFORMAT </w:instrText>
            </w:r>
            <w:r w:rsidRPr="00477DE2">
              <w:rPr>
                <w:rStyle w:val="SmartLink"/>
              </w:rPr>
            </w:r>
            <w:r w:rsidRPr="00477DE2">
              <w:rPr>
                <w:rStyle w:val="SmartLink"/>
              </w:rPr>
              <w:fldChar w:fldCharType="separate"/>
            </w:r>
            <w:r w:rsidR="00C14FEC" w:rsidRPr="00C14FEC">
              <w:rPr>
                <w:rStyle w:val="SmartLink"/>
              </w:rPr>
              <w:t>Version Control</w:t>
            </w:r>
            <w:r w:rsidRPr="00477DE2">
              <w:rPr>
                <w:rStyle w:val="SmartLink"/>
              </w:rPr>
              <w:fldChar w:fldCharType="end"/>
            </w:r>
            <w:r>
              <w:t xml:space="preserve"> </w:t>
            </w:r>
          </w:p>
        </w:tc>
      </w:tr>
      <w:tr w:rsidR="00FA1116" w:rsidRPr="00890B9D" w14:paraId="3EFB8B58"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C280B38" w14:textId="1830535A" w:rsidR="00FA1116" w:rsidRPr="008B2DA7" w:rsidRDefault="00FA1116" w:rsidP="000E6760">
            <w:pPr>
              <w:pStyle w:val="TableText1"/>
            </w:pPr>
            <w:r w:rsidRPr="008B2DA7">
              <w:t>1.</w:t>
            </w:r>
            <w:r>
              <w:t>5</w:t>
            </w:r>
          </w:p>
        </w:tc>
        <w:tc>
          <w:tcPr>
            <w:tcW w:w="1819" w:type="dxa"/>
            <w:shd w:val="clear" w:color="auto" w:fill="auto"/>
          </w:tcPr>
          <w:p w14:paraId="27434C78" w14:textId="6AC9426D" w:rsidR="00FA1116" w:rsidRDefault="00522657" w:rsidP="000E6760">
            <w:pPr>
              <w:pStyle w:val="TableText1"/>
              <w:cnfStyle w:val="100000000000" w:firstRow="1" w:lastRow="0" w:firstColumn="0" w:lastColumn="0" w:oddVBand="0" w:evenVBand="0" w:oddHBand="0" w:evenHBand="0" w:firstRowFirstColumn="0" w:firstRowLastColumn="0" w:lastRowFirstColumn="0" w:lastRowLastColumn="0"/>
            </w:pPr>
            <w:r>
              <w:t>14</w:t>
            </w:r>
            <w:r w:rsidR="00E3761D">
              <w:t>/04/2025</w:t>
            </w:r>
          </w:p>
        </w:tc>
        <w:tc>
          <w:tcPr>
            <w:tcW w:w="6710" w:type="dxa"/>
            <w:shd w:val="clear" w:color="auto" w:fill="auto"/>
          </w:tcPr>
          <w:p w14:paraId="5BD96B70" w14:textId="046570BA" w:rsidR="00FA1116" w:rsidRPr="00F9024B"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rsidRPr="00F9024B">
              <w:t xml:space="preserve">Revised formatting and </w:t>
            </w:r>
            <w:r>
              <w:t>lump sum E threshold</w:t>
            </w:r>
            <w:r w:rsidRPr="00F572A6">
              <w:t xml:space="preserve"> changes as per section </w:t>
            </w:r>
            <w:r w:rsidRPr="00477DE2">
              <w:rPr>
                <w:rStyle w:val="SmartLink"/>
              </w:rPr>
              <w:fldChar w:fldCharType="begin"/>
            </w:r>
            <w:r w:rsidRPr="00477DE2">
              <w:rPr>
                <w:rStyle w:val="SmartLink"/>
              </w:rPr>
              <w:instrText xml:space="preserve"> REF _Ref57726368 \r \h </w:instrText>
            </w:r>
            <w:r>
              <w:rPr>
                <w:rStyle w:val="SmartLink"/>
              </w:rPr>
              <w:instrText xml:space="preserve"> \* MERGEFORMAT </w:instrText>
            </w:r>
            <w:r w:rsidRPr="00477DE2">
              <w:rPr>
                <w:rStyle w:val="SmartLink"/>
              </w:rPr>
            </w:r>
            <w:r w:rsidRPr="00477DE2">
              <w:rPr>
                <w:rStyle w:val="SmartLink"/>
              </w:rPr>
              <w:fldChar w:fldCharType="separate"/>
            </w:r>
            <w:r w:rsidR="00C14FEC">
              <w:rPr>
                <w:rStyle w:val="SmartLink"/>
              </w:rPr>
              <w:t>10.1</w:t>
            </w:r>
            <w:r w:rsidRPr="00477DE2">
              <w:rPr>
                <w:rStyle w:val="SmartLink"/>
              </w:rPr>
              <w:fldChar w:fldCharType="end"/>
            </w:r>
            <w:r w:rsidRPr="00477DE2">
              <w:rPr>
                <w:rStyle w:val="SmartLink"/>
              </w:rPr>
              <w:t xml:space="preserve"> </w:t>
            </w:r>
            <w:r w:rsidRPr="00477DE2">
              <w:rPr>
                <w:rStyle w:val="SmartLink"/>
              </w:rPr>
              <w:fldChar w:fldCharType="begin"/>
            </w:r>
            <w:r w:rsidRPr="00477DE2">
              <w:rPr>
                <w:rStyle w:val="SmartLink"/>
              </w:rPr>
              <w:instrText xml:space="preserve"> REF _Ref57726368 \h </w:instrText>
            </w:r>
            <w:r>
              <w:rPr>
                <w:rStyle w:val="SmartLink"/>
              </w:rPr>
              <w:instrText xml:space="preserve"> \* MERGEFORMAT </w:instrText>
            </w:r>
            <w:r w:rsidRPr="00477DE2">
              <w:rPr>
                <w:rStyle w:val="SmartLink"/>
              </w:rPr>
            </w:r>
            <w:r w:rsidRPr="00477DE2">
              <w:rPr>
                <w:rStyle w:val="SmartLink"/>
              </w:rPr>
              <w:fldChar w:fldCharType="separate"/>
            </w:r>
            <w:r w:rsidR="00C14FEC" w:rsidRPr="00C14FEC">
              <w:rPr>
                <w:rStyle w:val="SmartLink"/>
              </w:rPr>
              <w:t>Version Control</w:t>
            </w:r>
            <w:r w:rsidRPr="00477DE2">
              <w:rPr>
                <w:rStyle w:val="SmartLink"/>
              </w:rPr>
              <w:fldChar w:fldCharType="end"/>
            </w:r>
          </w:p>
        </w:tc>
      </w:tr>
      <w:tr w:rsidR="00FA1116" w:rsidRPr="00890B9D" w14:paraId="1A339373"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4BA4A025" w14:textId="436FD31C" w:rsidR="00FA1116" w:rsidRPr="008B2DA7" w:rsidRDefault="00FA1116" w:rsidP="000E6760">
            <w:pPr>
              <w:pStyle w:val="TableText1"/>
            </w:pPr>
            <w:r w:rsidRPr="008B2DA7">
              <w:t>1.4</w:t>
            </w:r>
          </w:p>
        </w:tc>
        <w:tc>
          <w:tcPr>
            <w:tcW w:w="1819" w:type="dxa"/>
            <w:shd w:val="clear" w:color="auto" w:fill="auto"/>
          </w:tcPr>
          <w:p w14:paraId="05A07DB7" w14:textId="45AC4F16" w:rsidR="00FA1116" w:rsidRPr="008B2DA7"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t>29/08</w:t>
            </w:r>
            <w:r w:rsidRPr="008B2DA7">
              <w:t>/2023</w:t>
            </w:r>
          </w:p>
        </w:tc>
        <w:tc>
          <w:tcPr>
            <w:tcW w:w="6710" w:type="dxa"/>
            <w:shd w:val="clear" w:color="auto" w:fill="auto"/>
          </w:tcPr>
          <w:p w14:paraId="790399E3" w14:textId="761DC279" w:rsidR="00FA1116" w:rsidRPr="00F572A6"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rsidRPr="00F9024B">
              <w:t xml:space="preserve">Revised formatting and </w:t>
            </w:r>
            <w:r w:rsidRPr="00F572A6">
              <w:t xml:space="preserve">adjust action content changes as per section </w:t>
            </w:r>
            <w:r w:rsidRPr="00477DE2">
              <w:rPr>
                <w:rStyle w:val="SmartLink"/>
              </w:rPr>
              <w:fldChar w:fldCharType="begin"/>
            </w:r>
            <w:r w:rsidRPr="00477DE2">
              <w:rPr>
                <w:rStyle w:val="SmartLink"/>
              </w:rPr>
              <w:instrText xml:space="preserve"> REF _Ref57726368 \r \h </w:instrText>
            </w:r>
            <w:r>
              <w:rPr>
                <w:rStyle w:val="SmartLink"/>
              </w:rPr>
              <w:instrText xml:space="preserve"> \* MERGEFORMAT </w:instrText>
            </w:r>
            <w:r w:rsidRPr="00477DE2">
              <w:rPr>
                <w:rStyle w:val="SmartLink"/>
              </w:rPr>
            </w:r>
            <w:r w:rsidRPr="00477DE2">
              <w:rPr>
                <w:rStyle w:val="SmartLink"/>
              </w:rPr>
              <w:fldChar w:fldCharType="separate"/>
            </w:r>
            <w:r w:rsidR="00C14FEC">
              <w:rPr>
                <w:rStyle w:val="SmartLink"/>
              </w:rPr>
              <w:t>10.1</w:t>
            </w:r>
            <w:r w:rsidRPr="00477DE2">
              <w:rPr>
                <w:rStyle w:val="SmartLink"/>
              </w:rPr>
              <w:fldChar w:fldCharType="end"/>
            </w:r>
            <w:r w:rsidRPr="00477DE2">
              <w:rPr>
                <w:rStyle w:val="SmartLink"/>
              </w:rPr>
              <w:t xml:space="preserve"> </w:t>
            </w:r>
            <w:r w:rsidRPr="00477DE2">
              <w:rPr>
                <w:rStyle w:val="SmartLink"/>
              </w:rPr>
              <w:fldChar w:fldCharType="begin"/>
            </w:r>
            <w:r w:rsidRPr="00477DE2">
              <w:rPr>
                <w:rStyle w:val="SmartLink"/>
              </w:rPr>
              <w:instrText xml:space="preserve"> REF _Ref57726368 \h </w:instrText>
            </w:r>
            <w:r>
              <w:rPr>
                <w:rStyle w:val="SmartLink"/>
              </w:rPr>
              <w:instrText xml:space="preserve"> \* MERGEFORMAT </w:instrText>
            </w:r>
            <w:r w:rsidRPr="00477DE2">
              <w:rPr>
                <w:rStyle w:val="SmartLink"/>
              </w:rPr>
            </w:r>
            <w:r w:rsidRPr="00477DE2">
              <w:rPr>
                <w:rStyle w:val="SmartLink"/>
              </w:rPr>
              <w:fldChar w:fldCharType="separate"/>
            </w:r>
            <w:r w:rsidR="00C14FEC" w:rsidRPr="00C14FEC">
              <w:rPr>
                <w:rStyle w:val="SmartLink"/>
              </w:rPr>
              <w:t>Version Control</w:t>
            </w:r>
            <w:r w:rsidRPr="00477DE2">
              <w:rPr>
                <w:rStyle w:val="SmartLink"/>
              </w:rPr>
              <w:fldChar w:fldCharType="end"/>
            </w:r>
          </w:p>
        </w:tc>
      </w:tr>
      <w:tr w:rsidR="00FA1116" w:rsidRPr="00890B9D" w14:paraId="42741BC1"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180CEE1C" w14:textId="2430D31C" w:rsidR="00FA1116" w:rsidRPr="008B2DA7" w:rsidRDefault="00FA1116" w:rsidP="000E6760">
            <w:pPr>
              <w:pStyle w:val="TableText1"/>
            </w:pPr>
            <w:r w:rsidRPr="008B2DA7">
              <w:t>1.3</w:t>
            </w:r>
          </w:p>
        </w:tc>
        <w:tc>
          <w:tcPr>
            <w:tcW w:w="1819" w:type="dxa"/>
            <w:shd w:val="clear" w:color="auto" w:fill="auto"/>
          </w:tcPr>
          <w:p w14:paraId="4317775F" w14:textId="663A950F" w:rsidR="00FA1116" w:rsidRPr="008B2DA7"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t>10/08</w:t>
            </w:r>
            <w:r w:rsidRPr="008B2DA7">
              <w:t>/2023</w:t>
            </w:r>
          </w:p>
        </w:tc>
        <w:tc>
          <w:tcPr>
            <w:tcW w:w="6710" w:type="dxa"/>
            <w:shd w:val="clear" w:color="auto" w:fill="auto"/>
          </w:tcPr>
          <w:p w14:paraId="764B511F" w14:textId="48048DB1" w:rsidR="00FA1116" w:rsidRPr="00F572A6"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rsidRPr="00F9024B">
              <w:t>Included adjust</w:t>
            </w:r>
            <w:r w:rsidRPr="00F572A6">
              <w:t xml:space="preserve"> action and other changes as per section </w:t>
            </w:r>
            <w:r w:rsidRPr="00477DE2">
              <w:rPr>
                <w:rStyle w:val="SmartLink"/>
              </w:rPr>
              <w:fldChar w:fldCharType="begin"/>
            </w:r>
            <w:r w:rsidRPr="00477DE2">
              <w:rPr>
                <w:rStyle w:val="SmartLink"/>
              </w:rPr>
              <w:instrText xml:space="preserve"> REF _Ref57726368 \r \h  \* MERGEFORMAT </w:instrText>
            </w:r>
            <w:r w:rsidRPr="00477DE2">
              <w:rPr>
                <w:rStyle w:val="SmartLink"/>
              </w:rPr>
            </w:r>
            <w:r w:rsidRPr="00477DE2">
              <w:rPr>
                <w:rStyle w:val="SmartLink"/>
              </w:rPr>
              <w:fldChar w:fldCharType="separate"/>
            </w:r>
            <w:r w:rsidR="00C14FEC">
              <w:rPr>
                <w:rStyle w:val="SmartLink"/>
              </w:rPr>
              <w:t>10.1</w:t>
            </w:r>
            <w:r w:rsidRPr="00477DE2">
              <w:rPr>
                <w:rStyle w:val="SmartLink"/>
              </w:rPr>
              <w:fldChar w:fldCharType="end"/>
            </w:r>
            <w:r w:rsidRPr="00477DE2">
              <w:rPr>
                <w:rStyle w:val="SmartLink"/>
              </w:rPr>
              <w:t xml:space="preserve"> </w:t>
            </w:r>
            <w:r w:rsidRPr="00477DE2">
              <w:rPr>
                <w:rStyle w:val="SmartLink"/>
              </w:rPr>
              <w:fldChar w:fldCharType="begin"/>
            </w:r>
            <w:r w:rsidRPr="00477DE2">
              <w:rPr>
                <w:rStyle w:val="SmartLink"/>
              </w:rPr>
              <w:instrText xml:space="preserve"> REF _Ref57726368 \h  \* MERGEFORMAT </w:instrText>
            </w:r>
            <w:r w:rsidRPr="00477DE2">
              <w:rPr>
                <w:rStyle w:val="SmartLink"/>
              </w:rPr>
            </w:r>
            <w:r w:rsidRPr="00477DE2">
              <w:rPr>
                <w:rStyle w:val="SmartLink"/>
              </w:rPr>
              <w:fldChar w:fldCharType="separate"/>
            </w:r>
            <w:r w:rsidR="00C14FEC" w:rsidRPr="00C14FEC">
              <w:rPr>
                <w:rStyle w:val="SmartLink"/>
              </w:rPr>
              <w:t>Version Control</w:t>
            </w:r>
            <w:r w:rsidRPr="00477DE2">
              <w:rPr>
                <w:rStyle w:val="SmartLink"/>
              </w:rPr>
              <w:fldChar w:fldCharType="end"/>
            </w:r>
          </w:p>
        </w:tc>
      </w:tr>
      <w:tr w:rsidR="00FA1116" w:rsidRPr="00890B9D" w14:paraId="52B8A227"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25821480" w14:textId="74CD8953" w:rsidR="00FA1116" w:rsidRDefault="00FA1116" w:rsidP="000E6760">
            <w:pPr>
              <w:pStyle w:val="TableText1"/>
            </w:pPr>
            <w:r>
              <w:t>1.2</w:t>
            </w:r>
          </w:p>
        </w:tc>
        <w:tc>
          <w:tcPr>
            <w:tcW w:w="1819" w:type="dxa"/>
            <w:shd w:val="clear" w:color="auto" w:fill="auto"/>
          </w:tcPr>
          <w:p w14:paraId="0A5933B1" w14:textId="7087BBA2" w:rsidR="00FA1116"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t>07/05/2021</w:t>
            </w:r>
          </w:p>
        </w:tc>
        <w:tc>
          <w:tcPr>
            <w:tcW w:w="6710" w:type="dxa"/>
            <w:shd w:val="clear" w:color="auto" w:fill="auto"/>
          </w:tcPr>
          <w:p w14:paraId="1B20C1D4" w14:textId="5F6DFC58" w:rsidR="00FA1116"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t xml:space="preserve">Revised final for minor updates and formatting, other changes as per section </w:t>
            </w:r>
            <w:r w:rsidRPr="00477DE2">
              <w:rPr>
                <w:rStyle w:val="SmartLink"/>
              </w:rPr>
              <w:fldChar w:fldCharType="begin"/>
            </w:r>
            <w:r w:rsidRPr="00477DE2">
              <w:rPr>
                <w:rStyle w:val="SmartLink"/>
              </w:rPr>
              <w:instrText xml:space="preserve"> REF _Ref57726368 \r \h </w:instrText>
            </w:r>
            <w:r w:rsidR="008629F7">
              <w:rPr>
                <w:rStyle w:val="SmartLink"/>
              </w:rPr>
              <w:instrText xml:space="preserve"> \* MERGEFORMAT </w:instrText>
            </w:r>
            <w:r w:rsidRPr="00477DE2">
              <w:rPr>
                <w:rStyle w:val="SmartLink"/>
              </w:rPr>
            </w:r>
            <w:r w:rsidRPr="00477DE2">
              <w:rPr>
                <w:rStyle w:val="SmartLink"/>
              </w:rPr>
              <w:fldChar w:fldCharType="separate"/>
            </w:r>
            <w:r w:rsidR="00C14FEC">
              <w:rPr>
                <w:rStyle w:val="SmartLink"/>
              </w:rPr>
              <w:t>10.1</w:t>
            </w:r>
            <w:r w:rsidRPr="00477DE2">
              <w:rPr>
                <w:rStyle w:val="SmartLink"/>
              </w:rPr>
              <w:fldChar w:fldCharType="end"/>
            </w:r>
            <w:r w:rsidRPr="00477DE2">
              <w:rPr>
                <w:rStyle w:val="SmartLink"/>
              </w:rPr>
              <w:t xml:space="preserve"> </w:t>
            </w:r>
            <w:r w:rsidRPr="00477DE2">
              <w:rPr>
                <w:rStyle w:val="SmartLink"/>
              </w:rPr>
              <w:fldChar w:fldCharType="begin"/>
            </w:r>
            <w:r w:rsidRPr="00477DE2">
              <w:rPr>
                <w:rStyle w:val="SmartLink"/>
              </w:rPr>
              <w:instrText xml:space="preserve"> REF _Ref57726368 \h </w:instrText>
            </w:r>
            <w:r w:rsidR="008629F7">
              <w:rPr>
                <w:rStyle w:val="SmartLink"/>
              </w:rPr>
              <w:instrText xml:space="preserve"> \* MERGEFORMAT </w:instrText>
            </w:r>
            <w:r w:rsidRPr="00477DE2">
              <w:rPr>
                <w:rStyle w:val="SmartLink"/>
              </w:rPr>
            </w:r>
            <w:r w:rsidRPr="00477DE2">
              <w:rPr>
                <w:rStyle w:val="SmartLink"/>
              </w:rPr>
              <w:fldChar w:fldCharType="separate"/>
            </w:r>
            <w:r w:rsidR="00C14FEC" w:rsidRPr="00C14FEC">
              <w:rPr>
                <w:rStyle w:val="SmartLink"/>
              </w:rPr>
              <w:t>Version Control</w:t>
            </w:r>
            <w:r w:rsidRPr="00477DE2">
              <w:rPr>
                <w:rStyle w:val="SmartLink"/>
              </w:rPr>
              <w:fldChar w:fldCharType="end"/>
            </w:r>
          </w:p>
        </w:tc>
      </w:tr>
      <w:tr w:rsidR="00FA1116" w:rsidRPr="00890B9D" w14:paraId="6E9EF771"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6B6135D4" w14:textId="034CAE10" w:rsidR="00FA1116" w:rsidRDefault="00FA1116" w:rsidP="000E6760">
            <w:pPr>
              <w:pStyle w:val="TableText1"/>
            </w:pPr>
            <w:r>
              <w:t>1.1</w:t>
            </w:r>
          </w:p>
        </w:tc>
        <w:tc>
          <w:tcPr>
            <w:tcW w:w="1819" w:type="dxa"/>
            <w:shd w:val="clear" w:color="auto" w:fill="auto"/>
          </w:tcPr>
          <w:p w14:paraId="0B5B09BE" w14:textId="7802A989" w:rsidR="00FA1116"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t>08/12/2020</w:t>
            </w:r>
          </w:p>
        </w:tc>
        <w:tc>
          <w:tcPr>
            <w:tcW w:w="6710" w:type="dxa"/>
            <w:shd w:val="clear" w:color="auto" w:fill="auto"/>
          </w:tcPr>
          <w:p w14:paraId="3E917E16" w14:textId="43B06A9C" w:rsidR="00FA1116" w:rsidRPr="001B407B"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t xml:space="preserve">Revised final for minor updates and formatting, other changes as per section </w:t>
            </w:r>
            <w:r w:rsidRPr="00477DE2">
              <w:rPr>
                <w:rStyle w:val="SmartLink"/>
              </w:rPr>
              <w:fldChar w:fldCharType="begin"/>
            </w:r>
            <w:r w:rsidRPr="00477DE2">
              <w:rPr>
                <w:rStyle w:val="SmartLink"/>
              </w:rPr>
              <w:instrText xml:space="preserve"> REF _Ref57726368 \r \h </w:instrText>
            </w:r>
            <w:r w:rsidR="008629F7">
              <w:rPr>
                <w:rStyle w:val="SmartLink"/>
              </w:rPr>
              <w:instrText xml:space="preserve"> \* MERGEFORMAT </w:instrText>
            </w:r>
            <w:r w:rsidRPr="00477DE2">
              <w:rPr>
                <w:rStyle w:val="SmartLink"/>
              </w:rPr>
            </w:r>
            <w:r w:rsidRPr="00477DE2">
              <w:rPr>
                <w:rStyle w:val="SmartLink"/>
              </w:rPr>
              <w:fldChar w:fldCharType="separate"/>
            </w:r>
            <w:r w:rsidR="00C14FEC">
              <w:rPr>
                <w:rStyle w:val="SmartLink"/>
              </w:rPr>
              <w:t>10.1</w:t>
            </w:r>
            <w:r w:rsidRPr="00477DE2">
              <w:rPr>
                <w:rStyle w:val="SmartLink"/>
              </w:rPr>
              <w:fldChar w:fldCharType="end"/>
            </w:r>
            <w:r w:rsidRPr="00477DE2">
              <w:rPr>
                <w:rStyle w:val="SmartLink"/>
              </w:rPr>
              <w:t xml:space="preserve"> </w:t>
            </w:r>
            <w:r w:rsidRPr="00477DE2">
              <w:rPr>
                <w:rStyle w:val="SmartLink"/>
              </w:rPr>
              <w:fldChar w:fldCharType="begin"/>
            </w:r>
            <w:r w:rsidRPr="00477DE2">
              <w:rPr>
                <w:rStyle w:val="SmartLink"/>
              </w:rPr>
              <w:instrText xml:space="preserve"> REF _Ref57726368 \h </w:instrText>
            </w:r>
            <w:r w:rsidR="008629F7">
              <w:rPr>
                <w:rStyle w:val="SmartLink"/>
              </w:rPr>
              <w:instrText xml:space="preserve"> \* MERGEFORMAT </w:instrText>
            </w:r>
            <w:r w:rsidRPr="00477DE2">
              <w:rPr>
                <w:rStyle w:val="SmartLink"/>
              </w:rPr>
            </w:r>
            <w:r w:rsidRPr="00477DE2">
              <w:rPr>
                <w:rStyle w:val="SmartLink"/>
              </w:rPr>
              <w:fldChar w:fldCharType="separate"/>
            </w:r>
            <w:r w:rsidR="00C14FEC" w:rsidRPr="00C14FEC">
              <w:rPr>
                <w:rStyle w:val="SmartLink"/>
              </w:rPr>
              <w:t>Version Control</w:t>
            </w:r>
            <w:r w:rsidRPr="00477DE2">
              <w:rPr>
                <w:rStyle w:val="SmartLink"/>
              </w:rPr>
              <w:fldChar w:fldCharType="end"/>
            </w:r>
          </w:p>
        </w:tc>
      </w:tr>
      <w:tr w:rsidR="00FA1116" w:rsidRPr="00890B9D" w14:paraId="249DA413"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334D1C3" w14:textId="77777777" w:rsidR="00FA1116" w:rsidRDefault="00FA1116" w:rsidP="000E6760">
            <w:pPr>
              <w:pStyle w:val="TableText1"/>
            </w:pPr>
            <w:r>
              <w:t>1.0</w:t>
            </w:r>
          </w:p>
        </w:tc>
        <w:tc>
          <w:tcPr>
            <w:tcW w:w="1819" w:type="dxa"/>
            <w:shd w:val="clear" w:color="auto" w:fill="auto"/>
          </w:tcPr>
          <w:p w14:paraId="1C5FDFC3" w14:textId="77777777" w:rsidR="00FA1116" w:rsidRPr="00890B9D"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t>05/11/2020</w:t>
            </w:r>
          </w:p>
        </w:tc>
        <w:tc>
          <w:tcPr>
            <w:tcW w:w="6710" w:type="dxa"/>
            <w:shd w:val="clear" w:color="auto" w:fill="auto"/>
          </w:tcPr>
          <w:p w14:paraId="2517FEFB" w14:textId="77777777" w:rsidR="00FA1116" w:rsidRPr="00890B9D"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rsidRPr="001B407B">
              <w:t xml:space="preserve">Final version </w:t>
            </w:r>
            <w:r>
              <w:t>published</w:t>
            </w:r>
          </w:p>
        </w:tc>
      </w:tr>
      <w:tr w:rsidR="00FA1116" w:rsidRPr="00890B9D" w14:paraId="55E54E68" w14:textId="77777777" w:rsidTr="002905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212ABE31" w14:textId="597EC9FD" w:rsidR="0086149E" w:rsidRPr="0086149E" w:rsidRDefault="00FA1116" w:rsidP="00BC71E9">
            <w:pPr>
              <w:pStyle w:val="TableText1"/>
            </w:pPr>
            <w:r>
              <w:t>0.1</w:t>
            </w:r>
          </w:p>
        </w:tc>
        <w:tc>
          <w:tcPr>
            <w:tcW w:w="1819" w:type="dxa"/>
            <w:shd w:val="clear" w:color="auto" w:fill="auto"/>
          </w:tcPr>
          <w:p w14:paraId="7FCF1B03" w14:textId="77777777" w:rsidR="00FA1116" w:rsidRPr="00890B9D"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rsidRPr="00890B9D">
              <w:t>1</w:t>
            </w:r>
            <w:r>
              <w:t>7</w:t>
            </w:r>
            <w:r w:rsidRPr="00890B9D">
              <w:t>/03/2020</w:t>
            </w:r>
          </w:p>
        </w:tc>
        <w:tc>
          <w:tcPr>
            <w:tcW w:w="6710" w:type="dxa"/>
            <w:shd w:val="clear" w:color="auto" w:fill="auto"/>
          </w:tcPr>
          <w:p w14:paraId="474C51A7" w14:textId="0A898429" w:rsidR="00FA1116" w:rsidRPr="00890B9D" w:rsidRDefault="00FA1116" w:rsidP="000E6760">
            <w:pPr>
              <w:pStyle w:val="TableText1"/>
              <w:cnfStyle w:val="100000000000" w:firstRow="1" w:lastRow="0" w:firstColumn="0" w:lastColumn="0" w:oddVBand="0" w:evenVBand="0" w:oddHBand="0" w:evenHBand="0" w:firstRowFirstColumn="0" w:firstRowLastColumn="0" w:lastRowFirstColumn="0" w:lastRowLastColumn="0"/>
            </w:pPr>
            <w:r w:rsidRPr="00890B9D">
              <w:t>First draft published</w:t>
            </w:r>
          </w:p>
        </w:tc>
      </w:tr>
    </w:tbl>
    <w:p w14:paraId="58FDC458" w14:textId="67BADC1B" w:rsidR="00783AE0" w:rsidRPr="00890B9D" w:rsidRDefault="00783AE0" w:rsidP="00324B2F">
      <w:pPr>
        <w:pStyle w:val="Endorsement"/>
      </w:pPr>
      <w:r>
        <w:lastRenderedPageBreak/>
        <w:t>Endorsement</w:t>
      </w:r>
    </w:p>
    <w:p w14:paraId="1E78D032" w14:textId="4EFF8044" w:rsidR="009973EF" w:rsidRPr="00890B9D" w:rsidRDefault="00ED4A11" w:rsidP="000132C2">
      <w:pPr>
        <w:pStyle w:val="BodyTextIndent"/>
        <w:ind w:left="0"/>
      </w:pPr>
      <w:r>
        <w:t>Michael Thompson</w:t>
      </w:r>
      <w:r w:rsidR="00E36FB6" w:rsidRPr="00E36FB6">
        <w:t xml:space="preserve">, </w:t>
      </w:r>
      <w:r w:rsidR="009828AF">
        <w:t>Director</w:t>
      </w:r>
      <w:r w:rsidR="00E36FB6" w:rsidRPr="00E36FB6">
        <w:t xml:space="preserve">, Superannuation and Employer Obligations </w:t>
      </w:r>
      <w:r w:rsidR="00E43012">
        <w:t>–</w:t>
      </w:r>
      <w:r w:rsidR="00E36FB6" w:rsidRPr="00E36FB6">
        <w:t xml:space="preserve"> Endorsed</w:t>
      </w:r>
      <w:r w:rsidR="00E43012">
        <w:t xml:space="preserve"> for business and publishing context</w:t>
      </w:r>
    </w:p>
    <w:p w14:paraId="1BD7DE6A" w14:textId="77777777" w:rsidR="009973EF" w:rsidRPr="00890B9D" w:rsidRDefault="007C4C31" w:rsidP="00324B2F">
      <w:pPr>
        <w:pStyle w:val="CopyrightHeading"/>
      </w:pPr>
      <w:r w:rsidRPr="00890B9D">
        <w:t>Copyright</w:t>
      </w:r>
    </w:p>
    <w:p w14:paraId="437C5097" w14:textId="175A19B3" w:rsidR="007A7741" w:rsidRPr="00890B9D" w:rsidRDefault="007A7741" w:rsidP="000E6760">
      <w:pPr>
        <w:pStyle w:val="CopyrightText"/>
      </w:pPr>
      <w:r w:rsidRPr="00890B9D">
        <w:t>© Commonwealth of Australia 202</w:t>
      </w:r>
      <w:r w:rsidR="0077391F">
        <w:t>1</w:t>
      </w:r>
    </w:p>
    <w:p w14:paraId="132C80A8" w14:textId="77777777" w:rsidR="007A7741" w:rsidRPr="00890B9D" w:rsidRDefault="007A7741" w:rsidP="000E6760">
      <w:pPr>
        <w:pStyle w:val="CopyrightText"/>
      </w:pPr>
      <w:r w:rsidRPr="00890B9D">
        <w:t xml:space="preserve">This work is copyright. Use of this Information and Material is subject to the terms and conditions in the "SBR Disclaimer and Conditions of Use" that is available at </w:t>
      </w:r>
      <w:r w:rsidRPr="00890B9D">
        <w:rPr>
          <w:rStyle w:val="Hyperlink"/>
        </w:rPr>
        <w:t>http://www.sbr.gov.au</w:t>
      </w:r>
      <w:r w:rsidRPr="00890B9D">
        <w:t xml:space="preserve">. You must ensure that you comply with those terms and conditions. </w:t>
      </w:r>
      <w:proofErr w:type="gramStart"/>
      <w:r w:rsidRPr="00890B9D">
        <w:t>In particular, those</w:t>
      </w:r>
      <w:proofErr w:type="gramEnd"/>
      <w:r w:rsidRPr="00890B9D">
        <w:t xml:space="preserve"> terms and conditions include disclaimers and limitations on the liability of the Commonwealth and an indemnity from you to the Commonwealth and its personnel, Standard Business Reporting Agencies and their personnel. </w:t>
      </w:r>
    </w:p>
    <w:p w14:paraId="2D5071AB" w14:textId="77777777" w:rsidR="00FF3A53" w:rsidRPr="00890B9D" w:rsidRDefault="007A7741" w:rsidP="000E6760">
      <w:pPr>
        <w:pStyle w:val="CopyrightText"/>
      </w:pPr>
      <w:r w:rsidRPr="00890B9D">
        <w:t>You must include this copyright notice in all copies of this Information and Material that you create. If you modify, adapt or prepare derivative works of the Information and Material, the notice must still be included but you must add your own copyright statement to your modification, adaptation or derivative work that makes clear the nature of your modification, adaptation or derivative work and you must include an acknowledgement that the adaptation, modification or derivative work is based on Commonwealth or SBR Agency owned Information and Material. Copyright in SBR Agency specific aspects of Standard Business Reporting Taxonomy is owned by the relevant SBR Agency</w:t>
      </w:r>
      <w:r w:rsidRPr="00890B9D">
        <w:rPr>
          <w:b/>
        </w:rPr>
        <w:t>.</w:t>
      </w:r>
    </w:p>
    <w:p w14:paraId="02256F49" w14:textId="77777777" w:rsidR="003C5B9C" w:rsidRPr="00890B9D" w:rsidRDefault="003C5B9C" w:rsidP="000E6760">
      <w:pPr>
        <w:pStyle w:val="BodyText"/>
        <w:sectPr w:rsidR="003C5B9C" w:rsidRPr="00890B9D" w:rsidSect="004E469E">
          <w:headerReference w:type="even" r:id="rId21"/>
          <w:headerReference w:type="default" r:id="rId22"/>
          <w:headerReference w:type="first" r:id="rId23"/>
          <w:pgSz w:w="11906" w:h="16838" w:code="9"/>
          <w:pgMar w:top="1134" w:right="1152" w:bottom="1135" w:left="1152" w:header="227" w:footer="344" w:gutter="0"/>
          <w:cols w:space="708"/>
          <w:docGrid w:linePitch="360"/>
        </w:sectPr>
      </w:pPr>
    </w:p>
    <w:p w14:paraId="712B05E7" w14:textId="77777777" w:rsidR="00C41829" w:rsidRPr="00890B9D" w:rsidRDefault="00DB470C" w:rsidP="00F9024B">
      <w:pPr>
        <w:pStyle w:val="TOCHeading"/>
      </w:pPr>
      <w:r w:rsidRPr="00890B9D">
        <w:lastRenderedPageBreak/>
        <w:t>Table of contents</w:t>
      </w:r>
    </w:p>
    <w:p w14:paraId="03A13431" w14:textId="318BC0AB" w:rsidR="00C14FEC" w:rsidRDefault="00C41829">
      <w:pPr>
        <w:pStyle w:val="TOC1"/>
        <w:rPr>
          <w:rFonts w:asciiTheme="minorHAnsi" w:eastAsiaTheme="minorEastAsia" w:hAnsiTheme="minorHAnsi" w:cstheme="minorBidi"/>
          <w:bCs w:val="0"/>
          <w:iCs w:val="0"/>
          <w:noProof/>
          <w:color w:val="auto"/>
          <w:kern w:val="2"/>
          <w:sz w:val="24"/>
          <w:lang w:eastAsia="en-AU"/>
          <w14:ligatures w14:val="standardContextual"/>
        </w:rPr>
      </w:pPr>
      <w:r w:rsidRPr="00E36FB6">
        <w:rPr>
          <w:rFonts w:cs="Arial"/>
          <w:sz w:val="20"/>
          <w:szCs w:val="20"/>
        </w:rPr>
        <w:fldChar w:fldCharType="begin"/>
      </w:r>
      <w:r w:rsidRPr="00E36FB6">
        <w:rPr>
          <w:rFonts w:cs="Arial"/>
          <w:sz w:val="20"/>
          <w:szCs w:val="20"/>
        </w:rPr>
        <w:instrText xml:space="preserve"> TOC \o "1-2" \h \z </w:instrText>
      </w:r>
      <w:r w:rsidRPr="00E36FB6">
        <w:rPr>
          <w:rFonts w:cs="Arial"/>
          <w:sz w:val="20"/>
          <w:szCs w:val="20"/>
        </w:rPr>
        <w:fldChar w:fldCharType="separate"/>
      </w:r>
      <w:hyperlink w:anchor="_Toc238031933" w:history="1">
        <w:r w:rsidR="00C14FEC" w:rsidRPr="00A07883">
          <w:rPr>
            <w:rStyle w:val="Hyperlink"/>
            <w:noProof/>
          </w:rPr>
          <w:t>1</w:t>
        </w:r>
        <w:r w:rsidR="00C14FEC">
          <w:rPr>
            <w:rFonts w:asciiTheme="minorHAnsi" w:eastAsiaTheme="minorEastAsia" w:hAnsiTheme="minorHAnsi" w:cstheme="minorBidi"/>
            <w:bCs w:val="0"/>
            <w:iCs w:val="0"/>
            <w:noProof/>
            <w:color w:val="auto"/>
            <w:kern w:val="2"/>
            <w:sz w:val="24"/>
            <w:lang w:eastAsia="en-AU"/>
            <w14:ligatures w14:val="standardContextual"/>
          </w:rPr>
          <w:tab/>
        </w:r>
        <w:r w:rsidR="00C14FEC" w:rsidRPr="00A07883">
          <w:rPr>
            <w:rStyle w:val="Hyperlink"/>
            <w:noProof/>
          </w:rPr>
          <w:t>Introduction</w:t>
        </w:r>
        <w:r w:rsidR="00C14FEC">
          <w:rPr>
            <w:noProof/>
            <w:webHidden/>
          </w:rPr>
          <w:tab/>
        </w:r>
        <w:r w:rsidR="00C14FEC">
          <w:rPr>
            <w:noProof/>
            <w:webHidden/>
          </w:rPr>
          <w:fldChar w:fldCharType="begin"/>
        </w:r>
        <w:r w:rsidR="00C14FEC">
          <w:rPr>
            <w:noProof/>
            <w:webHidden/>
          </w:rPr>
          <w:instrText xml:space="preserve"> PAGEREF _Toc238031933 \h </w:instrText>
        </w:r>
        <w:r w:rsidR="00C14FEC">
          <w:rPr>
            <w:noProof/>
            <w:webHidden/>
          </w:rPr>
        </w:r>
        <w:r w:rsidR="00C14FEC">
          <w:rPr>
            <w:noProof/>
            <w:webHidden/>
          </w:rPr>
          <w:fldChar w:fldCharType="separate"/>
        </w:r>
        <w:r w:rsidR="00C14FEC">
          <w:rPr>
            <w:noProof/>
            <w:webHidden/>
          </w:rPr>
          <w:t>7</w:t>
        </w:r>
        <w:r w:rsidR="00C14FEC">
          <w:rPr>
            <w:noProof/>
            <w:webHidden/>
          </w:rPr>
          <w:fldChar w:fldCharType="end"/>
        </w:r>
      </w:hyperlink>
    </w:p>
    <w:p w14:paraId="5A5BDD71" w14:textId="02198261"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34" w:history="1">
        <w:r w:rsidRPr="00A07883">
          <w:rPr>
            <w:rStyle w:val="Hyperlink"/>
            <w:noProof/>
          </w:rPr>
          <w:t>1.1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Purpose</w:t>
        </w:r>
        <w:r>
          <w:rPr>
            <w:noProof/>
            <w:webHidden/>
          </w:rPr>
          <w:tab/>
        </w:r>
        <w:r>
          <w:rPr>
            <w:noProof/>
            <w:webHidden/>
          </w:rPr>
          <w:fldChar w:fldCharType="begin"/>
        </w:r>
        <w:r>
          <w:rPr>
            <w:noProof/>
            <w:webHidden/>
          </w:rPr>
          <w:instrText xml:space="preserve"> PAGEREF _Toc238031934 \h </w:instrText>
        </w:r>
        <w:r>
          <w:rPr>
            <w:noProof/>
            <w:webHidden/>
          </w:rPr>
        </w:r>
        <w:r>
          <w:rPr>
            <w:noProof/>
            <w:webHidden/>
          </w:rPr>
          <w:fldChar w:fldCharType="separate"/>
        </w:r>
        <w:r>
          <w:rPr>
            <w:noProof/>
            <w:webHidden/>
          </w:rPr>
          <w:t>7</w:t>
        </w:r>
        <w:r>
          <w:rPr>
            <w:noProof/>
            <w:webHidden/>
          </w:rPr>
          <w:fldChar w:fldCharType="end"/>
        </w:r>
      </w:hyperlink>
    </w:p>
    <w:p w14:paraId="114B273F" w14:textId="76CE0979"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35" w:history="1">
        <w:r w:rsidRPr="00A07883">
          <w:rPr>
            <w:rStyle w:val="Hyperlink"/>
            <w:noProof/>
          </w:rPr>
          <w:t>1.2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Disclaimer</w:t>
        </w:r>
        <w:r>
          <w:rPr>
            <w:noProof/>
            <w:webHidden/>
          </w:rPr>
          <w:tab/>
        </w:r>
        <w:r>
          <w:rPr>
            <w:noProof/>
            <w:webHidden/>
          </w:rPr>
          <w:fldChar w:fldCharType="begin"/>
        </w:r>
        <w:r>
          <w:rPr>
            <w:noProof/>
            <w:webHidden/>
          </w:rPr>
          <w:instrText xml:space="preserve"> PAGEREF _Toc238031935 \h </w:instrText>
        </w:r>
        <w:r>
          <w:rPr>
            <w:noProof/>
            <w:webHidden/>
          </w:rPr>
        </w:r>
        <w:r>
          <w:rPr>
            <w:noProof/>
            <w:webHidden/>
          </w:rPr>
          <w:fldChar w:fldCharType="separate"/>
        </w:r>
        <w:r>
          <w:rPr>
            <w:noProof/>
            <w:webHidden/>
          </w:rPr>
          <w:t>7</w:t>
        </w:r>
        <w:r>
          <w:rPr>
            <w:noProof/>
            <w:webHidden/>
          </w:rPr>
          <w:fldChar w:fldCharType="end"/>
        </w:r>
      </w:hyperlink>
    </w:p>
    <w:p w14:paraId="0B2D64A5" w14:textId="2DD8B8AA"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36" w:history="1">
        <w:r w:rsidRPr="00A07883">
          <w:rPr>
            <w:rStyle w:val="Hyperlink"/>
            <w:noProof/>
          </w:rPr>
          <w:t>1.3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Audience</w:t>
        </w:r>
        <w:r>
          <w:rPr>
            <w:noProof/>
            <w:webHidden/>
          </w:rPr>
          <w:tab/>
        </w:r>
        <w:r>
          <w:rPr>
            <w:noProof/>
            <w:webHidden/>
          </w:rPr>
          <w:fldChar w:fldCharType="begin"/>
        </w:r>
        <w:r>
          <w:rPr>
            <w:noProof/>
            <w:webHidden/>
          </w:rPr>
          <w:instrText xml:space="preserve"> PAGEREF _Toc238031936 \h </w:instrText>
        </w:r>
        <w:r>
          <w:rPr>
            <w:noProof/>
            <w:webHidden/>
          </w:rPr>
        </w:r>
        <w:r>
          <w:rPr>
            <w:noProof/>
            <w:webHidden/>
          </w:rPr>
          <w:fldChar w:fldCharType="separate"/>
        </w:r>
        <w:r>
          <w:rPr>
            <w:noProof/>
            <w:webHidden/>
          </w:rPr>
          <w:t>7</w:t>
        </w:r>
        <w:r>
          <w:rPr>
            <w:noProof/>
            <w:webHidden/>
          </w:rPr>
          <w:fldChar w:fldCharType="end"/>
        </w:r>
      </w:hyperlink>
    </w:p>
    <w:p w14:paraId="677ACFBA" w14:textId="6B4EED32"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37" w:history="1">
        <w:r w:rsidRPr="00A07883">
          <w:rPr>
            <w:rStyle w:val="Hyperlink"/>
            <w:noProof/>
          </w:rPr>
          <w:t>1.4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Document Context</w:t>
        </w:r>
        <w:r>
          <w:rPr>
            <w:noProof/>
            <w:webHidden/>
          </w:rPr>
          <w:tab/>
        </w:r>
        <w:r>
          <w:rPr>
            <w:noProof/>
            <w:webHidden/>
          </w:rPr>
          <w:fldChar w:fldCharType="begin"/>
        </w:r>
        <w:r>
          <w:rPr>
            <w:noProof/>
            <w:webHidden/>
          </w:rPr>
          <w:instrText xml:space="preserve"> PAGEREF _Toc238031937 \h </w:instrText>
        </w:r>
        <w:r>
          <w:rPr>
            <w:noProof/>
            <w:webHidden/>
          </w:rPr>
        </w:r>
        <w:r>
          <w:rPr>
            <w:noProof/>
            <w:webHidden/>
          </w:rPr>
          <w:fldChar w:fldCharType="separate"/>
        </w:r>
        <w:r>
          <w:rPr>
            <w:noProof/>
            <w:webHidden/>
          </w:rPr>
          <w:t>7</w:t>
        </w:r>
        <w:r>
          <w:rPr>
            <w:noProof/>
            <w:webHidden/>
          </w:rPr>
          <w:fldChar w:fldCharType="end"/>
        </w:r>
      </w:hyperlink>
    </w:p>
    <w:p w14:paraId="6D7FFED7" w14:textId="551AC3EE"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38" w:history="1">
        <w:r w:rsidRPr="00A07883">
          <w:rPr>
            <w:rStyle w:val="Hyperlink"/>
            <w:noProof/>
          </w:rPr>
          <w:t>1.5</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Relationship Between the MST and the BIG</w:t>
        </w:r>
        <w:r>
          <w:rPr>
            <w:noProof/>
            <w:webHidden/>
          </w:rPr>
          <w:tab/>
        </w:r>
        <w:r>
          <w:rPr>
            <w:noProof/>
            <w:webHidden/>
          </w:rPr>
          <w:fldChar w:fldCharType="begin"/>
        </w:r>
        <w:r>
          <w:rPr>
            <w:noProof/>
            <w:webHidden/>
          </w:rPr>
          <w:instrText xml:space="preserve"> PAGEREF _Toc238031938 \h </w:instrText>
        </w:r>
        <w:r>
          <w:rPr>
            <w:noProof/>
            <w:webHidden/>
          </w:rPr>
        </w:r>
        <w:r>
          <w:rPr>
            <w:noProof/>
            <w:webHidden/>
          </w:rPr>
          <w:fldChar w:fldCharType="separate"/>
        </w:r>
        <w:r>
          <w:rPr>
            <w:noProof/>
            <w:webHidden/>
          </w:rPr>
          <w:t>8</w:t>
        </w:r>
        <w:r>
          <w:rPr>
            <w:noProof/>
            <w:webHidden/>
          </w:rPr>
          <w:fldChar w:fldCharType="end"/>
        </w:r>
      </w:hyperlink>
    </w:p>
    <w:p w14:paraId="62606A00" w14:textId="407588B4"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39" w:history="1">
        <w:r w:rsidRPr="00A07883">
          <w:rPr>
            <w:rStyle w:val="Hyperlink"/>
            <w:noProof/>
          </w:rPr>
          <w:t>2</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Overview</w:t>
        </w:r>
        <w:r>
          <w:rPr>
            <w:noProof/>
            <w:webHidden/>
          </w:rPr>
          <w:tab/>
        </w:r>
        <w:r>
          <w:rPr>
            <w:noProof/>
            <w:webHidden/>
          </w:rPr>
          <w:fldChar w:fldCharType="begin"/>
        </w:r>
        <w:r>
          <w:rPr>
            <w:noProof/>
            <w:webHidden/>
          </w:rPr>
          <w:instrText xml:space="preserve"> PAGEREF _Toc238031939 \h </w:instrText>
        </w:r>
        <w:r>
          <w:rPr>
            <w:noProof/>
            <w:webHidden/>
          </w:rPr>
        </w:r>
        <w:r>
          <w:rPr>
            <w:noProof/>
            <w:webHidden/>
          </w:rPr>
          <w:fldChar w:fldCharType="separate"/>
        </w:r>
        <w:r>
          <w:rPr>
            <w:noProof/>
            <w:webHidden/>
          </w:rPr>
          <w:t>10</w:t>
        </w:r>
        <w:r>
          <w:rPr>
            <w:noProof/>
            <w:webHidden/>
          </w:rPr>
          <w:fldChar w:fldCharType="end"/>
        </w:r>
      </w:hyperlink>
    </w:p>
    <w:p w14:paraId="27CF716C" w14:textId="3DBCBF04"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40" w:history="1">
        <w:r w:rsidRPr="00A07883">
          <w:rPr>
            <w:rStyle w:val="Hyperlink"/>
            <w:noProof/>
          </w:rPr>
          <w:t>2.1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What is Single Touch Payroll?</w:t>
        </w:r>
        <w:r>
          <w:rPr>
            <w:noProof/>
            <w:webHidden/>
          </w:rPr>
          <w:tab/>
        </w:r>
        <w:r>
          <w:rPr>
            <w:noProof/>
            <w:webHidden/>
          </w:rPr>
          <w:fldChar w:fldCharType="begin"/>
        </w:r>
        <w:r>
          <w:rPr>
            <w:noProof/>
            <w:webHidden/>
          </w:rPr>
          <w:instrText xml:space="preserve"> PAGEREF _Toc238031940 \h </w:instrText>
        </w:r>
        <w:r>
          <w:rPr>
            <w:noProof/>
            <w:webHidden/>
          </w:rPr>
        </w:r>
        <w:r>
          <w:rPr>
            <w:noProof/>
            <w:webHidden/>
          </w:rPr>
          <w:fldChar w:fldCharType="separate"/>
        </w:r>
        <w:r>
          <w:rPr>
            <w:noProof/>
            <w:webHidden/>
          </w:rPr>
          <w:t>10</w:t>
        </w:r>
        <w:r>
          <w:rPr>
            <w:noProof/>
            <w:webHidden/>
          </w:rPr>
          <w:fldChar w:fldCharType="end"/>
        </w:r>
      </w:hyperlink>
    </w:p>
    <w:p w14:paraId="5C3EF388" w14:textId="421C4317"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41" w:history="1">
        <w:r w:rsidRPr="00A07883">
          <w:rPr>
            <w:rStyle w:val="Hyperlink"/>
            <w:noProof/>
          </w:rPr>
          <w:t>2.2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The Law for Single Touch Payroll</w:t>
        </w:r>
        <w:r>
          <w:rPr>
            <w:noProof/>
            <w:webHidden/>
          </w:rPr>
          <w:tab/>
        </w:r>
        <w:r>
          <w:rPr>
            <w:noProof/>
            <w:webHidden/>
          </w:rPr>
          <w:fldChar w:fldCharType="begin"/>
        </w:r>
        <w:r>
          <w:rPr>
            <w:noProof/>
            <w:webHidden/>
          </w:rPr>
          <w:instrText xml:space="preserve"> PAGEREF _Toc238031941 \h </w:instrText>
        </w:r>
        <w:r>
          <w:rPr>
            <w:noProof/>
            <w:webHidden/>
          </w:rPr>
        </w:r>
        <w:r>
          <w:rPr>
            <w:noProof/>
            <w:webHidden/>
          </w:rPr>
          <w:fldChar w:fldCharType="separate"/>
        </w:r>
        <w:r>
          <w:rPr>
            <w:noProof/>
            <w:webHidden/>
          </w:rPr>
          <w:t>10</w:t>
        </w:r>
        <w:r>
          <w:rPr>
            <w:noProof/>
            <w:webHidden/>
          </w:rPr>
          <w:fldChar w:fldCharType="end"/>
        </w:r>
      </w:hyperlink>
    </w:p>
    <w:p w14:paraId="76118431" w14:textId="1CECD27A"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42" w:history="1">
        <w:r w:rsidRPr="00A07883">
          <w:rPr>
            <w:rStyle w:val="Hyperlink"/>
            <w:noProof/>
          </w:rPr>
          <w:t>2.3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Scope</w:t>
        </w:r>
        <w:r>
          <w:rPr>
            <w:noProof/>
            <w:webHidden/>
          </w:rPr>
          <w:tab/>
        </w:r>
        <w:r>
          <w:rPr>
            <w:noProof/>
            <w:webHidden/>
          </w:rPr>
          <w:fldChar w:fldCharType="begin"/>
        </w:r>
        <w:r>
          <w:rPr>
            <w:noProof/>
            <w:webHidden/>
          </w:rPr>
          <w:instrText xml:space="preserve"> PAGEREF _Toc238031942 \h </w:instrText>
        </w:r>
        <w:r>
          <w:rPr>
            <w:noProof/>
            <w:webHidden/>
          </w:rPr>
        </w:r>
        <w:r>
          <w:rPr>
            <w:noProof/>
            <w:webHidden/>
          </w:rPr>
          <w:fldChar w:fldCharType="separate"/>
        </w:r>
        <w:r>
          <w:rPr>
            <w:noProof/>
            <w:webHidden/>
          </w:rPr>
          <w:t>11</w:t>
        </w:r>
        <w:r>
          <w:rPr>
            <w:noProof/>
            <w:webHidden/>
          </w:rPr>
          <w:fldChar w:fldCharType="end"/>
        </w:r>
      </w:hyperlink>
    </w:p>
    <w:p w14:paraId="19093933" w14:textId="4D6F4954"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43" w:history="1">
        <w:r w:rsidRPr="00A07883">
          <w:rPr>
            <w:rStyle w:val="Hyperlink"/>
            <w:noProof/>
          </w:rPr>
          <w:t>2.4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Use of Data by Services Australia</w:t>
        </w:r>
        <w:r>
          <w:rPr>
            <w:noProof/>
            <w:webHidden/>
          </w:rPr>
          <w:tab/>
        </w:r>
        <w:r>
          <w:rPr>
            <w:noProof/>
            <w:webHidden/>
          </w:rPr>
          <w:fldChar w:fldCharType="begin"/>
        </w:r>
        <w:r>
          <w:rPr>
            <w:noProof/>
            <w:webHidden/>
          </w:rPr>
          <w:instrText xml:space="preserve"> PAGEREF _Toc238031943 \h </w:instrText>
        </w:r>
        <w:r>
          <w:rPr>
            <w:noProof/>
            <w:webHidden/>
          </w:rPr>
        </w:r>
        <w:r>
          <w:rPr>
            <w:noProof/>
            <w:webHidden/>
          </w:rPr>
          <w:fldChar w:fldCharType="separate"/>
        </w:r>
        <w:r>
          <w:rPr>
            <w:noProof/>
            <w:webHidden/>
          </w:rPr>
          <w:t>16</w:t>
        </w:r>
        <w:r>
          <w:rPr>
            <w:noProof/>
            <w:webHidden/>
          </w:rPr>
          <w:fldChar w:fldCharType="end"/>
        </w:r>
      </w:hyperlink>
    </w:p>
    <w:p w14:paraId="11E41480" w14:textId="25A23CB7"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44" w:history="1">
        <w:r w:rsidRPr="00A07883">
          <w:rPr>
            <w:rStyle w:val="Hyperlink"/>
            <w:noProof/>
          </w:rPr>
          <w:t>3</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Single Touch Payroll Services</w:t>
        </w:r>
        <w:r>
          <w:rPr>
            <w:noProof/>
            <w:webHidden/>
          </w:rPr>
          <w:tab/>
        </w:r>
        <w:r>
          <w:rPr>
            <w:noProof/>
            <w:webHidden/>
          </w:rPr>
          <w:fldChar w:fldCharType="begin"/>
        </w:r>
        <w:r>
          <w:rPr>
            <w:noProof/>
            <w:webHidden/>
          </w:rPr>
          <w:instrText xml:space="preserve"> PAGEREF _Toc238031944 \h </w:instrText>
        </w:r>
        <w:r>
          <w:rPr>
            <w:noProof/>
            <w:webHidden/>
          </w:rPr>
        </w:r>
        <w:r>
          <w:rPr>
            <w:noProof/>
            <w:webHidden/>
          </w:rPr>
          <w:fldChar w:fldCharType="separate"/>
        </w:r>
        <w:r>
          <w:rPr>
            <w:noProof/>
            <w:webHidden/>
          </w:rPr>
          <w:t>18</w:t>
        </w:r>
        <w:r>
          <w:rPr>
            <w:noProof/>
            <w:webHidden/>
          </w:rPr>
          <w:fldChar w:fldCharType="end"/>
        </w:r>
      </w:hyperlink>
    </w:p>
    <w:p w14:paraId="75F32419" w14:textId="0895336F"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45" w:history="1">
        <w:r w:rsidRPr="00A07883">
          <w:rPr>
            <w:rStyle w:val="Hyperlink"/>
            <w:noProof/>
          </w:rPr>
          <w:t>3.1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 Event</w:t>
        </w:r>
        <w:r>
          <w:rPr>
            <w:noProof/>
            <w:webHidden/>
          </w:rPr>
          <w:tab/>
        </w:r>
        <w:r>
          <w:rPr>
            <w:noProof/>
            <w:webHidden/>
          </w:rPr>
          <w:fldChar w:fldCharType="begin"/>
        </w:r>
        <w:r>
          <w:rPr>
            <w:noProof/>
            <w:webHidden/>
          </w:rPr>
          <w:instrText xml:space="preserve"> PAGEREF _Toc238031945 \h </w:instrText>
        </w:r>
        <w:r>
          <w:rPr>
            <w:noProof/>
            <w:webHidden/>
          </w:rPr>
        </w:r>
        <w:r>
          <w:rPr>
            <w:noProof/>
            <w:webHidden/>
          </w:rPr>
          <w:fldChar w:fldCharType="separate"/>
        </w:r>
        <w:r>
          <w:rPr>
            <w:noProof/>
            <w:webHidden/>
          </w:rPr>
          <w:t>18</w:t>
        </w:r>
        <w:r>
          <w:rPr>
            <w:noProof/>
            <w:webHidden/>
          </w:rPr>
          <w:fldChar w:fldCharType="end"/>
        </w:r>
      </w:hyperlink>
    </w:p>
    <w:p w14:paraId="0BBCDCBB" w14:textId="3DE1D14E"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46" w:history="1">
        <w:r w:rsidRPr="00A07883">
          <w:rPr>
            <w:rStyle w:val="Hyperlink"/>
            <w:noProof/>
          </w:rPr>
          <w:t>3.2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Interactions</w:t>
        </w:r>
        <w:r>
          <w:rPr>
            <w:noProof/>
            <w:webHidden/>
          </w:rPr>
          <w:tab/>
        </w:r>
        <w:r>
          <w:rPr>
            <w:noProof/>
            <w:webHidden/>
          </w:rPr>
          <w:fldChar w:fldCharType="begin"/>
        </w:r>
        <w:r>
          <w:rPr>
            <w:noProof/>
            <w:webHidden/>
          </w:rPr>
          <w:instrText xml:space="preserve"> PAGEREF _Toc238031946 \h </w:instrText>
        </w:r>
        <w:r>
          <w:rPr>
            <w:noProof/>
            <w:webHidden/>
          </w:rPr>
        </w:r>
        <w:r>
          <w:rPr>
            <w:noProof/>
            <w:webHidden/>
          </w:rPr>
          <w:fldChar w:fldCharType="separate"/>
        </w:r>
        <w:r>
          <w:rPr>
            <w:noProof/>
            <w:webHidden/>
          </w:rPr>
          <w:t>19</w:t>
        </w:r>
        <w:r>
          <w:rPr>
            <w:noProof/>
            <w:webHidden/>
          </w:rPr>
          <w:fldChar w:fldCharType="end"/>
        </w:r>
      </w:hyperlink>
    </w:p>
    <w:p w14:paraId="676C98F8" w14:textId="5178E906"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47" w:history="1">
        <w:r w:rsidRPr="00A07883">
          <w:rPr>
            <w:rStyle w:val="Hyperlink"/>
            <w:noProof/>
          </w:rPr>
          <w:t>3.3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ATO Online Services</w:t>
        </w:r>
        <w:r>
          <w:rPr>
            <w:noProof/>
            <w:webHidden/>
          </w:rPr>
          <w:tab/>
        </w:r>
        <w:r>
          <w:rPr>
            <w:noProof/>
            <w:webHidden/>
          </w:rPr>
          <w:fldChar w:fldCharType="begin"/>
        </w:r>
        <w:r>
          <w:rPr>
            <w:noProof/>
            <w:webHidden/>
          </w:rPr>
          <w:instrText xml:space="preserve"> PAGEREF _Toc238031947 \h </w:instrText>
        </w:r>
        <w:r>
          <w:rPr>
            <w:noProof/>
            <w:webHidden/>
          </w:rPr>
        </w:r>
        <w:r>
          <w:rPr>
            <w:noProof/>
            <w:webHidden/>
          </w:rPr>
          <w:fldChar w:fldCharType="separate"/>
        </w:r>
        <w:r>
          <w:rPr>
            <w:noProof/>
            <w:webHidden/>
          </w:rPr>
          <w:t>21</w:t>
        </w:r>
        <w:r>
          <w:rPr>
            <w:noProof/>
            <w:webHidden/>
          </w:rPr>
          <w:fldChar w:fldCharType="end"/>
        </w:r>
      </w:hyperlink>
    </w:p>
    <w:p w14:paraId="4C355449" w14:textId="0BFC0871"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48" w:history="1">
        <w:r w:rsidRPr="00A07883">
          <w:rPr>
            <w:rStyle w:val="Hyperlink"/>
            <w:noProof/>
          </w:rPr>
          <w:t>3.4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Changes between the 2018 and 2020 Services</w:t>
        </w:r>
        <w:r>
          <w:rPr>
            <w:noProof/>
            <w:webHidden/>
          </w:rPr>
          <w:tab/>
        </w:r>
        <w:r>
          <w:rPr>
            <w:noProof/>
            <w:webHidden/>
          </w:rPr>
          <w:fldChar w:fldCharType="begin"/>
        </w:r>
        <w:r>
          <w:rPr>
            <w:noProof/>
            <w:webHidden/>
          </w:rPr>
          <w:instrText xml:space="preserve"> PAGEREF _Toc238031948 \h </w:instrText>
        </w:r>
        <w:r>
          <w:rPr>
            <w:noProof/>
            <w:webHidden/>
          </w:rPr>
        </w:r>
        <w:r>
          <w:rPr>
            <w:noProof/>
            <w:webHidden/>
          </w:rPr>
          <w:fldChar w:fldCharType="separate"/>
        </w:r>
        <w:r>
          <w:rPr>
            <w:noProof/>
            <w:webHidden/>
          </w:rPr>
          <w:t>22</w:t>
        </w:r>
        <w:r>
          <w:rPr>
            <w:noProof/>
            <w:webHidden/>
          </w:rPr>
          <w:fldChar w:fldCharType="end"/>
        </w:r>
      </w:hyperlink>
    </w:p>
    <w:p w14:paraId="34EF4777" w14:textId="4D53B35F"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49" w:history="1">
        <w:r w:rsidRPr="00A07883">
          <w:rPr>
            <w:rStyle w:val="Hyperlink"/>
            <w:noProof/>
          </w:rPr>
          <w:t>4</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Concepts for the Pay Event</w:t>
        </w:r>
        <w:r>
          <w:rPr>
            <w:noProof/>
            <w:webHidden/>
          </w:rPr>
          <w:tab/>
        </w:r>
        <w:r>
          <w:rPr>
            <w:noProof/>
            <w:webHidden/>
          </w:rPr>
          <w:fldChar w:fldCharType="begin"/>
        </w:r>
        <w:r>
          <w:rPr>
            <w:noProof/>
            <w:webHidden/>
          </w:rPr>
          <w:instrText xml:space="preserve"> PAGEREF _Toc238031949 \h </w:instrText>
        </w:r>
        <w:r>
          <w:rPr>
            <w:noProof/>
            <w:webHidden/>
          </w:rPr>
        </w:r>
        <w:r>
          <w:rPr>
            <w:noProof/>
            <w:webHidden/>
          </w:rPr>
          <w:fldChar w:fldCharType="separate"/>
        </w:r>
        <w:r>
          <w:rPr>
            <w:noProof/>
            <w:webHidden/>
          </w:rPr>
          <w:t>24</w:t>
        </w:r>
        <w:r>
          <w:rPr>
            <w:noProof/>
            <w:webHidden/>
          </w:rPr>
          <w:fldChar w:fldCharType="end"/>
        </w:r>
      </w:hyperlink>
    </w:p>
    <w:p w14:paraId="5A957CFE" w14:textId="073F20F1"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0" w:history="1">
        <w:r w:rsidRPr="00A07883">
          <w:rPr>
            <w:rStyle w:val="Hyperlink"/>
            <w:noProof/>
          </w:rPr>
          <w:t>4.1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Payer Details</w:t>
        </w:r>
        <w:r>
          <w:rPr>
            <w:noProof/>
            <w:webHidden/>
          </w:rPr>
          <w:tab/>
        </w:r>
        <w:r>
          <w:rPr>
            <w:noProof/>
            <w:webHidden/>
          </w:rPr>
          <w:fldChar w:fldCharType="begin"/>
        </w:r>
        <w:r>
          <w:rPr>
            <w:noProof/>
            <w:webHidden/>
          </w:rPr>
          <w:instrText xml:space="preserve"> PAGEREF _Toc238031950 \h </w:instrText>
        </w:r>
        <w:r>
          <w:rPr>
            <w:noProof/>
            <w:webHidden/>
          </w:rPr>
        </w:r>
        <w:r>
          <w:rPr>
            <w:noProof/>
            <w:webHidden/>
          </w:rPr>
          <w:fldChar w:fldCharType="separate"/>
        </w:r>
        <w:r>
          <w:rPr>
            <w:noProof/>
            <w:webHidden/>
          </w:rPr>
          <w:t>24</w:t>
        </w:r>
        <w:r>
          <w:rPr>
            <w:noProof/>
            <w:webHidden/>
          </w:rPr>
          <w:fldChar w:fldCharType="end"/>
        </w:r>
      </w:hyperlink>
    </w:p>
    <w:p w14:paraId="33E8F12B" w14:textId="65A3EF5A"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1" w:history="1">
        <w:r w:rsidRPr="00A07883">
          <w:rPr>
            <w:rStyle w:val="Hyperlink"/>
            <w:noProof/>
          </w:rPr>
          <w:t>4.2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Key Identifiers</w:t>
        </w:r>
        <w:r>
          <w:rPr>
            <w:noProof/>
            <w:webHidden/>
          </w:rPr>
          <w:tab/>
        </w:r>
        <w:r>
          <w:rPr>
            <w:noProof/>
            <w:webHidden/>
          </w:rPr>
          <w:fldChar w:fldCharType="begin"/>
        </w:r>
        <w:r>
          <w:rPr>
            <w:noProof/>
            <w:webHidden/>
          </w:rPr>
          <w:instrText xml:space="preserve"> PAGEREF _Toc238031951 \h </w:instrText>
        </w:r>
        <w:r>
          <w:rPr>
            <w:noProof/>
            <w:webHidden/>
          </w:rPr>
        </w:r>
        <w:r>
          <w:rPr>
            <w:noProof/>
            <w:webHidden/>
          </w:rPr>
          <w:fldChar w:fldCharType="separate"/>
        </w:r>
        <w:r>
          <w:rPr>
            <w:noProof/>
            <w:webHidden/>
          </w:rPr>
          <w:t>27</w:t>
        </w:r>
        <w:r>
          <w:rPr>
            <w:noProof/>
            <w:webHidden/>
          </w:rPr>
          <w:fldChar w:fldCharType="end"/>
        </w:r>
      </w:hyperlink>
    </w:p>
    <w:p w14:paraId="0A78D0BF" w14:textId="0512E241"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2" w:history="1">
        <w:r w:rsidRPr="00A07883">
          <w:rPr>
            <w:rStyle w:val="Hyperlink"/>
            <w:noProof/>
          </w:rPr>
          <w:t>4.3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Payee Details</w:t>
        </w:r>
        <w:r>
          <w:rPr>
            <w:noProof/>
            <w:webHidden/>
          </w:rPr>
          <w:tab/>
        </w:r>
        <w:r>
          <w:rPr>
            <w:noProof/>
            <w:webHidden/>
          </w:rPr>
          <w:fldChar w:fldCharType="begin"/>
        </w:r>
        <w:r>
          <w:rPr>
            <w:noProof/>
            <w:webHidden/>
          </w:rPr>
          <w:instrText xml:space="preserve"> PAGEREF _Toc238031952 \h </w:instrText>
        </w:r>
        <w:r>
          <w:rPr>
            <w:noProof/>
            <w:webHidden/>
          </w:rPr>
        </w:r>
        <w:r>
          <w:rPr>
            <w:noProof/>
            <w:webHidden/>
          </w:rPr>
          <w:fldChar w:fldCharType="separate"/>
        </w:r>
        <w:r>
          <w:rPr>
            <w:noProof/>
            <w:webHidden/>
          </w:rPr>
          <w:t>30</w:t>
        </w:r>
        <w:r>
          <w:rPr>
            <w:noProof/>
            <w:webHidden/>
          </w:rPr>
          <w:fldChar w:fldCharType="end"/>
        </w:r>
      </w:hyperlink>
    </w:p>
    <w:p w14:paraId="57ECE5DC" w14:textId="4F325F7A"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3" w:history="1">
        <w:r w:rsidRPr="00A07883">
          <w:rPr>
            <w:rStyle w:val="Hyperlink"/>
            <w:noProof/>
          </w:rPr>
          <w:t>4.4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Employment Conditions</w:t>
        </w:r>
        <w:r>
          <w:rPr>
            <w:noProof/>
            <w:webHidden/>
          </w:rPr>
          <w:tab/>
        </w:r>
        <w:r>
          <w:rPr>
            <w:noProof/>
            <w:webHidden/>
          </w:rPr>
          <w:fldChar w:fldCharType="begin"/>
        </w:r>
        <w:r>
          <w:rPr>
            <w:noProof/>
            <w:webHidden/>
          </w:rPr>
          <w:instrText xml:space="preserve"> PAGEREF _Toc238031953 \h </w:instrText>
        </w:r>
        <w:r>
          <w:rPr>
            <w:noProof/>
            <w:webHidden/>
          </w:rPr>
        </w:r>
        <w:r>
          <w:rPr>
            <w:noProof/>
            <w:webHidden/>
          </w:rPr>
          <w:fldChar w:fldCharType="separate"/>
        </w:r>
        <w:r>
          <w:rPr>
            <w:noProof/>
            <w:webHidden/>
          </w:rPr>
          <w:t>31</w:t>
        </w:r>
        <w:r>
          <w:rPr>
            <w:noProof/>
            <w:webHidden/>
          </w:rPr>
          <w:fldChar w:fldCharType="end"/>
        </w:r>
      </w:hyperlink>
    </w:p>
    <w:p w14:paraId="363B04C9" w14:textId="57AFFE71"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4" w:history="1">
        <w:r w:rsidRPr="00A07883">
          <w:rPr>
            <w:rStyle w:val="Hyperlink"/>
            <w:noProof/>
          </w:rPr>
          <w:t>4.5</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Payee Payroll Period Details</w:t>
        </w:r>
        <w:r>
          <w:rPr>
            <w:noProof/>
            <w:webHidden/>
          </w:rPr>
          <w:tab/>
        </w:r>
        <w:r>
          <w:rPr>
            <w:noProof/>
            <w:webHidden/>
          </w:rPr>
          <w:fldChar w:fldCharType="begin"/>
        </w:r>
        <w:r>
          <w:rPr>
            <w:noProof/>
            <w:webHidden/>
          </w:rPr>
          <w:instrText xml:space="preserve"> PAGEREF _Toc238031954 \h </w:instrText>
        </w:r>
        <w:r>
          <w:rPr>
            <w:noProof/>
            <w:webHidden/>
          </w:rPr>
        </w:r>
        <w:r>
          <w:rPr>
            <w:noProof/>
            <w:webHidden/>
          </w:rPr>
          <w:fldChar w:fldCharType="separate"/>
        </w:r>
        <w:r>
          <w:rPr>
            <w:noProof/>
            <w:webHidden/>
          </w:rPr>
          <w:t>36</w:t>
        </w:r>
        <w:r>
          <w:rPr>
            <w:noProof/>
            <w:webHidden/>
          </w:rPr>
          <w:fldChar w:fldCharType="end"/>
        </w:r>
      </w:hyperlink>
    </w:p>
    <w:p w14:paraId="11336106" w14:textId="29681DE2"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5" w:history="1">
        <w:r w:rsidRPr="00A07883">
          <w:rPr>
            <w:rStyle w:val="Hyperlink"/>
            <w:noProof/>
          </w:rPr>
          <w:t>4.6</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Income Types/Country Codes</w:t>
        </w:r>
        <w:r>
          <w:rPr>
            <w:noProof/>
            <w:webHidden/>
          </w:rPr>
          <w:tab/>
        </w:r>
        <w:r>
          <w:rPr>
            <w:noProof/>
            <w:webHidden/>
          </w:rPr>
          <w:fldChar w:fldCharType="begin"/>
        </w:r>
        <w:r>
          <w:rPr>
            <w:noProof/>
            <w:webHidden/>
          </w:rPr>
          <w:instrText xml:space="preserve"> PAGEREF _Toc238031955 \h </w:instrText>
        </w:r>
        <w:r>
          <w:rPr>
            <w:noProof/>
            <w:webHidden/>
          </w:rPr>
        </w:r>
        <w:r>
          <w:rPr>
            <w:noProof/>
            <w:webHidden/>
          </w:rPr>
          <w:fldChar w:fldCharType="separate"/>
        </w:r>
        <w:r>
          <w:rPr>
            <w:noProof/>
            <w:webHidden/>
          </w:rPr>
          <w:t>37</w:t>
        </w:r>
        <w:r>
          <w:rPr>
            <w:noProof/>
            <w:webHidden/>
          </w:rPr>
          <w:fldChar w:fldCharType="end"/>
        </w:r>
      </w:hyperlink>
    </w:p>
    <w:p w14:paraId="7B1DDA06" w14:textId="6A451435"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6" w:history="1">
        <w:r w:rsidRPr="00A07883">
          <w:rPr>
            <w:rStyle w:val="Hyperlink"/>
            <w:noProof/>
          </w:rPr>
          <w:t>4.7</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Corrections Framework</w:t>
        </w:r>
        <w:r>
          <w:rPr>
            <w:noProof/>
            <w:webHidden/>
          </w:rPr>
          <w:tab/>
        </w:r>
        <w:r>
          <w:rPr>
            <w:noProof/>
            <w:webHidden/>
          </w:rPr>
          <w:fldChar w:fldCharType="begin"/>
        </w:r>
        <w:r>
          <w:rPr>
            <w:noProof/>
            <w:webHidden/>
          </w:rPr>
          <w:instrText xml:space="preserve"> PAGEREF _Toc238031956 \h </w:instrText>
        </w:r>
        <w:r>
          <w:rPr>
            <w:noProof/>
            <w:webHidden/>
          </w:rPr>
        </w:r>
        <w:r>
          <w:rPr>
            <w:noProof/>
            <w:webHidden/>
          </w:rPr>
          <w:fldChar w:fldCharType="separate"/>
        </w:r>
        <w:r>
          <w:rPr>
            <w:noProof/>
            <w:webHidden/>
          </w:rPr>
          <w:t>39</w:t>
        </w:r>
        <w:r>
          <w:rPr>
            <w:noProof/>
            <w:webHidden/>
          </w:rPr>
          <w:fldChar w:fldCharType="end"/>
        </w:r>
      </w:hyperlink>
    </w:p>
    <w:p w14:paraId="434216E2" w14:textId="67D72E50"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7" w:history="1">
        <w:r w:rsidRPr="00A07883">
          <w:rPr>
            <w:rStyle w:val="Hyperlink"/>
            <w:noProof/>
          </w:rPr>
          <w:t>4.8</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Disaggregation of Gross (Payment Types)</w:t>
        </w:r>
        <w:r>
          <w:rPr>
            <w:noProof/>
            <w:webHidden/>
          </w:rPr>
          <w:tab/>
        </w:r>
        <w:r>
          <w:rPr>
            <w:noProof/>
            <w:webHidden/>
          </w:rPr>
          <w:fldChar w:fldCharType="begin"/>
        </w:r>
        <w:r>
          <w:rPr>
            <w:noProof/>
            <w:webHidden/>
          </w:rPr>
          <w:instrText xml:space="preserve"> PAGEREF _Toc238031957 \h </w:instrText>
        </w:r>
        <w:r>
          <w:rPr>
            <w:noProof/>
            <w:webHidden/>
          </w:rPr>
        </w:r>
        <w:r>
          <w:rPr>
            <w:noProof/>
            <w:webHidden/>
          </w:rPr>
          <w:fldChar w:fldCharType="separate"/>
        </w:r>
        <w:r>
          <w:rPr>
            <w:noProof/>
            <w:webHidden/>
          </w:rPr>
          <w:t>40</w:t>
        </w:r>
        <w:r>
          <w:rPr>
            <w:noProof/>
            <w:webHidden/>
          </w:rPr>
          <w:fldChar w:fldCharType="end"/>
        </w:r>
      </w:hyperlink>
    </w:p>
    <w:p w14:paraId="5974BBEF" w14:textId="5F01109E"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58" w:history="1">
        <w:r w:rsidRPr="00A07883">
          <w:rPr>
            <w:rStyle w:val="Hyperlink"/>
            <w:noProof/>
          </w:rPr>
          <w:t>4.9</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Other Components</w:t>
        </w:r>
        <w:r>
          <w:rPr>
            <w:noProof/>
            <w:webHidden/>
          </w:rPr>
          <w:tab/>
        </w:r>
        <w:r>
          <w:rPr>
            <w:noProof/>
            <w:webHidden/>
          </w:rPr>
          <w:fldChar w:fldCharType="begin"/>
        </w:r>
        <w:r>
          <w:rPr>
            <w:noProof/>
            <w:webHidden/>
          </w:rPr>
          <w:instrText xml:space="preserve"> PAGEREF _Toc238031958 \h </w:instrText>
        </w:r>
        <w:r>
          <w:rPr>
            <w:noProof/>
            <w:webHidden/>
          </w:rPr>
        </w:r>
        <w:r>
          <w:rPr>
            <w:noProof/>
            <w:webHidden/>
          </w:rPr>
          <w:fldChar w:fldCharType="separate"/>
        </w:r>
        <w:r>
          <w:rPr>
            <w:noProof/>
            <w:webHidden/>
          </w:rPr>
          <w:t>54</w:t>
        </w:r>
        <w:r>
          <w:rPr>
            <w:noProof/>
            <w:webHidden/>
          </w:rPr>
          <w:fldChar w:fldCharType="end"/>
        </w:r>
      </w:hyperlink>
    </w:p>
    <w:p w14:paraId="6E5AA5E0" w14:textId="34105093"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59" w:history="1">
        <w:r w:rsidRPr="00A07883">
          <w:rPr>
            <w:rStyle w:val="Hyperlink"/>
            <w:noProof/>
          </w:rPr>
          <w:t>5</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Business Rules</w:t>
        </w:r>
        <w:r>
          <w:rPr>
            <w:noProof/>
            <w:webHidden/>
          </w:rPr>
          <w:tab/>
        </w:r>
        <w:r>
          <w:rPr>
            <w:noProof/>
            <w:webHidden/>
          </w:rPr>
          <w:fldChar w:fldCharType="begin"/>
        </w:r>
        <w:r>
          <w:rPr>
            <w:noProof/>
            <w:webHidden/>
          </w:rPr>
          <w:instrText xml:space="preserve"> PAGEREF _Toc238031959 \h </w:instrText>
        </w:r>
        <w:r>
          <w:rPr>
            <w:noProof/>
            <w:webHidden/>
          </w:rPr>
        </w:r>
        <w:r>
          <w:rPr>
            <w:noProof/>
            <w:webHidden/>
          </w:rPr>
          <w:fldChar w:fldCharType="separate"/>
        </w:r>
        <w:r>
          <w:rPr>
            <w:noProof/>
            <w:webHidden/>
          </w:rPr>
          <w:t>58</w:t>
        </w:r>
        <w:r>
          <w:rPr>
            <w:noProof/>
            <w:webHidden/>
          </w:rPr>
          <w:fldChar w:fldCharType="end"/>
        </w:r>
      </w:hyperlink>
    </w:p>
    <w:p w14:paraId="269A6B5A" w14:textId="3EB93833"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0" w:history="1">
        <w:r w:rsidRPr="00A07883">
          <w:rPr>
            <w:rStyle w:val="Hyperlink"/>
            <w:noProof/>
          </w:rPr>
          <w:t>5.1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Payer Details</w:t>
        </w:r>
        <w:r>
          <w:rPr>
            <w:noProof/>
            <w:webHidden/>
          </w:rPr>
          <w:tab/>
        </w:r>
        <w:r>
          <w:rPr>
            <w:noProof/>
            <w:webHidden/>
          </w:rPr>
          <w:fldChar w:fldCharType="begin"/>
        </w:r>
        <w:r>
          <w:rPr>
            <w:noProof/>
            <w:webHidden/>
          </w:rPr>
          <w:instrText xml:space="preserve"> PAGEREF _Toc238031960 \h </w:instrText>
        </w:r>
        <w:r>
          <w:rPr>
            <w:noProof/>
            <w:webHidden/>
          </w:rPr>
        </w:r>
        <w:r>
          <w:rPr>
            <w:noProof/>
            <w:webHidden/>
          </w:rPr>
          <w:fldChar w:fldCharType="separate"/>
        </w:r>
        <w:r>
          <w:rPr>
            <w:noProof/>
            <w:webHidden/>
          </w:rPr>
          <w:t>58</w:t>
        </w:r>
        <w:r>
          <w:rPr>
            <w:noProof/>
            <w:webHidden/>
          </w:rPr>
          <w:fldChar w:fldCharType="end"/>
        </w:r>
      </w:hyperlink>
    </w:p>
    <w:p w14:paraId="0D15219B" w14:textId="3EE0CA08"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1" w:history="1">
        <w:r w:rsidRPr="00A07883">
          <w:rPr>
            <w:rStyle w:val="Hyperlink"/>
            <w:noProof/>
          </w:rPr>
          <w:t>5.2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Payer Key Identifiers</w:t>
        </w:r>
        <w:r>
          <w:rPr>
            <w:noProof/>
            <w:webHidden/>
          </w:rPr>
          <w:tab/>
        </w:r>
        <w:r>
          <w:rPr>
            <w:noProof/>
            <w:webHidden/>
          </w:rPr>
          <w:fldChar w:fldCharType="begin"/>
        </w:r>
        <w:r>
          <w:rPr>
            <w:noProof/>
            <w:webHidden/>
          </w:rPr>
          <w:instrText xml:space="preserve"> PAGEREF _Toc238031961 \h </w:instrText>
        </w:r>
        <w:r>
          <w:rPr>
            <w:noProof/>
            <w:webHidden/>
          </w:rPr>
        </w:r>
        <w:r>
          <w:rPr>
            <w:noProof/>
            <w:webHidden/>
          </w:rPr>
          <w:fldChar w:fldCharType="separate"/>
        </w:r>
        <w:r>
          <w:rPr>
            <w:noProof/>
            <w:webHidden/>
          </w:rPr>
          <w:t>59</w:t>
        </w:r>
        <w:r>
          <w:rPr>
            <w:noProof/>
            <w:webHidden/>
          </w:rPr>
          <w:fldChar w:fldCharType="end"/>
        </w:r>
      </w:hyperlink>
    </w:p>
    <w:p w14:paraId="7EB6FCD7" w14:textId="0F0E22AA"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2" w:history="1">
        <w:r w:rsidRPr="00A07883">
          <w:rPr>
            <w:rStyle w:val="Hyperlink"/>
            <w:noProof/>
          </w:rPr>
          <w:t>5.3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Payee Details</w:t>
        </w:r>
        <w:r>
          <w:rPr>
            <w:noProof/>
            <w:webHidden/>
          </w:rPr>
          <w:tab/>
        </w:r>
        <w:r>
          <w:rPr>
            <w:noProof/>
            <w:webHidden/>
          </w:rPr>
          <w:fldChar w:fldCharType="begin"/>
        </w:r>
        <w:r>
          <w:rPr>
            <w:noProof/>
            <w:webHidden/>
          </w:rPr>
          <w:instrText xml:space="preserve"> PAGEREF _Toc238031962 \h </w:instrText>
        </w:r>
        <w:r>
          <w:rPr>
            <w:noProof/>
            <w:webHidden/>
          </w:rPr>
        </w:r>
        <w:r>
          <w:rPr>
            <w:noProof/>
            <w:webHidden/>
          </w:rPr>
          <w:fldChar w:fldCharType="separate"/>
        </w:r>
        <w:r>
          <w:rPr>
            <w:noProof/>
            <w:webHidden/>
          </w:rPr>
          <w:t>59</w:t>
        </w:r>
        <w:r>
          <w:rPr>
            <w:noProof/>
            <w:webHidden/>
          </w:rPr>
          <w:fldChar w:fldCharType="end"/>
        </w:r>
      </w:hyperlink>
    </w:p>
    <w:p w14:paraId="4D0EB386" w14:textId="43C3443A"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3" w:history="1">
        <w:r w:rsidRPr="00A07883">
          <w:rPr>
            <w:rStyle w:val="Hyperlink"/>
            <w:noProof/>
          </w:rPr>
          <w:t>5.4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Employment Conditions</w:t>
        </w:r>
        <w:r>
          <w:rPr>
            <w:noProof/>
            <w:webHidden/>
          </w:rPr>
          <w:tab/>
        </w:r>
        <w:r>
          <w:rPr>
            <w:noProof/>
            <w:webHidden/>
          </w:rPr>
          <w:fldChar w:fldCharType="begin"/>
        </w:r>
        <w:r>
          <w:rPr>
            <w:noProof/>
            <w:webHidden/>
          </w:rPr>
          <w:instrText xml:space="preserve"> PAGEREF _Toc238031963 \h </w:instrText>
        </w:r>
        <w:r>
          <w:rPr>
            <w:noProof/>
            <w:webHidden/>
          </w:rPr>
        </w:r>
        <w:r>
          <w:rPr>
            <w:noProof/>
            <w:webHidden/>
          </w:rPr>
          <w:fldChar w:fldCharType="separate"/>
        </w:r>
        <w:r>
          <w:rPr>
            <w:noProof/>
            <w:webHidden/>
          </w:rPr>
          <w:t>60</w:t>
        </w:r>
        <w:r>
          <w:rPr>
            <w:noProof/>
            <w:webHidden/>
          </w:rPr>
          <w:fldChar w:fldCharType="end"/>
        </w:r>
      </w:hyperlink>
    </w:p>
    <w:p w14:paraId="4809F96A" w14:textId="3B34A2A6"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4" w:history="1">
        <w:r w:rsidRPr="00A07883">
          <w:rPr>
            <w:rStyle w:val="Hyperlink"/>
            <w:noProof/>
          </w:rPr>
          <w:t>5.5</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Payee Payroll Period Details</w:t>
        </w:r>
        <w:r>
          <w:rPr>
            <w:noProof/>
            <w:webHidden/>
          </w:rPr>
          <w:tab/>
        </w:r>
        <w:r>
          <w:rPr>
            <w:noProof/>
            <w:webHidden/>
          </w:rPr>
          <w:fldChar w:fldCharType="begin"/>
        </w:r>
        <w:r>
          <w:rPr>
            <w:noProof/>
            <w:webHidden/>
          </w:rPr>
          <w:instrText xml:space="preserve"> PAGEREF _Toc238031964 \h </w:instrText>
        </w:r>
        <w:r>
          <w:rPr>
            <w:noProof/>
            <w:webHidden/>
          </w:rPr>
        </w:r>
        <w:r>
          <w:rPr>
            <w:noProof/>
            <w:webHidden/>
          </w:rPr>
          <w:fldChar w:fldCharType="separate"/>
        </w:r>
        <w:r>
          <w:rPr>
            <w:noProof/>
            <w:webHidden/>
          </w:rPr>
          <w:t>63</w:t>
        </w:r>
        <w:r>
          <w:rPr>
            <w:noProof/>
            <w:webHidden/>
          </w:rPr>
          <w:fldChar w:fldCharType="end"/>
        </w:r>
      </w:hyperlink>
    </w:p>
    <w:p w14:paraId="41B23A43" w14:textId="466A2B76"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5" w:history="1">
        <w:r w:rsidRPr="00A07883">
          <w:rPr>
            <w:rStyle w:val="Hyperlink"/>
            <w:noProof/>
          </w:rPr>
          <w:t>5.6</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Income Types</w:t>
        </w:r>
        <w:r>
          <w:rPr>
            <w:noProof/>
            <w:webHidden/>
          </w:rPr>
          <w:tab/>
        </w:r>
        <w:r>
          <w:rPr>
            <w:noProof/>
            <w:webHidden/>
          </w:rPr>
          <w:fldChar w:fldCharType="begin"/>
        </w:r>
        <w:r>
          <w:rPr>
            <w:noProof/>
            <w:webHidden/>
          </w:rPr>
          <w:instrText xml:space="preserve"> PAGEREF _Toc238031965 \h </w:instrText>
        </w:r>
        <w:r>
          <w:rPr>
            <w:noProof/>
            <w:webHidden/>
          </w:rPr>
        </w:r>
        <w:r>
          <w:rPr>
            <w:noProof/>
            <w:webHidden/>
          </w:rPr>
          <w:fldChar w:fldCharType="separate"/>
        </w:r>
        <w:r>
          <w:rPr>
            <w:noProof/>
            <w:webHidden/>
          </w:rPr>
          <w:t>63</w:t>
        </w:r>
        <w:r>
          <w:rPr>
            <w:noProof/>
            <w:webHidden/>
          </w:rPr>
          <w:fldChar w:fldCharType="end"/>
        </w:r>
      </w:hyperlink>
    </w:p>
    <w:p w14:paraId="6D72059D" w14:textId="3B28B7D8"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6" w:history="1">
        <w:r w:rsidRPr="00A07883">
          <w:rPr>
            <w:rStyle w:val="Hyperlink"/>
            <w:noProof/>
          </w:rPr>
          <w:t>5.7</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Country Codes</w:t>
        </w:r>
        <w:r>
          <w:rPr>
            <w:noProof/>
            <w:webHidden/>
          </w:rPr>
          <w:tab/>
        </w:r>
        <w:r>
          <w:rPr>
            <w:noProof/>
            <w:webHidden/>
          </w:rPr>
          <w:fldChar w:fldCharType="begin"/>
        </w:r>
        <w:r>
          <w:rPr>
            <w:noProof/>
            <w:webHidden/>
          </w:rPr>
          <w:instrText xml:space="preserve"> PAGEREF _Toc238031966 \h </w:instrText>
        </w:r>
        <w:r>
          <w:rPr>
            <w:noProof/>
            <w:webHidden/>
          </w:rPr>
        </w:r>
        <w:r>
          <w:rPr>
            <w:noProof/>
            <w:webHidden/>
          </w:rPr>
          <w:fldChar w:fldCharType="separate"/>
        </w:r>
        <w:r>
          <w:rPr>
            <w:noProof/>
            <w:webHidden/>
          </w:rPr>
          <w:t>67</w:t>
        </w:r>
        <w:r>
          <w:rPr>
            <w:noProof/>
            <w:webHidden/>
          </w:rPr>
          <w:fldChar w:fldCharType="end"/>
        </w:r>
      </w:hyperlink>
    </w:p>
    <w:p w14:paraId="4A4E39BE" w14:textId="3A8FBEE4"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7" w:history="1">
        <w:r w:rsidRPr="00A07883">
          <w:rPr>
            <w:rStyle w:val="Hyperlink"/>
            <w:noProof/>
          </w:rPr>
          <w:t>5.8</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Payroll Payments</w:t>
        </w:r>
        <w:r>
          <w:rPr>
            <w:noProof/>
            <w:webHidden/>
          </w:rPr>
          <w:tab/>
        </w:r>
        <w:r>
          <w:rPr>
            <w:noProof/>
            <w:webHidden/>
          </w:rPr>
          <w:fldChar w:fldCharType="begin"/>
        </w:r>
        <w:r>
          <w:rPr>
            <w:noProof/>
            <w:webHidden/>
          </w:rPr>
          <w:instrText xml:space="preserve"> PAGEREF _Toc238031967 \h </w:instrText>
        </w:r>
        <w:r>
          <w:rPr>
            <w:noProof/>
            <w:webHidden/>
          </w:rPr>
        </w:r>
        <w:r>
          <w:rPr>
            <w:noProof/>
            <w:webHidden/>
          </w:rPr>
          <w:fldChar w:fldCharType="separate"/>
        </w:r>
        <w:r>
          <w:rPr>
            <w:noProof/>
            <w:webHidden/>
          </w:rPr>
          <w:t>68</w:t>
        </w:r>
        <w:r>
          <w:rPr>
            <w:noProof/>
            <w:webHidden/>
          </w:rPr>
          <w:fldChar w:fldCharType="end"/>
        </w:r>
      </w:hyperlink>
    </w:p>
    <w:p w14:paraId="360A0278" w14:textId="5142DBCF"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8" w:history="1">
        <w:r w:rsidRPr="00A07883">
          <w:rPr>
            <w:rStyle w:val="Hyperlink"/>
            <w:noProof/>
          </w:rPr>
          <w:t>5.9</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Payment Types</w:t>
        </w:r>
        <w:r>
          <w:rPr>
            <w:noProof/>
            <w:webHidden/>
          </w:rPr>
          <w:tab/>
        </w:r>
        <w:r>
          <w:rPr>
            <w:noProof/>
            <w:webHidden/>
          </w:rPr>
          <w:fldChar w:fldCharType="begin"/>
        </w:r>
        <w:r>
          <w:rPr>
            <w:noProof/>
            <w:webHidden/>
          </w:rPr>
          <w:instrText xml:space="preserve"> PAGEREF _Toc238031968 \h </w:instrText>
        </w:r>
        <w:r>
          <w:rPr>
            <w:noProof/>
            <w:webHidden/>
          </w:rPr>
        </w:r>
        <w:r>
          <w:rPr>
            <w:noProof/>
            <w:webHidden/>
          </w:rPr>
          <w:fldChar w:fldCharType="separate"/>
        </w:r>
        <w:r>
          <w:rPr>
            <w:noProof/>
            <w:webHidden/>
          </w:rPr>
          <w:t>69</w:t>
        </w:r>
        <w:r>
          <w:rPr>
            <w:noProof/>
            <w:webHidden/>
          </w:rPr>
          <w:fldChar w:fldCharType="end"/>
        </w:r>
      </w:hyperlink>
    </w:p>
    <w:p w14:paraId="390D8445" w14:textId="0EFF9C5F"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69" w:history="1">
        <w:r w:rsidRPr="00A07883">
          <w:rPr>
            <w:rStyle w:val="Hyperlink"/>
            <w:noProof/>
          </w:rPr>
          <w:t>5.10</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Other Components</w:t>
        </w:r>
        <w:r>
          <w:rPr>
            <w:noProof/>
            <w:webHidden/>
          </w:rPr>
          <w:tab/>
        </w:r>
        <w:r>
          <w:rPr>
            <w:noProof/>
            <w:webHidden/>
          </w:rPr>
          <w:fldChar w:fldCharType="begin"/>
        </w:r>
        <w:r>
          <w:rPr>
            <w:noProof/>
            <w:webHidden/>
          </w:rPr>
          <w:instrText xml:space="preserve"> PAGEREF _Toc238031969 \h </w:instrText>
        </w:r>
        <w:r>
          <w:rPr>
            <w:noProof/>
            <w:webHidden/>
          </w:rPr>
        </w:r>
        <w:r>
          <w:rPr>
            <w:noProof/>
            <w:webHidden/>
          </w:rPr>
          <w:fldChar w:fldCharType="separate"/>
        </w:r>
        <w:r>
          <w:rPr>
            <w:noProof/>
            <w:webHidden/>
          </w:rPr>
          <w:t>74</w:t>
        </w:r>
        <w:r>
          <w:rPr>
            <w:noProof/>
            <w:webHidden/>
          </w:rPr>
          <w:fldChar w:fldCharType="end"/>
        </w:r>
      </w:hyperlink>
    </w:p>
    <w:p w14:paraId="56981A44" w14:textId="5630351D"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0" w:history="1">
        <w:r w:rsidRPr="00A07883">
          <w:rPr>
            <w:rStyle w:val="Hyperlink"/>
            <w:noProof/>
          </w:rPr>
          <w:t>5.11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Corrections</w:t>
        </w:r>
        <w:r>
          <w:rPr>
            <w:noProof/>
            <w:webHidden/>
          </w:rPr>
          <w:tab/>
        </w:r>
        <w:r>
          <w:rPr>
            <w:noProof/>
            <w:webHidden/>
          </w:rPr>
          <w:fldChar w:fldCharType="begin"/>
        </w:r>
        <w:r>
          <w:rPr>
            <w:noProof/>
            <w:webHidden/>
          </w:rPr>
          <w:instrText xml:space="preserve"> PAGEREF _Toc238031970 \h </w:instrText>
        </w:r>
        <w:r>
          <w:rPr>
            <w:noProof/>
            <w:webHidden/>
          </w:rPr>
        </w:r>
        <w:r>
          <w:rPr>
            <w:noProof/>
            <w:webHidden/>
          </w:rPr>
          <w:fldChar w:fldCharType="separate"/>
        </w:r>
        <w:r>
          <w:rPr>
            <w:noProof/>
            <w:webHidden/>
          </w:rPr>
          <w:t>76</w:t>
        </w:r>
        <w:r>
          <w:rPr>
            <w:noProof/>
            <w:webHidden/>
          </w:rPr>
          <w:fldChar w:fldCharType="end"/>
        </w:r>
      </w:hyperlink>
    </w:p>
    <w:p w14:paraId="24347C52" w14:textId="4CA6F133"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1" w:history="1">
        <w:r w:rsidRPr="00A07883">
          <w:rPr>
            <w:rStyle w:val="Hyperlink"/>
            <w:noProof/>
          </w:rPr>
          <w:t>5.12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Full File Replacement</w:t>
        </w:r>
        <w:r>
          <w:rPr>
            <w:noProof/>
            <w:webHidden/>
          </w:rPr>
          <w:tab/>
        </w:r>
        <w:r>
          <w:rPr>
            <w:noProof/>
            <w:webHidden/>
          </w:rPr>
          <w:fldChar w:fldCharType="begin"/>
        </w:r>
        <w:r>
          <w:rPr>
            <w:noProof/>
            <w:webHidden/>
          </w:rPr>
          <w:instrText xml:space="preserve"> PAGEREF _Toc238031971 \h </w:instrText>
        </w:r>
        <w:r>
          <w:rPr>
            <w:noProof/>
            <w:webHidden/>
          </w:rPr>
        </w:r>
        <w:r>
          <w:rPr>
            <w:noProof/>
            <w:webHidden/>
          </w:rPr>
          <w:fldChar w:fldCharType="separate"/>
        </w:r>
        <w:r>
          <w:rPr>
            <w:noProof/>
            <w:webHidden/>
          </w:rPr>
          <w:t>80</w:t>
        </w:r>
        <w:r>
          <w:rPr>
            <w:noProof/>
            <w:webHidden/>
          </w:rPr>
          <w:fldChar w:fldCharType="end"/>
        </w:r>
      </w:hyperlink>
    </w:p>
    <w:p w14:paraId="0C92128F" w14:textId="3C858CB2"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2" w:history="1">
        <w:r w:rsidRPr="00A07883">
          <w:rPr>
            <w:rStyle w:val="Hyperlink"/>
            <w:noProof/>
          </w:rPr>
          <w:t>5.13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Disaster Recovery</w:t>
        </w:r>
        <w:r>
          <w:rPr>
            <w:noProof/>
            <w:webHidden/>
          </w:rPr>
          <w:tab/>
        </w:r>
        <w:r>
          <w:rPr>
            <w:noProof/>
            <w:webHidden/>
          </w:rPr>
          <w:fldChar w:fldCharType="begin"/>
        </w:r>
        <w:r>
          <w:rPr>
            <w:noProof/>
            <w:webHidden/>
          </w:rPr>
          <w:instrText xml:space="preserve"> PAGEREF _Toc238031972 \h </w:instrText>
        </w:r>
        <w:r>
          <w:rPr>
            <w:noProof/>
            <w:webHidden/>
          </w:rPr>
        </w:r>
        <w:r>
          <w:rPr>
            <w:noProof/>
            <w:webHidden/>
          </w:rPr>
          <w:fldChar w:fldCharType="separate"/>
        </w:r>
        <w:r>
          <w:rPr>
            <w:noProof/>
            <w:webHidden/>
          </w:rPr>
          <w:t>80</w:t>
        </w:r>
        <w:r>
          <w:rPr>
            <w:noProof/>
            <w:webHidden/>
          </w:rPr>
          <w:fldChar w:fldCharType="end"/>
        </w:r>
      </w:hyperlink>
    </w:p>
    <w:p w14:paraId="5ADEB756" w14:textId="69402D65"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3" w:history="1">
        <w:r w:rsidRPr="00A07883">
          <w:rPr>
            <w:rStyle w:val="Hyperlink"/>
            <w:noProof/>
          </w:rPr>
          <w:t>5.14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Finalisation</w:t>
        </w:r>
        <w:r>
          <w:rPr>
            <w:noProof/>
            <w:webHidden/>
          </w:rPr>
          <w:tab/>
        </w:r>
        <w:r>
          <w:rPr>
            <w:noProof/>
            <w:webHidden/>
          </w:rPr>
          <w:fldChar w:fldCharType="begin"/>
        </w:r>
        <w:r>
          <w:rPr>
            <w:noProof/>
            <w:webHidden/>
          </w:rPr>
          <w:instrText xml:space="preserve"> PAGEREF _Toc238031973 \h </w:instrText>
        </w:r>
        <w:r>
          <w:rPr>
            <w:noProof/>
            <w:webHidden/>
          </w:rPr>
        </w:r>
        <w:r>
          <w:rPr>
            <w:noProof/>
            <w:webHidden/>
          </w:rPr>
          <w:fldChar w:fldCharType="separate"/>
        </w:r>
        <w:r>
          <w:rPr>
            <w:noProof/>
            <w:webHidden/>
          </w:rPr>
          <w:t>81</w:t>
        </w:r>
        <w:r>
          <w:rPr>
            <w:noProof/>
            <w:webHidden/>
          </w:rPr>
          <w:fldChar w:fldCharType="end"/>
        </w:r>
      </w:hyperlink>
    </w:p>
    <w:p w14:paraId="2D2C51B5" w14:textId="33D44E21"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74" w:history="1">
        <w:r w:rsidRPr="00A07883">
          <w:rPr>
            <w:rStyle w:val="Hyperlink"/>
            <w:noProof/>
          </w:rPr>
          <w:t>6</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Transition</w:t>
        </w:r>
        <w:r>
          <w:rPr>
            <w:noProof/>
            <w:webHidden/>
          </w:rPr>
          <w:tab/>
        </w:r>
        <w:r>
          <w:rPr>
            <w:noProof/>
            <w:webHidden/>
          </w:rPr>
          <w:fldChar w:fldCharType="begin"/>
        </w:r>
        <w:r>
          <w:rPr>
            <w:noProof/>
            <w:webHidden/>
          </w:rPr>
          <w:instrText xml:space="preserve"> PAGEREF _Toc238031974 \h </w:instrText>
        </w:r>
        <w:r>
          <w:rPr>
            <w:noProof/>
            <w:webHidden/>
          </w:rPr>
        </w:r>
        <w:r>
          <w:rPr>
            <w:noProof/>
            <w:webHidden/>
          </w:rPr>
          <w:fldChar w:fldCharType="separate"/>
        </w:r>
        <w:r>
          <w:rPr>
            <w:noProof/>
            <w:webHidden/>
          </w:rPr>
          <w:t>83</w:t>
        </w:r>
        <w:r>
          <w:rPr>
            <w:noProof/>
            <w:webHidden/>
          </w:rPr>
          <w:fldChar w:fldCharType="end"/>
        </w:r>
      </w:hyperlink>
    </w:p>
    <w:p w14:paraId="18476313" w14:textId="36519096"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5" w:history="1">
        <w:r w:rsidRPr="00A07883">
          <w:rPr>
            <w:rStyle w:val="Hyperlink"/>
            <w:noProof/>
          </w:rPr>
          <w:t>6.1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Transition into Single Touch Payroll</w:t>
        </w:r>
        <w:r>
          <w:rPr>
            <w:noProof/>
            <w:webHidden/>
          </w:rPr>
          <w:tab/>
        </w:r>
        <w:r>
          <w:rPr>
            <w:noProof/>
            <w:webHidden/>
          </w:rPr>
          <w:fldChar w:fldCharType="begin"/>
        </w:r>
        <w:r>
          <w:rPr>
            <w:noProof/>
            <w:webHidden/>
          </w:rPr>
          <w:instrText xml:space="preserve"> PAGEREF _Toc238031975 \h </w:instrText>
        </w:r>
        <w:r>
          <w:rPr>
            <w:noProof/>
            <w:webHidden/>
          </w:rPr>
        </w:r>
        <w:r>
          <w:rPr>
            <w:noProof/>
            <w:webHidden/>
          </w:rPr>
          <w:fldChar w:fldCharType="separate"/>
        </w:r>
        <w:r>
          <w:rPr>
            <w:noProof/>
            <w:webHidden/>
          </w:rPr>
          <w:t>83</w:t>
        </w:r>
        <w:r>
          <w:rPr>
            <w:noProof/>
            <w:webHidden/>
          </w:rPr>
          <w:fldChar w:fldCharType="end"/>
        </w:r>
      </w:hyperlink>
    </w:p>
    <w:p w14:paraId="05B08CF9" w14:textId="7F62C958"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6" w:history="1">
        <w:r w:rsidRPr="00A07883">
          <w:rPr>
            <w:rStyle w:val="Hyperlink"/>
            <w:noProof/>
          </w:rPr>
          <w:t>6.2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Transitioning Between Pay Event Services</w:t>
        </w:r>
        <w:r>
          <w:rPr>
            <w:noProof/>
            <w:webHidden/>
          </w:rPr>
          <w:tab/>
        </w:r>
        <w:r>
          <w:rPr>
            <w:noProof/>
            <w:webHidden/>
          </w:rPr>
          <w:fldChar w:fldCharType="begin"/>
        </w:r>
        <w:r>
          <w:rPr>
            <w:noProof/>
            <w:webHidden/>
          </w:rPr>
          <w:instrText xml:space="preserve"> PAGEREF _Toc238031976 \h </w:instrText>
        </w:r>
        <w:r>
          <w:rPr>
            <w:noProof/>
            <w:webHidden/>
          </w:rPr>
        </w:r>
        <w:r>
          <w:rPr>
            <w:noProof/>
            <w:webHidden/>
          </w:rPr>
          <w:fldChar w:fldCharType="separate"/>
        </w:r>
        <w:r>
          <w:rPr>
            <w:noProof/>
            <w:webHidden/>
          </w:rPr>
          <w:t>83</w:t>
        </w:r>
        <w:r>
          <w:rPr>
            <w:noProof/>
            <w:webHidden/>
          </w:rPr>
          <w:fldChar w:fldCharType="end"/>
        </w:r>
      </w:hyperlink>
    </w:p>
    <w:p w14:paraId="611CE15B" w14:textId="41ED9C3F"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7" w:history="1">
        <w:r w:rsidRPr="00A07883">
          <w:rPr>
            <w:rStyle w:val="Hyperlink"/>
            <w:noProof/>
          </w:rPr>
          <w:t>6.3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Transitioning to Child Support Reporting</w:t>
        </w:r>
        <w:r>
          <w:rPr>
            <w:noProof/>
            <w:webHidden/>
          </w:rPr>
          <w:tab/>
        </w:r>
        <w:r>
          <w:rPr>
            <w:noProof/>
            <w:webHidden/>
          </w:rPr>
          <w:fldChar w:fldCharType="begin"/>
        </w:r>
        <w:r>
          <w:rPr>
            <w:noProof/>
            <w:webHidden/>
          </w:rPr>
          <w:instrText xml:space="preserve"> PAGEREF _Toc238031977 \h </w:instrText>
        </w:r>
        <w:r>
          <w:rPr>
            <w:noProof/>
            <w:webHidden/>
          </w:rPr>
        </w:r>
        <w:r>
          <w:rPr>
            <w:noProof/>
            <w:webHidden/>
          </w:rPr>
          <w:fldChar w:fldCharType="separate"/>
        </w:r>
        <w:r>
          <w:rPr>
            <w:noProof/>
            <w:webHidden/>
          </w:rPr>
          <w:t>84</w:t>
        </w:r>
        <w:r>
          <w:rPr>
            <w:noProof/>
            <w:webHidden/>
          </w:rPr>
          <w:fldChar w:fldCharType="end"/>
        </w:r>
      </w:hyperlink>
    </w:p>
    <w:p w14:paraId="2BFE430A" w14:textId="55C5260F"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8" w:history="1">
        <w:r w:rsidRPr="00A07883">
          <w:rPr>
            <w:rStyle w:val="Hyperlink"/>
            <w:noProof/>
          </w:rPr>
          <w:t>6.4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Commencing Qualifying Earnings Reporting</w:t>
        </w:r>
        <w:r>
          <w:rPr>
            <w:noProof/>
            <w:webHidden/>
          </w:rPr>
          <w:tab/>
        </w:r>
        <w:r>
          <w:rPr>
            <w:noProof/>
            <w:webHidden/>
          </w:rPr>
          <w:fldChar w:fldCharType="begin"/>
        </w:r>
        <w:r>
          <w:rPr>
            <w:noProof/>
            <w:webHidden/>
          </w:rPr>
          <w:instrText xml:space="preserve"> PAGEREF _Toc238031978 \h </w:instrText>
        </w:r>
        <w:r>
          <w:rPr>
            <w:noProof/>
            <w:webHidden/>
          </w:rPr>
        </w:r>
        <w:r>
          <w:rPr>
            <w:noProof/>
            <w:webHidden/>
          </w:rPr>
          <w:fldChar w:fldCharType="separate"/>
        </w:r>
        <w:r>
          <w:rPr>
            <w:noProof/>
            <w:webHidden/>
          </w:rPr>
          <w:t>85</w:t>
        </w:r>
        <w:r>
          <w:rPr>
            <w:noProof/>
            <w:webHidden/>
          </w:rPr>
          <w:fldChar w:fldCharType="end"/>
        </w:r>
      </w:hyperlink>
    </w:p>
    <w:p w14:paraId="545EAE73" w14:textId="6E369BA0"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79" w:history="1">
        <w:r w:rsidRPr="00A07883">
          <w:rPr>
            <w:rStyle w:val="Hyperlink"/>
            <w:noProof/>
          </w:rPr>
          <w:t>6.5</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Transition away from Award Transport Payments</w:t>
        </w:r>
        <w:r>
          <w:rPr>
            <w:noProof/>
            <w:webHidden/>
          </w:rPr>
          <w:tab/>
        </w:r>
        <w:r>
          <w:rPr>
            <w:noProof/>
            <w:webHidden/>
          </w:rPr>
          <w:fldChar w:fldCharType="begin"/>
        </w:r>
        <w:r>
          <w:rPr>
            <w:noProof/>
            <w:webHidden/>
          </w:rPr>
          <w:instrText xml:space="preserve"> PAGEREF _Toc238031979 \h </w:instrText>
        </w:r>
        <w:r>
          <w:rPr>
            <w:noProof/>
            <w:webHidden/>
          </w:rPr>
        </w:r>
        <w:r>
          <w:rPr>
            <w:noProof/>
            <w:webHidden/>
          </w:rPr>
          <w:fldChar w:fldCharType="separate"/>
        </w:r>
        <w:r>
          <w:rPr>
            <w:noProof/>
            <w:webHidden/>
          </w:rPr>
          <w:t>86</w:t>
        </w:r>
        <w:r>
          <w:rPr>
            <w:noProof/>
            <w:webHidden/>
          </w:rPr>
          <w:fldChar w:fldCharType="end"/>
        </w:r>
      </w:hyperlink>
    </w:p>
    <w:p w14:paraId="4F57471F" w14:textId="739C85B4"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80" w:history="1">
        <w:r w:rsidRPr="00A07883">
          <w:rPr>
            <w:rStyle w:val="Hyperlink"/>
            <w:noProof/>
          </w:rPr>
          <w:t>7</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Authorisations and Declarations</w:t>
        </w:r>
        <w:r>
          <w:rPr>
            <w:noProof/>
            <w:webHidden/>
          </w:rPr>
          <w:tab/>
        </w:r>
        <w:r>
          <w:rPr>
            <w:noProof/>
            <w:webHidden/>
          </w:rPr>
          <w:fldChar w:fldCharType="begin"/>
        </w:r>
        <w:r>
          <w:rPr>
            <w:noProof/>
            <w:webHidden/>
          </w:rPr>
          <w:instrText xml:space="preserve"> PAGEREF _Toc238031980 \h </w:instrText>
        </w:r>
        <w:r>
          <w:rPr>
            <w:noProof/>
            <w:webHidden/>
          </w:rPr>
        </w:r>
        <w:r>
          <w:rPr>
            <w:noProof/>
            <w:webHidden/>
          </w:rPr>
          <w:fldChar w:fldCharType="separate"/>
        </w:r>
        <w:r>
          <w:rPr>
            <w:noProof/>
            <w:webHidden/>
          </w:rPr>
          <w:t>89</w:t>
        </w:r>
        <w:r>
          <w:rPr>
            <w:noProof/>
            <w:webHidden/>
          </w:rPr>
          <w:fldChar w:fldCharType="end"/>
        </w:r>
      </w:hyperlink>
    </w:p>
    <w:p w14:paraId="625045D4" w14:textId="76C89A22"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81" w:history="1">
        <w:r w:rsidRPr="00A07883">
          <w:rPr>
            <w:rStyle w:val="Hyperlink"/>
            <w:noProof/>
          </w:rPr>
          <w:t>7.1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Authentication and the Final “Hop”</w:t>
        </w:r>
        <w:r>
          <w:rPr>
            <w:noProof/>
            <w:webHidden/>
          </w:rPr>
          <w:tab/>
        </w:r>
        <w:r>
          <w:rPr>
            <w:noProof/>
            <w:webHidden/>
          </w:rPr>
          <w:fldChar w:fldCharType="begin"/>
        </w:r>
        <w:r>
          <w:rPr>
            <w:noProof/>
            <w:webHidden/>
          </w:rPr>
          <w:instrText xml:space="preserve"> PAGEREF _Toc238031981 \h </w:instrText>
        </w:r>
        <w:r>
          <w:rPr>
            <w:noProof/>
            <w:webHidden/>
          </w:rPr>
        </w:r>
        <w:r>
          <w:rPr>
            <w:noProof/>
            <w:webHidden/>
          </w:rPr>
          <w:fldChar w:fldCharType="separate"/>
        </w:r>
        <w:r>
          <w:rPr>
            <w:noProof/>
            <w:webHidden/>
          </w:rPr>
          <w:t>89</w:t>
        </w:r>
        <w:r>
          <w:rPr>
            <w:noProof/>
            <w:webHidden/>
          </w:rPr>
          <w:fldChar w:fldCharType="end"/>
        </w:r>
      </w:hyperlink>
    </w:p>
    <w:p w14:paraId="3C93C07D" w14:textId="612A75EB"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82" w:history="1">
        <w:r w:rsidRPr="00A07883">
          <w:rPr>
            <w:rStyle w:val="Hyperlink"/>
            <w:noProof/>
          </w:rPr>
          <w:t>7.2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Roles</w:t>
        </w:r>
        <w:r>
          <w:rPr>
            <w:noProof/>
            <w:webHidden/>
          </w:rPr>
          <w:tab/>
        </w:r>
        <w:r>
          <w:rPr>
            <w:noProof/>
            <w:webHidden/>
          </w:rPr>
          <w:fldChar w:fldCharType="begin"/>
        </w:r>
        <w:r>
          <w:rPr>
            <w:noProof/>
            <w:webHidden/>
          </w:rPr>
          <w:instrText xml:space="preserve"> PAGEREF _Toc238031982 \h </w:instrText>
        </w:r>
        <w:r>
          <w:rPr>
            <w:noProof/>
            <w:webHidden/>
          </w:rPr>
        </w:r>
        <w:r>
          <w:rPr>
            <w:noProof/>
            <w:webHidden/>
          </w:rPr>
          <w:fldChar w:fldCharType="separate"/>
        </w:r>
        <w:r>
          <w:rPr>
            <w:noProof/>
            <w:webHidden/>
          </w:rPr>
          <w:t>89</w:t>
        </w:r>
        <w:r>
          <w:rPr>
            <w:noProof/>
            <w:webHidden/>
          </w:rPr>
          <w:fldChar w:fldCharType="end"/>
        </w:r>
      </w:hyperlink>
    </w:p>
    <w:p w14:paraId="0B4C5986" w14:textId="0DECFA97"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83" w:history="1">
        <w:r w:rsidRPr="00A07883">
          <w:rPr>
            <w:rStyle w:val="Hyperlink"/>
            <w:noProof/>
          </w:rPr>
          <w:t>7.3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Declaration Statement Matrix</w:t>
        </w:r>
        <w:r>
          <w:rPr>
            <w:noProof/>
            <w:webHidden/>
          </w:rPr>
          <w:tab/>
        </w:r>
        <w:r>
          <w:rPr>
            <w:noProof/>
            <w:webHidden/>
          </w:rPr>
          <w:fldChar w:fldCharType="begin"/>
        </w:r>
        <w:r>
          <w:rPr>
            <w:noProof/>
            <w:webHidden/>
          </w:rPr>
          <w:instrText xml:space="preserve"> PAGEREF _Toc238031983 \h </w:instrText>
        </w:r>
        <w:r>
          <w:rPr>
            <w:noProof/>
            <w:webHidden/>
          </w:rPr>
        </w:r>
        <w:r>
          <w:rPr>
            <w:noProof/>
            <w:webHidden/>
          </w:rPr>
          <w:fldChar w:fldCharType="separate"/>
        </w:r>
        <w:r>
          <w:rPr>
            <w:noProof/>
            <w:webHidden/>
          </w:rPr>
          <w:t>90</w:t>
        </w:r>
        <w:r>
          <w:rPr>
            <w:noProof/>
            <w:webHidden/>
          </w:rPr>
          <w:fldChar w:fldCharType="end"/>
        </w:r>
      </w:hyperlink>
    </w:p>
    <w:p w14:paraId="0B13228E" w14:textId="21BE1D63"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84" w:history="1">
        <w:r w:rsidRPr="00A07883">
          <w:rPr>
            <w:rStyle w:val="Hyperlink"/>
            <w:noProof/>
          </w:rPr>
          <w:t>7.4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Declaration Statements</w:t>
        </w:r>
        <w:r>
          <w:rPr>
            <w:noProof/>
            <w:webHidden/>
          </w:rPr>
          <w:tab/>
        </w:r>
        <w:r>
          <w:rPr>
            <w:noProof/>
            <w:webHidden/>
          </w:rPr>
          <w:fldChar w:fldCharType="begin"/>
        </w:r>
        <w:r>
          <w:rPr>
            <w:noProof/>
            <w:webHidden/>
          </w:rPr>
          <w:instrText xml:space="preserve"> PAGEREF _Toc238031984 \h </w:instrText>
        </w:r>
        <w:r>
          <w:rPr>
            <w:noProof/>
            <w:webHidden/>
          </w:rPr>
        </w:r>
        <w:r>
          <w:rPr>
            <w:noProof/>
            <w:webHidden/>
          </w:rPr>
          <w:fldChar w:fldCharType="separate"/>
        </w:r>
        <w:r>
          <w:rPr>
            <w:noProof/>
            <w:webHidden/>
          </w:rPr>
          <w:t>92</w:t>
        </w:r>
        <w:r>
          <w:rPr>
            <w:noProof/>
            <w:webHidden/>
          </w:rPr>
          <w:fldChar w:fldCharType="end"/>
        </w:r>
      </w:hyperlink>
    </w:p>
    <w:p w14:paraId="78214FE3" w14:textId="07B4E421"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85" w:history="1">
        <w:r w:rsidRPr="00A07883">
          <w:rPr>
            <w:rStyle w:val="Hyperlink"/>
            <w:noProof/>
          </w:rPr>
          <w:t>8</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Business Response Messaging</w:t>
        </w:r>
        <w:r>
          <w:rPr>
            <w:noProof/>
            <w:webHidden/>
          </w:rPr>
          <w:tab/>
        </w:r>
        <w:r>
          <w:rPr>
            <w:noProof/>
            <w:webHidden/>
          </w:rPr>
          <w:fldChar w:fldCharType="begin"/>
        </w:r>
        <w:r>
          <w:rPr>
            <w:noProof/>
            <w:webHidden/>
          </w:rPr>
          <w:instrText xml:space="preserve"> PAGEREF _Toc238031985 \h </w:instrText>
        </w:r>
        <w:r>
          <w:rPr>
            <w:noProof/>
            <w:webHidden/>
          </w:rPr>
        </w:r>
        <w:r>
          <w:rPr>
            <w:noProof/>
            <w:webHidden/>
          </w:rPr>
          <w:fldChar w:fldCharType="separate"/>
        </w:r>
        <w:r>
          <w:rPr>
            <w:noProof/>
            <w:webHidden/>
          </w:rPr>
          <w:t>98</w:t>
        </w:r>
        <w:r>
          <w:rPr>
            <w:noProof/>
            <w:webHidden/>
          </w:rPr>
          <w:fldChar w:fldCharType="end"/>
        </w:r>
      </w:hyperlink>
    </w:p>
    <w:p w14:paraId="3102C169" w14:textId="474EDA26"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86" w:history="1">
        <w:r w:rsidRPr="00A07883">
          <w:rPr>
            <w:rStyle w:val="Hyperlink"/>
            <w:noProof/>
          </w:rPr>
          <w:t>8.1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Context on timing and transmission of business response messaging</w:t>
        </w:r>
        <w:r>
          <w:rPr>
            <w:noProof/>
            <w:webHidden/>
          </w:rPr>
          <w:tab/>
        </w:r>
        <w:r>
          <w:rPr>
            <w:noProof/>
            <w:webHidden/>
          </w:rPr>
          <w:fldChar w:fldCharType="begin"/>
        </w:r>
        <w:r>
          <w:rPr>
            <w:noProof/>
            <w:webHidden/>
          </w:rPr>
          <w:instrText xml:space="preserve"> PAGEREF _Toc238031986 \h </w:instrText>
        </w:r>
        <w:r>
          <w:rPr>
            <w:noProof/>
            <w:webHidden/>
          </w:rPr>
        </w:r>
        <w:r>
          <w:rPr>
            <w:noProof/>
            <w:webHidden/>
          </w:rPr>
          <w:fldChar w:fldCharType="separate"/>
        </w:r>
        <w:r>
          <w:rPr>
            <w:noProof/>
            <w:webHidden/>
          </w:rPr>
          <w:t>98</w:t>
        </w:r>
        <w:r>
          <w:rPr>
            <w:noProof/>
            <w:webHidden/>
          </w:rPr>
          <w:fldChar w:fldCharType="end"/>
        </w:r>
      </w:hyperlink>
    </w:p>
    <w:p w14:paraId="51C29C0E" w14:textId="0B1757DA"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87" w:history="1">
        <w:r w:rsidRPr="00A07883">
          <w:rPr>
            <w:rStyle w:val="Hyperlink"/>
            <w:noProof/>
          </w:rPr>
          <w:t>8.2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Business response messages design principles</w:t>
        </w:r>
        <w:r>
          <w:rPr>
            <w:noProof/>
            <w:webHidden/>
          </w:rPr>
          <w:tab/>
        </w:r>
        <w:r>
          <w:rPr>
            <w:noProof/>
            <w:webHidden/>
          </w:rPr>
          <w:fldChar w:fldCharType="begin"/>
        </w:r>
        <w:r>
          <w:rPr>
            <w:noProof/>
            <w:webHidden/>
          </w:rPr>
          <w:instrText xml:space="preserve"> PAGEREF _Toc238031987 \h </w:instrText>
        </w:r>
        <w:r>
          <w:rPr>
            <w:noProof/>
            <w:webHidden/>
          </w:rPr>
        </w:r>
        <w:r>
          <w:rPr>
            <w:noProof/>
            <w:webHidden/>
          </w:rPr>
          <w:fldChar w:fldCharType="separate"/>
        </w:r>
        <w:r>
          <w:rPr>
            <w:noProof/>
            <w:webHidden/>
          </w:rPr>
          <w:t>98</w:t>
        </w:r>
        <w:r>
          <w:rPr>
            <w:noProof/>
            <w:webHidden/>
          </w:rPr>
          <w:fldChar w:fldCharType="end"/>
        </w:r>
      </w:hyperlink>
    </w:p>
    <w:p w14:paraId="31E9A6CB" w14:textId="0E4402C2"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88" w:history="1">
        <w:r w:rsidRPr="00A07883">
          <w:rPr>
            <w:rStyle w:val="Hyperlink"/>
            <w:noProof/>
          </w:rPr>
          <w:t>9</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Constraints and Known Issues</w:t>
        </w:r>
        <w:r>
          <w:rPr>
            <w:noProof/>
            <w:webHidden/>
          </w:rPr>
          <w:tab/>
        </w:r>
        <w:r>
          <w:rPr>
            <w:noProof/>
            <w:webHidden/>
          </w:rPr>
          <w:fldChar w:fldCharType="begin"/>
        </w:r>
        <w:r>
          <w:rPr>
            <w:noProof/>
            <w:webHidden/>
          </w:rPr>
          <w:instrText xml:space="preserve"> PAGEREF _Toc238031988 \h </w:instrText>
        </w:r>
        <w:r>
          <w:rPr>
            <w:noProof/>
            <w:webHidden/>
          </w:rPr>
        </w:r>
        <w:r>
          <w:rPr>
            <w:noProof/>
            <w:webHidden/>
          </w:rPr>
          <w:fldChar w:fldCharType="separate"/>
        </w:r>
        <w:r>
          <w:rPr>
            <w:noProof/>
            <w:webHidden/>
          </w:rPr>
          <w:t>100</w:t>
        </w:r>
        <w:r>
          <w:rPr>
            <w:noProof/>
            <w:webHidden/>
          </w:rPr>
          <w:fldChar w:fldCharType="end"/>
        </w:r>
      </w:hyperlink>
    </w:p>
    <w:p w14:paraId="6BB08E30" w14:textId="13112A1A"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89" w:history="1">
        <w:r w:rsidRPr="00A07883">
          <w:rPr>
            <w:rStyle w:val="Hyperlink"/>
            <w:noProof/>
          </w:rPr>
          <w:t>9.1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Constraints when using this Service</w:t>
        </w:r>
        <w:r>
          <w:rPr>
            <w:noProof/>
            <w:webHidden/>
          </w:rPr>
          <w:tab/>
        </w:r>
        <w:r>
          <w:rPr>
            <w:noProof/>
            <w:webHidden/>
          </w:rPr>
          <w:fldChar w:fldCharType="begin"/>
        </w:r>
        <w:r>
          <w:rPr>
            <w:noProof/>
            <w:webHidden/>
          </w:rPr>
          <w:instrText xml:space="preserve"> PAGEREF _Toc238031989 \h </w:instrText>
        </w:r>
        <w:r>
          <w:rPr>
            <w:noProof/>
            <w:webHidden/>
          </w:rPr>
        </w:r>
        <w:r>
          <w:rPr>
            <w:noProof/>
            <w:webHidden/>
          </w:rPr>
          <w:fldChar w:fldCharType="separate"/>
        </w:r>
        <w:r>
          <w:rPr>
            <w:noProof/>
            <w:webHidden/>
          </w:rPr>
          <w:t>100</w:t>
        </w:r>
        <w:r>
          <w:rPr>
            <w:noProof/>
            <w:webHidden/>
          </w:rPr>
          <w:fldChar w:fldCharType="end"/>
        </w:r>
      </w:hyperlink>
    </w:p>
    <w:p w14:paraId="6F4BBC79" w14:textId="610CC3DD"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0" w:history="1">
        <w:r w:rsidRPr="00A07883">
          <w:rPr>
            <w:rStyle w:val="Hyperlink"/>
            <w:noProof/>
          </w:rPr>
          <w:t>9.2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Usage Restrictions</w:t>
        </w:r>
        <w:r>
          <w:rPr>
            <w:noProof/>
            <w:webHidden/>
          </w:rPr>
          <w:tab/>
        </w:r>
        <w:r>
          <w:rPr>
            <w:noProof/>
            <w:webHidden/>
          </w:rPr>
          <w:fldChar w:fldCharType="begin"/>
        </w:r>
        <w:r>
          <w:rPr>
            <w:noProof/>
            <w:webHidden/>
          </w:rPr>
          <w:instrText xml:space="preserve"> PAGEREF _Toc238031990 \h </w:instrText>
        </w:r>
        <w:r>
          <w:rPr>
            <w:noProof/>
            <w:webHidden/>
          </w:rPr>
        </w:r>
        <w:r>
          <w:rPr>
            <w:noProof/>
            <w:webHidden/>
          </w:rPr>
          <w:fldChar w:fldCharType="separate"/>
        </w:r>
        <w:r>
          <w:rPr>
            <w:noProof/>
            <w:webHidden/>
          </w:rPr>
          <w:t>100</w:t>
        </w:r>
        <w:r>
          <w:rPr>
            <w:noProof/>
            <w:webHidden/>
          </w:rPr>
          <w:fldChar w:fldCharType="end"/>
        </w:r>
      </w:hyperlink>
    </w:p>
    <w:p w14:paraId="478A63AB" w14:textId="69BBEE5B"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1" w:history="1">
        <w:r w:rsidRPr="00A07883">
          <w:rPr>
            <w:rStyle w:val="Hyperlink"/>
            <w:noProof/>
          </w:rPr>
          <w:t>9.3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Known Issues</w:t>
        </w:r>
        <w:r>
          <w:rPr>
            <w:noProof/>
            <w:webHidden/>
          </w:rPr>
          <w:tab/>
        </w:r>
        <w:r>
          <w:rPr>
            <w:noProof/>
            <w:webHidden/>
          </w:rPr>
          <w:fldChar w:fldCharType="begin"/>
        </w:r>
        <w:r>
          <w:rPr>
            <w:noProof/>
            <w:webHidden/>
          </w:rPr>
          <w:instrText xml:space="preserve"> PAGEREF _Toc238031991 \h </w:instrText>
        </w:r>
        <w:r>
          <w:rPr>
            <w:noProof/>
            <w:webHidden/>
          </w:rPr>
        </w:r>
        <w:r>
          <w:rPr>
            <w:noProof/>
            <w:webHidden/>
          </w:rPr>
          <w:fldChar w:fldCharType="separate"/>
        </w:r>
        <w:r>
          <w:rPr>
            <w:noProof/>
            <w:webHidden/>
          </w:rPr>
          <w:t>100</w:t>
        </w:r>
        <w:r>
          <w:rPr>
            <w:noProof/>
            <w:webHidden/>
          </w:rPr>
          <w:fldChar w:fldCharType="end"/>
        </w:r>
      </w:hyperlink>
    </w:p>
    <w:p w14:paraId="231E7EC0" w14:textId="39A4FA44" w:rsidR="00C14FEC" w:rsidRDefault="00C14FEC">
      <w:pPr>
        <w:pStyle w:val="TOC1"/>
        <w:rPr>
          <w:rFonts w:asciiTheme="minorHAnsi" w:eastAsiaTheme="minorEastAsia" w:hAnsiTheme="minorHAnsi" w:cstheme="minorBidi"/>
          <w:bCs w:val="0"/>
          <w:iCs w:val="0"/>
          <w:noProof/>
          <w:color w:val="auto"/>
          <w:kern w:val="2"/>
          <w:sz w:val="24"/>
          <w:lang w:eastAsia="en-AU"/>
          <w14:ligatures w14:val="standardContextual"/>
        </w:rPr>
      </w:pPr>
      <w:hyperlink w:anchor="_Toc238031992" w:history="1">
        <w:r w:rsidRPr="00A07883">
          <w:rPr>
            <w:rStyle w:val="Hyperlink"/>
            <w:noProof/>
          </w:rPr>
          <w:t>10</w:t>
        </w:r>
        <w:r>
          <w:rPr>
            <w:rFonts w:asciiTheme="minorHAnsi" w:eastAsiaTheme="minorEastAsia" w:hAnsiTheme="minorHAnsi" w:cstheme="minorBidi"/>
            <w:bCs w:val="0"/>
            <w:iCs w:val="0"/>
            <w:noProof/>
            <w:color w:val="auto"/>
            <w:kern w:val="2"/>
            <w:sz w:val="24"/>
            <w:lang w:eastAsia="en-AU"/>
            <w14:ligatures w14:val="standardContextual"/>
          </w:rPr>
          <w:tab/>
        </w:r>
        <w:r w:rsidRPr="00A07883">
          <w:rPr>
            <w:rStyle w:val="Hyperlink"/>
            <w:noProof/>
          </w:rPr>
          <w:t>References</w:t>
        </w:r>
        <w:r>
          <w:rPr>
            <w:noProof/>
            <w:webHidden/>
          </w:rPr>
          <w:tab/>
        </w:r>
        <w:r>
          <w:rPr>
            <w:noProof/>
            <w:webHidden/>
          </w:rPr>
          <w:fldChar w:fldCharType="begin"/>
        </w:r>
        <w:r>
          <w:rPr>
            <w:noProof/>
            <w:webHidden/>
          </w:rPr>
          <w:instrText xml:space="preserve"> PAGEREF _Toc238031992 \h </w:instrText>
        </w:r>
        <w:r>
          <w:rPr>
            <w:noProof/>
            <w:webHidden/>
          </w:rPr>
        </w:r>
        <w:r>
          <w:rPr>
            <w:noProof/>
            <w:webHidden/>
          </w:rPr>
          <w:fldChar w:fldCharType="separate"/>
        </w:r>
        <w:r>
          <w:rPr>
            <w:noProof/>
            <w:webHidden/>
          </w:rPr>
          <w:t>101</w:t>
        </w:r>
        <w:r>
          <w:rPr>
            <w:noProof/>
            <w:webHidden/>
          </w:rPr>
          <w:fldChar w:fldCharType="end"/>
        </w:r>
      </w:hyperlink>
    </w:p>
    <w:p w14:paraId="63F1473E" w14:textId="748F2139"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3" w:history="1">
        <w:r w:rsidRPr="00A07883">
          <w:rPr>
            <w:rStyle w:val="Hyperlink"/>
            <w:noProof/>
          </w:rPr>
          <w:t>10.1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Version Control</w:t>
        </w:r>
        <w:r>
          <w:rPr>
            <w:noProof/>
            <w:webHidden/>
          </w:rPr>
          <w:tab/>
        </w:r>
        <w:r>
          <w:rPr>
            <w:noProof/>
            <w:webHidden/>
          </w:rPr>
          <w:fldChar w:fldCharType="begin"/>
        </w:r>
        <w:r>
          <w:rPr>
            <w:noProof/>
            <w:webHidden/>
          </w:rPr>
          <w:instrText xml:space="preserve"> PAGEREF _Toc238031993 \h </w:instrText>
        </w:r>
        <w:r>
          <w:rPr>
            <w:noProof/>
            <w:webHidden/>
          </w:rPr>
        </w:r>
        <w:r>
          <w:rPr>
            <w:noProof/>
            <w:webHidden/>
          </w:rPr>
          <w:fldChar w:fldCharType="separate"/>
        </w:r>
        <w:r>
          <w:rPr>
            <w:noProof/>
            <w:webHidden/>
          </w:rPr>
          <w:t>101</w:t>
        </w:r>
        <w:r>
          <w:rPr>
            <w:noProof/>
            <w:webHidden/>
          </w:rPr>
          <w:fldChar w:fldCharType="end"/>
        </w:r>
      </w:hyperlink>
    </w:p>
    <w:p w14:paraId="3A46F7E8" w14:textId="72C12CE0"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4" w:history="1">
        <w:r w:rsidRPr="00A07883">
          <w:rPr>
            <w:rStyle w:val="Hyperlink"/>
            <w:noProof/>
          </w:rPr>
          <w:t>10.2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Acronyms</w:t>
        </w:r>
        <w:r>
          <w:rPr>
            <w:noProof/>
            <w:webHidden/>
          </w:rPr>
          <w:tab/>
        </w:r>
        <w:r>
          <w:rPr>
            <w:noProof/>
            <w:webHidden/>
          </w:rPr>
          <w:fldChar w:fldCharType="begin"/>
        </w:r>
        <w:r>
          <w:rPr>
            <w:noProof/>
            <w:webHidden/>
          </w:rPr>
          <w:instrText xml:space="preserve"> PAGEREF _Toc238031994 \h </w:instrText>
        </w:r>
        <w:r>
          <w:rPr>
            <w:noProof/>
            <w:webHidden/>
          </w:rPr>
        </w:r>
        <w:r>
          <w:rPr>
            <w:noProof/>
            <w:webHidden/>
          </w:rPr>
          <w:fldChar w:fldCharType="separate"/>
        </w:r>
        <w:r>
          <w:rPr>
            <w:noProof/>
            <w:webHidden/>
          </w:rPr>
          <w:t>105</w:t>
        </w:r>
        <w:r>
          <w:rPr>
            <w:noProof/>
            <w:webHidden/>
          </w:rPr>
          <w:fldChar w:fldCharType="end"/>
        </w:r>
      </w:hyperlink>
    </w:p>
    <w:p w14:paraId="4FA145B7" w14:textId="6D797294"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5" w:history="1">
        <w:r w:rsidRPr="00A07883">
          <w:rPr>
            <w:rStyle w:val="Hyperlink"/>
            <w:noProof/>
          </w:rPr>
          <w:t>10.3</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Glossary</w:t>
        </w:r>
        <w:r>
          <w:rPr>
            <w:noProof/>
            <w:webHidden/>
          </w:rPr>
          <w:tab/>
        </w:r>
        <w:r>
          <w:rPr>
            <w:noProof/>
            <w:webHidden/>
          </w:rPr>
          <w:fldChar w:fldCharType="begin"/>
        </w:r>
        <w:r>
          <w:rPr>
            <w:noProof/>
            <w:webHidden/>
          </w:rPr>
          <w:instrText xml:space="preserve"> PAGEREF _Toc238031995 \h </w:instrText>
        </w:r>
        <w:r>
          <w:rPr>
            <w:noProof/>
            <w:webHidden/>
          </w:rPr>
        </w:r>
        <w:r>
          <w:rPr>
            <w:noProof/>
            <w:webHidden/>
          </w:rPr>
          <w:fldChar w:fldCharType="separate"/>
        </w:r>
        <w:r>
          <w:rPr>
            <w:noProof/>
            <w:webHidden/>
          </w:rPr>
          <w:t>108</w:t>
        </w:r>
        <w:r>
          <w:rPr>
            <w:noProof/>
            <w:webHidden/>
          </w:rPr>
          <w:fldChar w:fldCharType="end"/>
        </w:r>
      </w:hyperlink>
    </w:p>
    <w:p w14:paraId="78FC4D6D" w14:textId="5ADB5A76"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6" w:history="1">
        <w:r w:rsidRPr="00A07883">
          <w:rPr>
            <w:rStyle w:val="Hyperlink"/>
            <w:noProof/>
          </w:rPr>
          <w:t>10.4</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Message Structure Table diagram</w:t>
        </w:r>
        <w:r>
          <w:rPr>
            <w:noProof/>
            <w:webHidden/>
          </w:rPr>
          <w:tab/>
        </w:r>
        <w:r>
          <w:rPr>
            <w:noProof/>
            <w:webHidden/>
          </w:rPr>
          <w:fldChar w:fldCharType="begin"/>
        </w:r>
        <w:r>
          <w:rPr>
            <w:noProof/>
            <w:webHidden/>
          </w:rPr>
          <w:instrText xml:space="preserve"> PAGEREF _Toc238031996 \h </w:instrText>
        </w:r>
        <w:r>
          <w:rPr>
            <w:noProof/>
            <w:webHidden/>
          </w:rPr>
        </w:r>
        <w:r>
          <w:rPr>
            <w:noProof/>
            <w:webHidden/>
          </w:rPr>
          <w:fldChar w:fldCharType="separate"/>
        </w:r>
        <w:r>
          <w:rPr>
            <w:noProof/>
            <w:webHidden/>
          </w:rPr>
          <w:t>111</w:t>
        </w:r>
        <w:r>
          <w:rPr>
            <w:noProof/>
            <w:webHidden/>
          </w:rPr>
          <w:fldChar w:fldCharType="end"/>
        </w:r>
      </w:hyperlink>
    </w:p>
    <w:p w14:paraId="02334789" w14:textId="6C2097A8"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7" w:history="1">
        <w:r w:rsidRPr="00A07883">
          <w:rPr>
            <w:rStyle w:val="Hyperlink"/>
            <w:noProof/>
          </w:rPr>
          <w:t>10.5</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Overview of Tax Table Permissions</w:t>
        </w:r>
        <w:r>
          <w:rPr>
            <w:noProof/>
            <w:webHidden/>
          </w:rPr>
          <w:tab/>
        </w:r>
        <w:r>
          <w:rPr>
            <w:noProof/>
            <w:webHidden/>
          </w:rPr>
          <w:fldChar w:fldCharType="begin"/>
        </w:r>
        <w:r>
          <w:rPr>
            <w:noProof/>
            <w:webHidden/>
          </w:rPr>
          <w:instrText xml:space="preserve"> PAGEREF _Toc238031997 \h </w:instrText>
        </w:r>
        <w:r>
          <w:rPr>
            <w:noProof/>
            <w:webHidden/>
          </w:rPr>
        </w:r>
        <w:r>
          <w:rPr>
            <w:noProof/>
            <w:webHidden/>
          </w:rPr>
          <w:fldChar w:fldCharType="separate"/>
        </w:r>
        <w:r>
          <w:rPr>
            <w:noProof/>
            <w:webHidden/>
          </w:rPr>
          <w:t>113</w:t>
        </w:r>
        <w:r>
          <w:rPr>
            <w:noProof/>
            <w:webHidden/>
          </w:rPr>
          <w:fldChar w:fldCharType="end"/>
        </w:r>
      </w:hyperlink>
    </w:p>
    <w:p w14:paraId="044C0CD8" w14:textId="3C2D4B96"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8" w:history="1">
        <w:r w:rsidRPr="00A07883">
          <w:rPr>
            <w:rStyle w:val="Hyperlink"/>
            <w:noProof/>
          </w:rPr>
          <w:t>10.6</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Tax Treatment Matrices</w:t>
        </w:r>
        <w:r>
          <w:rPr>
            <w:noProof/>
            <w:webHidden/>
          </w:rPr>
          <w:tab/>
        </w:r>
        <w:r>
          <w:rPr>
            <w:noProof/>
            <w:webHidden/>
          </w:rPr>
          <w:fldChar w:fldCharType="begin"/>
        </w:r>
        <w:r>
          <w:rPr>
            <w:noProof/>
            <w:webHidden/>
          </w:rPr>
          <w:instrText xml:space="preserve"> PAGEREF _Toc238031998 \h </w:instrText>
        </w:r>
        <w:r>
          <w:rPr>
            <w:noProof/>
            <w:webHidden/>
          </w:rPr>
        </w:r>
        <w:r>
          <w:rPr>
            <w:noProof/>
            <w:webHidden/>
          </w:rPr>
          <w:fldChar w:fldCharType="separate"/>
        </w:r>
        <w:r>
          <w:rPr>
            <w:noProof/>
            <w:webHidden/>
          </w:rPr>
          <w:t>114</w:t>
        </w:r>
        <w:r>
          <w:rPr>
            <w:noProof/>
            <w:webHidden/>
          </w:rPr>
          <w:fldChar w:fldCharType="end"/>
        </w:r>
      </w:hyperlink>
    </w:p>
    <w:p w14:paraId="7495652D" w14:textId="5BF1030E"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1999" w:history="1">
        <w:r w:rsidRPr="00A07883">
          <w:rPr>
            <w:rStyle w:val="Hyperlink"/>
            <w:noProof/>
          </w:rPr>
          <w:t>10.7</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Complex Business Rules</w:t>
        </w:r>
        <w:r>
          <w:rPr>
            <w:noProof/>
            <w:webHidden/>
          </w:rPr>
          <w:tab/>
        </w:r>
        <w:r>
          <w:rPr>
            <w:noProof/>
            <w:webHidden/>
          </w:rPr>
          <w:fldChar w:fldCharType="begin"/>
        </w:r>
        <w:r>
          <w:rPr>
            <w:noProof/>
            <w:webHidden/>
          </w:rPr>
          <w:instrText xml:space="preserve"> PAGEREF _Toc238031999 \h </w:instrText>
        </w:r>
        <w:r>
          <w:rPr>
            <w:noProof/>
            <w:webHidden/>
          </w:rPr>
        </w:r>
        <w:r>
          <w:rPr>
            <w:noProof/>
            <w:webHidden/>
          </w:rPr>
          <w:fldChar w:fldCharType="separate"/>
        </w:r>
        <w:r>
          <w:rPr>
            <w:noProof/>
            <w:webHidden/>
          </w:rPr>
          <w:t>120</w:t>
        </w:r>
        <w:r>
          <w:rPr>
            <w:noProof/>
            <w:webHidden/>
          </w:rPr>
          <w:fldChar w:fldCharType="end"/>
        </w:r>
      </w:hyperlink>
    </w:p>
    <w:p w14:paraId="225774B6" w14:textId="07975142"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2000" w:history="1">
        <w:r w:rsidRPr="00A07883">
          <w:rPr>
            <w:rStyle w:val="Hyperlink"/>
            <w:noProof/>
          </w:rPr>
          <w:t>10.8</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Tax File Number Exemption Codes</w:t>
        </w:r>
        <w:r>
          <w:rPr>
            <w:noProof/>
            <w:webHidden/>
          </w:rPr>
          <w:tab/>
        </w:r>
        <w:r>
          <w:rPr>
            <w:noProof/>
            <w:webHidden/>
          </w:rPr>
          <w:fldChar w:fldCharType="begin"/>
        </w:r>
        <w:r>
          <w:rPr>
            <w:noProof/>
            <w:webHidden/>
          </w:rPr>
          <w:instrText xml:space="preserve"> PAGEREF _Toc238032000 \h </w:instrText>
        </w:r>
        <w:r>
          <w:rPr>
            <w:noProof/>
            <w:webHidden/>
          </w:rPr>
        </w:r>
        <w:r>
          <w:rPr>
            <w:noProof/>
            <w:webHidden/>
          </w:rPr>
          <w:fldChar w:fldCharType="separate"/>
        </w:r>
        <w:r>
          <w:rPr>
            <w:noProof/>
            <w:webHidden/>
          </w:rPr>
          <w:t>122</w:t>
        </w:r>
        <w:r>
          <w:rPr>
            <w:noProof/>
            <w:webHidden/>
          </w:rPr>
          <w:fldChar w:fldCharType="end"/>
        </w:r>
      </w:hyperlink>
    </w:p>
    <w:p w14:paraId="1025411D" w14:textId="6B412651"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2001" w:history="1">
        <w:r w:rsidRPr="00A07883">
          <w:rPr>
            <w:rStyle w:val="Hyperlink"/>
            <w:noProof/>
          </w:rPr>
          <w:t>10.9</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Components of the Parent Period Totals</w:t>
        </w:r>
        <w:r>
          <w:rPr>
            <w:noProof/>
            <w:webHidden/>
          </w:rPr>
          <w:tab/>
        </w:r>
        <w:r>
          <w:rPr>
            <w:noProof/>
            <w:webHidden/>
          </w:rPr>
          <w:fldChar w:fldCharType="begin"/>
        </w:r>
        <w:r>
          <w:rPr>
            <w:noProof/>
            <w:webHidden/>
          </w:rPr>
          <w:instrText xml:space="preserve"> PAGEREF _Toc238032001 \h </w:instrText>
        </w:r>
        <w:r>
          <w:rPr>
            <w:noProof/>
            <w:webHidden/>
          </w:rPr>
        </w:r>
        <w:r>
          <w:rPr>
            <w:noProof/>
            <w:webHidden/>
          </w:rPr>
          <w:fldChar w:fldCharType="separate"/>
        </w:r>
        <w:r>
          <w:rPr>
            <w:noProof/>
            <w:webHidden/>
          </w:rPr>
          <w:t>123</w:t>
        </w:r>
        <w:r>
          <w:rPr>
            <w:noProof/>
            <w:webHidden/>
          </w:rPr>
          <w:fldChar w:fldCharType="end"/>
        </w:r>
      </w:hyperlink>
    </w:p>
    <w:p w14:paraId="003FA498" w14:textId="52E21662"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2002" w:history="1">
        <w:r w:rsidRPr="00A07883">
          <w:rPr>
            <w:rStyle w:val="Hyperlink"/>
            <w:noProof/>
          </w:rPr>
          <w:t>10.10</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Tax Treatment Codes Permissible per Income Type</w:t>
        </w:r>
        <w:r>
          <w:rPr>
            <w:noProof/>
            <w:webHidden/>
          </w:rPr>
          <w:tab/>
        </w:r>
        <w:r>
          <w:rPr>
            <w:noProof/>
            <w:webHidden/>
          </w:rPr>
          <w:fldChar w:fldCharType="begin"/>
        </w:r>
        <w:r>
          <w:rPr>
            <w:noProof/>
            <w:webHidden/>
          </w:rPr>
          <w:instrText xml:space="preserve"> PAGEREF _Toc238032002 \h </w:instrText>
        </w:r>
        <w:r>
          <w:rPr>
            <w:noProof/>
            <w:webHidden/>
          </w:rPr>
        </w:r>
        <w:r>
          <w:rPr>
            <w:noProof/>
            <w:webHidden/>
          </w:rPr>
          <w:fldChar w:fldCharType="separate"/>
        </w:r>
        <w:r>
          <w:rPr>
            <w:noProof/>
            <w:webHidden/>
          </w:rPr>
          <w:t>124</w:t>
        </w:r>
        <w:r>
          <w:rPr>
            <w:noProof/>
            <w:webHidden/>
          </w:rPr>
          <w:fldChar w:fldCharType="end"/>
        </w:r>
      </w:hyperlink>
    </w:p>
    <w:p w14:paraId="249A1165" w14:textId="7163F529"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2003" w:history="1">
        <w:r w:rsidRPr="00A07883">
          <w:rPr>
            <w:rStyle w:val="Hyperlink"/>
            <w:noProof/>
          </w:rPr>
          <w:t>10.11</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Payment Types Permissible per Income Type</w:t>
        </w:r>
        <w:r>
          <w:rPr>
            <w:noProof/>
            <w:webHidden/>
          </w:rPr>
          <w:tab/>
        </w:r>
        <w:r>
          <w:rPr>
            <w:noProof/>
            <w:webHidden/>
          </w:rPr>
          <w:fldChar w:fldCharType="begin"/>
        </w:r>
        <w:r>
          <w:rPr>
            <w:noProof/>
            <w:webHidden/>
          </w:rPr>
          <w:instrText xml:space="preserve"> PAGEREF _Toc238032003 \h </w:instrText>
        </w:r>
        <w:r>
          <w:rPr>
            <w:noProof/>
            <w:webHidden/>
          </w:rPr>
        </w:r>
        <w:r>
          <w:rPr>
            <w:noProof/>
            <w:webHidden/>
          </w:rPr>
          <w:fldChar w:fldCharType="separate"/>
        </w:r>
        <w:r>
          <w:rPr>
            <w:noProof/>
            <w:webHidden/>
          </w:rPr>
          <w:t>125</w:t>
        </w:r>
        <w:r>
          <w:rPr>
            <w:noProof/>
            <w:webHidden/>
          </w:rPr>
          <w:fldChar w:fldCharType="end"/>
        </w:r>
      </w:hyperlink>
    </w:p>
    <w:p w14:paraId="459A0FAE" w14:textId="65E54A01" w:rsidR="00C14FEC" w:rsidRDefault="00C14FEC">
      <w:pPr>
        <w:pStyle w:val="TOC2"/>
        <w:rPr>
          <w:rFonts w:asciiTheme="minorHAnsi" w:eastAsiaTheme="minorEastAsia" w:hAnsiTheme="minorHAnsi" w:cstheme="minorBidi"/>
          <w:bCs w:val="0"/>
          <w:noProof/>
          <w:color w:val="auto"/>
          <w:kern w:val="2"/>
          <w:sz w:val="24"/>
          <w:szCs w:val="24"/>
          <w:lang w:eastAsia="en-AU"/>
          <w14:ligatures w14:val="standardContextual"/>
        </w:rPr>
      </w:pPr>
      <w:hyperlink w:anchor="_Toc238032004" w:history="1">
        <w:r w:rsidRPr="00A07883">
          <w:rPr>
            <w:rStyle w:val="Hyperlink"/>
            <w:noProof/>
          </w:rPr>
          <w:t>10.12</w:t>
        </w:r>
        <w:r>
          <w:rPr>
            <w:rFonts w:asciiTheme="minorHAnsi" w:eastAsiaTheme="minorEastAsia" w:hAnsiTheme="minorHAnsi" w:cstheme="minorBidi"/>
            <w:bCs w:val="0"/>
            <w:noProof/>
            <w:color w:val="auto"/>
            <w:kern w:val="2"/>
            <w:sz w:val="24"/>
            <w:szCs w:val="24"/>
            <w:lang w:eastAsia="en-AU"/>
            <w14:ligatures w14:val="standardContextual"/>
          </w:rPr>
          <w:tab/>
        </w:r>
        <w:r w:rsidRPr="00A07883">
          <w:rPr>
            <w:rStyle w:val="Hyperlink"/>
            <w:noProof/>
          </w:rPr>
          <w:t>Enumerations</w:t>
        </w:r>
        <w:r>
          <w:rPr>
            <w:noProof/>
            <w:webHidden/>
          </w:rPr>
          <w:tab/>
        </w:r>
        <w:r>
          <w:rPr>
            <w:noProof/>
            <w:webHidden/>
          </w:rPr>
          <w:fldChar w:fldCharType="begin"/>
        </w:r>
        <w:r>
          <w:rPr>
            <w:noProof/>
            <w:webHidden/>
          </w:rPr>
          <w:instrText xml:space="preserve"> PAGEREF _Toc238032004 \h </w:instrText>
        </w:r>
        <w:r>
          <w:rPr>
            <w:noProof/>
            <w:webHidden/>
          </w:rPr>
        </w:r>
        <w:r>
          <w:rPr>
            <w:noProof/>
            <w:webHidden/>
          </w:rPr>
          <w:fldChar w:fldCharType="separate"/>
        </w:r>
        <w:r>
          <w:rPr>
            <w:noProof/>
            <w:webHidden/>
          </w:rPr>
          <w:t>126</w:t>
        </w:r>
        <w:r>
          <w:rPr>
            <w:noProof/>
            <w:webHidden/>
          </w:rPr>
          <w:fldChar w:fldCharType="end"/>
        </w:r>
      </w:hyperlink>
    </w:p>
    <w:p w14:paraId="1F8BF511" w14:textId="42587315" w:rsidR="00C14FEC" w:rsidRDefault="00C41829">
      <w:pPr>
        <w:pStyle w:val="TableofFigures"/>
        <w:rPr>
          <w:noProof/>
        </w:rPr>
      </w:pPr>
      <w:r w:rsidRPr="00E36FB6">
        <w:rPr>
          <w:rFonts w:cs="Arial"/>
        </w:rPr>
        <w:fldChar w:fldCharType="end"/>
      </w:r>
      <w:r w:rsidR="009E40B7" w:rsidRPr="00EA3C89">
        <w:rPr>
          <w:rFonts w:cs="Arial"/>
          <w:sz w:val="22"/>
          <w:szCs w:val="22"/>
        </w:rPr>
        <w:fldChar w:fldCharType="begin"/>
      </w:r>
      <w:r w:rsidR="009E40B7" w:rsidRPr="00E36FB6">
        <w:rPr>
          <w:rFonts w:cs="Arial"/>
          <w:sz w:val="22"/>
          <w:szCs w:val="22"/>
        </w:rPr>
        <w:instrText xml:space="preserve"> TOC \h \z \c "Table" </w:instrText>
      </w:r>
      <w:r w:rsidR="009E40B7" w:rsidRPr="00EA3C89">
        <w:rPr>
          <w:rFonts w:cs="Arial"/>
          <w:sz w:val="22"/>
          <w:szCs w:val="22"/>
        </w:rPr>
        <w:fldChar w:fldCharType="separate"/>
      </w:r>
    </w:p>
    <w:p w14:paraId="57454539" w14:textId="69A9EA6E"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49" w:history="1">
        <w:r w:rsidRPr="000D7A73">
          <w:rPr>
            <w:rStyle w:val="Hyperlink"/>
            <w:noProof/>
          </w:rPr>
          <w:t>Table 1: Mandatory Reporting</w:t>
        </w:r>
        <w:r>
          <w:rPr>
            <w:noProof/>
            <w:webHidden/>
          </w:rPr>
          <w:tab/>
        </w:r>
        <w:r>
          <w:rPr>
            <w:noProof/>
            <w:webHidden/>
          </w:rPr>
          <w:fldChar w:fldCharType="begin"/>
        </w:r>
        <w:r>
          <w:rPr>
            <w:noProof/>
            <w:webHidden/>
          </w:rPr>
          <w:instrText xml:space="preserve"> PAGEREF _Toc238031849 \h </w:instrText>
        </w:r>
        <w:r>
          <w:rPr>
            <w:noProof/>
            <w:webHidden/>
          </w:rPr>
        </w:r>
        <w:r>
          <w:rPr>
            <w:noProof/>
            <w:webHidden/>
          </w:rPr>
          <w:fldChar w:fldCharType="separate"/>
        </w:r>
        <w:r>
          <w:rPr>
            <w:noProof/>
            <w:webHidden/>
          </w:rPr>
          <w:t>13</w:t>
        </w:r>
        <w:r>
          <w:rPr>
            <w:noProof/>
            <w:webHidden/>
          </w:rPr>
          <w:fldChar w:fldCharType="end"/>
        </w:r>
      </w:hyperlink>
    </w:p>
    <w:p w14:paraId="177D7074" w14:textId="4F0C1497"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0" w:history="1">
        <w:r w:rsidRPr="000D7A73">
          <w:rPr>
            <w:rStyle w:val="Hyperlink"/>
            <w:noProof/>
          </w:rPr>
          <w:t>Table 2: Optional Reporting</w:t>
        </w:r>
        <w:r>
          <w:rPr>
            <w:noProof/>
            <w:webHidden/>
          </w:rPr>
          <w:tab/>
        </w:r>
        <w:r>
          <w:rPr>
            <w:noProof/>
            <w:webHidden/>
          </w:rPr>
          <w:fldChar w:fldCharType="begin"/>
        </w:r>
        <w:r>
          <w:rPr>
            <w:noProof/>
            <w:webHidden/>
          </w:rPr>
          <w:instrText xml:space="preserve"> PAGEREF _Toc238031850 \h </w:instrText>
        </w:r>
        <w:r>
          <w:rPr>
            <w:noProof/>
            <w:webHidden/>
          </w:rPr>
        </w:r>
        <w:r>
          <w:rPr>
            <w:noProof/>
            <w:webHidden/>
          </w:rPr>
          <w:fldChar w:fldCharType="separate"/>
        </w:r>
        <w:r>
          <w:rPr>
            <w:noProof/>
            <w:webHidden/>
          </w:rPr>
          <w:t>14</w:t>
        </w:r>
        <w:r>
          <w:rPr>
            <w:noProof/>
            <w:webHidden/>
          </w:rPr>
          <w:fldChar w:fldCharType="end"/>
        </w:r>
      </w:hyperlink>
    </w:p>
    <w:p w14:paraId="424FD653" w14:textId="23C5348F"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1" w:history="1">
        <w:r w:rsidRPr="000D7A73">
          <w:rPr>
            <w:rStyle w:val="Hyperlink"/>
            <w:noProof/>
          </w:rPr>
          <w:t>Table 3: Cannot be Reported</w:t>
        </w:r>
        <w:r>
          <w:rPr>
            <w:noProof/>
            <w:webHidden/>
          </w:rPr>
          <w:tab/>
        </w:r>
        <w:r>
          <w:rPr>
            <w:noProof/>
            <w:webHidden/>
          </w:rPr>
          <w:fldChar w:fldCharType="begin"/>
        </w:r>
        <w:r>
          <w:rPr>
            <w:noProof/>
            <w:webHidden/>
          </w:rPr>
          <w:instrText xml:space="preserve"> PAGEREF _Toc238031851 \h </w:instrText>
        </w:r>
        <w:r>
          <w:rPr>
            <w:noProof/>
            <w:webHidden/>
          </w:rPr>
        </w:r>
        <w:r>
          <w:rPr>
            <w:noProof/>
            <w:webHidden/>
          </w:rPr>
          <w:fldChar w:fldCharType="separate"/>
        </w:r>
        <w:r>
          <w:rPr>
            <w:noProof/>
            <w:webHidden/>
          </w:rPr>
          <w:t>16</w:t>
        </w:r>
        <w:r>
          <w:rPr>
            <w:noProof/>
            <w:webHidden/>
          </w:rPr>
          <w:fldChar w:fldCharType="end"/>
        </w:r>
      </w:hyperlink>
    </w:p>
    <w:p w14:paraId="0BDE133C" w14:textId="05B63DD1"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2" w:history="1">
        <w:r w:rsidRPr="000D7A73">
          <w:rPr>
            <w:rStyle w:val="Hyperlink"/>
            <w:noProof/>
          </w:rPr>
          <w:t>Table 4: Interactions</w:t>
        </w:r>
        <w:r>
          <w:rPr>
            <w:noProof/>
            <w:webHidden/>
          </w:rPr>
          <w:tab/>
        </w:r>
        <w:r>
          <w:rPr>
            <w:noProof/>
            <w:webHidden/>
          </w:rPr>
          <w:fldChar w:fldCharType="begin"/>
        </w:r>
        <w:r>
          <w:rPr>
            <w:noProof/>
            <w:webHidden/>
          </w:rPr>
          <w:instrText xml:space="preserve"> PAGEREF _Toc238031852 \h </w:instrText>
        </w:r>
        <w:r>
          <w:rPr>
            <w:noProof/>
            <w:webHidden/>
          </w:rPr>
        </w:r>
        <w:r>
          <w:rPr>
            <w:noProof/>
            <w:webHidden/>
          </w:rPr>
          <w:fldChar w:fldCharType="separate"/>
        </w:r>
        <w:r>
          <w:rPr>
            <w:noProof/>
            <w:webHidden/>
          </w:rPr>
          <w:t>19</w:t>
        </w:r>
        <w:r>
          <w:rPr>
            <w:noProof/>
            <w:webHidden/>
          </w:rPr>
          <w:fldChar w:fldCharType="end"/>
        </w:r>
      </w:hyperlink>
    </w:p>
    <w:p w14:paraId="6194998B" w14:textId="0F751A62"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3" w:history="1">
        <w:r w:rsidRPr="000D7A73">
          <w:rPr>
            <w:rStyle w:val="Hyperlink"/>
            <w:noProof/>
          </w:rPr>
          <w:t>Table 5: Example of Gross in Payroll</w:t>
        </w:r>
        <w:r>
          <w:rPr>
            <w:noProof/>
            <w:webHidden/>
          </w:rPr>
          <w:tab/>
        </w:r>
        <w:r>
          <w:rPr>
            <w:noProof/>
            <w:webHidden/>
          </w:rPr>
          <w:fldChar w:fldCharType="begin"/>
        </w:r>
        <w:r>
          <w:rPr>
            <w:noProof/>
            <w:webHidden/>
          </w:rPr>
          <w:instrText xml:space="preserve"> PAGEREF _Toc238031853 \h </w:instrText>
        </w:r>
        <w:r>
          <w:rPr>
            <w:noProof/>
            <w:webHidden/>
          </w:rPr>
        </w:r>
        <w:r>
          <w:rPr>
            <w:noProof/>
            <w:webHidden/>
          </w:rPr>
          <w:fldChar w:fldCharType="separate"/>
        </w:r>
        <w:r>
          <w:rPr>
            <w:noProof/>
            <w:webHidden/>
          </w:rPr>
          <w:t>46</w:t>
        </w:r>
        <w:r>
          <w:rPr>
            <w:noProof/>
            <w:webHidden/>
          </w:rPr>
          <w:fldChar w:fldCharType="end"/>
        </w:r>
      </w:hyperlink>
    </w:p>
    <w:p w14:paraId="1CD364E8" w14:textId="02A728A1"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4" w:history="1">
        <w:r w:rsidRPr="000D7A73">
          <w:rPr>
            <w:rStyle w:val="Hyperlink"/>
            <w:noProof/>
          </w:rPr>
          <w:t>Table 6: Authorisation and Authentication Models for STP</w:t>
        </w:r>
        <w:r>
          <w:rPr>
            <w:noProof/>
            <w:webHidden/>
          </w:rPr>
          <w:tab/>
        </w:r>
        <w:r>
          <w:rPr>
            <w:noProof/>
            <w:webHidden/>
          </w:rPr>
          <w:fldChar w:fldCharType="begin"/>
        </w:r>
        <w:r>
          <w:rPr>
            <w:noProof/>
            <w:webHidden/>
          </w:rPr>
          <w:instrText xml:space="preserve"> PAGEREF _Toc238031854 \h </w:instrText>
        </w:r>
        <w:r>
          <w:rPr>
            <w:noProof/>
            <w:webHidden/>
          </w:rPr>
        </w:r>
        <w:r>
          <w:rPr>
            <w:noProof/>
            <w:webHidden/>
          </w:rPr>
          <w:fldChar w:fldCharType="separate"/>
        </w:r>
        <w:r>
          <w:rPr>
            <w:noProof/>
            <w:webHidden/>
          </w:rPr>
          <w:t>91</w:t>
        </w:r>
        <w:r>
          <w:rPr>
            <w:noProof/>
            <w:webHidden/>
          </w:rPr>
          <w:fldChar w:fldCharType="end"/>
        </w:r>
      </w:hyperlink>
    </w:p>
    <w:p w14:paraId="74D2D1F9" w14:textId="46209398"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5" w:history="1">
        <w:r w:rsidRPr="000D7A73">
          <w:rPr>
            <w:rStyle w:val="Hyperlink"/>
            <w:noProof/>
          </w:rPr>
          <w:t>Table 7: Change History</w:t>
        </w:r>
        <w:r>
          <w:rPr>
            <w:noProof/>
            <w:webHidden/>
          </w:rPr>
          <w:tab/>
        </w:r>
        <w:r>
          <w:rPr>
            <w:noProof/>
            <w:webHidden/>
          </w:rPr>
          <w:fldChar w:fldCharType="begin"/>
        </w:r>
        <w:r>
          <w:rPr>
            <w:noProof/>
            <w:webHidden/>
          </w:rPr>
          <w:instrText xml:space="preserve"> PAGEREF _Toc238031855 \h </w:instrText>
        </w:r>
        <w:r>
          <w:rPr>
            <w:noProof/>
            <w:webHidden/>
          </w:rPr>
        </w:r>
        <w:r>
          <w:rPr>
            <w:noProof/>
            <w:webHidden/>
          </w:rPr>
          <w:fldChar w:fldCharType="separate"/>
        </w:r>
        <w:r>
          <w:rPr>
            <w:noProof/>
            <w:webHidden/>
          </w:rPr>
          <w:t>101</w:t>
        </w:r>
        <w:r>
          <w:rPr>
            <w:noProof/>
            <w:webHidden/>
          </w:rPr>
          <w:fldChar w:fldCharType="end"/>
        </w:r>
      </w:hyperlink>
    </w:p>
    <w:p w14:paraId="56CE386A" w14:textId="07D63216"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6" w:history="1">
        <w:r w:rsidRPr="000D7A73">
          <w:rPr>
            <w:rStyle w:val="Hyperlink"/>
            <w:noProof/>
          </w:rPr>
          <w:t>Table 8: Acronyms</w:t>
        </w:r>
        <w:r>
          <w:rPr>
            <w:noProof/>
            <w:webHidden/>
          </w:rPr>
          <w:tab/>
        </w:r>
        <w:r>
          <w:rPr>
            <w:noProof/>
            <w:webHidden/>
          </w:rPr>
          <w:fldChar w:fldCharType="begin"/>
        </w:r>
        <w:r>
          <w:rPr>
            <w:noProof/>
            <w:webHidden/>
          </w:rPr>
          <w:instrText xml:space="preserve"> PAGEREF _Toc238031856 \h </w:instrText>
        </w:r>
        <w:r>
          <w:rPr>
            <w:noProof/>
            <w:webHidden/>
          </w:rPr>
        </w:r>
        <w:r>
          <w:rPr>
            <w:noProof/>
            <w:webHidden/>
          </w:rPr>
          <w:fldChar w:fldCharType="separate"/>
        </w:r>
        <w:r>
          <w:rPr>
            <w:noProof/>
            <w:webHidden/>
          </w:rPr>
          <w:t>105</w:t>
        </w:r>
        <w:r>
          <w:rPr>
            <w:noProof/>
            <w:webHidden/>
          </w:rPr>
          <w:fldChar w:fldCharType="end"/>
        </w:r>
      </w:hyperlink>
    </w:p>
    <w:p w14:paraId="40571732" w14:textId="664784A1"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7" w:history="1">
        <w:r w:rsidRPr="000D7A73">
          <w:rPr>
            <w:rStyle w:val="Hyperlink"/>
            <w:noProof/>
          </w:rPr>
          <w:t>Table 9: Glossary of Terms</w:t>
        </w:r>
        <w:r>
          <w:rPr>
            <w:noProof/>
            <w:webHidden/>
          </w:rPr>
          <w:tab/>
        </w:r>
        <w:r>
          <w:rPr>
            <w:noProof/>
            <w:webHidden/>
          </w:rPr>
          <w:fldChar w:fldCharType="begin"/>
        </w:r>
        <w:r>
          <w:rPr>
            <w:noProof/>
            <w:webHidden/>
          </w:rPr>
          <w:instrText xml:space="preserve"> PAGEREF _Toc238031857 \h </w:instrText>
        </w:r>
        <w:r>
          <w:rPr>
            <w:noProof/>
            <w:webHidden/>
          </w:rPr>
        </w:r>
        <w:r>
          <w:rPr>
            <w:noProof/>
            <w:webHidden/>
          </w:rPr>
          <w:fldChar w:fldCharType="separate"/>
        </w:r>
        <w:r>
          <w:rPr>
            <w:noProof/>
            <w:webHidden/>
          </w:rPr>
          <w:t>108</w:t>
        </w:r>
        <w:r>
          <w:rPr>
            <w:noProof/>
            <w:webHidden/>
          </w:rPr>
          <w:fldChar w:fldCharType="end"/>
        </w:r>
      </w:hyperlink>
    </w:p>
    <w:p w14:paraId="6821A716" w14:textId="0CA34E28"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8" w:history="1">
        <w:r w:rsidRPr="000D7A73">
          <w:rPr>
            <w:rStyle w:val="Hyperlink"/>
            <w:noProof/>
          </w:rPr>
          <w:t>Table 10: Tax Treatment Permissions</w:t>
        </w:r>
        <w:r>
          <w:rPr>
            <w:noProof/>
            <w:webHidden/>
          </w:rPr>
          <w:tab/>
        </w:r>
        <w:r>
          <w:rPr>
            <w:noProof/>
            <w:webHidden/>
          </w:rPr>
          <w:fldChar w:fldCharType="begin"/>
        </w:r>
        <w:r>
          <w:rPr>
            <w:noProof/>
            <w:webHidden/>
          </w:rPr>
          <w:instrText xml:space="preserve"> PAGEREF _Toc238031858 \h </w:instrText>
        </w:r>
        <w:r>
          <w:rPr>
            <w:noProof/>
            <w:webHidden/>
          </w:rPr>
        </w:r>
        <w:r>
          <w:rPr>
            <w:noProof/>
            <w:webHidden/>
          </w:rPr>
          <w:fldChar w:fldCharType="separate"/>
        </w:r>
        <w:r>
          <w:rPr>
            <w:noProof/>
            <w:webHidden/>
          </w:rPr>
          <w:t>113</w:t>
        </w:r>
        <w:r>
          <w:rPr>
            <w:noProof/>
            <w:webHidden/>
          </w:rPr>
          <w:fldChar w:fldCharType="end"/>
        </w:r>
      </w:hyperlink>
    </w:p>
    <w:p w14:paraId="6E13F398" w14:textId="64295C62"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59" w:history="1">
        <w:r w:rsidRPr="000D7A73">
          <w:rPr>
            <w:rStyle w:val="Hyperlink"/>
            <w:noProof/>
          </w:rPr>
          <w:t>Table 11: Tax Treatment Validation Rules - Regular Category</w:t>
        </w:r>
        <w:r>
          <w:rPr>
            <w:noProof/>
            <w:webHidden/>
          </w:rPr>
          <w:tab/>
        </w:r>
        <w:r>
          <w:rPr>
            <w:noProof/>
            <w:webHidden/>
          </w:rPr>
          <w:fldChar w:fldCharType="begin"/>
        </w:r>
        <w:r>
          <w:rPr>
            <w:noProof/>
            <w:webHidden/>
          </w:rPr>
          <w:instrText xml:space="preserve"> PAGEREF _Toc238031859 \h </w:instrText>
        </w:r>
        <w:r>
          <w:rPr>
            <w:noProof/>
            <w:webHidden/>
          </w:rPr>
        </w:r>
        <w:r>
          <w:rPr>
            <w:noProof/>
            <w:webHidden/>
          </w:rPr>
          <w:fldChar w:fldCharType="separate"/>
        </w:r>
        <w:r>
          <w:rPr>
            <w:noProof/>
            <w:webHidden/>
          </w:rPr>
          <w:t>114</w:t>
        </w:r>
        <w:r>
          <w:rPr>
            <w:noProof/>
            <w:webHidden/>
          </w:rPr>
          <w:fldChar w:fldCharType="end"/>
        </w:r>
      </w:hyperlink>
    </w:p>
    <w:p w14:paraId="0E75110C" w14:textId="5D49B12B"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0" w:history="1">
        <w:r w:rsidRPr="000D7A73">
          <w:rPr>
            <w:rStyle w:val="Hyperlink"/>
            <w:noProof/>
          </w:rPr>
          <w:t>Table 12: Tax Treatment Validation Rules - Actors Category</w:t>
        </w:r>
        <w:r>
          <w:rPr>
            <w:noProof/>
            <w:webHidden/>
          </w:rPr>
          <w:tab/>
        </w:r>
        <w:r>
          <w:rPr>
            <w:noProof/>
            <w:webHidden/>
          </w:rPr>
          <w:fldChar w:fldCharType="begin"/>
        </w:r>
        <w:r>
          <w:rPr>
            <w:noProof/>
            <w:webHidden/>
          </w:rPr>
          <w:instrText xml:space="preserve"> PAGEREF _Toc238031860 \h </w:instrText>
        </w:r>
        <w:r>
          <w:rPr>
            <w:noProof/>
            <w:webHidden/>
          </w:rPr>
        </w:r>
        <w:r>
          <w:rPr>
            <w:noProof/>
            <w:webHidden/>
          </w:rPr>
          <w:fldChar w:fldCharType="separate"/>
        </w:r>
        <w:r>
          <w:rPr>
            <w:noProof/>
            <w:webHidden/>
          </w:rPr>
          <w:t>115</w:t>
        </w:r>
        <w:r>
          <w:rPr>
            <w:noProof/>
            <w:webHidden/>
          </w:rPr>
          <w:fldChar w:fldCharType="end"/>
        </w:r>
      </w:hyperlink>
    </w:p>
    <w:p w14:paraId="3C1BB288" w14:textId="052A68C4"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1" w:history="1">
        <w:r w:rsidRPr="000D7A73">
          <w:rPr>
            <w:rStyle w:val="Hyperlink"/>
            <w:noProof/>
          </w:rPr>
          <w:t>Table 13: Tax Treatment Validation Rules - Horticulturists and Shearers Category</w:t>
        </w:r>
        <w:r>
          <w:rPr>
            <w:noProof/>
            <w:webHidden/>
          </w:rPr>
          <w:tab/>
        </w:r>
        <w:r>
          <w:rPr>
            <w:noProof/>
            <w:webHidden/>
          </w:rPr>
          <w:fldChar w:fldCharType="begin"/>
        </w:r>
        <w:r>
          <w:rPr>
            <w:noProof/>
            <w:webHidden/>
          </w:rPr>
          <w:instrText xml:space="preserve"> PAGEREF _Toc238031861 \h </w:instrText>
        </w:r>
        <w:r>
          <w:rPr>
            <w:noProof/>
            <w:webHidden/>
          </w:rPr>
        </w:r>
        <w:r>
          <w:rPr>
            <w:noProof/>
            <w:webHidden/>
          </w:rPr>
          <w:fldChar w:fldCharType="separate"/>
        </w:r>
        <w:r>
          <w:rPr>
            <w:noProof/>
            <w:webHidden/>
          </w:rPr>
          <w:t>115</w:t>
        </w:r>
        <w:r>
          <w:rPr>
            <w:noProof/>
            <w:webHidden/>
          </w:rPr>
          <w:fldChar w:fldCharType="end"/>
        </w:r>
      </w:hyperlink>
    </w:p>
    <w:p w14:paraId="0D9CD597" w14:textId="2C829EA5"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2" w:history="1">
        <w:r w:rsidRPr="000D7A73">
          <w:rPr>
            <w:rStyle w:val="Hyperlink"/>
            <w:noProof/>
          </w:rPr>
          <w:t>Table 14: Tax Treatment Validation Rules - Seniors and Pensioners Category</w:t>
        </w:r>
        <w:r>
          <w:rPr>
            <w:noProof/>
            <w:webHidden/>
          </w:rPr>
          <w:tab/>
        </w:r>
        <w:r>
          <w:rPr>
            <w:noProof/>
            <w:webHidden/>
          </w:rPr>
          <w:fldChar w:fldCharType="begin"/>
        </w:r>
        <w:r>
          <w:rPr>
            <w:noProof/>
            <w:webHidden/>
          </w:rPr>
          <w:instrText xml:space="preserve"> PAGEREF _Toc238031862 \h </w:instrText>
        </w:r>
        <w:r>
          <w:rPr>
            <w:noProof/>
            <w:webHidden/>
          </w:rPr>
        </w:r>
        <w:r>
          <w:rPr>
            <w:noProof/>
            <w:webHidden/>
          </w:rPr>
          <w:fldChar w:fldCharType="separate"/>
        </w:r>
        <w:r>
          <w:rPr>
            <w:noProof/>
            <w:webHidden/>
          </w:rPr>
          <w:t>115</w:t>
        </w:r>
        <w:r>
          <w:rPr>
            <w:noProof/>
            <w:webHidden/>
          </w:rPr>
          <w:fldChar w:fldCharType="end"/>
        </w:r>
      </w:hyperlink>
    </w:p>
    <w:p w14:paraId="54BAAE96" w14:textId="4B95A4D5"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3" w:history="1">
        <w:r w:rsidRPr="000D7A73">
          <w:rPr>
            <w:rStyle w:val="Hyperlink"/>
            <w:noProof/>
          </w:rPr>
          <w:t>Table 15: Tax Treatment Validation Rules - Working Holiday Maker Category</w:t>
        </w:r>
        <w:r>
          <w:rPr>
            <w:noProof/>
            <w:webHidden/>
          </w:rPr>
          <w:tab/>
        </w:r>
        <w:r>
          <w:rPr>
            <w:noProof/>
            <w:webHidden/>
          </w:rPr>
          <w:fldChar w:fldCharType="begin"/>
        </w:r>
        <w:r>
          <w:rPr>
            <w:noProof/>
            <w:webHidden/>
          </w:rPr>
          <w:instrText xml:space="preserve"> PAGEREF _Toc238031863 \h </w:instrText>
        </w:r>
        <w:r>
          <w:rPr>
            <w:noProof/>
            <w:webHidden/>
          </w:rPr>
        </w:r>
        <w:r>
          <w:rPr>
            <w:noProof/>
            <w:webHidden/>
          </w:rPr>
          <w:fldChar w:fldCharType="separate"/>
        </w:r>
        <w:r>
          <w:rPr>
            <w:noProof/>
            <w:webHidden/>
          </w:rPr>
          <w:t>117</w:t>
        </w:r>
        <w:r>
          <w:rPr>
            <w:noProof/>
            <w:webHidden/>
          </w:rPr>
          <w:fldChar w:fldCharType="end"/>
        </w:r>
      </w:hyperlink>
    </w:p>
    <w:p w14:paraId="18C89B31" w14:textId="4EF781B4"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4" w:history="1">
        <w:r w:rsidRPr="000D7A73">
          <w:rPr>
            <w:rStyle w:val="Hyperlink"/>
            <w:noProof/>
          </w:rPr>
          <w:t>Table 16: Tax Treatment Validation Rules - Seasonal Worker Programme Category</w:t>
        </w:r>
        <w:r>
          <w:rPr>
            <w:noProof/>
            <w:webHidden/>
          </w:rPr>
          <w:tab/>
        </w:r>
        <w:r>
          <w:rPr>
            <w:noProof/>
            <w:webHidden/>
          </w:rPr>
          <w:fldChar w:fldCharType="begin"/>
        </w:r>
        <w:r>
          <w:rPr>
            <w:noProof/>
            <w:webHidden/>
          </w:rPr>
          <w:instrText xml:space="preserve"> PAGEREF _Toc238031864 \h </w:instrText>
        </w:r>
        <w:r>
          <w:rPr>
            <w:noProof/>
            <w:webHidden/>
          </w:rPr>
        </w:r>
        <w:r>
          <w:rPr>
            <w:noProof/>
            <w:webHidden/>
          </w:rPr>
          <w:fldChar w:fldCharType="separate"/>
        </w:r>
        <w:r>
          <w:rPr>
            <w:noProof/>
            <w:webHidden/>
          </w:rPr>
          <w:t>118</w:t>
        </w:r>
        <w:r>
          <w:rPr>
            <w:noProof/>
            <w:webHidden/>
          </w:rPr>
          <w:fldChar w:fldCharType="end"/>
        </w:r>
      </w:hyperlink>
    </w:p>
    <w:p w14:paraId="62F67373" w14:textId="5CE6484B"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5" w:history="1">
        <w:r w:rsidRPr="000D7A73">
          <w:rPr>
            <w:rStyle w:val="Hyperlink"/>
            <w:noProof/>
          </w:rPr>
          <w:t>Table 17: Tax Treatment Validation Rules - Foreign Resident Category</w:t>
        </w:r>
        <w:r>
          <w:rPr>
            <w:noProof/>
            <w:webHidden/>
          </w:rPr>
          <w:tab/>
        </w:r>
        <w:r>
          <w:rPr>
            <w:noProof/>
            <w:webHidden/>
          </w:rPr>
          <w:fldChar w:fldCharType="begin"/>
        </w:r>
        <w:r>
          <w:rPr>
            <w:noProof/>
            <w:webHidden/>
          </w:rPr>
          <w:instrText xml:space="preserve"> PAGEREF _Toc238031865 \h </w:instrText>
        </w:r>
        <w:r>
          <w:rPr>
            <w:noProof/>
            <w:webHidden/>
          </w:rPr>
        </w:r>
        <w:r>
          <w:rPr>
            <w:noProof/>
            <w:webHidden/>
          </w:rPr>
          <w:fldChar w:fldCharType="separate"/>
        </w:r>
        <w:r>
          <w:rPr>
            <w:noProof/>
            <w:webHidden/>
          </w:rPr>
          <w:t>118</w:t>
        </w:r>
        <w:r>
          <w:rPr>
            <w:noProof/>
            <w:webHidden/>
          </w:rPr>
          <w:fldChar w:fldCharType="end"/>
        </w:r>
      </w:hyperlink>
    </w:p>
    <w:p w14:paraId="23B7FC03" w14:textId="32537F1D"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6" w:history="1">
        <w:r w:rsidRPr="000D7A73">
          <w:rPr>
            <w:rStyle w:val="Hyperlink"/>
            <w:noProof/>
          </w:rPr>
          <w:t>Table 18: Tax Treatment Validation Rules - No TFN Category</w:t>
        </w:r>
        <w:r>
          <w:rPr>
            <w:noProof/>
            <w:webHidden/>
          </w:rPr>
          <w:tab/>
        </w:r>
        <w:r>
          <w:rPr>
            <w:noProof/>
            <w:webHidden/>
          </w:rPr>
          <w:fldChar w:fldCharType="begin"/>
        </w:r>
        <w:r>
          <w:rPr>
            <w:noProof/>
            <w:webHidden/>
          </w:rPr>
          <w:instrText xml:space="preserve"> PAGEREF _Toc238031866 \h </w:instrText>
        </w:r>
        <w:r>
          <w:rPr>
            <w:noProof/>
            <w:webHidden/>
          </w:rPr>
        </w:r>
        <w:r>
          <w:rPr>
            <w:noProof/>
            <w:webHidden/>
          </w:rPr>
          <w:fldChar w:fldCharType="separate"/>
        </w:r>
        <w:r>
          <w:rPr>
            <w:noProof/>
            <w:webHidden/>
          </w:rPr>
          <w:t>118</w:t>
        </w:r>
        <w:r>
          <w:rPr>
            <w:noProof/>
            <w:webHidden/>
          </w:rPr>
          <w:fldChar w:fldCharType="end"/>
        </w:r>
      </w:hyperlink>
    </w:p>
    <w:p w14:paraId="644BD4E1" w14:textId="655D6976"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7" w:history="1">
        <w:r w:rsidRPr="000D7A73">
          <w:rPr>
            <w:rStyle w:val="Hyperlink"/>
            <w:noProof/>
          </w:rPr>
          <w:t>Table 19: Tax Treatment Validation Rules - ATO-Defined Category</w:t>
        </w:r>
        <w:r>
          <w:rPr>
            <w:noProof/>
            <w:webHidden/>
          </w:rPr>
          <w:tab/>
        </w:r>
        <w:r>
          <w:rPr>
            <w:noProof/>
            <w:webHidden/>
          </w:rPr>
          <w:fldChar w:fldCharType="begin"/>
        </w:r>
        <w:r>
          <w:rPr>
            <w:noProof/>
            <w:webHidden/>
          </w:rPr>
          <w:instrText xml:space="preserve"> PAGEREF _Toc238031867 \h </w:instrText>
        </w:r>
        <w:r>
          <w:rPr>
            <w:noProof/>
            <w:webHidden/>
          </w:rPr>
        </w:r>
        <w:r>
          <w:rPr>
            <w:noProof/>
            <w:webHidden/>
          </w:rPr>
          <w:fldChar w:fldCharType="separate"/>
        </w:r>
        <w:r>
          <w:rPr>
            <w:noProof/>
            <w:webHidden/>
          </w:rPr>
          <w:t>118</w:t>
        </w:r>
        <w:r>
          <w:rPr>
            <w:noProof/>
            <w:webHidden/>
          </w:rPr>
          <w:fldChar w:fldCharType="end"/>
        </w:r>
      </w:hyperlink>
    </w:p>
    <w:p w14:paraId="4C32BB1E" w14:textId="6459A73F"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8" w:history="1">
        <w:r w:rsidRPr="000D7A73">
          <w:rPr>
            <w:rStyle w:val="Hyperlink"/>
            <w:noProof/>
          </w:rPr>
          <w:t>Table 20: Tax Treatment Validation Rules - Voluntary Agreement Category</w:t>
        </w:r>
        <w:r>
          <w:rPr>
            <w:noProof/>
            <w:webHidden/>
          </w:rPr>
          <w:tab/>
        </w:r>
        <w:r>
          <w:rPr>
            <w:noProof/>
            <w:webHidden/>
          </w:rPr>
          <w:fldChar w:fldCharType="begin"/>
        </w:r>
        <w:r>
          <w:rPr>
            <w:noProof/>
            <w:webHidden/>
          </w:rPr>
          <w:instrText xml:space="preserve"> PAGEREF _Toc238031868 \h </w:instrText>
        </w:r>
        <w:r>
          <w:rPr>
            <w:noProof/>
            <w:webHidden/>
          </w:rPr>
        </w:r>
        <w:r>
          <w:rPr>
            <w:noProof/>
            <w:webHidden/>
          </w:rPr>
          <w:fldChar w:fldCharType="separate"/>
        </w:r>
        <w:r>
          <w:rPr>
            <w:noProof/>
            <w:webHidden/>
          </w:rPr>
          <w:t>119</w:t>
        </w:r>
        <w:r>
          <w:rPr>
            <w:noProof/>
            <w:webHidden/>
          </w:rPr>
          <w:fldChar w:fldCharType="end"/>
        </w:r>
      </w:hyperlink>
    </w:p>
    <w:p w14:paraId="51413FA5" w14:textId="59593F49"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69" w:history="1">
        <w:r w:rsidRPr="000D7A73">
          <w:rPr>
            <w:rStyle w:val="Hyperlink"/>
            <w:noProof/>
          </w:rPr>
          <w:t>Table 21: Summary of MST Complex Business Rule Fields</w:t>
        </w:r>
        <w:r>
          <w:rPr>
            <w:noProof/>
            <w:webHidden/>
          </w:rPr>
          <w:tab/>
        </w:r>
        <w:r>
          <w:rPr>
            <w:noProof/>
            <w:webHidden/>
          </w:rPr>
          <w:fldChar w:fldCharType="begin"/>
        </w:r>
        <w:r>
          <w:rPr>
            <w:noProof/>
            <w:webHidden/>
          </w:rPr>
          <w:instrText xml:space="preserve"> PAGEREF _Toc238031869 \h </w:instrText>
        </w:r>
        <w:r>
          <w:rPr>
            <w:noProof/>
            <w:webHidden/>
          </w:rPr>
        </w:r>
        <w:r>
          <w:rPr>
            <w:noProof/>
            <w:webHidden/>
          </w:rPr>
          <w:fldChar w:fldCharType="separate"/>
        </w:r>
        <w:r>
          <w:rPr>
            <w:noProof/>
            <w:webHidden/>
          </w:rPr>
          <w:t>120</w:t>
        </w:r>
        <w:r>
          <w:rPr>
            <w:noProof/>
            <w:webHidden/>
          </w:rPr>
          <w:fldChar w:fldCharType="end"/>
        </w:r>
      </w:hyperlink>
    </w:p>
    <w:p w14:paraId="4F337D4C" w14:textId="0A21C820"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0" w:history="1">
        <w:r w:rsidRPr="000D7A73">
          <w:rPr>
            <w:rStyle w:val="Hyperlink"/>
            <w:noProof/>
          </w:rPr>
          <w:t>Table 22: ATO Exemption Codes</w:t>
        </w:r>
        <w:r>
          <w:rPr>
            <w:noProof/>
            <w:webHidden/>
          </w:rPr>
          <w:tab/>
        </w:r>
        <w:r>
          <w:rPr>
            <w:noProof/>
            <w:webHidden/>
          </w:rPr>
          <w:fldChar w:fldCharType="begin"/>
        </w:r>
        <w:r>
          <w:rPr>
            <w:noProof/>
            <w:webHidden/>
          </w:rPr>
          <w:instrText xml:space="preserve"> PAGEREF _Toc238031870 \h </w:instrText>
        </w:r>
        <w:r>
          <w:rPr>
            <w:noProof/>
            <w:webHidden/>
          </w:rPr>
        </w:r>
        <w:r>
          <w:rPr>
            <w:noProof/>
            <w:webHidden/>
          </w:rPr>
          <w:fldChar w:fldCharType="separate"/>
        </w:r>
        <w:r>
          <w:rPr>
            <w:noProof/>
            <w:webHidden/>
          </w:rPr>
          <w:t>122</w:t>
        </w:r>
        <w:r>
          <w:rPr>
            <w:noProof/>
            <w:webHidden/>
          </w:rPr>
          <w:fldChar w:fldCharType="end"/>
        </w:r>
      </w:hyperlink>
    </w:p>
    <w:p w14:paraId="055ABD15" w14:textId="29200357"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1" w:history="1">
        <w:r w:rsidRPr="000D7A73">
          <w:rPr>
            <w:rStyle w:val="Hyperlink"/>
            <w:noProof/>
          </w:rPr>
          <w:t>Table 23: Fields to include in Parent Period Total Amounts</w:t>
        </w:r>
        <w:r>
          <w:rPr>
            <w:noProof/>
            <w:webHidden/>
          </w:rPr>
          <w:tab/>
        </w:r>
        <w:r>
          <w:rPr>
            <w:noProof/>
            <w:webHidden/>
          </w:rPr>
          <w:fldChar w:fldCharType="begin"/>
        </w:r>
        <w:r>
          <w:rPr>
            <w:noProof/>
            <w:webHidden/>
          </w:rPr>
          <w:instrText xml:space="preserve"> PAGEREF _Toc238031871 \h </w:instrText>
        </w:r>
        <w:r>
          <w:rPr>
            <w:noProof/>
            <w:webHidden/>
          </w:rPr>
        </w:r>
        <w:r>
          <w:rPr>
            <w:noProof/>
            <w:webHidden/>
          </w:rPr>
          <w:fldChar w:fldCharType="separate"/>
        </w:r>
        <w:r>
          <w:rPr>
            <w:noProof/>
            <w:webHidden/>
          </w:rPr>
          <w:t>123</w:t>
        </w:r>
        <w:r>
          <w:rPr>
            <w:noProof/>
            <w:webHidden/>
          </w:rPr>
          <w:fldChar w:fldCharType="end"/>
        </w:r>
      </w:hyperlink>
    </w:p>
    <w:p w14:paraId="05147466" w14:textId="713DDF5D"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2" w:history="1">
        <w:r w:rsidRPr="000D7A73">
          <w:rPr>
            <w:rStyle w:val="Hyperlink"/>
            <w:noProof/>
          </w:rPr>
          <w:t>Table 24: Tax Treatment Code Permissibilities by Income Type</w:t>
        </w:r>
        <w:r>
          <w:rPr>
            <w:noProof/>
            <w:webHidden/>
          </w:rPr>
          <w:tab/>
        </w:r>
        <w:r>
          <w:rPr>
            <w:noProof/>
            <w:webHidden/>
          </w:rPr>
          <w:fldChar w:fldCharType="begin"/>
        </w:r>
        <w:r>
          <w:rPr>
            <w:noProof/>
            <w:webHidden/>
          </w:rPr>
          <w:instrText xml:space="preserve"> PAGEREF _Toc238031872 \h </w:instrText>
        </w:r>
        <w:r>
          <w:rPr>
            <w:noProof/>
            <w:webHidden/>
          </w:rPr>
        </w:r>
        <w:r>
          <w:rPr>
            <w:noProof/>
            <w:webHidden/>
          </w:rPr>
          <w:fldChar w:fldCharType="separate"/>
        </w:r>
        <w:r>
          <w:rPr>
            <w:noProof/>
            <w:webHidden/>
          </w:rPr>
          <w:t>124</w:t>
        </w:r>
        <w:r>
          <w:rPr>
            <w:noProof/>
            <w:webHidden/>
          </w:rPr>
          <w:fldChar w:fldCharType="end"/>
        </w:r>
      </w:hyperlink>
    </w:p>
    <w:p w14:paraId="7CC20F25" w14:textId="6A7073E1"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3" w:history="1">
        <w:r w:rsidRPr="000D7A73">
          <w:rPr>
            <w:rStyle w:val="Hyperlink"/>
            <w:noProof/>
          </w:rPr>
          <w:t>Table 25: Income Types/Payment Types Matrix</w:t>
        </w:r>
        <w:r>
          <w:rPr>
            <w:noProof/>
            <w:webHidden/>
          </w:rPr>
          <w:tab/>
        </w:r>
        <w:r>
          <w:rPr>
            <w:noProof/>
            <w:webHidden/>
          </w:rPr>
          <w:fldChar w:fldCharType="begin"/>
        </w:r>
        <w:r>
          <w:rPr>
            <w:noProof/>
            <w:webHidden/>
          </w:rPr>
          <w:instrText xml:space="preserve"> PAGEREF _Toc238031873 \h </w:instrText>
        </w:r>
        <w:r>
          <w:rPr>
            <w:noProof/>
            <w:webHidden/>
          </w:rPr>
        </w:r>
        <w:r>
          <w:rPr>
            <w:noProof/>
            <w:webHidden/>
          </w:rPr>
          <w:fldChar w:fldCharType="separate"/>
        </w:r>
        <w:r>
          <w:rPr>
            <w:noProof/>
            <w:webHidden/>
          </w:rPr>
          <w:t>125</w:t>
        </w:r>
        <w:r>
          <w:rPr>
            <w:noProof/>
            <w:webHidden/>
          </w:rPr>
          <w:fldChar w:fldCharType="end"/>
        </w:r>
      </w:hyperlink>
    </w:p>
    <w:p w14:paraId="3BCBF115" w14:textId="4E7375FF"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4" w:history="1">
        <w:r w:rsidRPr="000D7A73">
          <w:rPr>
            <w:rStyle w:val="Hyperlink"/>
            <w:noProof/>
          </w:rPr>
          <w:t>Table 26: Enumeration Codes and Definitions</w:t>
        </w:r>
        <w:r>
          <w:rPr>
            <w:noProof/>
            <w:webHidden/>
          </w:rPr>
          <w:tab/>
        </w:r>
        <w:r>
          <w:rPr>
            <w:noProof/>
            <w:webHidden/>
          </w:rPr>
          <w:fldChar w:fldCharType="begin"/>
        </w:r>
        <w:r>
          <w:rPr>
            <w:noProof/>
            <w:webHidden/>
          </w:rPr>
          <w:instrText xml:space="preserve"> PAGEREF _Toc238031874 \h </w:instrText>
        </w:r>
        <w:r>
          <w:rPr>
            <w:noProof/>
            <w:webHidden/>
          </w:rPr>
        </w:r>
        <w:r>
          <w:rPr>
            <w:noProof/>
            <w:webHidden/>
          </w:rPr>
          <w:fldChar w:fldCharType="separate"/>
        </w:r>
        <w:r>
          <w:rPr>
            <w:noProof/>
            <w:webHidden/>
          </w:rPr>
          <w:t>126</w:t>
        </w:r>
        <w:r>
          <w:rPr>
            <w:noProof/>
            <w:webHidden/>
          </w:rPr>
          <w:fldChar w:fldCharType="end"/>
        </w:r>
      </w:hyperlink>
    </w:p>
    <w:p w14:paraId="265080A5" w14:textId="77777777" w:rsidR="00793787" w:rsidRDefault="009E40B7">
      <w:pPr>
        <w:pStyle w:val="TableofFigures"/>
        <w:rPr>
          <w:rFonts w:cs="Arial"/>
          <w:sz w:val="22"/>
          <w:szCs w:val="22"/>
        </w:rPr>
      </w:pPr>
      <w:r w:rsidRPr="00EA3C89">
        <w:rPr>
          <w:rFonts w:cs="Arial"/>
          <w:sz w:val="22"/>
          <w:szCs w:val="22"/>
        </w:rPr>
        <w:fldChar w:fldCharType="end"/>
      </w:r>
    </w:p>
    <w:p w14:paraId="041E4DEF" w14:textId="6CFC67D8" w:rsidR="00C14FEC" w:rsidRDefault="009E40B7">
      <w:pPr>
        <w:pStyle w:val="TableofFigures"/>
        <w:rPr>
          <w:rFonts w:asciiTheme="minorHAnsi" w:eastAsiaTheme="minorEastAsia" w:hAnsiTheme="minorHAnsi"/>
          <w:noProof/>
          <w:color w:val="auto"/>
          <w:kern w:val="2"/>
          <w:sz w:val="24"/>
          <w:szCs w:val="24"/>
          <w:lang w:eastAsia="en-AU"/>
          <w14:ligatures w14:val="standardContextual"/>
        </w:rPr>
      </w:pPr>
      <w:r w:rsidRPr="00E36FB6">
        <w:rPr>
          <w:rFonts w:cs="Arial"/>
          <w:sz w:val="22"/>
          <w:szCs w:val="22"/>
        </w:rPr>
        <w:fldChar w:fldCharType="begin"/>
      </w:r>
      <w:r w:rsidRPr="00E36FB6">
        <w:rPr>
          <w:rFonts w:cs="Arial"/>
          <w:sz w:val="22"/>
          <w:szCs w:val="22"/>
        </w:rPr>
        <w:instrText xml:space="preserve"> TOC \h \z \c "Figure" </w:instrText>
      </w:r>
      <w:r w:rsidRPr="00E36FB6">
        <w:rPr>
          <w:rFonts w:cs="Arial"/>
          <w:sz w:val="22"/>
          <w:szCs w:val="22"/>
        </w:rPr>
        <w:fldChar w:fldCharType="separate"/>
      </w:r>
      <w:bookmarkStart w:id="1" w:name="_Toc216356152"/>
      <w:bookmarkStart w:id="2" w:name="_Toc216355716"/>
      <w:bookmarkStart w:id="3" w:name="_Toc216356151"/>
      <w:bookmarkStart w:id="4" w:name="_Toc216355715"/>
      <w:bookmarkStart w:id="5" w:name="_Toc216356150"/>
      <w:bookmarkStart w:id="6" w:name="_Toc216355714"/>
      <w:bookmarkStart w:id="7" w:name="_Toc216356149"/>
      <w:bookmarkStart w:id="8" w:name="_Toc216355713"/>
      <w:bookmarkStart w:id="9" w:name="_Toc216356148"/>
      <w:bookmarkStart w:id="10" w:name="_Toc216355712"/>
      <w:bookmarkStart w:id="11" w:name="_Toc216356147"/>
      <w:bookmarkStart w:id="12" w:name="_Toc216355711"/>
      <w:bookmarkStart w:id="13" w:name="_Toc216356146"/>
      <w:bookmarkStart w:id="14" w:name="_Toc216355710"/>
      <w:bookmarkStart w:id="15" w:name="_Toc216356145"/>
      <w:bookmarkStart w:id="16" w:name="_Toc216355709"/>
      <w:bookmarkStart w:id="17" w:name="_Toc216356144"/>
      <w:bookmarkStart w:id="18" w:name="_Toc216355708"/>
      <w:bookmarkStart w:id="19" w:name="_Toc216356143"/>
      <w:bookmarkStart w:id="20" w:name="_Toc216355707"/>
      <w:bookmarkStart w:id="21" w:name="_Toc216356142"/>
      <w:bookmarkStart w:id="22" w:name="_Toc216355706"/>
      <w:bookmarkStart w:id="23" w:name="_Toc216356141"/>
      <w:bookmarkStart w:id="24" w:name="_Toc216355705"/>
      <w:bookmarkStart w:id="25" w:name="_Toc216356140"/>
      <w:bookmarkStart w:id="26" w:name="_Toc216355704"/>
      <w:bookmarkStart w:id="27" w:name="_Toc216356139"/>
      <w:bookmarkStart w:id="28" w:name="_Toc216355703"/>
      <w:bookmarkStart w:id="29" w:name="_Toc216356138"/>
      <w:bookmarkStart w:id="30" w:name="_Toc216355702"/>
      <w:bookmarkStart w:id="31" w:name="_Toc216356137"/>
      <w:bookmarkStart w:id="32" w:name="_Toc216355701"/>
      <w:bookmarkStart w:id="33" w:name="_Toc216356136"/>
      <w:bookmarkStart w:id="34" w:name="_Toc216355700"/>
      <w:bookmarkStart w:id="35" w:name="_Toc216356135"/>
      <w:bookmarkStart w:id="36" w:name="_Toc216355699"/>
      <w:bookmarkStart w:id="37" w:name="_Toc216355698"/>
      <w:bookmarkStart w:id="38" w:name="_Toc216356134"/>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r w:rsidR="00C14FEC" w:rsidRPr="006F28CA">
        <w:rPr>
          <w:rStyle w:val="Hyperlink"/>
          <w:noProof/>
        </w:rPr>
        <w:fldChar w:fldCharType="begin"/>
      </w:r>
      <w:r w:rsidR="00C14FEC" w:rsidRPr="006F28CA">
        <w:rPr>
          <w:rStyle w:val="Hyperlink"/>
          <w:noProof/>
        </w:rPr>
        <w:instrText xml:space="preserve"> </w:instrText>
      </w:r>
      <w:r w:rsidR="00C14FEC">
        <w:rPr>
          <w:noProof/>
        </w:rPr>
        <w:instrText>HYPERLINK \l "_Toc238031875"</w:instrText>
      </w:r>
      <w:r w:rsidR="00C14FEC" w:rsidRPr="006F28CA">
        <w:rPr>
          <w:rStyle w:val="Hyperlink"/>
          <w:noProof/>
        </w:rPr>
        <w:instrText xml:space="preserve"> </w:instrText>
      </w:r>
      <w:r w:rsidR="00C14FEC" w:rsidRPr="006F28CA">
        <w:rPr>
          <w:rStyle w:val="Hyperlink"/>
          <w:noProof/>
        </w:rPr>
      </w:r>
      <w:r w:rsidR="00C14FEC" w:rsidRPr="006F28CA">
        <w:rPr>
          <w:rStyle w:val="Hyperlink"/>
          <w:noProof/>
        </w:rPr>
        <w:fldChar w:fldCharType="separate"/>
      </w:r>
      <w:r w:rsidR="00C14FEC" w:rsidRPr="006F28CA">
        <w:rPr>
          <w:rStyle w:val="Hyperlink"/>
          <w:noProof/>
        </w:rPr>
        <w:t>Figure 1: How Single Touch Payroll works</w:t>
      </w:r>
      <w:r w:rsidR="00C14FEC">
        <w:rPr>
          <w:noProof/>
          <w:webHidden/>
        </w:rPr>
        <w:tab/>
      </w:r>
      <w:r w:rsidR="00C14FEC">
        <w:rPr>
          <w:noProof/>
          <w:webHidden/>
        </w:rPr>
        <w:fldChar w:fldCharType="begin"/>
      </w:r>
      <w:r w:rsidR="00C14FEC">
        <w:rPr>
          <w:noProof/>
          <w:webHidden/>
        </w:rPr>
        <w:instrText xml:space="preserve"> PAGEREF _Toc238031875 \h </w:instrText>
      </w:r>
      <w:r w:rsidR="00C14FEC">
        <w:rPr>
          <w:noProof/>
          <w:webHidden/>
        </w:rPr>
      </w:r>
      <w:r w:rsidR="00C14FEC">
        <w:rPr>
          <w:noProof/>
          <w:webHidden/>
        </w:rPr>
        <w:fldChar w:fldCharType="separate"/>
      </w:r>
      <w:r w:rsidR="00C14FEC">
        <w:rPr>
          <w:noProof/>
          <w:webHidden/>
        </w:rPr>
        <w:t>11</w:t>
      </w:r>
      <w:r w:rsidR="00C14FEC">
        <w:rPr>
          <w:noProof/>
          <w:webHidden/>
        </w:rPr>
        <w:fldChar w:fldCharType="end"/>
      </w:r>
      <w:r w:rsidR="00C14FEC" w:rsidRPr="006F28CA">
        <w:rPr>
          <w:rStyle w:val="Hyperlink"/>
          <w:noProof/>
        </w:rPr>
        <w:fldChar w:fldCharType="end"/>
      </w:r>
    </w:p>
    <w:p w14:paraId="19A07CA1" w14:textId="75CB6B79"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6" w:history="1">
        <w:r w:rsidRPr="006F28CA">
          <w:rPr>
            <w:rStyle w:val="Hyperlink"/>
            <w:noProof/>
          </w:rPr>
          <w:t>Figure 2: Overview of Pay Event Structure</w:t>
        </w:r>
        <w:r>
          <w:rPr>
            <w:noProof/>
            <w:webHidden/>
          </w:rPr>
          <w:tab/>
        </w:r>
        <w:r>
          <w:rPr>
            <w:noProof/>
            <w:webHidden/>
          </w:rPr>
          <w:fldChar w:fldCharType="begin"/>
        </w:r>
        <w:r>
          <w:rPr>
            <w:noProof/>
            <w:webHidden/>
          </w:rPr>
          <w:instrText xml:space="preserve"> PAGEREF _Toc238031876 \h </w:instrText>
        </w:r>
        <w:r>
          <w:rPr>
            <w:noProof/>
            <w:webHidden/>
          </w:rPr>
        </w:r>
        <w:r>
          <w:rPr>
            <w:noProof/>
            <w:webHidden/>
          </w:rPr>
          <w:fldChar w:fldCharType="separate"/>
        </w:r>
        <w:r>
          <w:rPr>
            <w:noProof/>
            <w:webHidden/>
          </w:rPr>
          <w:t>18</w:t>
        </w:r>
        <w:r>
          <w:rPr>
            <w:noProof/>
            <w:webHidden/>
          </w:rPr>
          <w:fldChar w:fldCharType="end"/>
        </w:r>
      </w:hyperlink>
    </w:p>
    <w:p w14:paraId="3CD9E5CF" w14:textId="126C8782"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7" w:history="1">
        <w:r w:rsidRPr="006F28CA">
          <w:rPr>
            <w:rStyle w:val="Hyperlink"/>
            <w:noProof/>
          </w:rPr>
          <w:t>Figure 3: ATO Business Portal &gt; Manage Employees &gt; STP reporting</w:t>
        </w:r>
        <w:r>
          <w:rPr>
            <w:noProof/>
            <w:webHidden/>
          </w:rPr>
          <w:tab/>
        </w:r>
        <w:r>
          <w:rPr>
            <w:noProof/>
            <w:webHidden/>
          </w:rPr>
          <w:fldChar w:fldCharType="begin"/>
        </w:r>
        <w:r>
          <w:rPr>
            <w:noProof/>
            <w:webHidden/>
          </w:rPr>
          <w:instrText xml:space="preserve"> PAGEREF _Toc238031877 \h </w:instrText>
        </w:r>
        <w:r>
          <w:rPr>
            <w:noProof/>
            <w:webHidden/>
          </w:rPr>
        </w:r>
        <w:r>
          <w:rPr>
            <w:noProof/>
            <w:webHidden/>
          </w:rPr>
          <w:fldChar w:fldCharType="separate"/>
        </w:r>
        <w:r>
          <w:rPr>
            <w:noProof/>
            <w:webHidden/>
          </w:rPr>
          <w:t>21</w:t>
        </w:r>
        <w:r>
          <w:rPr>
            <w:noProof/>
            <w:webHidden/>
          </w:rPr>
          <w:fldChar w:fldCharType="end"/>
        </w:r>
      </w:hyperlink>
    </w:p>
    <w:p w14:paraId="0E520E51" w14:textId="0B542E2A"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8" w:history="1">
        <w:r w:rsidRPr="006F28CA">
          <w:rPr>
            <w:rStyle w:val="Hyperlink"/>
            <w:noProof/>
          </w:rPr>
          <w:t>Figure 4: ATO Online Services - Prior and Current Financial Years</w:t>
        </w:r>
        <w:r>
          <w:rPr>
            <w:noProof/>
            <w:webHidden/>
          </w:rPr>
          <w:tab/>
        </w:r>
        <w:r>
          <w:rPr>
            <w:noProof/>
            <w:webHidden/>
          </w:rPr>
          <w:fldChar w:fldCharType="begin"/>
        </w:r>
        <w:r>
          <w:rPr>
            <w:noProof/>
            <w:webHidden/>
          </w:rPr>
          <w:instrText xml:space="preserve"> PAGEREF _Toc238031878 \h </w:instrText>
        </w:r>
        <w:r>
          <w:rPr>
            <w:noProof/>
            <w:webHidden/>
          </w:rPr>
        </w:r>
        <w:r>
          <w:rPr>
            <w:noProof/>
            <w:webHidden/>
          </w:rPr>
          <w:fldChar w:fldCharType="separate"/>
        </w:r>
        <w:r>
          <w:rPr>
            <w:noProof/>
            <w:webHidden/>
          </w:rPr>
          <w:t>22</w:t>
        </w:r>
        <w:r>
          <w:rPr>
            <w:noProof/>
            <w:webHidden/>
          </w:rPr>
          <w:fldChar w:fldCharType="end"/>
        </w:r>
      </w:hyperlink>
    </w:p>
    <w:p w14:paraId="7CFC0447" w14:textId="1E13D604"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79" w:history="1">
        <w:r w:rsidRPr="006F28CA">
          <w:rPr>
            <w:rStyle w:val="Hyperlink"/>
            <w:noProof/>
          </w:rPr>
          <w:t>Figure 5: Key Dates</w:t>
        </w:r>
        <w:r>
          <w:rPr>
            <w:noProof/>
            <w:webHidden/>
          </w:rPr>
          <w:tab/>
        </w:r>
        <w:r>
          <w:rPr>
            <w:noProof/>
            <w:webHidden/>
          </w:rPr>
          <w:fldChar w:fldCharType="begin"/>
        </w:r>
        <w:r>
          <w:rPr>
            <w:noProof/>
            <w:webHidden/>
          </w:rPr>
          <w:instrText xml:space="preserve"> PAGEREF _Toc238031879 \h </w:instrText>
        </w:r>
        <w:r>
          <w:rPr>
            <w:noProof/>
            <w:webHidden/>
          </w:rPr>
        </w:r>
        <w:r>
          <w:rPr>
            <w:noProof/>
            <w:webHidden/>
          </w:rPr>
          <w:fldChar w:fldCharType="separate"/>
        </w:r>
        <w:r>
          <w:rPr>
            <w:noProof/>
            <w:webHidden/>
          </w:rPr>
          <w:t>26</w:t>
        </w:r>
        <w:r>
          <w:rPr>
            <w:noProof/>
            <w:webHidden/>
          </w:rPr>
          <w:fldChar w:fldCharType="end"/>
        </w:r>
      </w:hyperlink>
    </w:p>
    <w:p w14:paraId="6B3D033D" w14:textId="588A13D8"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0" w:history="1">
        <w:r w:rsidRPr="006F28CA">
          <w:rPr>
            <w:rStyle w:val="Hyperlink"/>
            <w:noProof/>
          </w:rPr>
          <w:t>Figure 6: Transfer of YTD Amounts</w:t>
        </w:r>
        <w:r>
          <w:rPr>
            <w:noProof/>
            <w:webHidden/>
          </w:rPr>
          <w:tab/>
        </w:r>
        <w:r>
          <w:rPr>
            <w:noProof/>
            <w:webHidden/>
          </w:rPr>
          <w:fldChar w:fldCharType="begin"/>
        </w:r>
        <w:r>
          <w:rPr>
            <w:noProof/>
            <w:webHidden/>
          </w:rPr>
          <w:instrText xml:space="preserve"> PAGEREF _Toc238031880 \h </w:instrText>
        </w:r>
        <w:r>
          <w:rPr>
            <w:noProof/>
            <w:webHidden/>
          </w:rPr>
        </w:r>
        <w:r>
          <w:rPr>
            <w:noProof/>
            <w:webHidden/>
          </w:rPr>
          <w:fldChar w:fldCharType="separate"/>
        </w:r>
        <w:r>
          <w:rPr>
            <w:noProof/>
            <w:webHidden/>
          </w:rPr>
          <w:t>28</w:t>
        </w:r>
        <w:r>
          <w:rPr>
            <w:noProof/>
            <w:webHidden/>
          </w:rPr>
          <w:fldChar w:fldCharType="end"/>
        </w:r>
      </w:hyperlink>
    </w:p>
    <w:p w14:paraId="1EB22749" w14:textId="517CB46C"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1" w:history="1">
        <w:r w:rsidRPr="006F28CA">
          <w:rPr>
            <w:rStyle w:val="Hyperlink"/>
            <w:noProof/>
          </w:rPr>
          <w:t>Figure 7: Failure to Alert YTD Transfers</w:t>
        </w:r>
        <w:r>
          <w:rPr>
            <w:noProof/>
            <w:webHidden/>
          </w:rPr>
          <w:tab/>
        </w:r>
        <w:r>
          <w:rPr>
            <w:noProof/>
            <w:webHidden/>
          </w:rPr>
          <w:fldChar w:fldCharType="begin"/>
        </w:r>
        <w:r>
          <w:rPr>
            <w:noProof/>
            <w:webHidden/>
          </w:rPr>
          <w:instrText xml:space="preserve"> PAGEREF _Toc238031881 \h </w:instrText>
        </w:r>
        <w:r>
          <w:rPr>
            <w:noProof/>
            <w:webHidden/>
          </w:rPr>
        </w:r>
        <w:r>
          <w:rPr>
            <w:noProof/>
            <w:webHidden/>
          </w:rPr>
          <w:fldChar w:fldCharType="separate"/>
        </w:r>
        <w:r>
          <w:rPr>
            <w:noProof/>
            <w:webHidden/>
          </w:rPr>
          <w:t>30</w:t>
        </w:r>
        <w:r>
          <w:rPr>
            <w:noProof/>
            <w:webHidden/>
          </w:rPr>
          <w:fldChar w:fldCharType="end"/>
        </w:r>
      </w:hyperlink>
    </w:p>
    <w:p w14:paraId="3399D331" w14:textId="1EAAA1F4"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2" w:history="1">
        <w:r w:rsidRPr="006F28CA">
          <w:rPr>
            <w:rStyle w:val="Hyperlink"/>
            <w:noProof/>
          </w:rPr>
          <w:t>Figure 8: Tax Treatment Code Structure</w:t>
        </w:r>
        <w:r>
          <w:rPr>
            <w:noProof/>
            <w:webHidden/>
          </w:rPr>
          <w:tab/>
        </w:r>
        <w:r>
          <w:rPr>
            <w:noProof/>
            <w:webHidden/>
          </w:rPr>
          <w:fldChar w:fldCharType="begin"/>
        </w:r>
        <w:r>
          <w:rPr>
            <w:noProof/>
            <w:webHidden/>
          </w:rPr>
          <w:instrText xml:space="preserve"> PAGEREF _Toc238031882 \h </w:instrText>
        </w:r>
        <w:r>
          <w:rPr>
            <w:noProof/>
            <w:webHidden/>
          </w:rPr>
        </w:r>
        <w:r>
          <w:rPr>
            <w:noProof/>
            <w:webHidden/>
          </w:rPr>
          <w:fldChar w:fldCharType="separate"/>
        </w:r>
        <w:r>
          <w:rPr>
            <w:noProof/>
            <w:webHidden/>
          </w:rPr>
          <w:t>34</w:t>
        </w:r>
        <w:r>
          <w:rPr>
            <w:noProof/>
            <w:webHidden/>
          </w:rPr>
          <w:fldChar w:fldCharType="end"/>
        </w:r>
      </w:hyperlink>
    </w:p>
    <w:p w14:paraId="2F47D711" w14:textId="783AA9B0"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3" w:history="1">
        <w:r w:rsidRPr="006F28CA">
          <w:rPr>
            <w:rStyle w:val="Hyperlink"/>
            <w:noProof/>
          </w:rPr>
          <w:t>Figure 9: Tax Treatment Framework</w:t>
        </w:r>
        <w:r>
          <w:rPr>
            <w:noProof/>
            <w:webHidden/>
          </w:rPr>
          <w:tab/>
        </w:r>
        <w:r>
          <w:rPr>
            <w:noProof/>
            <w:webHidden/>
          </w:rPr>
          <w:fldChar w:fldCharType="begin"/>
        </w:r>
        <w:r>
          <w:rPr>
            <w:noProof/>
            <w:webHidden/>
          </w:rPr>
          <w:instrText xml:space="preserve"> PAGEREF _Toc238031883 \h </w:instrText>
        </w:r>
        <w:r>
          <w:rPr>
            <w:noProof/>
            <w:webHidden/>
          </w:rPr>
        </w:r>
        <w:r>
          <w:rPr>
            <w:noProof/>
            <w:webHidden/>
          </w:rPr>
          <w:fldChar w:fldCharType="separate"/>
        </w:r>
        <w:r>
          <w:rPr>
            <w:noProof/>
            <w:webHidden/>
          </w:rPr>
          <w:t>35</w:t>
        </w:r>
        <w:r>
          <w:rPr>
            <w:noProof/>
            <w:webHidden/>
          </w:rPr>
          <w:fldChar w:fldCharType="end"/>
        </w:r>
      </w:hyperlink>
    </w:p>
    <w:p w14:paraId="72127FF7" w14:textId="1B1AD759"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4" w:history="1">
        <w:r w:rsidRPr="006F28CA">
          <w:rPr>
            <w:rStyle w:val="Hyperlink"/>
            <w:noProof/>
          </w:rPr>
          <w:t>Figure 1010: Services Australia Income Reporting</w:t>
        </w:r>
        <w:r>
          <w:rPr>
            <w:noProof/>
            <w:webHidden/>
          </w:rPr>
          <w:tab/>
        </w:r>
        <w:r>
          <w:rPr>
            <w:noProof/>
            <w:webHidden/>
          </w:rPr>
          <w:fldChar w:fldCharType="begin"/>
        </w:r>
        <w:r>
          <w:rPr>
            <w:noProof/>
            <w:webHidden/>
          </w:rPr>
          <w:instrText xml:space="preserve"> PAGEREF _Toc238031884 \h </w:instrText>
        </w:r>
        <w:r>
          <w:rPr>
            <w:noProof/>
            <w:webHidden/>
          </w:rPr>
        </w:r>
        <w:r>
          <w:rPr>
            <w:noProof/>
            <w:webHidden/>
          </w:rPr>
          <w:fldChar w:fldCharType="separate"/>
        </w:r>
        <w:r>
          <w:rPr>
            <w:noProof/>
            <w:webHidden/>
          </w:rPr>
          <w:t>41</w:t>
        </w:r>
        <w:r>
          <w:rPr>
            <w:noProof/>
            <w:webHidden/>
          </w:rPr>
          <w:fldChar w:fldCharType="end"/>
        </w:r>
      </w:hyperlink>
    </w:p>
    <w:p w14:paraId="4AC409EF" w14:textId="5320E6BB"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5" w:history="1">
        <w:r w:rsidRPr="006F28CA">
          <w:rPr>
            <w:rStyle w:val="Hyperlink"/>
            <w:noProof/>
          </w:rPr>
          <w:t>Figure 11: ATO Derived Aggregated Gross</w:t>
        </w:r>
        <w:r>
          <w:rPr>
            <w:noProof/>
            <w:webHidden/>
          </w:rPr>
          <w:tab/>
        </w:r>
        <w:r>
          <w:rPr>
            <w:noProof/>
            <w:webHidden/>
          </w:rPr>
          <w:fldChar w:fldCharType="begin"/>
        </w:r>
        <w:r>
          <w:rPr>
            <w:noProof/>
            <w:webHidden/>
          </w:rPr>
          <w:instrText xml:space="preserve"> PAGEREF _Toc238031885 \h </w:instrText>
        </w:r>
        <w:r>
          <w:rPr>
            <w:noProof/>
            <w:webHidden/>
          </w:rPr>
        </w:r>
        <w:r>
          <w:rPr>
            <w:noProof/>
            <w:webHidden/>
          </w:rPr>
          <w:fldChar w:fldCharType="separate"/>
        </w:r>
        <w:r>
          <w:rPr>
            <w:noProof/>
            <w:webHidden/>
          </w:rPr>
          <w:t>43</w:t>
        </w:r>
        <w:r>
          <w:rPr>
            <w:noProof/>
            <w:webHidden/>
          </w:rPr>
          <w:fldChar w:fldCharType="end"/>
        </w:r>
      </w:hyperlink>
    </w:p>
    <w:p w14:paraId="5DBE028B" w14:textId="35F071E0"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6" w:history="1">
        <w:r w:rsidRPr="006F28CA">
          <w:rPr>
            <w:rStyle w:val="Hyperlink"/>
            <w:noProof/>
          </w:rPr>
          <w:t>Figure 12: Salary Packaging Methods</w:t>
        </w:r>
        <w:r>
          <w:rPr>
            <w:noProof/>
            <w:webHidden/>
          </w:rPr>
          <w:tab/>
        </w:r>
        <w:r>
          <w:rPr>
            <w:noProof/>
            <w:webHidden/>
          </w:rPr>
          <w:fldChar w:fldCharType="begin"/>
        </w:r>
        <w:r>
          <w:rPr>
            <w:noProof/>
            <w:webHidden/>
          </w:rPr>
          <w:instrText xml:space="preserve"> PAGEREF _Toc238031886 \h </w:instrText>
        </w:r>
        <w:r>
          <w:rPr>
            <w:noProof/>
            <w:webHidden/>
          </w:rPr>
        </w:r>
        <w:r>
          <w:rPr>
            <w:noProof/>
            <w:webHidden/>
          </w:rPr>
          <w:fldChar w:fldCharType="separate"/>
        </w:r>
        <w:r>
          <w:rPr>
            <w:noProof/>
            <w:webHidden/>
          </w:rPr>
          <w:t>52</w:t>
        </w:r>
        <w:r>
          <w:rPr>
            <w:noProof/>
            <w:webHidden/>
          </w:rPr>
          <w:fldChar w:fldCharType="end"/>
        </w:r>
      </w:hyperlink>
    </w:p>
    <w:p w14:paraId="5D747DD7" w14:textId="080D0A0F"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7" w:history="1">
        <w:r w:rsidRPr="006F28CA">
          <w:rPr>
            <w:rStyle w:val="Hyperlink"/>
            <w:noProof/>
          </w:rPr>
          <w:t>Figure 13: Changes to reporting of Lump Sums</w:t>
        </w:r>
        <w:r>
          <w:rPr>
            <w:noProof/>
            <w:webHidden/>
          </w:rPr>
          <w:tab/>
        </w:r>
        <w:r>
          <w:rPr>
            <w:noProof/>
            <w:webHidden/>
          </w:rPr>
          <w:fldChar w:fldCharType="begin"/>
        </w:r>
        <w:r>
          <w:rPr>
            <w:noProof/>
            <w:webHidden/>
          </w:rPr>
          <w:instrText xml:space="preserve"> PAGEREF _Toc238031887 \h </w:instrText>
        </w:r>
        <w:r>
          <w:rPr>
            <w:noProof/>
            <w:webHidden/>
          </w:rPr>
        </w:r>
        <w:r>
          <w:rPr>
            <w:noProof/>
            <w:webHidden/>
          </w:rPr>
          <w:fldChar w:fldCharType="separate"/>
        </w:r>
        <w:r>
          <w:rPr>
            <w:noProof/>
            <w:webHidden/>
          </w:rPr>
          <w:t>53</w:t>
        </w:r>
        <w:r>
          <w:rPr>
            <w:noProof/>
            <w:webHidden/>
          </w:rPr>
          <w:fldChar w:fldCharType="end"/>
        </w:r>
      </w:hyperlink>
    </w:p>
    <w:p w14:paraId="590C77CC" w14:textId="0DA536BE"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8" w:history="1">
        <w:r w:rsidRPr="006F28CA">
          <w:rPr>
            <w:rStyle w:val="Hyperlink"/>
            <w:noProof/>
          </w:rPr>
          <w:t>Figure 14: Child Support Deduction example</w:t>
        </w:r>
        <w:r>
          <w:rPr>
            <w:noProof/>
            <w:webHidden/>
          </w:rPr>
          <w:tab/>
        </w:r>
        <w:r>
          <w:rPr>
            <w:noProof/>
            <w:webHidden/>
          </w:rPr>
          <w:fldChar w:fldCharType="begin"/>
        </w:r>
        <w:r>
          <w:rPr>
            <w:noProof/>
            <w:webHidden/>
          </w:rPr>
          <w:instrText xml:space="preserve"> PAGEREF _Toc238031888 \h </w:instrText>
        </w:r>
        <w:r>
          <w:rPr>
            <w:noProof/>
            <w:webHidden/>
          </w:rPr>
        </w:r>
        <w:r>
          <w:rPr>
            <w:noProof/>
            <w:webHidden/>
          </w:rPr>
          <w:fldChar w:fldCharType="separate"/>
        </w:r>
        <w:r>
          <w:rPr>
            <w:noProof/>
            <w:webHidden/>
          </w:rPr>
          <w:t>56</w:t>
        </w:r>
        <w:r>
          <w:rPr>
            <w:noProof/>
            <w:webHidden/>
          </w:rPr>
          <w:fldChar w:fldCharType="end"/>
        </w:r>
      </w:hyperlink>
    </w:p>
    <w:p w14:paraId="4E5CAD04" w14:textId="0F82DE8E"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89" w:history="1">
        <w:r w:rsidRPr="006F28CA">
          <w:rPr>
            <w:rStyle w:val="Hyperlink"/>
            <w:noProof/>
          </w:rPr>
          <w:t>Figure 15</w:t>
        </w:r>
        <w:r>
          <w:rPr>
            <w:noProof/>
            <w:webHidden/>
          </w:rPr>
          <w:tab/>
        </w:r>
        <w:r>
          <w:rPr>
            <w:noProof/>
            <w:webHidden/>
          </w:rPr>
          <w:fldChar w:fldCharType="begin"/>
        </w:r>
        <w:r>
          <w:rPr>
            <w:noProof/>
            <w:webHidden/>
          </w:rPr>
          <w:instrText xml:space="preserve"> PAGEREF _Toc238031889 \h </w:instrText>
        </w:r>
        <w:r>
          <w:rPr>
            <w:noProof/>
            <w:webHidden/>
          </w:rPr>
        </w:r>
        <w:r>
          <w:rPr>
            <w:noProof/>
            <w:webHidden/>
          </w:rPr>
          <w:fldChar w:fldCharType="separate"/>
        </w:r>
        <w:r>
          <w:rPr>
            <w:noProof/>
            <w:webHidden/>
          </w:rPr>
          <w:t>85</w:t>
        </w:r>
        <w:r>
          <w:rPr>
            <w:noProof/>
            <w:webHidden/>
          </w:rPr>
          <w:fldChar w:fldCharType="end"/>
        </w:r>
      </w:hyperlink>
    </w:p>
    <w:p w14:paraId="54665F79" w14:textId="6F32F5C6"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90" w:history="1">
        <w:r w:rsidRPr="006F28CA">
          <w:rPr>
            <w:rStyle w:val="Hyperlink"/>
            <w:noProof/>
          </w:rPr>
          <w:t>Figure 16</w:t>
        </w:r>
        <w:r>
          <w:rPr>
            <w:noProof/>
            <w:webHidden/>
          </w:rPr>
          <w:tab/>
        </w:r>
        <w:r>
          <w:rPr>
            <w:noProof/>
            <w:webHidden/>
          </w:rPr>
          <w:fldChar w:fldCharType="begin"/>
        </w:r>
        <w:r>
          <w:rPr>
            <w:noProof/>
            <w:webHidden/>
          </w:rPr>
          <w:instrText xml:space="preserve"> PAGEREF _Toc238031890 \h </w:instrText>
        </w:r>
        <w:r>
          <w:rPr>
            <w:noProof/>
            <w:webHidden/>
          </w:rPr>
        </w:r>
        <w:r>
          <w:rPr>
            <w:noProof/>
            <w:webHidden/>
          </w:rPr>
          <w:fldChar w:fldCharType="separate"/>
        </w:r>
        <w:r>
          <w:rPr>
            <w:noProof/>
            <w:webHidden/>
          </w:rPr>
          <w:t>85</w:t>
        </w:r>
        <w:r>
          <w:rPr>
            <w:noProof/>
            <w:webHidden/>
          </w:rPr>
          <w:fldChar w:fldCharType="end"/>
        </w:r>
      </w:hyperlink>
    </w:p>
    <w:p w14:paraId="766989CF" w14:textId="0859BEF7"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91" w:history="1">
        <w:r w:rsidRPr="006F28CA">
          <w:rPr>
            <w:rStyle w:val="Hyperlink"/>
            <w:noProof/>
          </w:rPr>
          <w:t>Figure 17: Return Messaging Logic</w:t>
        </w:r>
        <w:r>
          <w:rPr>
            <w:noProof/>
            <w:webHidden/>
          </w:rPr>
          <w:tab/>
        </w:r>
        <w:r>
          <w:rPr>
            <w:noProof/>
            <w:webHidden/>
          </w:rPr>
          <w:fldChar w:fldCharType="begin"/>
        </w:r>
        <w:r>
          <w:rPr>
            <w:noProof/>
            <w:webHidden/>
          </w:rPr>
          <w:instrText xml:space="preserve"> PAGEREF _Toc238031891 \h </w:instrText>
        </w:r>
        <w:r>
          <w:rPr>
            <w:noProof/>
            <w:webHidden/>
          </w:rPr>
        </w:r>
        <w:r>
          <w:rPr>
            <w:noProof/>
            <w:webHidden/>
          </w:rPr>
          <w:fldChar w:fldCharType="separate"/>
        </w:r>
        <w:r>
          <w:rPr>
            <w:noProof/>
            <w:webHidden/>
          </w:rPr>
          <w:t>98</w:t>
        </w:r>
        <w:r>
          <w:rPr>
            <w:noProof/>
            <w:webHidden/>
          </w:rPr>
          <w:fldChar w:fldCharType="end"/>
        </w:r>
      </w:hyperlink>
    </w:p>
    <w:p w14:paraId="49D8B6C5" w14:textId="6D809DA4"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92" w:history="1">
        <w:r w:rsidRPr="006F28CA">
          <w:rPr>
            <w:rStyle w:val="Hyperlink"/>
            <w:noProof/>
          </w:rPr>
          <w:t>Figure 18: MST Page 1 of 2</w:t>
        </w:r>
        <w:r>
          <w:rPr>
            <w:noProof/>
            <w:webHidden/>
          </w:rPr>
          <w:tab/>
        </w:r>
        <w:r>
          <w:rPr>
            <w:noProof/>
            <w:webHidden/>
          </w:rPr>
          <w:fldChar w:fldCharType="begin"/>
        </w:r>
        <w:r>
          <w:rPr>
            <w:noProof/>
            <w:webHidden/>
          </w:rPr>
          <w:instrText xml:space="preserve"> PAGEREF _Toc238031892 \h </w:instrText>
        </w:r>
        <w:r>
          <w:rPr>
            <w:noProof/>
            <w:webHidden/>
          </w:rPr>
        </w:r>
        <w:r>
          <w:rPr>
            <w:noProof/>
            <w:webHidden/>
          </w:rPr>
          <w:fldChar w:fldCharType="separate"/>
        </w:r>
        <w:r>
          <w:rPr>
            <w:noProof/>
            <w:webHidden/>
          </w:rPr>
          <w:t>111</w:t>
        </w:r>
        <w:r>
          <w:rPr>
            <w:noProof/>
            <w:webHidden/>
          </w:rPr>
          <w:fldChar w:fldCharType="end"/>
        </w:r>
      </w:hyperlink>
    </w:p>
    <w:p w14:paraId="19E8850D" w14:textId="1AD849CE" w:rsidR="00C14FEC" w:rsidRDefault="00C14FEC">
      <w:pPr>
        <w:pStyle w:val="TableofFigures"/>
        <w:rPr>
          <w:rFonts w:asciiTheme="minorHAnsi" w:eastAsiaTheme="minorEastAsia" w:hAnsiTheme="minorHAnsi"/>
          <w:noProof/>
          <w:color w:val="auto"/>
          <w:kern w:val="2"/>
          <w:sz w:val="24"/>
          <w:szCs w:val="24"/>
          <w:lang w:eastAsia="en-AU"/>
          <w14:ligatures w14:val="standardContextual"/>
        </w:rPr>
      </w:pPr>
      <w:hyperlink w:anchor="_Toc238031893" w:history="1">
        <w:r w:rsidRPr="006F28CA">
          <w:rPr>
            <w:rStyle w:val="Hyperlink"/>
            <w:noProof/>
          </w:rPr>
          <w:t>Figure 19: MST Page 2 of 2</w:t>
        </w:r>
        <w:r>
          <w:rPr>
            <w:noProof/>
            <w:webHidden/>
          </w:rPr>
          <w:tab/>
        </w:r>
        <w:r>
          <w:rPr>
            <w:noProof/>
            <w:webHidden/>
          </w:rPr>
          <w:fldChar w:fldCharType="begin"/>
        </w:r>
        <w:r>
          <w:rPr>
            <w:noProof/>
            <w:webHidden/>
          </w:rPr>
          <w:instrText xml:space="preserve"> PAGEREF _Toc238031893 \h </w:instrText>
        </w:r>
        <w:r>
          <w:rPr>
            <w:noProof/>
            <w:webHidden/>
          </w:rPr>
        </w:r>
        <w:r>
          <w:rPr>
            <w:noProof/>
            <w:webHidden/>
          </w:rPr>
          <w:fldChar w:fldCharType="separate"/>
        </w:r>
        <w:r>
          <w:rPr>
            <w:noProof/>
            <w:webHidden/>
          </w:rPr>
          <w:t>112</w:t>
        </w:r>
        <w:r>
          <w:rPr>
            <w:noProof/>
            <w:webHidden/>
          </w:rPr>
          <w:fldChar w:fldCharType="end"/>
        </w:r>
      </w:hyperlink>
    </w:p>
    <w:p w14:paraId="4D218F22" w14:textId="08450344" w:rsidR="00783AE0" w:rsidRPr="00890B9D" w:rsidRDefault="009E40B7" w:rsidP="00D13CD4">
      <w:pPr>
        <w:pStyle w:val="Heading1"/>
      </w:pPr>
      <w:r w:rsidRPr="00E36FB6">
        <w:rPr>
          <w:rFonts w:cs="Arial"/>
          <w:sz w:val="22"/>
          <w:szCs w:val="22"/>
        </w:rPr>
        <w:lastRenderedPageBreak/>
        <w:fldChar w:fldCharType="end"/>
      </w:r>
      <w:bookmarkStart w:id="39" w:name="_Ref34571440"/>
      <w:bookmarkStart w:id="40" w:name="_Toc54861789"/>
      <w:bookmarkStart w:id="41" w:name="_Toc238031933"/>
      <w:r w:rsidR="00D51D41" w:rsidRPr="00890B9D">
        <w:t>Introduction</w:t>
      </w:r>
      <w:bookmarkEnd w:id="39"/>
      <w:bookmarkEnd w:id="40"/>
      <w:bookmarkEnd w:id="41"/>
    </w:p>
    <w:p w14:paraId="1B7CF860" w14:textId="6A84FEBD" w:rsidR="00D51D41" w:rsidRPr="00890B9D" w:rsidRDefault="00D51D41" w:rsidP="007359C5">
      <w:pPr>
        <w:pStyle w:val="Heading2"/>
      </w:pPr>
      <w:bookmarkStart w:id="42" w:name="_Toc54861790"/>
      <w:bookmarkStart w:id="43" w:name="_Toc238031934"/>
      <w:r w:rsidRPr="00890B9D">
        <w:t>Purpose</w:t>
      </w:r>
      <w:bookmarkEnd w:id="42"/>
      <w:bookmarkEnd w:id="43"/>
    </w:p>
    <w:p w14:paraId="2451395E" w14:textId="77777777" w:rsidR="00D51D41" w:rsidRPr="006606D5" w:rsidRDefault="00D51D41" w:rsidP="000E6760">
      <w:pPr>
        <w:pStyle w:val="BodyText"/>
      </w:pPr>
      <w:r w:rsidRPr="006606D5">
        <w:t xml:space="preserve">The purpose of this document is to assist </w:t>
      </w:r>
      <w:r w:rsidR="002A7F99">
        <w:t>digital service providers (</w:t>
      </w:r>
      <w:r w:rsidRPr="006606D5">
        <w:t>DSP</w:t>
      </w:r>
      <w:r w:rsidR="002A7F99">
        <w:t>)</w:t>
      </w:r>
      <w:r w:rsidRPr="006606D5">
        <w:t xml:space="preserve"> in understanding:</w:t>
      </w:r>
    </w:p>
    <w:p w14:paraId="5B12915B" w14:textId="243FAE2B" w:rsidR="00D51D41" w:rsidRPr="006606D5" w:rsidRDefault="003A3411" w:rsidP="000E6760">
      <w:pPr>
        <w:pStyle w:val="ListBullet"/>
      </w:pPr>
      <w:r>
        <w:t>T</w:t>
      </w:r>
      <w:r w:rsidR="00D51D41" w:rsidRPr="006606D5">
        <w:t>he business context surrounding the functionality of the design requirements for Single Touch Payroll (STP)</w:t>
      </w:r>
    </w:p>
    <w:p w14:paraId="725F3176" w14:textId="3A096909" w:rsidR="00D51D41" w:rsidRPr="006606D5" w:rsidRDefault="003A3411" w:rsidP="000E6760">
      <w:pPr>
        <w:pStyle w:val="ListBullet"/>
      </w:pPr>
      <w:r>
        <w:t>H</w:t>
      </w:r>
      <w:r w:rsidR="00D51D41" w:rsidRPr="006606D5">
        <w:t xml:space="preserve">ow </w:t>
      </w:r>
      <w:r w:rsidR="003B180F" w:rsidRPr="006606D5">
        <w:t>a payer</w:t>
      </w:r>
      <w:r w:rsidR="00D51D41" w:rsidRPr="006606D5">
        <w:t xml:space="preserve"> can meet their taxation obligations under </w:t>
      </w:r>
      <w:r w:rsidR="00D51D41" w:rsidRPr="00064C86">
        <w:rPr>
          <w:rStyle w:val="IntenseEmphasis"/>
        </w:rPr>
        <w:t>Division 389 of Schedule 1 to the Taxation Administration Act 1953</w:t>
      </w:r>
      <w:r w:rsidR="00D51D41">
        <w:rPr>
          <w:rStyle w:val="IntenseEmphasis"/>
        </w:rPr>
        <w:t xml:space="preserve"> </w:t>
      </w:r>
      <w:r w:rsidR="008F1E28">
        <w:rPr>
          <w:rStyle w:val="IntenseEmphasis"/>
        </w:rPr>
        <w:t>(TAA)</w:t>
      </w:r>
      <w:r w:rsidR="00D51D41" w:rsidRPr="006606D5">
        <w:t xml:space="preserve"> – Reporting by employers (‘Single Touch Payroll’</w:t>
      </w:r>
      <w:r w:rsidR="00227FBB" w:rsidRPr="006606D5">
        <w:t>)</w:t>
      </w:r>
    </w:p>
    <w:p w14:paraId="48F9812A" w14:textId="160F47B4" w:rsidR="002A51EF" w:rsidRPr="006606D5" w:rsidRDefault="003A3411" w:rsidP="000E6760">
      <w:pPr>
        <w:pStyle w:val="ListBullet"/>
      </w:pPr>
      <w:r>
        <w:t>H</w:t>
      </w:r>
      <w:r w:rsidR="002A51EF" w:rsidRPr="006606D5">
        <w:t xml:space="preserve">ow a </w:t>
      </w:r>
      <w:r w:rsidR="005F4641" w:rsidRPr="006606D5">
        <w:t>payer</w:t>
      </w:r>
      <w:r w:rsidR="002A51EF" w:rsidRPr="006606D5">
        <w:t xml:space="preserve"> will meet their obligation to provide the Commissioner with a Tax File Number Declaration received from a payee under </w:t>
      </w:r>
      <w:r w:rsidR="002A51EF" w:rsidRPr="00E6617A">
        <w:rPr>
          <w:rStyle w:val="IntenseEmphasis"/>
          <w:i w:val="0"/>
        </w:rPr>
        <w:t>Division 3 of Part VA of the</w:t>
      </w:r>
      <w:r w:rsidR="002A51EF" w:rsidRPr="00FB1BE6">
        <w:rPr>
          <w:rStyle w:val="IntenseEmphasis"/>
        </w:rPr>
        <w:t xml:space="preserve"> Income Tax Assessment Act 1936</w:t>
      </w:r>
      <w:r w:rsidR="002A51EF" w:rsidRPr="006606D5">
        <w:t xml:space="preserve"> or provide notification that a payee has not provided a Tax File Number Declaration</w:t>
      </w:r>
    </w:p>
    <w:p w14:paraId="26DD077E" w14:textId="633E782A" w:rsidR="002A51EF" w:rsidRPr="006606D5" w:rsidRDefault="003A3411" w:rsidP="000E6760">
      <w:pPr>
        <w:pStyle w:val="ListBullet"/>
      </w:pPr>
      <w:r>
        <w:t>H</w:t>
      </w:r>
      <w:r w:rsidR="002A51EF" w:rsidRPr="006606D5">
        <w:t xml:space="preserve">ow a payer can meet their obligation to report Child Support Deductions and Garnishee amounts to the Child Support Registrar by voluntarily reporting these amounts to the Commissioner under </w:t>
      </w:r>
      <w:r w:rsidR="002A51EF" w:rsidRPr="00E6617A">
        <w:rPr>
          <w:rStyle w:val="IntenseEmphasis"/>
          <w:i w:val="0"/>
        </w:rPr>
        <w:t xml:space="preserve">Division 389 of Schedule 1 to the </w:t>
      </w:r>
      <w:r w:rsidR="002A51EF" w:rsidRPr="00FB1BE6">
        <w:rPr>
          <w:rStyle w:val="IntenseEmphasis"/>
        </w:rPr>
        <w:t>Taxation Administration Act 1953</w:t>
      </w:r>
      <w:r w:rsidR="00C9743D" w:rsidRPr="00D20D1E">
        <w:rPr>
          <w:rStyle w:val="IntenseEmphasis"/>
        </w:rPr>
        <w:t>.</w:t>
      </w:r>
    </w:p>
    <w:p w14:paraId="08754172" w14:textId="5E2CDE82" w:rsidR="00D51D41" w:rsidRPr="00890B9D" w:rsidRDefault="00D51D41" w:rsidP="007359C5">
      <w:pPr>
        <w:pStyle w:val="Heading2"/>
      </w:pPr>
      <w:bookmarkStart w:id="44" w:name="_Toc34747878"/>
      <w:bookmarkStart w:id="45" w:name="_Toc34748186"/>
      <w:bookmarkStart w:id="46" w:name="_Toc34748494"/>
      <w:bookmarkStart w:id="47" w:name="_Toc34753366"/>
      <w:bookmarkStart w:id="48" w:name="_Toc34831408"/>
      <w:bookmarkStart w:id="49" w:name="_Toc34847194"/>
      <w:bookmarkStart w:id="50" w:name="_Toc34847515"/>
      <w:bookmarkStart w:id="51" w:name="_Toc34847836"/>
      <w:bookmarkStart w:id="52" w:name="_Toc34848157"/>
      <w:bookmarkStart w:id="53" w:name="_Toc34848478"/>
      <w:bookmarkStart w:id="54" w:name="_Toc34898294"/>
      <w:bookmarkStart w:id="55" w:name="_Toc34898949"/>
      <w:bookmarkStart w:id="56" w:name="_Toc34916482"/>
      <w:bookmarkStart w:id="57" w:name="_Toc54861791"/>
      <w:bookmarkStart w:id="58" w:name="_Toc238031935"/>
      <w:bookmarkEnd w:id="44"/>
      <w:bookmarkEnd w:id="45"/>
      <w:bookmarkEnd w:id="46"/>
      <w:bookmarkEnd w:id="47"/>
      <w:bookmarkEnd w:id="48"/>
      <w:bookmarkEnd w:id="49"/>
      <w:bookmarkEnd w:id="50"/>
      <w:bookmarkEnd w:id="51"/>
      <w:bookmarkEnd w:id="52"/>
      <w:bookmarkEnd w:id="53"/>
      <w:bookmarkEnd w:id="54"/>
      <w:bookmarkEnd w:id="55"/>
      <w:bookmarkEnd w:id="56"/>
      <w:r w:rsidRPr="00890B9D">
        <w:t>Disclaimer</w:t>
      </w:r>
      <w:bookmarkEnd w:id="57"/>
      <w:bookmarkEnd w:id="58"/>
    </w:p>
    <w:p w14:paraId="155C6FA2" w14:textId="457F5124" w:rsidR="00C26883" w:rsidRPr="00C42B81" w:rsidRDefault="00C26883" w:rsidP="000E6760">
      <w:pPr>
        <w:pStyle w:val="BodyText"/>
      </w:pPr>
      <w:r w:rsidRPr="006606D5">
        <w:t xml:space="preserve">While STP reporting leverages off many of the same business processes </w:t>
      </w:r>
      <w:r w:rsidR="003B180F" w:rsidRPr="006606D5">
        <w:t>a payer</w:t>
      </w:r>
      <w:r w:rsidRPr="006606D5">
        <w:t xml:space="preserve"> undertakes to produce pay slips for their </w:t>
      </w:r>
      <w:r w:rsidR="00E22E82" w:rsidRPr="006606D5">
        <w:t>payees</w:t>
      </w:r>
      <w:r w:rsidR="005E6C55" w:rsidRPr="006606D5">
        <w:t xml:space="preserve">, the information in this document does not in any way impact on </w:t>
      </w:r>
      <w:r w:rsidR="003B180F" w:rsidRPr="006606D5">
        <w:t xml:space="preserve">a </w:t>
      </w:r>
      <w:r w:rsidR="007F1E62">
        <w:t>payers</w:t>
      </w:r>
      <w:r w:rsidR="005E6C55" w:rsidRPr="006606D5">
        <w:t xml:space="preserve"> obligation under the </w:t>
      </w:r>
      <w:r w:rsidR="005E6C55" w:rsidRPr="007E7B7E">
        <w:rPr>
          <w:i/>
        </w:rPr>
        <w:t>Fair Work Act 2009</w:t>
      </w:r>
      <w:r w:rsidR="005E6C55" w:rsidRPr="006606D5">
        <w:t xml:space="preserve"> and the </w:t>
      </w:r>
      <w:r w:rsidR="005E6C55" w:rsidRPr="00E00D08">
        <w:rPr>
          <w:rStyle w:val="Emphasis"/>
        </w:rPr>
        <w:t>Fair Work Regulations 2009</w:t>
      </w:r>
      <w:r w:rsidR="005E6C55" w:rsidRPr="006606D5">
        <w:t xml:space="preserve"> (‘Fair Work legislation’) as well as other workplace legislation to provide information to </w:t>
      </w:r>
      <w:r w:rsidR="00E22E82" w:rsidRPr="006606D5">
        <w:t>a payee</w:t>
      </w:r>
      <w:r w:rsidR="005E6C55" w:rsidRPr="006606D5">
        <w:t xml:space="preserve"> on their pay slip. In particular, the STP reporting requirement to report superannuation guarantee amounts does not </w:t>
      </w:r>
      <w:r w:rsidR="005E6C55" w:rsidRPr="00C42B81">
        <w:t>in any way change</w:t>
      </w:r>
      <w:r w:rsidRPr="00C42B81">
        <w:t xml:space="preserve">, dictate or influence the requirement under Fair Work legislation, to include information relating to superannuation contributions on </w:t>
      </w:r>
      <w:r w:rsidR="0012205A" w:rsidRPr="00C42B81">
        <w:t xml:space="preserve">a </w:t>
      </w:r>
      <w:proofErr w:type="gramStart"/>
      <w:r w:rsidR="007F1E62">
        <w:t>payees</w:t>
      </w:r>
      <w:proofErr w:type="gramEnd"/>
      <w:r w:rsidRPr="00C42B81">
        <w:t xml:space="preserve"> pay slip. The Australian Taxation Office (ATO) cannot provide advice on pay slip reporting requirements, and clarification on these requirements should be sought from the Office of the Fair Work Ombudsman.</w:t>
      </w:r>
    </w:p>
    <w:p w14:paraId="16335CB1" w14:textId="77777777" w:rsidR="00C26883" w:rsidRPr="00890B9D" w:rsidRDefault="00C26883" w:rsidP="007359C5">
      <w:pPr>
        <w:pStyle w:val="Heading2"/>
      </w:pPr>
      <w:bookmarkStart w:id="59" w:name="_Toc54861792"/>
      <w:bookmarkStart w:id="60" w:name="_Ref144134309"/>
      <w:bookmarkStart w:id="61" w:name="_Ref144134315"/>
      <w:bookmarkStart w:id="62" w:name="_Ref144136302"/>
      <w:bookmarkStart w:id="63" w:name="_Ref144136304"/>
      <w:bookmarkStart w:id="64" w:name="_Toc238031936"/>
      <w:r w:rsidRPr="00890B9D">
        <w:t>Audience</w:t>
      </w:r>
      <w:bookmarkEnd w:id="59"/>
      <w:bookmarkEnd w:id="60"/>
      <w:bookmarkEnd w:id="61"/>
      <w:bookmarkEnd w:id="62"/>
      <w:bookmarkEnd w:id="63"/>
      <w:bookmarkEnd w:id="64"/>
    </w:p>
    <w:p w14:paraId="4B77A6AD" w14:textId="77777777" w:rsidR="00C26883" w:rsidRPr="006606D5" w:rsidRDefault="00C26883" w:rsidP="000E6760">
      <w:pPr>
        <w:pStyle w:val="BodyText"/>
      </w:pPr>
      <w:r w:rsidRPr="006606D5">
        <w:t xml:space="preserve">This document is for any DSP </w:t>
      </w:r>
      <w:r w:rsidR="00F448F6" w:rsidRPr="006606D5">
        <w:t xml:space="preserve">that </w:t>
      </w:r>
      <w:r w:rsidRPr="006606D5">
        <w:t>has chosen to build or update their products to allow for STP reporting obligations</w:t>
      </w:r>
      <w:r w:rsidR="00A607D9" w:rsidRPr="006606D5">
        <w:t xml:space="preserve">, or to </w:t>
      </w:r>
      <w:r w:rsidR="008F5B75" w:rsidRPr="006606D5">
        <w:t>send</w:t>
      </w:r>
      <w:r w:rsidR="00A607D9" w:rsidRPr="006606D5">
        <w:t xml:space="preserve"> STP </w:t>
      </w:r>
      <w:r w:rsidR="006F6CDC" w:rsidRPr="006606D5">
        <w:t>reports as a Sending Service Provider</w:t>
      </w:r>
      <w:r w:rsidRPr="006606D5">
        <w:t>.</w:t>
      </w:r>
    </w:p>
    <w:p w14:paraId="4842136A" w14:textId="24C94282" w:rsidR="00EE659C" w:rsidRPr="00C42B81" w:rsidRDefault="00EE659C" w:rsidP="000E6760">
      <w:pPr>
        <w:pStyle w:val="BodyText"/>
      </w:pPr>
      <w:r w:rsidRPr="006606D5">
        <w:t xml:space="preserve">To be whitelisted for Pay Event 2020 Services, </w:t>
      </w:r>
      <w:r w:rsidR="00713AF7">
        <w:t>DSPs</w:t>
      </w:r>
      <w:r w:rsidRPr="006606D5">
        <w:t xml:space="preserve"> will need to demonstrate that their STP solution(s):</w:t>
      </w:r>
    </w:p>
    <w:p w14:paraId="29EF97CF" w14:textId="7DE6C1AC" w:rsidR="00EE659C" w:rsidRDefault="003A3411" w:rsidP="004E1335">
      <w:pPr>
        <w:pStyle w:val="ListNumber"/>
      </w:pPr>
      <w:r>
        <w:t>S</w:t>
      </w:r>
      <w:r w:rsidR="00EE659C" w:rsidRPr="00064C86">
        <w:t xml:space="preserve">upport both the </w:t>
      </w:r>
      <w:r w:rsidR="005B4D3E">
        <w:t>submit</w:t>
      </w:r>
      <w:r w:rsidR="00EE659C" w:rsidRPr="00064C86">
        <w:t xml:space="preserve"> and </w:t>
      </w:r>
      <w:r w:rsidR="0043179A">
        <w:t>u</w:t>
      </w:r>
      <w:r w:rsidR="005F4641" w:rsidRPr="00064C86">
        <w:t>pdate action</w:t>
      </w:r>
      <w:r w:rsidR="00EE659C" w:rsidRPr="00064C86">
        <w:t>s</w:t>
      </w:r>
    </w:p>
    <w:p w14:paraId="679FB2EB" w14:textId="360F89E2" w:rsidR="00EE659C" w:rsidRPr="00064C86" w:rsidRDefault="003A3411" w:rsidP="004E1335">
      <w:pPr>
        <w:pStyle w:val="ListNumber"/>
      </w:pPr>
      <w:r>
        <w:t>I</w:t>
      </w:r>
      <w:r w:rsidR="00640B0E" w:rsidRPr="00064C86">
        <w:t>nclude</w:t>
      </w:r>
      <w:r w:rsidR="00EE659C" w:rsidRPr="00064C86">
        <w:t xml:space="preserve"> the reporting rules as per this Business Implementations Guide</w:t>
      </w:r>
    </w:p>
    <w:p w14:paraId="749FCF96" w14:textId="2EB36237" w:rsidR="00EE659C" w:rsidRDefault="003A3411" w:rsidP="004E1335">
      <w:pPr>
        <w:pStyle w:val="ListNumber"/>
      </w:pPr>
      <w:r>
        <w:t>I</w:t>
      </w:r>
      <w:r w:rsidR="00640B0E" w:rsidRPr="00064C86">
        <w:t>nclude</w:t>
      </w:r>
      <w:r w:rsidR="00EE659C" w:rsidRPr="00064C86">
        <w:t xml:space="preserve"> the field validatio</w:t>
      </w:r>
      <w:r w:rsidR="00EE659C" w:rsidRPr="00FB1BE6">
        <w:t>ns as per the Validation rules and M</w:t>
      </w:r>
      <w:r w:rsidR="00B41AE7" w:rsidRPr="00FB1BE6">
        <w:t xml:space="preserve">essage Structure </w:t>
      </w:r>
      <w:r w:rsidR="0078705A">
        <w:t>T</w:t>
      </w:r>
      <w:r w:rsidR="00B41AE7" w:rsidRPr="00FB1BE6">
        <w:t>able (MST)</w:t>
      </w:r>
      <w:r w:rsidR="00EE659C" w:rsidRPr="00FB1BE6">
        <w:t>.</w:t>
      </w:r>
    </w:p>
    <w:p w14:paraId="5249DB34" w14:textId="754C5C18" w:rsidR="00524909" w:rsidRPr="00FB1BE6" w:rsidRDefault="00524909" w:rsidP="004E1335">
      <w:pPr>
        <w:pStyle w:val="ListNumber"/>
      </w:pPr>
      <w:r w:rsidRPr="007E4DEB">
        <w:t xml:space="preserve">DSPs </w:t>
      </w:r>
      <w:r w:rsidRPr="00D53668">
        <w:t xml:space="preserve">may </w:t>
      </w:r>
      <w:r w:rsidR="007E4DEB" w:rsidRPr="00F572A6">
        <w:t>choose to deliver the</w:t>
      </w:r>
      <w:r w:rsidRPr="007E4DEB">
        <w:t xml:space="preserve"> adjust action </w:t>
      </w:r>
      <w:r w:rsidR="007E4DEB">
        <w:t>that is an optional action in the pay event.</w:t>
      </w:r>
    </w:p>
    <w:p w14:paraId="31EBB51D" w14:textId="0D8243C4" w:rsidR="00C26883" w:rsidRPr="00890B9D" w:rsidRDefault="00C26883" w:rsidP="007359C5">
      <w:pPr>
        <w:pStyle w:val="Heading2"/>
      </w:pPr>
      <w:bookmarkStart w:id="65" w:name="_Toc54861793"/>
      <w:bookmarkStart w:id="66" w:name="_Ref144134326"/>
      <w:bookmarkStart w:id="67" w:name="_Ref144134329"/>
      <w:bookmarkStart w:id="68" w:name="_Toc238031937"/>
      <w:r w:rsidRPr="00890B9D">
        <w:t>Document Context</w:t>
      </w:r>
      <w:bookmarkEnd w:id="65"/>
      <w:bookmarkEnd w:id="66"/>
      <w:bookmarkEnd w:id="67"/>
      <w:bookmarkEnd w:id="68"/>
    </w:p>
    <w:p w14:paraId="173124CB" w14:textId="31BDEDC5" w:rsidR="00AA035A" w:rsidRDefault="00AA035A" w:rsidP="000E6760">
      <w:pPr>
        <w:pStyle w:val="BodyText"/>
      </w:pPr>
      <w:r>
        <w:t xml:space="preserve">The Business Implementation Guide (BIG) is the primary guidance document for payroll DSPs and should be read in conjunction with the Message Structure Table (MST). Supplementary guidance such as </w:t>
      </w:r>
      <w:hyperlink r:id="rId24" w:history="1">
        <w:r w:rsidRPr="003063BA">
          <w:rPr>
            <w:rStyle w:val="Hyperlink"/>
          </w:rPr>
          <w:t>Position Papers</w:t>
        </w:r>
      </w:hyperlink>
      <w:r>
        <w:t xml:space="preserve"> and </w:t>
      </w:r>
      <w:hyperlink r:id="rId25" w:history="1">
        <w:r w:rsidRPr="003063BA">
          <w:rPr>
            <w:rStyle w:val="Hyperlink"/>
          </w:rPr>
          <w:t>Guidance Notes</w:t>
        </w:r>
      </w:hyperlink>
      <w:r>
        <w:t xml:space="preserve"> will provide context to further support payroll DSPs.</w:t>
      </w:r>
    </w:p>
    <w:p w14:paraId="2F7D6AEC" w14:textId="3D7F5578" w:rsidR="00AA035A" w:rsidRDefault="00AA035A" w:rsidP="000E6760">
      <w:pPr>
        <w:pStyle w:val="BodyText"/>
      </w:pPr>
      <w:r>
        <w:t>The ATO has worked with an industry-based co-design working group in development of the 2020 pay event, including: payroll DSPs, payroll associations and a tax practitioner association who all brought years of experience and expertise to the design.</w:t>
      </w:r>
    </w:p>
    <w:p w14:paraId="3A8FEAAF" w14:textId="6DA008C5" w:rsidR="00C26883" w:rsidRDefault="00C26883" w:rsidP="000E6760">
      <w:pPr>
        <w:pStyle w:val="BodyText"/>
      </w:pPr>
      <w:r w:rsidRPr="00890B9D">
        <w:t>This document describes or interprets how the technical implementation relates to the business context and process</w:t>
      </w:r>
      <w:r w:rsidR="00B50AB9">
        <w:t xml:space="preserve"> and can be relied upon to reflect the final design position. </w:t>
      </w:r>
    </w:p>
    <w:p w14:paraId="144087EF" w14:textId="1DEC1756" w:rsidR="002824E3" w:rsidRPr="00890B9D" w:rsidRDefault="002824E3" w:rsidP="000E6760">
      <w:pPr>
        <w:pStyle w:val="BodyText"/>
      </w:pPr>
      <w:r w:rsidRPr="00890B9D">
        <w:t xml:space="preserve">There is a complex array of components that must be taken into consideration by DSPs when designing solutions to meet the ATO requirements for </w:t>
      </w:r>
      <w:r w:rsidR="00713AF7" w:rsidRPr="00EC2973">
        <w:t>STP</w:t>
      </w:r>
      <w:r w:rsidRPr="00EC2973">
        <w:t>:</w:t>
      </w:r>
      <w:r w:rsidRPr="00890B9D">
        <w:t xml:space="preserve"> legislative, functional, technical and business guidance. </w:t>
      </w:r>
    </w:p>
    <w:p w14:paraId="0AABA4F5" w14:textId="733F91E2" w:rsidR="002824E3" w:rsidRDefault="002824E3" w:rsidP="000E6760">
      <w:pPr>
        <w:pStyle w:val="BodyText"/>
      </w:pPr>
      <w:r w:rsidRPr="003B09AF">
        <w:lastRenderedPageBreak/>
        <w:t xml:space="preserve">Due to the interdependency between some sections, </w:t>
      </w:r>
      <w:r w:rsidRPr="00477DE2">
        <w:rPr>
          <w:rStyle w:val="SmartLink"/>
        </w:rPr>
        <w:t>hyperlinks</w:t>
      </w:r>
      <w:r w:rsidRPr="003B09AF">
        <w:t xml:space="preserve"> are used for ease of cross-referencing.  These references are indicated by </w:t>
      </w:r>
      <w:r w:rsidRPr="003B09AF">
        <w:rPr>
          <w:shd w:val="clear" w:color="auto" w:fill="E8EFF4"/>
        </w:rPr>
        <w:t>shading</w:t>
      </w:r>
      <w:r w:rsidRPr="003B09AF">
        <w:t xml:space="preserve"> and a symbol (</w:t>
      </w:r>
      <w:r w:rsidRPr="003B09AF">
        <w:rPr>
          <w:rFonts w:ascii="Webdings" w:eastAsia="Webdings" w:hAnsi="Webdings" w:cs="Webdings"/>
          <w:shd w:val="clear" w:color="auto" w:fill="E8EFF4"/>
        </w:rPr>
        <w:t>□</w:t>
      </w:r>
      <w:r w:rsidRPr="003B09AF">
        <w:t>).</w:t>
      </w:r>
    </w:p>
    <w:p w14:paraId="512DCD74" w14:textId="143049DE" w:rsidR="00B50AB9" w:rsidRDefault="00B50AB9" w:rsidP="000E6760">
      <w:pPr>
        <w:pStyle w:val="BodyText"/>
      </w:pPr>
      <w:r>
        <w:t xml:space="preserve">There are </w:t>
      </w:r>
      <w:r w:rsidR="00F31820">
        <w:t>six</w:t>
      </w:r>
      <w:r>
        <w:t xml:space="preserve"> key position papers </w:t>
      </w:r>
      <w:r w:rsidR="00DF1EE4">
        <w:t>that</w:t>
      </w:r>
      <w:r>
        <w:t xml:space="preserve"> provide additional context and scenarios </w:t>
      </w:r>
      <w:r w:rsidR="00DF1EE4">
        <w:t>that</w:t>
      </w:r>
      <w:r>
        <w:t xml:space="preserve"> </w:t>
      </w:r>
      <w:r w:rsidR="00EC2973">
        <w:t>should also be</w:t>
      </w:r>
      <w:r>
        <w:t xml:space="preserve"> taken into consideration:</w:t>
      </w:r>
    </w:p>
    <w:p w14:paraId="652FB2CE" w14:textId="58467268" w:rsidR="00B50AB9" w:rsidRDefault="20677FB8" w:rsidP="000E6760">
      <w:pPr>
        <w:pStyle w:val="ListBullet"/>
      </w:pPr>
      <w:hyperlink r:id="rId26">
        <w:r w:rsidRPr="3BB2A3D4">
          <w:rPr>
            <w:rStyle w:val="Hyperlink"/>
          </w:rPr>
          <w:t>Tax Treatments</w:t>
        </w:r>
      </w:hyperlink>
      <w:r w:rsidR="6F4FF2D1">
        <w:t xml:space="preserve"> </w:t>
      </w:r>
    </w:p>
    <w:p w14:paraId="71EB769A" w14:textId="0E3865BF" w:rsidR="00B50AB9" w:rsidRDefault="20677FB8" w:rsidP="000E6760">
      <w:pPr>
        <w:pStyle w:val="ListBullet"/>
      </w:pPr>
      <w:hyperlink r:id="rId27">
        <w:r w:rsidRPr="3BB2A3D4">
          <w:rPr>
            <w:rStyle w:val="Hyperlink"/>
          </w:rPr>
          <w:t>Income Types/Country Codes</w:t>
        </w:r>
        <w:r w:rsidR="51F5D7E4" w:rsidRPr="3BB2A3D4">
          <w:rPr>
            <w:rStyle w:val="Hyperlink"/>
          </w:rPr>
          <w:t xml:space="preserve"> </w:t>
        </w:r>
      </w:hyperlink>
      <w:r w:rsidR="6F4FF2D1">
        <w:t xml:space="preserve">  </w:t>
      </w:r>
    </w:p>
    <w:p w14:paraId="7131F61E" w14:textId="420FD426" w:rsidR="00B50AB9" w:rsidRDefault="20677FB8" w:rsidP="000E6760">
      <w:pPr>
        <w:pStyle w:val="ListBullet"/>
      </w:pPr>
      <w:hyperlink r:id="rId28">
        <w:r w:rsidRPr="3BB2A3D4">
          <w:rPr>
            <w:rStyle w:val="Hyperlink"/>
          </w:rPr>
          <w:t>Disaggregation of Gross</w:t>
        </w:r>
      </w:hyperlink>
    </w:p>
    <w:p w14:paraId="7E401C91" w14:textId="6B25023B" w:rsidR="00422EC5" w:rsidRPr="00F572A6" w:rsidRDefault="00422EC5" w:rsidP="000E6760">
      <w:pPr>
        <w:pStyle w:val="ListBullet"/>
        <w:rPr>
          <w:rStyle w:val="Hyperlink"/>
          <w:color w:val="auto"/>
          <w:u w:val="none"/>
        </w:rPr>
      </w:pPr>
      <w:hyperlink r:id="rId29">
        <w:r w:rsidRPr="097A7CC6">
          <w:rPr>
            <w:rStyle w:val="Hyperlink"/>
          </w:rPr>
          <w:t>Key Identifiers</w:t>
        </w:r>
      </w:hyperlink>
    </w:p>
    <w:p w14:paraId="6D734DA1" w14:textId="2086EBF7" w:rsidR="007E4DEB" w:rsidRDefault="007E4DEB" w:rsidP="000E6760">
      <w:pPr>
        <w:pStyle w:val="ListBullet"/>
      </w:pPr>
      <w:hyperlink r:id="rId30">
        <w:r w:rsidRPr="097A7CC6">
          <w:rPr>
            <w:rStyle w:val="Hyperlink"/>
          </w:rPr>
          <w:t>Other Components</w:t>
        </w:r>
      </w:hyperlink>
    </w:p>
    <w:p w14:paraId="4AD7E509" w14:textId="58B5D5AC" w:rsidR="005551C7" w:rsidRDefault="00B50AB9" w:rsidP="000E6760">
      <w:pPr>
        <w:pStyle w:val="ListBullet"/>
      </w:pPr>
      <w:hyperlink r:id="rId31">
        <w:r w:rsidRPr="732AA788">
          <w:rPr>
            <w:rStyle w:val="Hyperlink"/>
          </w:rPr>
          <w:t>Child Support</w:t>
        </w:r>
      </w:hyperlink>
      <w:r w:rsidR="00C4279E">
        <w:t>.</w:t>
      </w:r>
    </w:p>
    <w:p w14:paraId="5A44AFB9" w14:textId="079B3427" w:rsidR="00EC2973" w:rsidRDefault="00EC2973" w:rsidP="000E6760">
      <w:pPr>
        <w:pStyle w:val="BodyText"/>
      </w:pPr>
      <w:r w:rsidRPr="007E4DEB">
        <w:t xml:space="preserve">In addition, the </w:t>
      </w:r>
      <w:hyperlink r:id="rId32" w:history="1">
        <w:r w:rsidRPr="007E4DEB">
          <w:rPr>
            <w:rStyle w:val="Hyperlink"/>
          </w:rPr>
          <w:t>ATO Guidance Notes</w:t>
        </w:r>
      </w:hyperlink>
      <w:r w:rsidRPr="007E4DEB">
        <w:t xml:space="preserve"> provide additional </w:t>
      </w:r>
      <w:r w:rsidR="00886C31" w:rsidRPr="007E4DEB">
        <w:t>support</w:t>
      </w:r>
      <w:r w:rsidR="00886C31" w:rsidRPr="007E4DEB" w:rsidDel="00886C31">
        <w:t xml:space="preserve"> </w:t>
      </w:r>
      <w:r w:rsidRPr="007E4DEB">
        <w:t xml:space="preserve">and examples to describe existing STP processes and concepts. Guidance notes </w:t>
      </w:r>
      <w:r w:rsidR="007E4DEB">
        <w:t>have been</w:t>
      </w:r>
      <w:r w:rsidRPr="007E4DEB">
        <w:t xml:space="preserve"> released where it is identified </w:t>
      </w:r>
      <w:r w:rsidR="00886C31" w:rsidRPr="007E4DEB">
        <w:t xml:space="preserve">that </w:t>
      </w:r>
      <w:r w:rsidRPr="007E4DEB">
        <w:t>some DSPs may require additional</w:t>
      </w:r>
      <w:r w:rsidR="00886C31" w:rsidRPr="007E4DEB">
        <w:t xml:space="preserve"> assistance</w:t>
      </w:r>
      <w:r w:rsidR="00F37728" w:rsidRPr="00D53668">
        <w:t>.</w:t>
      </w:r>
      <w:r w:rsidR="00F37728">
        <w:t xml:space="preserve"> </w:t>
      </w:r>
    </w:p>
    <w:p w14:paraId="7DE56AAE" w14:textId="091D7D23" w:rsidR="0001708D" w:rsidRDefault="004C7296" w:rsidP="000E6760">
      <w:pPr>
        <w:pStyle w:val="ListBullet"/>
      </w:pPr>
      <w:hyperlink r:id="rId33" w:history="1">
        <w:r w:rsidRPr="007E4DEB">
          <w:rPr>
            <w:rStyle w:val="Hyperlink"/>
          </w:rPr>
          <w:t>Transition</w:t>
        </w:r>
      </w:hyperlink>
    </w:p>
    <w:p w14:paraId="5724DE92" w14:textId="4CE961F8" w:rsidR="004C7296" w:rsidRDefault="004C7296" w:rsidP="000E6760">
      <w:pPr>
        <w:pStyle w:val="ListBullet"/>
      </w:pPr>
      <w:hyperlink r:id="rId34" w:history="1">
        <w:r w:rsidRPr="007E4DEB">
          <w:rPr>
            <w:rStyle w:val="Hyperlink"/>
          </w:rPr>
          <w:t>Key Dates</w:t>
        </w:r>
      </w:hyperlink>
    </w:p>
    <w:p w14:paraId="66EF6FF2" w14:textId="795CCED6" w:rsidR="004C7296" w:rsidRDefault="004C7296" w:rsidP="000E6760">
      <w:pPr>
        <w:pStyle w:val="ListBullet"/>
      </w:pPr>
      <w:hyperlink r:id="rId35" w:history="1">
        <w:r w:rsidRPr="007E4DEB">
          <w:rPr>
            <w:rStyle w:val="Hyperlink"/>
          </w:rPr>
          <w:t>ATO Use of Data</w:t>
        </w:r>
        <w:r w:rsidR="008A2EDE" w:rsidRPr="007E4DEB">
          <w:rPr>
            <w:rStyle w:val="Hyperlink"/>
          </w:rPr>
          <w:t xml:space="preserve"> and Online Screens</w:t>
        </w:r>
      </w:hyperlink>
    </w:p>
    <w:p w14:paraId="290C6AD6" w14:textId="2915D72A" w:rsidR="00414240" w:rsidRPr="00EC2973" w:rsidRDefault="00414240" w:rsidP="000E6760">
      <w:pPr>
        <w:pStyle w:val="ListBullet"/>
      </w:pPr>
      <w:hyperlink r:id="rId36" w:history="1">
        <w:r w:rsidRPr="007E4DEB">
          <w:rPr>
            <w:rStyle w:val="Hyperlink"/>
          </w:rPr>
          <w:t>Services Australia Use of Data</w:t>
        </w:r>
        <w:r w:rsidR="00C4279E" w:rsidRPr="007E4DEB">
          <w:rPr>
            <w:rStyle w:val="Hyperlink"/>
          </w:rPr>
          <w:t>.</w:t>
        </w:r>
      </w:hyperlink>
    </w:p>
    <w:p w14:paraId="75E40944" w14:textId="4FD08D89" w:rsidR="00C26883" w:rsidRPr="006606D5" w:rsidRDefault="002D3E9E" w:rsidP="000E6760">
      <w:pPr>
        <w:pStyle w:val="BodyText"/>
      </w:pPr>
      <w:r w:rsidRPr="006606D5">
        <w:t xml:space="preserve">This document is designed to be read in conjunction with the ATO </w:t>
      </w:r>
      <w:r w:rsidR="00713AF7">
        <w:t>Standard Business Reporting (</w:t>
      </w:r>
      <w:r w:rsidRPr="006606D5">
        <w:t>SBR</w:t>
      </w:r>
      <w:r w:rsidR="00713AF7">
        <w:t>)</w:t>
      </w:r>
      <w:r w:rsidRPr="006606D5">
        <w:t xml:space="preserve"> documentation suite, including:</w:t>
      </w:r>
    </w:p>
    <w:p w14:paraId="484473BB" w14:textId="77777777" w:rsidR="002D3E9E" w:rsidRDefault="002D3E9E" w:rsidP="000E6760">
      <w:pPr>
        <w:pStyle w:val="ListBullet"/>
      </w:pPr>
      <w:r w:rsidRPr="006606D5">
        <w:t>ebMS3 Web Service Implementation Guide for web service and platform information</w:t>
      </w:r>
    </w:p>
    <w:p w14:paraId="0518BADB" w14:textId="77777777" w:rsidR="00C42B81" w:rsidRDefault="00C42B81" w:rsidP="000E6760">
      <w:pPr>
        <w:pStyle w:val="ListBullet"/>
      </w:pPr>
      <w:r>
        <w:t>ATO Common Business Implementation and Taxpayer Declaration Guide</w:t>
      </w:r>
    </w:p>
    <w:p w14:paraId="20C528F2" w14:textId="77777777" w:rsidR="00C42B81" w:rsidRDefault="00C42B81" w:rsidP="000E6760">
      <w:pPr>
        <w:pStyle w:val="ListBullet"/>
      </w:pPr>
      <w:r>
        <w:t>ATO Service Registry (SR)</w:t>
      </w:r>
    </w:p>
    <w:p w14:paraId="46C08708" w14:textId="77777777" w:rsidR="002D3E9E" w:rsidRPr="00C42B81" w:rsidRDefault="002D3E9E" w:rsidP="000E6760">
      <w:pPr>
        <w:pStyle w:val="ListBullet"/>
      </w:pPr>
      <w:r w:rsidRPr="006606D5">
        <w:t>Message Structure Table and validation</w:t>
      </w:r>
      <w:r w:rsidRPr="00C42B81">
        <w:t xml:space="preserve"> rules found in the relevant artefact package</w:t>
      </w:r>
    </w:p>
    <w:p w14:paraId="630923CF" w14:textId="77777777" w:rsidR="002D3E9E" w:rsidRPr="00C42B81" w:rsidRDefault="002D3E9E" w:rsidP="000E6760">
      <w:pPr>
        <w:pStyle w:val="ListBullet"/>
      </w:pPr>
      <w:r w:rsidRPr="00C42B81">
        <w:t>Test information in the Conformance suites</w:t>
      </w:r>
      <w:r w:rsidR="00FF602B" w:rsidRPr="00C42B81">
        <w:t>.</w:t>
      </w:r>
    </w:p>
    <w:p w14:paraId="70AF973C" w14:textId="129A99CF" w:rsidR="002D3E9E" w:rsidRDefault="002D3E9E">
      <w:pPr>
        <w:pStyle w:val="Cross-Reference"/>
      </w:pPr>
      <w:r>
        <w:t xml:space="preserve">See the </w:t>
      </w:r>
      <w:hyperlink r:id="rId37">
        <w:r w:rsidRPr="732AA788">
          <w:rPr>
            <w:rStyle w:val="Hyperlink"/>
          </w:rPr>
          <w:t xml:space="preserve">ATO </w:t>
        </w:r>
        <w:r w:rsidR="001B19CF" w:rsidRPr="732AA788">
          <w:rPr>
            <w:rStyle w:val="Hyperlink"/>
          </w:rPr>
          <w:t>common artefacts and reference</w:t>
        </w:r>
        <w:r w:rsidR="00161486" w:rsidRPr="732AA788">
          <w:rPr>
            <w:rStyle w:val="Hyperlink"/>
          </w:rPr>
          <w:t xml:space="preserve"> documents</w:t>
        </w:r>
      </w:hyperlink>
      <w:r>
        <w:t>﷟.</w:t>
      </w:r>
      <w:r w:rsidR="00E50AA4">
        <w:t xml:space="preserve"> </w:t>
      </w:r>
    </w:p>
    <w:p w14:paraId="027CAA8E" w14:textId="054A0FE1" w:rsidR="00602A10" w:rsidRDefault="00602A10">
      <w:pPr>
        <w:pStyle w:val="Cross-Reference"/>
      </w:pPr>
      <w:r>
        <w:t xml:space="preserve">See </w:t>
      </w:r>
      <w:r w:rsidR="00A211D4">
        <w:t xml:space="preserve">section </w:t>
      </w:r>
      <w:r w:rsidR="00494597" w:rsidRPr="00E00D08">
        <w:rPr>
          <w:rStyle w:val="SmartLink"/>
        </w:rPr>
        <w:fldChar w:fldCharType="begin"/>
      </w:r>
      <w:r w:rsidR="00494597" w:rsidRPr="00E00D08">
        <w:rPr>
          <w:rStyle w:val="SmartLink"/>
        </w:rPr>
        <w:instrText xml:space="preserve"> REF _Ref57726368 \r \h </w:instrText>
      </w:r>
      <w:r w:rsidR="00E00D08">
        <w:rPr>
          <w:rStyle w:val="SmartLink"/>
        </w:rPr>
        <w:instrText xml:space="preserve"> \* MERGEFORMAT </w:instrText>
      </w:r>
      <w:r w:rsidR="00494597" w:rsidRPr="00E00D08">
        <w:rPr>
          <w:rStyle w:val="SmartLink"/>
        </w:rPr>
      </w:r>
      <w:r w:rsidR="00494597" w:rsidRPr="00E00D08">
        <w:rPr>
          <w:rStyle w:val="SmartLink"/>
        </w:rPr>
        <w:fldChar w:fldCharType="separate"/>
      </w:r>
      <w:r w:rsidR="00C14FEC">
        <w:rPr>
          <w:rStyle w:val="SmartLink"/>
        </w:rPr>
        <w:t>10.1</w:t>
      </w:r>
      <w:r w:rsidR="00494597" w:rsidRPr="00E00D08">
        <w:rPr>
          <w:rStyle w:val="SmartLink"/>
        </w:rPr>
        <w:fldChar w:fldCharType="end"/>
      </w:r>
      <w:r w:rsidR="00494597" w:rsidRPr="00E00D08">
        <w:rPr>
          <w:rStyle w:val="SmartLink"/>
        </w:rPr>
        <w:t xml:space="preserve"> </w:t>
      </w:r>
      <w:r w:rsidR="00494597" w:rsidRPr="00E00D08">
        <w:rPr>
          <w:rStyle w:val="SmartLink"/>
        </w:rPr>
        <w:fldChar w:fldCharType="begin"/>
      </w:r>
      <w:r w:rsidR="00494597" w:rsidRPr="00E00D08">
        <w:rPr>
          <w:rStyle w:val="SmartLink"/>
        </w:rPr>
        <w:instrText xml:space="preserve"> REF _Ref57726368 \h </w:instrText>
      </w:r>
      <w:r w:rsidR="00E00D08">
        <w:rPr>
          <w:rStyle w:val="SmartLink"/>
        </w:rPr>
        <w:instrText xml:space="preserve"> \* MERGEFORMAT </w:instrText>
      </w:r>
      <w:r w:rsidR="00494597" w:rsidRPr="00E00D08">
        <w:rPr>
          <w:rStyle w:val="SmartLink"/>
        </w:rPr>
      </w:r>
      <w:r w:rsidR="00494597" w:rsidRPr="00E00D08">
        <w:rPr>
          <w:rStyle w:val="SmartLink"/>
        </w:rPr>
        <w:fldChar w:fldCharType="separate"/>
      </w:r>
      <w:r w:rsidR="00C14FEC" w:rsidRPr="00C14FEC">
        <w:rPr>
          <w:rStyle w:val="SmartLink"/>
        </w:rPr>
        <w:t>Version Control</w:t>
      </w:r>
      <w:r w:rsidR="00494597" w:rsidRPr="00E00D08">
        <w:rPr>
          <w:rStyle w:val="SmartLink"/>
        </w:rPr>
        <w:fldChar w:fldCharType="end"/>
      </w:r>
      <w:r w:rsidR="00E75B97">
        <w:t xml:space="preserve"> for the </w:t>
      </w:r>
      <w:r w:rsidR="007B0751">
        <w:t>revisions</w:t>
      </w:r>
      <w:r w:rsidR="00E75B97">
        <w:t xml:space="preserve"> from the prior </w:t>
      </w:r>
      <w:r w:rsidR="007B0751">
        <w:t xml:space="preserve">final </w:t>
      </w:r>
      <w:r w:rsidR="00E75B97">
        <w:t>version of this document</w:t>
      </w:r>
      <w:r w:rsidR="00C4279E">
        <w:t>.</w:t>
      </w:r>
    </w:p>
    <w:p w14:paraId="6A449C6B" w14:textId="3EADDC6C" w:rsidR="00E90A67" w:rsidRDefault="00E90A67" w:rsidP="00E90A67">
      <w:pPr>
        <w:pStyle w:val="Heading3"/>
      </w:pPr>
      <w:bookmarkStart w:id="69" w:name="_Guidance_Timeline"/>
      <w:bookmarkStart w:id="70" w:name="_Ref237532217"/>
      <w:bookmarkEnd w:id="69"/>
      <w:r>
        <w:t>Guidance Timeline</w:t>
      </w:r>
      <w:bookmarkEnd w:id="70"/>
    </w:p>
    <w:p w14:paraId="2C768BAD" w14:textId="00F42B5F" w:rsidR="0032415E" w:rsidRPr="00F066BF" w:rsidRDefault="00F066BF" w:rsidP="002E2AC2">
      <w:pPr>
        <w:pStyle w:val="BodyText"/>
      </w:pPr>
      <w:r w:rsidRPr="003A6B29">
        <w:t>On 6 November 2025, the core changes for Payday Super, within the </w:t>
      </w:r>
      <w:r w:rsidRPr="00BC1204">
        <w:rPr>
          <w:i/>
        </w:rPr>
        <w:t>Treasury Laws Amendment (Payday Superannuation) Act 2025</w:t>
      </w:r>
      <w:r w:rsidRPr="003A6B29">
        <w:t> and the </w:t>
      </w:r>
      <w:r w:rsidRPr="00BC1204">
        <w:rPr>
          <w:i/>
        </w:rPr>
        <w:t>Superannuation Guarantee Charge Amendment Act 2025</w:t>
      </w:r>
      <w:r w:rsidRPr="003A6B29">
        <w:t>, received Royal Assent. The BIG has been updated to reflect this legislation including changes made to Super Entitlements YTD reporting.</w:t>
      </w:r>
    </w:p>
    <w:p w14:paraId="79535B1F" w14:textId="77777777" w:rsidR="00CE5D5F" w:rsidRPr="00B50AB9" w:rsidRDefault="00CE5D5F" w:rsidP="007359C5">
      <w:pPr>
        <w:pStyle w:val="Heading2"/>
      </w:pPr>
      <w:bookmarkStart w:id="71" w:name="_Toc216274612"/>
      <w:bookmarkStart w:id="72" w:name="_Toc216279660"/>
      <w:bookmarkStart w:id="73" w:name="_Toc216339041"/>
      <w:bookmarkStart w:id="74" w:name="_Toc216355722"/>
      <w:bookmarkStart w:id="75" w:name="_Toc216356158"/>
      <w:bookmarkStart w:id="76" w:name="_Toc216274613"/>
      <w:bookmarkStart w:id="77" w:name="_Toc216279661"/>
      <w:bookmarkStart w:id="78" w:name="_Toc216339042"/>
      <w:bookmarkStart w:id="79" w:name="_Toc216355723"/>
      <w:bookmarkStart w:id="80" w:name="_Toc216356159"/>
      <w:bookmarkStart w:id="81" w:name="_Toc216274614"/>
      <w:bookmarkStart w:id="82" w:name="_Toc216279662"/>
      <w:bookmarkStart w:id="83" w:name="_Toc216339043"/>
      <w:bookmarkStart w:id="84" w:name="_Toc216355724"/>
      <w:bookmarkStart w:id="85" w:name="_Toc216356160"/>
      <w:bookmarkStart w:id="86" w:name="_Toc54861794"/>
      <w:bookmarkStart w:id="87" w:name="_Ref55118576"/>
      <w:bookmarkStart w:id="88" w:name="_Toc238031938"/>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r w:rsidRPr="00B50AB9">
        <w:t>Relationship Between the MST and the BIG</w:t>
      </w:r>
      <w:bookmarkEnd w:id="86"/>
      <w:bookmarkEnd w:id="87"/>
      <w:bookmarkEnd w:id="88"/>
    </w:p>
    <w:p w14:paraId="0DDBBCC9" w14:textId="63FE564C" w:rsidR="000F1877" w:rsidRPr="00555CD4" w:rsidRDefault="000F1877" w:rsidP="000E6760">
      <w:pPr>
        <w:pStyle w:val="BodyText"/>
      </w:pPr>
      <w:r w:rsidRPr="00555CD4">
        <w:t xml:space="preserve">The </w:t>
      </w:r>
      <w:hyperlink r:id="rId38" w:anchor="PAYEVNT" w:history="1">
        <w:r w:rsidRPr="00410B7E">
          <w:rPr>
            <w:rStyle w:val="Hyperlink"/>
          </w:rPr>
          <w:t>Pay Event 2020</w:t>
        </w:r>
      </w:hyperlink>
      <w:r w:rsidRPr="00555CD4">
        <w:t xml:space="preserve"> service has introduced a different approach to enumerations and report guidance.  </w:t>
      </w:r>
    </w:p>
    <w:p w14:paraId="41E61CB2" w14:textId="4AA925EC" w:rsidR="000F1877" w:rsidRPr="00C42B81" w:rsidRDefault="000F1877" w:rsidP="000E6760">
      <w:pPr>
        <w:pStyle w:val="BodyText"/>
      </w:pPr>
      <w:r w:rsidRPr="00555CD4">
        <w:t>The MST and associated schema have removed most enumerations or lists of valid values. Validation rules will be used to check that the correct type is supplied along with other cross field rules such as certain payment amounts only allowed for certain income types. In some cases, Min/Max rules have also</w:t>
      </w:r>
      <w:r w:rsidRPr="00C505F8">
        <w:t xml:space="preserve"> been moved to the validation rules for the Action. </w:t>
      </w:r>
      <w:r w:rsidR="00695C2B">
        <w:t>Some</w:t>
      </w:r>
      <w:r w:rsidRPr="00C505F8">
        <w:t xml:space="preserve"> </w:t>
      </w:r>
      <w:r w:rsidR="00695C2B">
        <w:t xml:space="preserve">elements have validation </w:t>
      </w:r>
      <w:r w:rsidR="00695C2B" w:rsidRPr="00555CD4">
        <w:t>rules</w:t>
      </w:r>
      <w:r w:rsidR="00695C2B">
        <w:t xml:space="preserve"> </w:t>
      </w:r>
      <w:r w:rsidR="00EF425F">
        <w:t xml:space="preserve">that </w:t>
      </w:r>
      <w:r w:rsidR="00695C2B">
        <w:t>restrict service action</w:t>
      </w:r>
      <w:r w:rsidR="00EF425F">
        <w:t>s,</w:t>
      </w:r>
      <w:r w:rsidR="00695C2B">
        <w:t xml:space="preserve"> where they can be provided.</w:t>
      </w:r>
    </w:p>
    <w:p w14:paraId="33E7C2EA" w14:textId="2432F625" w:rsidR="00CE5D5F" w:rsidRPr="00064C86" w:rsidRDefault="000F1877" w:rsidP="000E6760">
      <w:pPr>
        <w:pStyle w:val="BodyText"/>
      </w:pPr>
      <w:r w:rsidRPr="00064C86">
        <w:t xml:space="preserve">Report guidance has also been evaluated to support the outcomes for </w:t>
      </w:r>
      <w:r w:rsidR="006743FD">
        <w:t xml:space="preserve">STP </w:t>
      </w:r>
      <w:r w:rsidRPr="00064C86">
        <w:t xml:space="preserve">Phase 2. This is designed to ensure that as you develop for this new version, you have a good understanding of the fact/element and its usage. In the </w:t>
      </w:r>
      <w:r w:rsidR="00713AF7">
        <w:t>MST</w:t>
      </w:r>
      <w:r w:rsidRPr="00064C86">
        <w:t>, certain facts have been identified as needing an understanding of the background and purpose to be able to effectively implement the requirements into payroll software.  In the report guidance for some fields, the following text has been included:</w:t>
      </w:r>
      <w:r w:rsidR="00CE5D5F" w:rsidRPr="00064C86">
        <w:t xml:space="preserve"> </w:t>
      </w:r>
    </w:p>
    <w:p w14:paraId="5D2D5436" w14:textId="77777777" w:rsidR="00CE5D5F" w:rsidRPr="00C24540" w:rsidRDefault="00CE5D5F" w:rsidP="00C42B81">
      <w:pPr>
        <w:pStyle w:val="BlockText"/>
        <w:rPr>
          <w:sz w:val="20"/>
        </w:rPr>
      </w:pPr>
      <w:r w:rsidRPr="00C24540">
        <w:rPr>
          <w:sz w:val="20"/>
        </w:rPr>
        <w:lastRenderedPageBreak/>
        <w:t xml:space="preserve">This element has complex business </w:t>
      </w:r>
      <w:proofErr w:type="gramStart"/>
      <w:r w:rsidRPr="00C24540">
        <w:rPr>
          <w:sz w:val="20"/>
        </w:rPr>
        <w:t>rules</w:t>
      </w:r>
      <w:proofErr w:type="gramEnd"/>
      <w:r w:rsidRPr="00C24540">
        <w:rPr>
          <w:sz w:val="20"/>
        </w:rPr>
        <w:t xml:space="preserve"> and you MUST refer to STP Business Implementation Guide for the appropriate definition and how to source the data in your solution.</w:t>
      </w:r>
    </w:p>
    <w:p w14:paraId="2F048737" w14:textId="77777777" w:rsidR="00CE5D5F" w:rsidRPr="00C42B81" w:rsidRDefault="00CE5D5F" w:rsidP="000E6760">
      <w:pPr>
        <w:pStyle w:val="BodyText"/>
      </w:pPr>
      <w:r w:rsidRPr="00C42B81">
        <w:t xml:space="preserve">Where you see this text in the </w:t>
      </w:r>
      <w:r w:rsidRPr="006743FD">
        <w:t>MST</w:t>
      </w:r>
      <w:r w:rsidRPr="00C42B81">
        <w:t xml:space="preserve">, you </w:t>
      </w:r>
      <w:r w:rsidRPr="00064C86">
        <w:t>must</w:t>
      </w:r>
      <w:r w:rsidRPr="00FB1BE6">
        <w:t xml:space="preserve"> </w:t>
      </w:r>
      <w:r w:rsidRPr="00C42B81">
        <w:t xml:space="preserve">ensure the business rules covered in this document have been adhered to.  </w:t>
      </w:r>
    </w:p>
    <w:p w14:paraId="5BC41C86" w14:textId="012EF9AA" w:rsidR="00CE5D5F" w:rsidRPr="00516463" w:rsidRDefault="00CE5D5F">
      <w:pPr>
        <w:pStyle w:val="Cross-Reference"/>
      </w:pPr>
      <w:r w:rsidRPr="00C42B81">
        <w:t xml:space="preserve">Refer to section </w:t>
      </w:r>
      <w:r w:rsidR="007076FB" w:rsidRPr="00E00D08">
        <w:rPr>
          <w:rStyle w:val="SmartLink"/>
        </w:rPr>
        <w:fldChar w:fldCharType="begin"/>
      </w:r>
      <w:r w:rsidR="007076FB" w:rsidRPr="00E00D08">
        <w:rPr>
          <w:rStyle w:val="SmartLink"/>
        </w:rPr>
        <w:instrText xml:space="preserve"> REF _Ref33904908 \r \h </w:instrText>
      </w:r>
      <w:r w:rsidR="007076FB" w:rsidRPr="00E00D08">
        <w:rPr>
          <w:rStyle w:val="SmartLink"/>
        </w:rPr>
      </w:r>
      <w:r w:rsidR="007076FB" w:rsidRPr="00E00D08">
        <w:rPr>
          <w:rStyle w:val="SmartLink"/>
        </w:rPr>
        <w:fldChar w:fldCharType="separate"/>
      </w:r>
      <w:r w:rsidR="00C14FEC">
        <w:rPr>
          <w:rStyle w:val="SmartLink"/>
        </w:rPr>
        <w:t>10.7</w:t>
      </w:r>
      <w:r w:rsidR="007076FB" w:rsidRPr="00E00D08">
        <w:rPr>
          <w:rStyle w:val="SmartLink"/>
        </w:rPr>
        <w:fldChar w:fldCharType="end"/>
      </w:r>
      <w:r w:rsidRPr="00E00D08">
        <w:rPr>
          <w:rStyle w:val="SmartLink"/>
        </w:rPr>
        <w:t xml:space="preserve"> </w:t>
      </w:r>
      <w:r w:rsidRPr="00E00D08">
        <w:rPr>
          <w:rStyle w:val="SmartLink"/>
        </w:rPr>
        <w:fldChar w:fldCharType="begin" w:fldLock="1"/>
      </w:r>
      <w:r w:rsidRPr="00E00D08">
        <w:rPr>
          <w:rStyle w:val="SmartLink"/>
        </w:rPr>
        <w:instrText xml:space="preserve"> REF _Ref33904908 \h </w:instrText>
      </w:r>
      <w:r w:rsidR="00C42B81" w:rsidRPr="00E00D08">
        <w:rPr>
          <w:rStyle w:val="SmartLink"/>
        </w:rPr>
        <w:instrText xml:space="preserve"> \* MERGEFORMAT </w:instrText>
      </w:r>
      <w:r w:rsidRPr="00E00D08">
        <w:rPr>
          <w:rStyle w:val="SmartLink"/>
        </w:rPr>
      </w:r>
      <w:r w:rsidRPr="00E00D08">
        <w:rPr>
          <w:rStyle w:val="SmartLink"/>
        </w:rPr>
        <w:fldChar w:fldCharType="separate"/>
      </w:r>
      <w:r w:rsidRPr="00E00D08">
        <w:rPr>
          <w:rStyle w:val="SmartLink"/>
        </w:rPr>
        <w:t>Complex Business Rules</w:t>
      </w:r>
      <w:r w:rsidRPr="00E00D08">
        <w:rPr>
          <w:rStyle w:val="SmartLink"/>
        </w:rPr>
        <w:fldChar w:fldCharType="end"/>
      </w:r>
      <w:r w:rsidRPr="00516463">
        <w:t xml:space="preserve"> for the identification of those facts and the cross-reference to relevant sections within this document. </w:t>
      </w:r>
    </w:p>
    <w:p w14:paraId="0D872ED4" w14:textId="77777777" w:rsidR="00F378AC" w:rsidRPr="00890B9D" w:rsidRDefault="00F378AC" w:rsidP="006F423E">
      <w:pPr>
        <w:pStyle w:val="Heading1"/>
      </w:pPr>
      <w:bookmarkStart w:id="89" w:name="_Toc34831412"/>
      <w:bookmarkStart w:id="90" w:name="_Toc34847198"/>
      <w:bookmarkStart w:id="91" w:name="_Toc34847519"/>
      <w:bookmarkStart w:id="92" w:name="_Toc34847840"/>
      <w:bookmarkStart w:id="93" w:name="_Toc34848161"/>
      <w:bookmarkStart w:id="94" w:name="_Toc34848482"/>
      <w:bookmarkStart w:id="95" w:name="_Toc34898299"/>
      <w:bookmarkStart w:id="96" w:name="_Toc34898954"/>
      <w:bookmarkStart w:id="97" w:name="_Toc34916487"/>
      <w:bookmarkStart w:id="98" w:name="_Toc34831413"/>
      <w:bookmarkStart w:id="99" w:name="_Toc34847199"/>
      <w:bookmarkStart w:id="100" w:name="_Toc34847520"/>
      <w:bookmarkStart w:id="101" w:name="_Toc34847841"/>
      <w:bookmarkStart w:id="102" w:name="_Toc34848162"/>
      <w:bookmarkStart w:id="103" w:name="_Toc34848483"/>
      <w:bookmarkStart w:id="104" w:name="_Toc34898300"/>
      <w:bookmarkStart w:id="105" w:name="_Toc34898955"/>
      <w:bookmarkStart w:id="106" w:name="_Toc34916488"/>
      <w:bookmarkStart w:id="107" w:name="_Toc34831414"/>
      <w:bookmarkStart w:id="108" w:name="_Toc34847200"/>
      <w:bookmarkStart w:id="109" w:name="_Toc34847521"/>
      <w:bookmarkStart w:id="110" w:name="_Toc34847842"/>
      <w:bookmarkStart w:id="111" w:name="_Toc34848163"/>
      <w:bookmarkStart w:id="112" w:name="_Toc34848484"/>
      <w:bookmarkStart w:id="113" w:name="_Toc34898301"/>
      <w:bookmarkStart w:id="114" w:name="_Toc34898956"/>
      <w:bookmarkStart w:id="115" w:name="_Toc34916489"/>
      <w:bookmarkStart w:id="116" w:name="_Toc34831415"/>
      <w:bookmarkStart w:id="117" w:name="_Toc34847201"/>
      <w:bookmarkStart w:id="118" w:name="_Toc34847522"/>
      <w:bookmarkStart w:id="119" w:name="_Toc34847843"/>
      <w:bookmarkStart w:id="120" w:name="_Toc34848164"/>
      <w:bookmarkStart w:id="121" w:name="_Toc34848485"/>
      <w:bookmarkStart w:id="122" w:name="_Toc34898302"/>
      <w:bookmarkStart w:id="123" w:name="_Toc34898957"/>
      <w:bookmarkStart w:id="124" w:name="_Toc34916490"/>
      <w:bookmarkStart w:id="125" w:name="_Toc34831416"/>
      <w:bookmarkStart w:id="126" w:name="_Toc34847202"/>
      <w:bookmarkStart w:id="127" w:name="_Toc34847523"/>
      <w:bookmarkStart w:id="128" w:name="_Toc34847844"/>
      <w:bookmarkStart w:id="129" w:name="_Toc34848165"/>
      <w:bookmarkStart w:id="130" w:name="_Toc34848486"/>
      <w:bookmarkStart w:id="131" w:name="_Toc34898303"/>
      <w:bookmarkStart w:id="132" w:name="_Toc34898958"/>
      <w:bookmarkStart w:id="133" w:name="_Toc34916491"/>
      <w:bookmarkStart w:id="134" w:name="_Toc34831417"/>
      <w:bookmarkStart w:id="135" w:name="_Toc34847203"/>
      <w:bookmarkStart w:id="136" w:name="_Toc34847524"/>
      <w:bookmarkStart w:id="137" w:name="_Toc34847845"/>
      <w:bookmarkStart w:id="138" w:name="_Toc34848166"/>
      <w:bookmarkStart w:id="139" w:name="_Toc34848487"/>
      <w:bookmarkStart w:id="140" w:name="_Toc34898304"/>
      <w:bookmarkStart w:id="141" w:name="_Toc34898959"/>
      <w:bookmarkStart w:id="142" w:name="_Toc34916492"/>
      <w:bookmarkStart w:id="143" w:name="_Toc34831418"/>
      <w:bookmarkStart w:id="144" w:name="_Toc34847204"/>
      <w:bookmarkStart w:id="145" w:name="_Toc34847525"/>
      <w:bookmarkStart w:id="146" w:name="_Toc34847846"/>
      <w:bookmarkStart w:id="147" w:name="_Toc34848167"/>
      <w:bookmarkStart w:id="148" w:name="_Toc34848488"/>
      <w:bookmarkStart w:id="149" w:name="_Toc34898305"/>
      <w:bookmarkStart w:id="150" w:name="_Toc34898960"/>
      <w:bookmarkStart w:id="151" w:name="_Toc34916493"/>
      <w:bookmarkStart w:id="152" w:name="_Toc34831419"/>
      <w:bookmarkStart w:id="153" w:name="_Toc34847205"/>
      <w:bookmarkStart w:id="154" w:name="_Toc34847526"/>
      <w:bookmarkStart w:id="155" w:name="_Toc34847847"/>
      <w:bookmarkStart w:id="156" w:name="_Toc34848168"/>
      <w:bookmarkStart w:id="157" w:name="_Toc34848489"/>
      <w:bookmarkStart w:id="158" w:name="_Toc34898306"/>
      <w:bookmarkStart w:id="159" w:name="_Toc34898961"/>
      <w:bookmarkStart w:id="160" w:name="_Toc34916494"/>
      <w:bookmarkStart w:id="161" w:name="_Toc34831420"/>
      <w:bookmarkStart w:id="162" w:name="_Toc34847206"/>
      <w:bookmarkStart w:id="163" w:name="_Toc34847527"/>
      <w:bookmarkStart w:id="164" w:name="_Toc34847848"/>
      <w:bookmarkStart w:id="165" w:name="_Toc34848169"/>
      <w:bookmarkStart w:id="166" w:name="_Toc34848490"/>
      <w:bookmarkStart w:id="167" w:name="_Toc34898307"/>
      <w:bookmarkStart w:id="168" w:name="_Toc34898962"/>
      <w:bookmarkStart w:id="169" w:name="_Toc34916495"/>
      <w:bookmarkStart w:id="170" w:name="_Toc34831421"/>
      <w:bookmarkStart w:id="171" w:name="_Toc34847207"/>
      <w:bookmarkStart w:id="172" w:name="_Toc34847528"/>
      <w:bookmarkStart w:id="173" w:name="_Toc34847849"/>
      <w:bookmarkStart w:id="174" w:name="_Toc34848170"/>
      <w:bookmarkStart w:id="175" w:name="_Toc34848491"/>
      <w:bookmarkStart w:id="176" w:name="_Toc34898308"/>
      <w:bookmarkStart w:id="177" w:name="_Toc34898963"/>
      <w:bookmarkStart w:id="178" w:name="_Toc34916496"/>
      <w:bookmarkStart w:id="179" w:name="_Toc34831422"/>
      <w:bookmarkStart w:id="180" w:name="_Toc34847208"/>
      <w:bookmarkStart w:id="181" w:name="_Toc34847529"/>
      <w:bookmarkStart w:id="182" w:name="_Toc34847850"/>
      <w:bookmarkStart w:id="183" w:name="_Toc34848171"/>
      <w:bookmarkStart w:id="184" w:name="_Toc34848492"/>
      <w:bookmarkStart w:id="185" w:name="_Toc34898309"/>
      <w:bookmarkStart w:id="186" w:name="_Toc34898964"/>
      <w:bookmarkStart w:id="187" w:name="_Toc34916497"/>
      <w:bookmarkStart w:id="188" w:name="_Toc34831423"/>
      <w:bookmarkStart w:id="189" w:name="_Toc34847209"/>
      <w:bookmarkStart w:id="190" w:name="_Toc34847530"/>
      <w:bookmarkStart w:id="191" w:name="_Toc34847851"/>
      <w:bookmarkStart w:id="192" w:name="_Toc34848172"/>
      <w:bookmarkStart w:id="193" w:name="_Toc34848493"/>
      <w:bookmarkStart w:id="194" w:name="_Toc34898310"/>
      <w:bookmarkStart w:id="195" w:name="_Toc34898965"/>
      <w:bookmarkStart w:id="196" w:name="_Toc34916498"/>
      <w:bookmarkStart w:id="197" w:name="_Ref33285298"/>
      <w:bookmarkStart w:id="198" w:name="_Toc54861795"/>
      <w:bookmarkStart w:id="199" w:name="_Toc238031939"/>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r w:rsidRPr="00890B9D">
        <w:lastRenderedPageBreak/>
        <w:t>Overview</w:t>
      </w:r>
      <w:bookmarkEnd w:id="197"/>
      <w:bookmarkEnd w:id="198"/>
      <w:bookmarkEnd w:id="199"/>
    </w:p>
    <w:p w14:paraId="161C2EF2" w14:textId="0C21A60B" w:rsidR="002D3E9E" w:rsidRPr="00890B9D" w:rsidRDefault="002D3E9E" w:rsidP="007359C5">
      <w:pPr>
        <w:pStyle w:val="Heading2"/>
      </w:pPr>
      <w:bookmarkStart w:id="200" w:name="_Toc54861796"/>
      <w:bookmarkStart w:id="201" w:name="_Toc238031940"/>
      <w:r w:rsidRPr="00890B9D">
        <w:t>What is Single Touch Payroll?</w:t>
      </w:r>
      <w:bookmarkEnd w:id="200"/>
      <w:bookmarkEnd w:id="201"/>
    </w:p>
    <w:p w14:paraId="5241A8AB" w14:textId="77777777" w:rsidR="002D3E9E" w:rsidRPr="00890B9D" w:rsidRDefault="002D3E9E" w:rsidP="000E6760">
      <w:pPr>
        <w:pStyle w:val="BodyText"/>
      </w:pPr>
      <w:r w:rsidRPr="00890B9D">
        <w:t>STP is a government initiative to streamline business reporting obligations</w:t>
      </w:r>
      <w:r w:rsidR="00777A9F" w:rsidRPr="00890B9D">
        <w:t xml:space="preserve"> to Government</w:t>
      </w:r>
      <w:r w:rsidRPr="00890B9D">
        <w:t>.</w:t>
      </w:r>
    </w:p>
    <w:p w14:paraId="3BF08F26" w14:textId="24A90993" w:rsidR="002D3E9E" w:rsidRPr="00890B9D" w:rsidRDefault="003F5889" w:rsidP="000E6760">
      <w:pPr>
        <w:pStyle w:val="BodyText"/>
      </w:pPr>
      <w:r w:rsidRPr="00890B9D">
        <w:t xml:space="preserve">Payers </w:t>
      </w:r>
      <w:r w:rsidR="002D3E9E" w:rsidRPr="00890B9D">
        <w:t xml:space="preserve">or their intermediary will be able to report payments such as salaries and wages, </w:t>
      </w:r>
      <w:r w:rsidR="00777A9F" w:rsidRPr="00890B9D">
        <w:t>employment conditions</w:t>
      </w:r>
      <w:r w:rsidR="005A66A4" w:rsidRPr="00890B9D">
        <w:t xml:space="preserve">, </w:t>
      </w:r>
      <w:r w:rsidR="002D3E9E" w:rsidRPr="00890B9D">
        <w:t>pay as you go (PAYG) withholding and super</w:t>
      </w:r>
      <w:r w:rsidR="006743FD">
        <w:t>annuation</w:t>
      </w:r>
      <w:r w:rsidR="002D3E9E" w:rsidRPr="00890B9D">
        <w:t xml:space="preserve"> information directly to the ATO from their payroll solution, at the same time they pay their </w:t>
      </w:r>
      <w:r w:rsidR="008665C8" w:rsidRPr="00890B9D">
        <w:t>payees</w:t>
      </w:r>
      <w:r w:rsidR="002D3E9E" w:rsidRPr="00890B9D">
        <w:t>.</w:t>
      </w:r>
    </w:p>
    <w:p w14:paraId="51A11917" w14:textId="4E80868F" w:rsidR="002D3E9E" w:rsidRPr="00890B9D" w:rsidRDefault="002D3E9E" w:rsidP="007359C5">
      <w:pPr>
        <w:pStyle w:val="Heading2"/>
      </w:pPr>
      <w:bookmarkStart w:id="202" w:name="_Toc34679838"/>
      <w:bookmarkStart w:id="203" w:name="_Toc34747884"/>
      <w:bookmarkStart w:id="204" w:name="_Toc34748192"/>
      <w:bookmarkStart w:id="205" w:name="_Toc34748500"/>
      <w:bookmarkStart w:id="206" w:name="_Toc34753372"/>
      <w:bookmarkStart w:id="207" w:name="_Toc34831426"/>
      <w:bookmarkStart w:id="208" w:name="_Toc34847212"/>
      <w:bookmarkStart w:id="209" w:name="_Toc34847533"/>
      <w:bookmarkStart w:id="210" w:name="_Toc34847854"/>
      <w:bookmarkStart w:id="211" w:name="_Toc34848175"/>
      <w:bookmarkStart w:id="212" w:name="_Toc34848496"/>
      <w:bookmarkStart w:id="213" w:name="_Toc34898313"/>
      <w:bookmarkStart w:id="214" w:name="_Toc34898968"/>
      <w:bookmarkStart w:id="215" w:name="_Toc34916501"/>
      <w:bookmarkStart w:id="216" w:name="_Toc54861797"/>
      <w:bookmarkStart w:id="217" w:name="_Ref55379131"/>
      <w:bookmarkStart w:id="218" w:name="_Ref55379133"/>
      <w:bookmarkStart w:id="219" w:name="_Toc23803194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r>
        <w:t xml:space="preserve">The </w:t>
      </w:r>
      <w:r w:rsidR="00605990">
        <w:t>L</w:t>
      </w:r>
      <w:r>
        <w:t>aw for Single Touch Payroll</w:t>
      </w:r>
      <w:bookmarkEnd w:id="216"/>
      <w:bookmarkEnd w:id="217"/>
      <w:bookmarkEnd w:id="218"/>
      <w:bookmarkEnd w:id="219"/>
    </w:p>
    <w:p w14:paraId="2C4C737B" w14:textId="62A06D21" w:rsidR="002D3E9E" w:rsidRPr="00064C86" w:rsidRDefault="006743FD" w:rsidP="000E6760">
      <w:pPr>
        <w:pStyle w:val="BodyText"/>
      </w:pPr>
      <w:r>
        <w:t>STP</w:t>
      </w:r>
      <w:r w:rsidR="002D3E9E" w:rsidRPr="00064C86">
        <w:t xml:space="preserve"> was legislated on 16 September 2016, forming part of the </w:t>
      </w:r>
      <w:r w:rsidR="002D3E9E" w:rsidRPr="00064C86">
        <w:rPr>
          <w:rStyle w:val="IntenseEmphasis"/>
        </w:rPr>
        <w:t>Budget Savings (Omnibus) Act 2016</w:t>
      </w:r>
      <w:r w:rsidR="002D3E9E" w:rsidRPr="00064C86">
        <w:t>.</w:t>
      </w:r>
    </w:p>
    <w:p w14:paraId="0BF6ED49" w14:textId="3F8771F1" w:rsidR="00A44626" w:rsidRPr="00064C86" w:rsidRDefault="00A44626" w:rsidP="000E6760">
      <w:pPr>
        <w:pStyle w:val="BodyText"/>
      </w:pPr>
      <w:r w:rsidRPr="00064C86">
        <w:t xml:space="preserve">From 1 July 2019 </w:t>
      </w:r>
      <w:r w:rsidR="006743FD">
        <w:t>STP</w:t>
      </w:r>
      <w:r w:rsidRPr="00064C86">
        <w:t xml:space="preserve"> was expanded to all </w:t>
      </w:r>
      <w:r w:rsidR="00122780" w:rsidRPr="00064C86">
        <w:t xml:space="preserve">payers </w:t>
      </w:r>
      <w:r w:rsidRPr="00064C86">
        <w:t xml:space="preserve">regardless of the number of </w:t>
      </w:r>
      <w:r w:rsidR="00122780" w:rsidRPr="00FB1BE6">
        <w:t xml:space="preserve">payees </w:t>
      </w:r>
      <w:r w:rsidRPr="00FB1BE6">
        <w:t xml:space="preserve">they have as part of the </w:t>
      </w:r>
      <w:r w:rsidRPr="00FB1BE6">
        <w:rPr>
          <w:rStyle w:val="IntenseEmphasis"/>
        </w:rPr>
        <w:t>Treasury laws Amendment (2018 Measures No.4) Act 2019</w:t>
      </w:r>
      <w:r w:rsidRPr="00064C86">
        <w:t>.</w:t>
      </w:r>
    </w:p>
    <w:p w14:paraId="2FEE2EEB" w14:textId="7D641253" w:rsidR="00A45318" w:rsidRPr="0022171A" w:rsidRDefault="00A1697F" w:rsidP="000E6760">
      <w:pPr>
        <w:pStyle w:val="BodyText"/>
      </w:pPr>
      <w:r w:rsidRPr="007E7B7E">
        <w:t>During 2020, there were</w:t>
      </w:r>
      <w:r w:rsidR="00A45318" w:rsidRPr="007E7B7E">
        <w:t xml:space="preserve"> </w:t>
      </w:r>
      <w:r w:rsidR="00A45318" w:rsidRPr="00B50AB9">
        <w:t>three important changes to</w:t>
      </w:r>
      <w:r w:rsidR="00A45318" w:rsidRPr="007E7B7E">
        <w:t xml:space="preserve"> </w:t>
      </w:r>
      <w:r w:rsidRPr="007E7B7E">
        <w:t>legislation</w:t>
      </w:r>
      <w:r w:rsidR="00A45318" w:rsidRPr="007E7B7E">
        <w:t xml:space="preserve"> that </w:t>
      </w:r>
      <w:r w:rsidR="00A45318" w:rsidRPr="00B50AB9">
        <w:t xml:space="preserve">support </w:t>
      </w:r>
      <w:r w:rsidR="006C00B6" w:rsidRPr="007E7B7E">
        <w:t>reporting</w:t>
      </w:r>
      <w:r w:rsidR="00D464F8" w:rsidRPr="007E7B7E">
        <w:t xml:space="preserve"> in </w:t>
      </w:r>
      <w:r w:rsidR="006743FD" w:rsidRPr="007E7B7E">
        <w:t>STP</w:t>
      </w:r>
      <w:r w:rsidR="00A45318" w:rsidRPr="00B50AB9">
        <w:t>:</w:t>
      </w:r>
    </w:p>
    <w:p w14:paraId="1BFAE280" w14:textId="5620B995" w:rsidR="00A1697F" w:rsidRPr="0022171A" w:rsidRDefault="00A1697F" w:rsidP="000E6760">
      <w:pPr>
        <w:pStyle w:val="ListBullet"/>
      </w:pPr>
      <w:r w:rsidRPr="00566C20">
        <w:rPr>
          <w:i/>
        </w:rPr>
        <w:t>Social Services and Other Legislation Amendment (Simplifying Income Reporting and Other Measures) Act 20</w:t>
      </w:r>
      <w:r>
        <w:rPr>
          <w:i/>
        </w:rPr>
        <w:t xml:space="preserve">20 </w:t>
      </w:r>
      <w:r>
        <w:rPr>
          <w:iCs/>
        </w:rPr>
        <w:t>(</w:t>
      </w:r>
      <w:r w:rsidR="00242E03">
        <w:rPr>
          <w:iCs/>
        </w:rPr>
        <w:t>r</w:t>
      </w:r>
      <w:r>
        <w:rPr>
          <w:iCs/>
        </w:rPr>
        <w:t xml:space="preserve">eceived </w:t>
      </w:r>
      <w:r w:rsidR="00F0455F">
        <w:rPr>
          <w:iCs/>
        </w:rPr>
        <w:t xml:space="preserve">Royal </w:t>
      </w:r>
      <w:r>
        <w:rPr>
          <w:iCs/>
        </w:rPr>
        <w:t xml:space="preserve">Assent 6 March 2020) </w:t>
      </w:r>
      <w:r w:rsidRPr="0022171A">
        <w:t xml:space="preserve">changes the way employment income is used to determine a person’s rate of payment under the social security law. To facilitate this new assessment model, Services Australia will use data collected by the ATO primarily from the Single Touch Payroll reporting </w:t>
      </w:r>
    </w:p>
    <w:p w14:paraId="5F8AB0BB" w14:textId="7F0A5478" w:rsidR="00A45318" w:rsidRPr="0022171A" w:rsidRDefault="00A45318" w:rsidP="000E6760">
      <w:pPr>
        <w:pStyle w:val="ListBullet"/>
      </w:pPr>
      <w:r w:rsidRPr="004D3B38">
        <w:rPr>
          <w:i/>
        </w:rPr>
        <w:t>Treasury</w:t>
      </w:r>
      <w:bookmarkStart w:id="220" w:name="BK_S3P1L22C27"/>
      <w:bookmarkEnd w:id="220"/>
      <w:r w:rsidRPr="004D3B38">
        <w:rPr>
          <w:i/>
        </w:rPr>
        <w:t xml:space="preserve"> Laws Amendment (2019 Measures No.</w:t>
      </w:r>
      <w:r w:rsidR="00A1697F" w:rsidRPr="004D3B38">
        <w:rPr>
          <w:i/>
        </w:rPr>
        <w:t> </w:t>
      </w:r>
      <w:r w:rsidR="0099066A">
        <w:rPr>
          <w:i/>
        </w:rPr>
        <w:t>3</w:t>
      </w:r>
      <w:r w:rsidRPr="004D3B38">
        <w:rPr>
          <w:i/>
        </w:rPr>
        <w:t xml:space="preserve">) </w:t>
      </w:r>
      <w:r w:rsidR="00A1697F" w:rsidRPr="004D3B38">
        <w:rPr>
          <w:i/>
        </w:rPr>
        <w:t xml:space="preserve">Act </w:t>
      </w:r>
      <w:r w:rsidR="00A1697F" w:rsidRPr="00C94240">
        <w:rPr>
          <w:i/>
          <w:iCs/>
        </w:rPr>
        <w:t>20</w:t>
      </w:r>
      <w:r w:rsidR="0099066A">
        <w:rPr>
          <w:i/>
          <w:iCs/>
        </w:rPr>
        <w:t>20</w:t>
      </w:r>
      <w:r w:rsidR="00A1697F">
        <w:t xml:space="preserve"> (received </w:t>
      </w:r>
      <w:r w:rsidR="00F0455F">
        <w:t xml:space="preserve">Royal </w:t>
      </w:r>
      <w:r w:rsidR="00A1697F">
        <w:t xml:space="preserve">Assent </w:t>
      </w:r>
      <w:r w:rsidR="0099066A">
        <w:t>22 June 2020</w:t>
      </w:r>
      <w:r w:rsidR="00A1697F">
        <w:t>)</w:t>
      </w:r>
      <w:r w:rsidRPr="0022171A">
        <w:t xml:space="preserve"> ensures that the ATO </w:t>
      </w:r>
      <w:r w:rsidR="00F0455F" w:rsidRPr="0022171A">
        <w:t>can</w:t>
      </w:r>
      <w:r w:rsidRPr="0022171A">
        <w:t xml:space="preserve"> work out the </w:t>
      </w:r>
      <w:proofErr w:type="gramStart"/>
      <w:r w:rsidR="007F1E62">
        <w:t>payers</w:t>
      </w:r>
      <w:proofErr w:type="gramEnd"/>
      <w:r w:rsidRPr="0022171A">
        <w:t xml:space="preserve"> superannuation guarantee liability for a payee. This is achieved by the reporting of ordinary time earnings and sacrificed ordinary time earnings or salary and wages and sacrificed salary and wages</w:t>
      </w:r>
    </w:p>
    <w:p w14:paraId="43A3BD13" w14:textId="3F060BC3" w:rsidR="00A45318" w:rsidRPr="00421E0B" w:rsidRDefault="00A45318" w:rsidP="000E6760">
      <w:pPr>
        <w:pStyle w:val="ListBullet"/>
      </w:pPr>
      <w:bookmarkStart w:id="221" w:name="_Hlk54687359"/>
      <w:r w:rsidRPr="00E00D08">
        <w:rPr>
          <w:rStyle w:val="Emphasis"/>
        </w:rPr>
        <w:t>Treasury Laws Amendment (2020 Measures No.</w:t>
      </w:r>
      <w:r w:rsidR="00F0455F" w:rsidRPr="00E00D08">
        <w:rPr>
          <w:rStyle w:val="Emphasis"/>
        </w:rPr>
        <w:t> </w:t>
      </w:r>
      <w:r w:rsidRPr="00E00D08">
        <w:rPr>
          <w:rStyle w:val="Emphasis"/>
        </w:rPr>
        <w:t xml:space="preserve">2) </w:t>
      </w:r>
      <w:r w:rsidR="00F0455F" w:rsidRPr="00E00D08">
        <w:rPr>
          <w:rStyle w:val="Emphasis"/>
        </w:rPr>
        <w:t>Act 2020</w:t>
      </w:r>
      <w:r w:rsidR="00F0455F">
        <w:t xml:space="preserve"> (received Royal Assent 3</w:t>
      </w:r>
      <w:r w:rsidR="00C97D42">
        <w:t> </w:t>
      </w:r>
      <w:r w:rsidR="00F0455F">
        <w:t>September</w:t>
      </w:r>
      <w:r>
        <w:t xml:space="preserve"> 2020</w:t>
      </w:r>
      <w:r w:rsidR="00F0455F">
        <w:t>)</w:t>
      </w:r>
      <w:r w:rsidRPr="00421E0B">
        <w:t xml:space="preserve"> </w:t>
      </w:r>
      <w:r>
        <w:t>enables</w:t>
      </w:r>
      <w:r w:rsidRPr="00421E0B">
        <w:t>:</w:t>
      </w:r>
    </w:p>
    <w:p w14:paraId="7B9952D2" w14:textId="1B353EA2" w:rsidR="00A45318" w:rsidRPr="007E7B7E" w:rsidRDefault="00A45318" w:rsidP="00E42781">
      <w:pPr>
        <w:pStyle w:val="ListBullet"/>
        <w:numPr>
          <w:ilvl w:val="1"/>
          <w:numId w:val="115"/>
        </w:numPr>
      </w:pPr>
      <w:r>
        <w:t>t</w:t>
      </w:r>
      <w:r w:rsidRPr="007E7B7E">
        <w:t>he collection of the child support garnishee and deduction amounts by the Commissioner</w:t>
      </w:r>
    </w:p>
    <w:p w14:paraId="440B4916" w14:textId="625A66A2" w:rsidR="00A45318" w:rsidRPr="007E7B7E" w:rsidRDefault="00A45318" w:rsidP="00E42781">
      <w:pPr>
        <w:pStyle w:val="ListBullet"/>
        <w:numPr>
          <w:ilvl w:val="1"/>
          <w:numId w:val="115"/>
        </w:numPr>
      </w:pPr>
      <w:r>
        <w:t>t</w:t>
      </w:r>
      <w:r w:rsidRPr="007E7B7E">
        <w:t>he sharing of the child support amounts between the Commissioner and the Registrar of Child Support on a standing authority</w:t>
      </w:r>
    </w:p>
    <w:p w14:paraId="7FFFA223" w14:textId="4B5D3A20" w:rsidR="00A45318" w:rsidRPr="007E7B7E" w:rsidRDefault="00A45318" w:rsidP="00E42781">
      <w:pPr>
        <w:pStyle w:val="ListBullet"/>
        <w:numPr>
          <w:ilvl w:val="1"/>
          <w:numId w:val="115"/>
        </w:numPr>
      </w:pPr>
      <w:r>
        <w:t>e</w:t>
      </w:r>
      <w:r w:rsidRPr="007E7B7E">
        <w:t xml:space="preserve">mployers to voluntarily extinguish their </w:t>
      </w:r>
      <w:r w:rsidR="0081440F">
        <w:t>Child Support</w:t>
      </w:r>
      <w:r w:rsidRPr="007E7B7E">
        <w:t xml:space="preserve"> reporting obligations via reporting through STP as opposed to the remittance process directly to CSA.</w:t>
      </w:r>
    </w:p>
    <w:bookmarkEnd w:id="221"/>
    <w:p w14:paraId="35052BB0" w14:textId="558364BE" w:rsidR="00EE0AD4" w:rsidRPr="00890B9D" w:rsidRDefault="00EE0AD4" w:rsidP="00931498">
      <w:pPr>
        <w:pStyle w:val="FigureCaption"/>
      </w:pPr>
    </w:p>
    <w:p w14:paraId="2269CFA3" w14:textId="2CBCA79D" w:rsidR="002B1067" w:rsidRDefault="002B1067" w:rsidP="000E6760">
      <w:pPr>
        <w:pStyle w:val="BodyText"/>
      </w:pPr>
      <w:bookmarkStart w:id="222" w:name="_Payday_Super"/>
      <w:bookmarkEnd w:id="222"/>
    </w:p>
    <w:p w14:paraId="58EBB5C8" w14:textId="7CE957DA" w:rsidR="000E6760" w:rsidRDefault="000E6760" w:rsidP="000E6760">
      <w:pPr>
        <w:pStyle w:val="Heading3"/>
        <w:spacing w:after="120"/>
      </w:pPr>
      <w:bookmarkStart w:id="223" w:name="_Ref237532332"/>
      <w:r>
        <w:t>Payday Super</w:t>
      </w:r>
      <w:bookmarkEnd w:id="223"/>
    </w:p>
    <w:p w14:paraId="60DDD06D" w14:textId="77777777" w:rsidR="005B009B" w:rsidRPr="00D65455" w:rsidRDefault="005B009B" w:rsidP="00752FF4">
      <w:pPr>
        <w:pStyle w:val="ListBullet2"/>
      </w:pPr>
      <w:r w:rsidRPr="00D65455">
        <w:t xml:space="preserve">Payday Super was legislated on 6 November 2025. </w:t>
      </w:r>
    </w:p>
    <w:p w14:paraId="3891C6C8" w14:textId="5BC7DC4C" w:rsidR="005B009B" w:rsidRPr="00D65455" w:rsidRDefault="005B009B" w:rsidP="00752FF4">
      <w:pPr>
        <w:pStyle w:val="ListBullet2"/>
      </w:pPr>
      <w:r w:rsidRPr="00D65455">
        <w:t xml:space="preserve">From 1 July 2026 payers reporting using STP are required to report amounts for both </w:t>
      </w:r>
      <w:r w:rsidR="0074000E">
        <w:t>q</w:t>
      </w:r>
      <w:r w:rsidRPr="00D65455">
        <w:t xml:space="preserve">ualifying </w:t>
      </w:r>
      <w:r w:rsidR="0074000E">
        <w:t>e</w:t>
      </w:r>
      <w:r w:rsidRPr="00D65455">
        <w:t xml:space="preserve">arnings and </w:t>
      </w:r>
      <w:r w:rsidR="00EA369F">
        <w:t>s</w:t>
      </w:r>
      <w:r w:rsidRPr="00D65455">
        <w:t xml:space="preserve">uperannuation </w:t>
      </w:r>
      <w:r w:rsidR="00EA369F">
        <w:t>l</w:t>
      </w:r>
      <w:r w:rsidRPr="00D65455">
        <w:t xml:space="preserve">iability for payees. </w:t>
      </w:r>
    </w:p>
    <w:p w14:paraId="08B9E555" w14:textId="5DBE5E59" w:rsidR="003412FC" w:rsidRDefault="005B009B" w:rsidP="00752FF4">
      <w:pPr>
        <w:pStyle w:val="ListBullet2"/>
      </w:pPr>
      <w:r w:rsidRPr="00626BC4">
        <w:t xml:space="preserve">Item 2 in the table in subsection 389-5 of Schedule 1 to the </w:t>
      </w:r>
      <w:r w:rsidRPr="00626BC4">
        <w:rPr>
          <w:i/>
          <w:iCs/>
        </w:rPr>
        <w:t>Taxation Administration Act 1953</w:t>
      </w:r>
      <w:r w:rsidRPr="00626BC4">
        <w:t xml:space="preserve"> has been amended to support this change to the STP reporting requirements.</w:t>
      </w:r>
    </w:p>
    <w:p w14:paraId="2C33A2E7" w14:textId="77777777" w:rsidR="003412FC" w:rsidRDefault="003412FC" w:rsidP="000E6760">
      <w:pPr>
        <w:pStyle w:val="FigureCaption"/>
      </w:pPr>
    </w:p>
    <w:p w14:paraId="14973D0C" w14:textId="77777777" w:rsidR="00BD1AFF" w:rsidRDefault="00BD1AFF" w:rsidP="000E6760">
      <w:pPr>
        <w:pStyle w:val="FigureCaption"/>
      </w:pPr>
    </w:p>
    <w:p w14:paraId="0165C344" w14:textId="77777777" w:rsidR="00BD1AFF" w:rsidRDefault="00BD1AFF" w:rsidP="000E6760">
      <w:pPr>
        <w:pStyle w:val="FigureCaption"/>
      </w:pPr>
    </w:p>
    <w:p w14:paraId="018B4F74" w14:textId="77777777" w:rsidR="00BD1AFF" w:rsidRDefault="00BD1AFF" w:rsidP="000E6760">
      <w:pPr>
        <w:pStyle w:val="FigureCaption"/>
      </w:pPr>
    </w:p>
    <w:p w14:paraId="2517ECE5" w14:textId="77777777" w:rsidR="00BD1AFF" w:rsidRDefault="00BD1AFF" w:rsidP="000E6760">
      <w:pPr>
        <w:pStyle w:val="FigureCaption"/>
      </w:pPr>
    </w:p>
    <w:p w14:paraId="3FCFE953" w14:textId="12A1FBCD" w:rsidR="00BD1AFF" w:rsidRPr="00890B9D" w:rsidRDefault="00BD1AFF" w:rsidP="000E6760">
      <w:pPr>
        <w:pStyle w:val="FigureCaption"/>
      </w:pPr>
    </w:p>
    <w:p w14:paraId="5CBB0D34" w14:textId="42BD95A1" w:rsidR="000E6760" w:rsidRDefault="000E6760" w:rsidP="000E6760">
      <w:pPr>
        <w:pStyle w:val="BodyText"/>
      </w:pPr>
    </w:p>
    <w:p w14:paraId="343CBB20" w14:textId="63FB2574" w:rsidR="00BD1AFF" w:rsidRDefault="00BD1AFF" w:rsidP="000E6760">
      <w:pPr>
        <w:pStyle w:val="BodyText"/>
      </w:pPr>
      <w:bookmarkStart w:id="224" w:name="_Ref237532263"/>
      <w:bookmarkStart w:id="225" w:name="_Toc238031875"/>
      <w:bookmarkStart w:id="226" w:name="Figure1"/>
      <w:r w:rsidRPr="00890B9D">
        <w:lastRenderedPageBreak/>
        <w:t xml:space="preserve">Figure </w:t>
      </w:r>
      <w:r>
        <w:rPr>
          <w:color w:val="auto"/>
          <w:sz w:val="18"/>
          <w:szCs w:val="18"/>
        </w:rPr>
        <w:fldChar w:fldCharType="begin"/>
      </w:r>
      <w:r>
        <w:instrText xml:space="preserve"> SEQ Figure \* ARABIC </w:instrText>
      </w:r>
      <w:r>
        <w:rPr>
          <w:color w:val="auto"/>
          <w:sz w:val="18"/>
          <w:szCs w:val="18"/>
        </w:rPr>
        <w:fldChar w:fldCharType="separate"/>
      </w:r>
      <w:r w:rsidR="00C14FEC">
        <w:rPr>
          <w:noProof/>
        </w:rPr>
        <w:t>1</w:t>
      </w:r>
      <w:r>
        <w:rPr>
          <w:color w:val="auto"/>
          <w:sz w:val="18"/>
          <w:szCs w:val="18"/>
        </w:rPr>
        <w:fldChar w:fldCharType="end"/>
      </w:r>
      <w:bookmarkEnd w:id="224"/>
      <w:r w:rsidRPr="00890B9D">
        <w:t>: How Single Touch Payroll works</w:t>
      </w:r>
      <w:bookmarkEnd w:id="225"/>
    </w:p>
    <w:bookmarkEnd w:id="226"/>
    <w:p w14:paraId="57120CDB" w14:textId="74F69EF3" w:rsidR="000E6760" w:rsidRPr="000E6760" w:rsidRDefault="00E81955" w:rsidP="000E6760">
      <w:pPr>
        <w:pStyle w:val="BodyText"/>
      </w:pPr>
      <w:r>
        <w:rPr>
          <w:noProof/>
        </w:rPr>
        <w:drawing>
          <wp:inline distT="0" distB="0" distL="0" distR="0" wp14:anchorId="2B6F8558" wp14:editId="337F7939">
            <wp:extent cx="6097270" cy="2583180"/>
            <wp:effectExtent l="0" t="0" r="0" b="7620"/>
            <wp:docPr id="95875799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8757991" name=""/>
                    <pic:cNvPicPr/>
                  </pic:nvPicPr>
                  <pic:blipFill>
                    <a:blip r:embed="rId39"/>
                    <a:stretch>
                      <a:fillRect/>
                    </a:stretch>
                  </pic:blipFill>
                  <pic:spPr>
                    <a:xfrm>
                      <a:off x="0" y="0"/>
                      <a:ext cx="6097270" cy="2583180"/>
                    </a:xfrm>
                    <a:prstGeom prst="rect">
                      <a:avLst/>
                    </a:prstGeom>
                  </pic:spPr>
                </pic:pic>
              </a:graphicData>
            </a:graphic>
          </wp:inline>
        </w:drawing>
      </w:r>
    </w:p>
    <w:p w14:paraId="504F6BBE" w14:textId="77777777" w:rsidR="002D3E9E" w:rsidRPr="00890B9D" w:rsidRDefault="002D3E9E" w:rsidP="007359C5">
      <w:pPr>
        <w:pStyle w:val="Heading2"/>
      </w:pPr>
      <w:bookmarkStart w:id="227" w:name="_Ref33896565"/>
      <w:bookmarkStart w:id="228" w:name="_Ref33896567"/>
      <w:bookmarkStart w:id="229" w:name="_Toc54861798"/>
      <w:bookmarkStart w:id="230" w:name="_Toc238031942"/>
      <w:r w:rsidRPr="00890B9D">
        <w:t>Scope</w:t>
      </w:r>
      <w:bookmarkEnd w:id="227"/>
      <w:bookmarkEnd w:id="228"/>
      <w:bookmarkEnd w:id="229"/>
      <w:bookmarkEnd w:id="230"/>
    </w:p>
    <w:p w14:paraId="11E53576" w14:textId="77777777" w:rsidR="002D3E9E" w:rsidRPr="00890B9D" w:rsidRDefault="002D3E9E" w:rsidP="000E6760">
      <w:pPr>
        <w:pStyle w:val="BodyText"/>
      </w:pPr>
      <w:r w:rsidRPr="00890B9D">
        <w:t xml:space="preserve">Under STP, there are </w:t>
      </w:r>
      <w:proofErr w:type="gramStart"/>
      <w:r w:rsidRPr="00890B9D">
        <w:t>a number of</w:t>
      </w:r>
      <w:proofErr w:type="gramEnd"/>
      <w:r w:rsidRPr="00890B9D">
        <w:t xml:space="preserve"> withholding payments that:</w:t>
      </w:r>
    </w:p>
    <w:p w14:paraId="2140B6C0" w14:textId="2FEC6C5A" w:rsidR="002D3E9E" w:rsidRPr="00890B9D" w:rsidRDefault="003A3411" w:rsidP="000E6760">
      <w:pPr>
        <w:pStyle w:val="ListBullet"/>
      </w:pPr>
      <w:r>
        <w:t>A</w:t>
      </w:r>
      <w:r w:rsidR="002D3E9E" w:rsidRPr="00890B9D">
        <w:t xml:space="preserve">re </w:t>
      </w:r>
      <w:r w:rsidR="00051DD8" w:rsidRPr="00890B9D">
        <w:t xml:space="preserve">mandatorily </w:t>
      </w:r>
      <w:r w:rsidR="002D3E9E" w:rsidRPr="00890B9D">
        <w:t>required to be reported</w:t>
      </w:r>
    </w:p>
    <w:p w14:paraId="4AAFB725" w14:textId="1C057F48" w:rsidR="002D3E9E" w:rsidRPr="00890B9D" w:rsidRDefault="003A3411" w:rsidP="000E6760">
      <w:pPr>
        <w:pStyle w:val="ListBullet"/>
      </w:pPr>
      <w:r>
        <w:t>M</w:t>
      </w:r>
      <w:r w:rsidR="002D3E9E" w:rsidRPr="00890B9D">
        <w:t>ay be voluntarily reported</w:t>
      </w:r>
    </w:p>
    <w:p w14:paraId="5211E6A6" w14:textId="19F0A4AE" w:rsidR="002D3E9E" w:rsidRPr="00890B9D" w:rsidRDefault="003A3411" w:rsidP="000E6760">
      <w:pPr>
        <w:pStyle w:val="ListBullet"/>
      </w:pPr>
      <w:r>
        <w:t>C</w:t>
      </w:r>
      <w:r w:rsidR="002D3E9E" w:rsidRPr="00890B9D">
        <w:t>annot be reported.</w:t>
      </w:r>
    </w:p>
    <w:p w14:paraId="13CA50D7" w14:textId="26E4C63E" w:rsidR="002D3E9E" w:rsidRPr="00890B9D" w:rsidRDefault="002D3E9E" w:rsidP="000E6760">
      <w:pPr>
        <w:pStyle w:val="BodyText"/>
      </w:pPr>
      <w:r w:rsidRPr="00890B9D">
        <w:t xml:space="preserve">This section provides the details on these payments and highlights the key points. It also describes the impact on </w:t>
      </w:r>
      <w:r w:rsidR="0081440F" w:rsidRPr="001349B5">
        <w:t xml:space="preserve">Business Activity </w:t>
      </w:r>
      <w:r w:rsidR="0081440F" w:rsidRPr="007E7B7E">
        <w:rPr>
          <w:color w:val="auto"/>
        </w:rPr>
        <w:t>Statements</w:t>
      </w:r>
      <w:r w:rsidR="0081440F">
        <w:t xml:space="preserve"> (</w:t>
      </w:r>
      <w:r w:rsidRPr="00890B9D">
        <w:t>BAS</w:t>
      </w:r>
      <w:r w:rsidR="0081440F">
        <w:t>)</w:t>
      </w:r>
      <w:r w:rsidRPr="00890B9D">
        <w:t>, PAYG withholding payment summaries and annual reports.</w:t>
      </w:r>
    </w:p>
    <w:p w14:paraId="538BF61C" w14:textId="7F41C5F1" w:rsidR="002D3E9E" w:rsidRPr="00890B9D" w:rsidRDefault="002D3E9E" w:rsidP="000E6760">
      <w:pPr>
        <w:pStyle w:val="BodyText"/>
      </w:pPr>
      <w:r w:rsidRPr="00890B9D">
        <w:t xml:space="preserve">All references refer to </w:t>
      </w:r>
      <w:r w:rsidRPr="00335EFC">
        <w:rPr>
          <w:rStyle w:val="IntenseEmphasis"/>
          <w:i w:val="0"/>
          <w:iCs w:val="0"/>
        </w:rPr>
        <w:t>Schedule 1</w:t>
      </w:r>
      <w:r w:rsidR="00335EFC">
        <w:rPr>
          <w:rStyle w:val="IntenseEmphasis"/>
          <w:i w:val="0"/>
          <w:iCs w:val="0"/>
        </w:rPr>
        <w:t xml:space="preserve"> of the </w:t>
      </w:r>
      <w:r w:rsidRPr="00064C86">
        <w:rPr>
          <w:rStyle w:val="IntenseEmphasis"/>
        </w:rPr>
        <w:t>Taxation Administration Act</w:t>
      </w:r>
      <w:r w:rsidRPr="00FB1BE6">
        <w:rPr>
          <w:rStyle w:val="IntenseEmphasis"/>
        </w:rPr>
        <w:t xml:space="preserve"> 1953</w:t>
      </w:r>
      <w:r w:rsidRPr="00C24540">
        <w:rPr>
          <w:i/>
        </w:rPr>
        <w:t xml:space="preserve"> </w:t>
      </w:r>
      <w:r w:rsidR="00FA1BA5">
        <w:t xml:space="preserve">and the Commissioner of Taxation </w:t>
      </w:r>
      <w:r w:rsidRPr="00890B9D">
        <w:t>unless otherwise stated.</w:t>
      </w:r>
    </w:p>
    <w:p w14:paraId="3B6D7E3E" w14:textId="77777777" w:rsidR="002D3E9E" w:rsidRPr="00890B9D" w:rsidRDefault="002D3E9E" w:rsidP="006A3266">
      <w:pPr>
        <w:pStyle w:val="Heading3"/>
      </w:pPr>
      <w:r w:rsidRPr="00890B9D">
        <w:t>Key points</w:t>
      </w:r>
    </w:p>
    <w:p w14:paraId="7290E3D7" w14:textId="20129C2B" w:rsidR="002D3E9E" w:rsidRPr="00890B9D" w:rsidRDefault="002D3E9E" w:rsidP="000E6760">
      <w:pPr>
        <w:pStyle w:val="ListBullet"/>
      </w:pPr>
      <w:r w:rsidRPr="00890B9D">
        <w:t xml:space="preserve">Payments that cannot be reported under STP reporting are payments that are generally made by payers to recipients, who are generally not </w:t>
      </w:r>
      <w:r w:rsidR="00692E63" w:rsidRPr="00890B9D">
        <w:t xml:space="preserve">paid through a </w:t>
      </w:r>
      <w:proofErr w:type="gramStart"/>
      <w:r w:rsidR="007F1E62">
        <w:t>payers</w:t>
      </w:r>
      <w:proofErr w:type="gramEnd"/>
      <w:r w:rsidR="00692E63" w:rsidRPr="00890B9D">
        <w:t xml:space="preserve"> payroll solution</w:t>
      </w:r>
    </w:p>
    <w:p w14:paraId="3B81AEB5" w14:textId="77777777" w:rsidR="00E843E9" w:rsidRPr="00890B9D" w:rsidRDefault="002D3E9E" w:rsidP="000E6760">
      <w:pPr>
        <w:pStyle w:val="ListBullet"/>
      </w:pPr>
      <w:r w:rsidRPr="00890B9D">
        <w:t xml:space="preserve">Payers that are not large withholders will </w:t>
      </w:r>
      <w:r w:rsidR="00E843E9" w:rsidRPr="00890B9D">
        <w:t>also continue to notify the Commissioner of their PAYG withholding liability using the BAS</w:t>
      </w:r>
    </w:p>
    <w:p w14:paraId="79183C7A" w14:textId="77777777" w:rsidR="002D3E9E" w:rsidRPr="00890B9D" w:rsidRDefault="00E843E9" w:rsidP="000E6760">
      <w:pPr>
        <w:pStyle w:val="ListBullet"/>
      </w:pPr>
      <w:r w:rsidRPr="00890B9D">
        <w:t xml:space="preserve">Payers that are large withholders will also </w:t>
      </w:r>
      <w:r w:rsidR="002D3E9E" w:rsidRPr="00890B9D">
        <w:t>continue to notify the Commissioner of their PAYG withholding liability through their electronic payment</w:t>
      </w:r>
    </w:p>
    <w:p w14:paraId="31D515A6" w14:textId="77777777" w:rsidR="002D3E9E" w:rsidRPr="00890B9D" w:rsidRDefault="002D3E9E" w:rsidP="000E6760">
      <w:pPr>
        <w:pStyle w:val="ListBullet"/>
      </w:pPr>
      <w:r w:rsidRPr="00890B9D">
        <w:t xml:space="preserve">Payers that finalise amounts reported under STP </w:t>
      </w:r>
      <w:proofErr w:type="gramStart"/>
      <w:r w:rsidRPr="00890B9D">
        <w:t>are able to</w:t>
      </w:r>
      <w:proofErr w:type="gramEnd"/>
      <w:r w:rsidRPr="00890B9D">
        <w:t xml:space="preserve"> obtain relief from obligations to provide payment summaries to </w:t>
      </w:r>
      <w:r w:rsidR="00F141DE" w:rsidRPr="00890B9D">
        <w:t xml:space="preserve">payees </w:t>
      </w:r>
      <w:r w:rsidRPr="00890B9D">
        <w:t>and a payment summary annual report to the Commissioner, covering the same amounts</w:t>
      </w:r>
    </w:p>
    <w:p w14:paraId="56AC488F" w14:textId="67CDF581" w:rsidR="00330183" w:rsidRPr="00890B9D" w:rsidRDefault="00330183" w:rsidP="000E6760">
      <w:pPr>
        <w:pStyle w:val="ListBullet"/>
      </w:pPr>
      <w:r w:rsidRPr="00890B9D">
        <w:t xml:space="preserve">Payers that report a payee through Pay Event 2020 services will not </w:t>
      </w:r>
      <w:r w:rsidR="001D7E00" w:rsidRPr="00890B9D">
        <w:t>additionally</w:t>
      </w:r>
      <w:r w:rsidRPr="00890B9D">
        <w:t xml:space="preserve"> have to send any </w:t>
      </w:r>
      <w:r w:rsidR="0081440F">
        <w:t>tax file number (</w:t>
      </w:r>
      <w:r w:rsidRPr="00890B9D">
        <w:t>TFN</w:t>
      </w:r>
      <w:r w:rsidR="0081440F">
        <w:t>)</w:t>
      </w:r>
      <w:r w:rsidRPr="00890B9D">
        <w:t xml:space="preserve"> declarations received from that payee separately to the ATO</w:t>
      </w:r>
    </w:p>
    <w:p w14:paraId="2A688C30" w14:textId="77777777" w:rsidR="00330183" w:rsidRPr="00E36F43" w:rsidRDefault="00330183" w:rsidP="000E6760">
      <w:pPr>
        <w:pStyle w:val="ListBullet"/>
      </w:pPr>
      <w:r w:rsidRPr="00B50AB9">
        <w:t xml:space="preserve">Payers that </w:t>
      </w:r>
      <w:r w:rsidR="00995E78" w:rsidRPr="00B50AB9">
        <w:t>c</w:t>
      </w:r>
      <w:r w:rsidRPr="00B50AB9">
        <w:t>hoose to volun</w:t>
      </w:r>
      <w:r w:rsidRPr="00C8571B">
        <w:t xml:space="preserve">tarily report Child Support Deductions and Child Support Garnishees </w:t>
      </w:r>
      <w:r w:rsidR="001A48A6" w:rsidRPr="00E36F43">
        <w:t>deducted</w:t>
      </w:r>
      <w:r w:rsidRPr="00E36F43">
        <w:t xml:space="preserve"> from employees through Pay Event 2020 will not have to separately report them </w:t>
      </w:r>
      <w:r w:rsidR="00F9229E" w:rsidRPr="00E36F43">
        <w:t xml:space="preserve">to the Child Support Registrar </w:t>
      </w:r>
      <w:r w:rsidRPr="00E36F43">
        <w:t>through</w:t>
      </w:r>
      <w:r w:rsidR="00D304D7" w:rsidRPr="00E36F43">
        <w:t>:</w:t>
      </w:r>
    </w:p>
    <w:p w14:paraId="58513909" w14:textId="7CFCEAF7" w:rsidR="00D304D7" w:rsidRPr="004008B7" w:rsidRDefault="00D304D7" w:rsidP="00752FF4">
      <w:pPr>
        <w:pStyle w:val="ListBullet2"/>
        <w:rPr>
          <w:rStyle w:val="Hyperlink"/>
        </w:rPr>
      </w:pPr>
      <w:hyperlink r:id="rId40" w:tooltip="Child support deductions report for employers form (CS4964)" w:history="1">
        <w:r w:rsidRPr="004008B7">
          <w:rPr>
            <w:rStyle w:val="Hyperlink"/>
          </w:rPr>
          <w:t xml:space="preserve">Child support deductions report for </w:t>
        </w:r>
        <w:proofErr w:type="gramStart"/>
        <w:r w:rsidRPr="004008B7">
          <w:rPr>
            <w:rStyle w:val="Hyperlink"/>
          </w:rPr>
          <w:t>employers</w:t>
        </w:r>
        <w:proofErr w:type="gramEnd"/>
        <w:r w:rsidRPr="004008B7">
          <w:rPr>
            <w:rStyle w:val="Hyperlink"/>
          </w:rPr>
          <w:t xml:space="preserve"> form (CS4964)</w:t>
        </w:r>
      </w:hyperlink>
    </w:p>
    <w:p w14:paraId="3F05F765" w14:textId="446E6860" w:rsidR="002D3E9E" w:rsidRPr="00890B9D" w:rsidRDefault="00A339AD" w:rsidP="00752FF4">
      <w:pPr>
        <w:pStyle w:val="ListBullet2"/>
      </w:pPr>
      <w:r w:rsidRPr="00890B9D">
        <w:t xml:space="preserve">Payers are still obligated </w:t>
      </w:r>
      <w:r w:rsidR="002D3E9E" w:rsidRPr="00890B9D">
        <w:t>to notify their PAYG withholding liability, give payment summaries and an annual report, for withholding payments that are not or cannot be reported and finalised under STP reporting.</w:t>
      </w:r>
    </w:p>
    <w:p w14:paraId="62F0B176" w14:textId="766B7B83" w:rsidR="00A50778" w:rsidRPr="00890B9D" w:rsidRDefault="00A50778" w:rsidP="006A3266">
      <w:pPr>
        <w:pStyle w:val="Heading3"/>
      </w:pPr>
      <w:bookmarkStart w:id="231" w:name="_Toc33353318"/>
      <w:r w:rsidRPr="00890B9D">
        <w:t>Payments</w:t>
      </w:r>
      <w:bookmarkEnd w:id="231"/>
    </w:p>
    <w:p w14:paraId="46D4D88E" w14:textId="77777777" w:rsidR="002D3E9E" w:rsidRPr="00890B9D" w:rsidRDefault="002D3E9E" w:rsidP="000E6760">
      <w:pPr>
        <w:pStyle w:val="BodyText"/>
      </w:pPr>
      <w:r w:rsidRPr="00890B9D">
        <w:t>The following three tables list withholding payments. A withholding payment is either:</w:t>
      </w:r>
    </w:p>
    <w:p w14:paraId="6E848D82" w14:textId="5FD2F363" w:rsidR="002D3E9E" w:rsidRPr="00FB1BE6" w:rsidRDefault="003A3411" w:rsidP="000E6760">
      <w:pPr>
        <w:pStyle w:val="ListBullet"/>
      </w:pPr>
      <w:r>
        <w:lastRenderedPageBreak/>
        <w:t>A</w:t>
      </w:r>
      <w:r w:rsidR="002D3E9E" w:rsidRPr="00890B9D">
        <w:t xml:space="preserve"> payment</w:t>
      </w:r>
      <w:r w:rsidR="00EF425F">
        <w:t>,</w:t>
      </w:r>
      <w:r w:rsidR="002D3E9E" w:rsidRPr="00890B9D">
        <w:t xml:space="preserve"> from which an amount must be withheld under </w:t>
      </w:r>
      <w:r w:rsidR="002D3E9E" w:rsidRPr="00E6617A">
        <w:rPr>
          <w:rStyle w:val="IntenseEmphasis"/>
          <w:i w:val="0"/>
        </w:rPr>
        <w:t>Division 12</w:t>
      </w:r>
      <w:r w:rsidR="002D3E9E" w:rsidRPr="00064C86">
        <w:t xml:space="preserve"> (even if the amount is not withheld)</w:t>
      </w:r>
    </w:p>
    <w:p w14:paraId="6E35B0D4" w14:textId="3AD01573" w:rsidR="002D3E9E" w:rsidRPr="00064C86" w:rsidRDefault="003A3411" w:rsidP="000E6760">
      <w:pPr>
        <w:pStyle w:val="ListBullet"/>
      </w:pPr>
      <w:r>
        <w:t>A</w:t>
      </w:r>
      <w:r w:rsidR="002D3E9E" w:rsidRPr="00064C86">
        <w:t xml:space="preserve"> payment that arises because of the operation of section </w:t>
      </w:r>
      <w:r w:rsidR="002D3E9E" w:rsidRPr="00E6617A">
        <w:rPr>
          <w:rStyle w:val="IntenseEmphasis"/>
          <w:i w:val="0"/>
        </w:rPr>
        <w:t>12A-205</w:t>
      </w:r>
      <w:r w:rsidR="002D3E9E" w:rsidRPr="00064C86">
        <w:t xml:space="preserve"> (deemed payments) in respect of which </w:t>
      </w:r>
      <w:r w:rsidR="002D3E9E" w:rsidRPr="00E6617A">
        <w:rPr>
          <w:rStyle w:val="IntenseEmphasis"/>
          <w:i w:val="0"/>
        </w:rPr>
        <w:t>Subdivision 12A-C</w:t>
      </w:r>
      <w:r w:rsidR="004D3B38">
        <w:rPr>
          <w:rStyle w:val="IntenseEmphasis"/>
        </w:rPr>
        <w:t xml:space="preserve"> </w:t>
      </w:r>
      <w:r w:rsidR="002D3E9E" w:rsidRPr="00064C86">
        <w:t>requires an amount to be paid to the Commissioner</w:t>
      </w:r>
    </w:p>
    <w:p w14:paraId="1CCDB7EB" w14:textId="5BD3B99D" w:rsidR="002D3E9E" w:rsidRPr="00064C86" w:rsidRDefault="003A3411" w:rsidP="000E6760">
      <w:pPr>
        <w:pStyle w:val="ListBullet"/>
      </w:pPr>
      <w:r>
        <w:t>A</w:t>
      </w:r>
      <w:r w:rsidR="002D3E9E" w:rsidRPr="00064C86">
        <w:t>n alienated personal services payment</w:t>
      </w:r>
      <w:r w:rsidR="00EF425F">
        <w:t>,</w:t>
      </w:r>
      <w:r w:rsidR="002D3E9E" w:rsidRPr="00064C86">
        <w:t xml:space="preserve"> in respect of which </w:t>
      </w:r>
      <w:r w:rsidR="002D3E9E" w:rsidRPr="00E6617A">
        <w:rPr>
          <w:rStyle w:val="IntenseEmphasis"/>
          <w:i w:val="0"/>
        </w:rPr>
        <w:t>Division 13</w:t>
      </w:r>
      <w:r w:rsidR="002D3E9E" w:rsidRPr="00064C86">
        <w:t xml:space="preserve"> requires an amount to be paid to the Commissioner</w:t>
      </w:r>
    </w:p>
    <w:p w14:paraId="1B157270" w14:textId="648497E5" w:rsidR="002D3E9E" w:rsidRPr="00890B9D" w:rsidRDefault="003A3411" w:rsidP="000E6760">
      <w:pPr>
        <w:pStyle w:val="ListBullet"/>
      </w:pPr>
      <w:r>
        <w:t>A</w:t>
      </w:r>
      <w:r w:rsidR="002D3E9E" w:rsidRPr="00064C86">
        <w:t xml:space="preserve"> non-cash benefit, or the capital proceeds, in respect of which </w:t>
      </w:r>
      <w:r w:rsidR="002D3E9E" w:rsidRPr="00E6617A">
        <w:rPr>
          <w:rStyle w:val="IntenseEmphasis"/>
          <w:i w:val="0"/>
        </w:rPr>
        <w:t>Division 14</w:t>
      </w:r>
      <w:r w:rsidR="002D3E9E" w:rsidRPr="00064C86">
        <w:t xml:space="preserve"> </w:t>
      </w:r>
      <w:r w:rsidR="003844C5">
        <w:t xml:space="preserve">requires an </w:t>
      </w:r>
      <w:r w:rsidR="002D3E9E" w:rsidRPr="00890B9D">
        <w:t>amount to be paid to the Commissioner.</w:t>
      </w:r>
    </w:p>
    <w:p w14:paraId="20D3F1C8" w14:textId="67AA8E6A" w:rsidR="002D3E9E" w:rsidRPr="00890B9D" w:rsidRDefault="002D3E9E" w:rsidP="00E00D08">
      <w:pPr>
        <w:pStyle w:val="Heading3"/>
        <w:keepNext w:val="0"/>
        <w:keepLines w:val="0"/>
      </w:pPr>
      <w:bookmarkStart w:id="232" w:name="_Ref144136316"/>
      <w:r w:rsidRPr="00890B9D">
        <w:t>Mandatory</w:t>
      </w:r>
      <w:r w:rsidR="00BA5928" w:rsidRPr="00890B9D">
        <w:t xml:space="preserve"> Reporting Obligations</w:t>
      </w:r>
      <w:bookmarkEnd w:id="232"/>
    </w:p>
    <w:p w14:paraId="7DEF36E1" w14:textId="77777777" w:rsidR="002D3E9E" w:rsidRPr="00FB1BE6" w:rsidRDefault="00E37342" w:rsidP="000E6760">
      <w:pPr>
        <w:pStyle w:val="BodyText"/>
      </w:pPr>
      <w:r w:rsidRPr="00064C86">
        <w:t>Withholding payments that are required to be reported under STP are listed below in</w:t>
      </w:r>
      <w:r w:rsidR="00962905" w:rsidRPr="00064C86">
        <w:t xml:space="preserve"> </w:t>
      </w:r>
      <w:r w:rsidR="00962905" w:rsidRPr="00E00D08">
        <w:rPr>
          <w:rStyle w:val="SmartLink"/>
        </w:rPr>
        <w:fldChar w:fldCharType="begin" w:fldLock="1"/>
      </w:r>
      <w:r w:rsidR="00962905" w:rsidRPr="00E00D08">
        <w:rPr>
          <w:rStyle w:val="SmartLink"/>
        </w:rPr>
        <w:instrText xml:space="preserve"> REF _Ref34754623 \h </w:instrText>
      </w:r>
      <w:r w:rsidR="00FB7068" w:rsidRPr="00E00D08">
        <w:rPr>
          <w:rStyle w:val="SmartLink"/>
        </w:rPr>
        <w:instrText xml:space="preserve"> \* MERGEFORMAT </w:instrText>
      </w:r>
      <w:r w:rsidR="00962905" w:rsidRPr="00E00D08">
        <w:rPr>
          <w:rStyle w:val="SmartLink"/>
        </w:rPr>
      </w:r>
      <w:r w:rsidR="00962905" w:rsidRPr="00E00D08">
        <w:rPr>
          <w:rStyle w:val="SmartLink"/>
        </w:rPr>
        <w:fldChar w:fldCharType="separate"/>
      </w:r>
      <w:r w:rsidR="00962905" w:rsidRPr="00E00D08">
        <w:rPr>
          <w:rStyle w:val="SmartLink"/>
        </w:rPr>
        <w:t>Table 1: Mandatory Reporting</w:t>
      </w:r>
      <w:r w:rsidR="00962905" w:rsidRPr="00E00D08">
        <w:rPr>
          <w:rStyle w:val="SmartLink"/>
        </w:rPr>
        <w:fldChar w:fldCharType="end"/>
      </w:r>
      <w:r w:rsidR="002D3E9E" w:rsidRPr="00516463">
        <w:rPr>
          <w:rStyle w:val="IntenseEmphasis"/>
        </w:rPr>
        <w:t>.</w:t>
      </w:r>
      <w:r w:rsidR="002D3E9E" w:rsidRPr="00064C86">
        <w:t xml:space="preserve"> They are generally paid through a payroll process by </w:t>
      </w:r>
      <w:r w:rsidR="00FB7068" w:rsidRPr="00064C86">
        <w:t xml:space="preserve">payers </w:t>
      </w:r>
      <w:r w:rsidR="002D3E9E" w:rsidRPr="00064C86">
        <w:t xml:space="preserve">to </w:t>
      </w:r>
      <w:r w:rsidR="00FB7068" w:rsidRPr="00064C86">
        <w:t>payees</w:t>
      </w:r>
      <w:r w:rsidR="002D3E9E" w:rsidRPr="00064C86">
        <w:t>.</w:t>
      </w:r>
    </w:p>
    <w:p w14:paraId="5D1962E7" w14:textId="4574D84C" w:rsidR="002D3E9E" w:rsidRPr="00FB1BE6" w:rsidRDefault="002D3E9E" w:rsidP="000E6760">
      <w:pPr>
        <w:pStyle w:val="BodyText"/>
      </w:pPr>
      <w:r w:rsidRPr="00FB1BE6">
        <w:t>Payers who report and finalise these payments (and amounts withheld from them) throughout the year in line with their payroll process will not need to provide the corresponding payment summaries and a payment summary annual report to the ATO.</w:t>
      </w:r>
    </w:p>
    <w:p w14:paraId="31F419DA" w14:textId="77777777" w:rsidR="002D3E9E" w:rsidRPr="00890B9D" w:rsidRDefault="002D3E9E" w:rsidP="000E6760">
      <w:pPr>
        <w:pStyle w:val="BodyText"/>
      </w:pPr>
      <w:r w:rsidRPr="00890B9D">
        <w:t xml:space="preserve">A payer must make a declaration </w:t>
      </w:r>
      <w:r w:rsidR="00205BD8" w:rsidRPr="00890B9D">
        <w:t>to the Commissioner in the approved form by 14 July</w:t>
      </w:r>
      <w:r w:rsidR="005B6078">
        <w:t>,</w:t>
      </w:r>
      <w:r w:rsidR="00205BD8" w:rsidRPr="00890B9D">
        <w:t xml:space="preserve"> which confirms that they have fully reported for the financial year and for each of their </w:t>
      </w:r>
      <w:r w:rsidR="00F30A0B" w:rsidRPr="00890B9D">
        <w:t xml:space="preserve">payees </w:t>
      </w:r>
      <w:r w:rsidR="00205BD8" w:rsidRPr="00890B9D">
        <w:t xml:space="preserve">using STP. This will relieve the </w:t>
      </w:r>
      <w:r w:rsidR="00F30A0B" w:rsidRPr="00890B9D">
        <w:t xml:space="preserve">payer </w:t>
      </w:r>
      <w:r w:rsidR="00205BD8" w:rsidRPr="00890B9D">
        <w:t xml:space="preserve">from </w:t>
      </w:r>
      <w:r w:rsidRPr="00890B9D">
        <w:t xml:space="preserve">their obligation to give payment summaries to their </w:t>
      </w:r>
      <w:r w:rsidR="00F30A0B" w:rsidRPr="00890B9D">
        <w:t xml:space="preserve">payees </w:t>
      </w:r>
      <w:r w:rsidRPr="00890B9D">
        <w:t>and a payment summary annual report to the Commissioner.</w:t>
      </w:r>
    </w:p>
    <w:p w14:paraId="7C90832E" w14:textId="77777777" w:rsidR="00C26883" w:rsidRPr="00890B9D" w:rsidRDefault="002D3E9E" w:rsidP="000E6760">
      <w:pPr>
        <w:pStyle w:val="BodyText"/>
      </w:pPr>
      <w:r w:rsidRPr="00890B9D">
        <w:t xml:space="preserve">A payer who does not report and finalise these amounts through STP will continue to be required to give a payment summary to their </w:t>
      </w:r>
      <w:r w:rsidR="00F30A0B" w:rsidRPr="00890B9D">
        <w:t xml:space="preserve">payees </w:t>
      </w:r>
      <w:r w:rsidRPr="00890B9D">
        <w:t>and an annual report to the Commissioner.</w:t>
      </w:r>
    </w:p>
    <w:p w14:paraId="4F056463" w14:textId="5A31F30C" w:rsidR="00187ABA" w:rsidRPr="00890B9D" w:rsidRDefault="00187ABA" w:rsidP="00F572A6">
      <w:pPr>
        <w:pStyle w:val="TableCaption"/>
      </w:pPr>
      <w:bookmarkStart w:id="233" w:name="_Ref144137113"/>
      <w:bookmarkStart w:id="234" w:name="_Toc34474855"/>
      <w:bookmarkStart w:id="235" w:name="_Ref34754623"/>
      <w:bookmarkStart w:id="236" w:name="_Toc55373428"/>
      <w:bookmarkStart w:id="237" w:name="_Toc55380977"/>
      <w:bookmarkStart w:id="238" w:name="_Toc57733153"/>
      <w:bookmarkStart w:id="239" w:name="_Toc144116839"/>
      <w:bookmarkStart w:id="240" w:name="_Toc144116863"/>
      <w:bookmarkStart w:id="241" w:name="_Toc238031849"/>
      <w:r w:rsidRPr="00890B9D">
        <w:lastRenderedPageBreak/>
        <w:t xml:space="preserve">Table </w:t>
      </w:r>
      <w:r w:rsidR="00AC4BF5" w:rsidRPr="00890B9D">
        <w:fldChar w:fldCharType="begin"/>
      </w:r>
      <w:r w:rsidR="00AC4BF5" w:rsidRPr="00890B9D">
        <w:instrText xml:space="preserve"> SEQ Table \* ARABIC </w:instrText>
      </w:r>
      <w:r w:rsidR="00AC4BF5" w:rsidRPr="00890B9D">
        <w:fldChar w:fldCharType="separate"/>
      </w:r>
      <w:r w:rsidR="00C14FEC">
        <w:rPr>
          <w:noProof/>
        </w:rPr>
        <w:t>1</w:t>
      </w:r>
      <w:r w:rsidR="00AC4BF5" w:rsidRPr="00890B9D">
        <w:rPr>
          <w:noProof/>
        </w:rPr>
        <w:fldChar w:fldCharType="end"/>
      </w:r>
      <w:bookmarkEnd w:id="233"/>
      <w:r w:rsidRPr="00890B9D">
        <w:t>: Mandatory Reporting</w:t>
      </w:r>
      <w:bookmarkEnd w:id="234"/>
      <w:bookmarkEnd w:id="235"/>
      <w:bookmarkEnd w:id="236"/>
      <w:bookmarkEnd w:id="237"/>
      <w:bookmarkEnd w:id="238"/>
      <w:bookmarkEnd w:id="239"/>
      <w:bookmarkEnd w:id="240"/>
      <w:bookmarkEnd w:id="241"/>
    </w:p>
    <w:tbl>
      <w:tblPr>
        <w:tblStyle w:val="BIG"/>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6"/>
        <w:gridCol w:w="2657"/>
        <w:gridCol w:w="2044"/>
        <w:gridCol w:w="2445"/>
      </w:tblGrid>
      <w:tr w:rsidR="00546BF2" w:rsidRPr="00890B9D" w14:paraId="68AE4B6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Pr>
          <w:p w14:paraId="1CE8FA5E" w14:textId="77777777" w:rsidR="008113F5" w:rsidRPr="00890B9D" w:rsidRDefault="008113F5" w:rsidP="000E6760">
            <w:pPr>
              <w:pStyle w:val="TableHeading"/>
            </w:pPr>
            <w:r w:rsidRPr="00890B9D">
              <w:t>Reference</w:t>
            </w:r>
          </w:p>
        </w:tc>
        <w:tc>
          <w:tcPr>
            <w:tcW w:w="0" w:type="pct"/>
          </w:tcPr>
          <w:p w14:paraId="30D997CE" w14:textId="77777777" w:rsidR="008113F5" w:rsidRPr="00890B9D" w:rsidRDefault="008113F5" w:rsidP="000E6760">
            <w:pPr>
              <w:pStyle w:val="TableHeading"/>
              <w:cnfStyle w:val="100000000000" w:firstRow="1" w:lastRow="0" w:firstColumn="0" w:lastColumn="0" w:oddVBand="0" w:evenVBand="0" w:oddHBand="0" w:evenHBand="0" w:firstRowFirstColumn="0" w:firstRowLastColumn="0" w:lastRowFirstColumn="0" w:lastRowLastColumn="0"/>
            </w:pPr>
            <w:r w:rsidRPr="00890B9D">
              <w:t>Description</w:t>
            </w:r>
          </w:p>
        </w:tc>
        <w:tc>
          <w:tcPr>
            <w:tcW w:w="0" w:type="pct"/>
          </w:tcPr>
          <w:p w14:paraId="26A18165" w14:textId="77777777" w:rsidR="008113F5" w:rsidRPr="00890B9D" w:rsidRDefault="008113F5" w:rsidP="000E6760">
            <w:pPr>
              <w:pStyle w:val="TableHeading"/>
              <w:cnfStyle w:val="100000000000" w:firstRow="1" w:lastRow="0" w:firstColumn="0" w:lastColumn="0" w:oddVBand="0" w:evenVBand="0" w:oddHBand="0" w:evenHBand="0" w:firstRowFirstColumn="0" w:firstRowLastColumn="0" w:lastRowFirstColumn="0" w:lastRowLastColumn="0"/>
            </w:pPr>
            <w:r w:rsidRPr="00890B9D">
              <w:t>BAS labels</w:t>
            </w:r>
          </w:p>
        </w:tc>
        <w:tc>
          <w:tcPr>
            <w:tcW w:w="0" w:type="pct"/>
          </w:tcPr>
          <w:p w14:paraId="1CEDC514" w14:textId="77777777" w:rsidR="008113F5" w:rsidRPr="00890B9D" w:rsidRDefault="008113F5" w:rsidP="000E6760">
            <w:pPr>
              <w:pStyle w:val="TableHeading"/>
              <w:cnfStyle w:val="100000000000" w:firstRow="1" w:lastRow="0" w:firstColumn="0" w:lastColumn="0" w:oddVBand="0" w:evenVBand="0" w:oddHBand="0" w:evenHBand="0" w:firstRowFirstColumn="0" w:firstRowLastColumn="0" w:lastRowFirstColumn="0" w:lastRowLastColumn="0"/>
            </w:pPr>
            <w:r w:rsidRPr="00890B9D">
              <w:t>Reference</w:t>
            </w:r>
          </w:p>
        </w:tc>
      </w:tr>
      <w:tr w:rsidR="00604E79" w:rsidRPr="00890B9D" w14:paraId="5F7B33E6"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gridSpan w:val="4"/>
            <w:shd w:val="clear" w:color="auto" w:fill="auto"/>
          </w:tcPr>
          <w:p w14:paraId="018ED482" w14:textId="77777777" w:rsidR="00604E79" w:rsidRPr="00890B9D" w:rsidRDefault="00604E79" w:rsidP="000E6760">
            <w:pPr>
              <w:pStyle w:val="TableText1"/>
            </w:pPr>
            <w:r w:rsidRPr="00890B9D">
              <w:t>Subdivision 12-B — Payments for work and services</w:t>
            </w:r>
          </w:p>
        </w:tc>
      </w:tr>
      <w:tr w:rsidR="00625E81" w:rsidRPr="00890B9D" w14:paraId="6501130A"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1482F2FF" w14:textId="77777777" w:rsidR="00625E81" w:rsidRPr="00C42B81" w:rsidRDefault="00625E81" w:rsidP="000E6760">
            <w:pPr>
              <w:pStyle w:val="TableText1"/>
            </w:pPr>
            <w:r w:rsidRPr="00C42B81">
              <w:t>Section 12-35</w:t>
            </w:r>
          </w:p>
        </w:tc>
        <w:tc>
          <w:tcPr>
            <w:tcW w:w="0" w:type="pct"/>
            <w:shd w:val="clear" w:color="auto" w:fill="auto"/>
          </w:tcPr>
          <w:p w14:paraId="7EB0E9EA"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A payment of salary etc. to an employee</w:t>
            </w:r>
          </w:p>
        </w:tc>
        <w:tc>
          <w:tcPr>
            <w:tcW w:w="0" w:type="pct"/>
            <w:shd w:val="clear" w:color="auto" w:fill="auto"/>
          </w:tcPr>
          <w:p w14:paraId="640AA892"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vMerge w:val="restart"/>
            <w:shd w:val="clear" w:color="auto" w:fill="auto"/>
          </w:tcPr>
          <w:p w14:paraId="07F1DEE8"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INB (except INB-P) or FEI</w:t>
            </w:r>
          </w:p>
        </w:tc>
      </w:tr>
      <w:tr w:rsidR="00625E81" w:rsidRPr="00890B9D" w14:paraId="18886DE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75445FA4" w14:textId="77777777" w:rsidR="00625E81" w:rsidRPr="00064C86" w:rsidRDefault="00625E81" w:rsidP="000E6760">
            <w:pPr>
              <w:pStyle w:val="TableText1"/>
            </w:pPr>
            <w:r w:rsidRPr="00C42B81">
              <w:t>Section 12-40</w:t>
            </w:r>
          </w:p>
        </w:tc>
        <w:tc>
          <w:tcPr>
            <w:tcW w:w="0" w:type="pct"/>
            <w:shd w:val="clear" w:color="auto" w:fill="auto"/>
          </w:tcPr>
          <w:p w14:paraId="5B15FDD4"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A payment of remuneration to the director of a company</w:t>
            </w:r>
          </w:p>
        </w:tc>
        <w:tc>
          <w:tcPr>
            <w:tcW w:w="0" w:type="pct"/>
            <w:shd w:val="clear" w:color="auto" w:fill="auto"/>
          </w:tcPr>
          <w:p w14:paraId="75B7938A"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vMerge/>
            <w:shd w:val="clear" w:color="auto" w:fill="auto"/>
          </w:tcPr>
          <w:p w14:paraId="1EA41A0F"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p>
        </w:tc>
      </w:tr>
      <w:tr w:rsidR="00625E81" w:rsidRPr="00890B9D" w14:paraId="73C4CD2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44ED9A40" w14:textId="77777777" w:rsidR="00625E81" w:rsidRPr="00890B9D" w:rsidRDefault="00625E81" w:rsidP="000E6760">
            <w:pPr>
              <w:pStyle w:val="TableText1"/>
            </w:pPr>
            <w:r w:rsidRPr="00890B9D">
              <w:t>Section 12-45</w:t>
            </w:r>
          </w:p>
        </w:tc>
        <w:tc>
          <w:tcPr>
            <w:tcW w:w="0" w:type="pct"/>
            <w:shd w:val="clear" w:color="auto" w:fill="auto"/>
          </w:tcPr>
          <w:p w14:paraId="6A4366D5"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A payment of salary etc. to an office holder (</w:t>
            </w:r>
            <w:r w:rsidR="007129BA">
              <w:t>for example</w:t>
            </w:r>
            <w:r w:rsidRPr="00890B9D">
              <w:t xml:space="preserve"> a member of the Defence Force)</w:t>
            </w:r>
          </w:p>
        </w:tc>
        <w:tc>
          <w:tcPr>
            <w:tcW w:w="0" w:type="pct"/>
            <w:shd w:val="clear" w:color="auto" w:fill="auto"/>
          </w:tcPr>
          <w:p w14:paraId="36CCF490"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vMerge/>
            <w:shd w:val="clear" w:color="auto" w:fill="auto"/>
          </w:tcPr>
          <w:p w14:paraId="6FCF0377"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p>
        </w:tc>
      </w:tr>
      <w:tr w:rsidR="00625E81" w:rsidRPr="00890B9D" w14:paraId="2CB95EBA"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60008613" w14:textId="77777777" w:rsidR="00625E81" w:rsidRPr="00890B9D" w:rsidRDefault="00625E81" w:rsidP="000E6760">
            <w:pPr>
              <w:pStyle w:val="TableText1"/>
            </w:pPr>
            <w:r w:rsidRPr="00890B9D">
              <w:t>Section 12-47</w:t>
            </w:r>
          </w:p>
        </w:tc>
        <w:tc>
          <w:tcPr>
            <w:tcW w:w="0" w:type="pct"/>
            <w:shd w:val="clear" w:color="auto" w:fill="auto"/>
          </w:tcPr>
          <w:p w14:paraId="0F246670"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A payment to a religious practitioner</w:t>
            </w:r>
          </w:p>
        </w:tc>
        <w:tc>
          <w:tcPr>
            <w:tcW w:w="0" w:type="pct"/>
            <w:shd w:val="clear" w:color="auto" w:fill="auto"/>
          </w:tcPr>
          <w:p w14:paraId="027AA0DF"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vMerge/>
            <w:shd w:val="clear" w:color="auto" w:fill="auto"/>
          </w:tcPr>
          <w:p w14:paraId="357A37BF"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p>
        </w:tc>
      </w:tr>
      <w:tr w:rsidR="00625E81" w:rsidRPr="00890B9D" w14:paraId="78106AD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5E73C2DC" w14:textId="77777777" w:rsidR="00625E81" w:rsidRPr="00890B9D" w:rsidRDefault="00625E81" w:rsidP="000E6760">
            <w:pPr>
              <w:pStyle w:val="TableText1"/>
            </w:pPr>
            <w:r w:rsidRPr="00890B9D">
              <w:t>Section 12-50</w:t>
            </w:r>
          </w:p>
        </w:tc>
        <w:tc>
          <w:tcPr>
            <w:tcW w:w="0" w:type="pct"/>
            <w:shd w:val="clear" w:color="auto" w:fill="auto"/>
          </w:tcPr>
          <w:p w14:paraId="1A076218"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 xml:space="preserve">A </w:t>
            </w:r>
            <w:proofErr w:type="gramStart"/>
            <w:r w:rsidRPr="00890B9D">
              <w:t>return to work</w:t>
            </w:r>
            <w:proofErr w:type="gramEnd"/>
            <w:r w:rsidRPr="00890B9D">
              <w:t xml:space="preserve"> payment to an individual</w:t>
            </w:r>
          </w:p>
        </w:tc>
        <w:tc>
          <w:tcPr>
            <w:tcW w:w="0" w:type="pct"/>
            <w:shd w:val="clear" w:color="auto" w:fill="auto"/>
          </w:tcPr>
          <w:p w14:paraId="284AE2F9"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vMerge/>
            <w:shd w:val="clear" w:color="auto" w:fill="auto"/>
          </w:tcPr>
          <w:p w14:paraId="5BF24365" w14:textId="77777777" w:rsidR="00625E81" w:rsidRPr="00890B9D" w:rsidRDefault="00625E81" w:rsidP="000E6760">
            <w:pPr>
              <w:pStyle w:val="TableText1"/>
              <w:cnfStyle w:val="100000000000" w:firstRow="1" w:lastRow="0" w:firstColumn="0" w:lastColumn="0" w:oddVBand="0" w:evenVBand="0" w:oddHBand="0" w:evenHBand="0" w:firstRowFirstColumn="0" w:firstRowLastColumn="0" w:lastRowFirstColumn="0" w:lastRowLastColumn="0"/>
            </w:pPr>
          </w:p>
        </w:tc>
      </w:tr>
      <w:tr w:rsidR="00625E81" w:rsidRPr="00890B9D" w14:paraId="1A542EB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gridSpan w:val="4"/>
            <w:shd w:val="clear" w:color="auto" w:fill="auto"/>
          </w:tcPr>
          <w:p w14:paraId="28DF51DC" w14:textId="77777777" w:rsidR="00625E81" w:rsidRPr="00890B9D" w:rsidRDefault="000B5704" w:rsidP="000E6760">
            <w:pPr>
              <w:pStyle w:val="TableText1"/>
            </w:pPr>
            <w:r w:rsidRPr="00890B9D">
              <w:t>Subdivision 12-C — Payments for retirement or because of termination of employment</w:t>
            </w:r>
          </w:p>
        </w:tc>
      </w:tr>
      <w:tr w:rsidR="00E34722" w:rsidRPr="00890B9D" w14:paraId="417F558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2A916C30" w14:textId="77777777" w:rsidR="00E34722" w:rsidRPr="00890B9D" w:rsidRDefault="00E34722" w:rsidP="000E6760">
            <w:pPr>
              <w:pStyle w:val="TableText1"/>
            </w:pPr>
            <w:r w:rsidRPr="00890B9D">
              <w:t>Paragraph 12-85(b)</w:t>
            </w:r>
          </w:p>
        </w:tc>
        <w:tc>
          <w:tcPr>
            <w:tcW w:w="0" w:type="pct"/>
            <w:shd w:val="clear" w:color="auto" w:fill="auto"/>
          </w:tcPr>
          <w:p w14:paraId="27F04661" w14:textId="77777777" w:rsidR="00E34722" w:rsidRPr="00890B9D" w:rsidRDefault="00E34722" w:rsidP="000E6760">
            <w:pPr>
              <w:pStyle w:val="TableText1"/>
              <w:cnfStyle w:val="100000000000" w:firstRow="1" w:lastRow="0" w:firstColumn="0" w:lastColumn="0" w:oddVBand="0" w:evenVBand="0" w:oddHBand="0" w:evenHBand="0" w:firstRowFirstColumn="0" w:firstRowLastColumn="0" w:lastRowFirstColumn="0" w:lastRowLastColumn="0"/>
            </w:pPr>
            <w:r w:rsidRPr="00890B9D">
              <w:t>A payment for termination of employment</w:t>
            </w:r>
          </w:p>
        </w:tc>
        <w:tc>
          <w:tcPr>
            <w:tcW w:w="0" w:type="pct"/>
            <w:shd w:val="clear" w:color="auto" w:fill="auto"/>
          </w:tcPr>
          <w:p w14:paraId="47C8C204" w14:textId="77777777" w:rsidR="00E34722" w:rsidRPr="00890B9D" w:rsidRDefault="00E34722"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shd w:val="clear" w:color="auto" w:fill="auto"/>
          </w:tcPr>
          <w:p w14:paraId="7BC7F7EE" w14:textId="77777777" w:rsidR="00E34722" w:rsidRPr="00890B9D" w:rsidRDefault="00E34722" w:rsidP="000E6760">
            <w:pPr>
              <w:pStyle w:val="TableText1"/>
              <w:cnfStyle w:val="100000000000" w:firstRow="1" w:lastRow="0" w:firstColumn="0" w:lastColumn="0" w:oddVBand="0" w:evenVBand="0" w:oddHBand="0" w:evenHBand="0" w:firstRowFirstColumn="0" w:firstRowLastColumn="0" w:lastRowFirstColumn="0" w:lastRowLastColumn="0"/>
            </w:pPr>
            <w:r w:rsidRPr="00890B9D">
              <w:t>EMP (life benefit)</w:t>
            </w:r>
          </w:p>
        </w:tc>
      </w:tr>
      <w:tr w:rsidR="00E34722" w:rsidRPr="00890B9D" w14:paraId="049FBA8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4D01F83C" w14:textId="77777777" w:rsidR="00E34722" w:rsidRPr="00890B9D" w:rsidRDefault="00E34722" w:rsidP="000E6760">
            <w:pPr>
              <w:pStyle w:val="TableText1"/>
            </w:pPr>
            <w:r w:rsidRPr="00890B9D">
              <w:t xml:space="preserve">Section 12-90 </w:t>
            </w:r>
          </w:p>
        </w:tc>
        <w:tc>
          <w:tcPr>
            <w:tcW w:w="0" w:type="pct"/>
            <w:shd w:val="clear" w:color="auto" w:fill="auto"/>
          </w:tcPr>
          <w:p w14:paraId="5F9CF2DB" w14:textId="77777777" w:rsidR="00E34722" w:rsidRPr="00890B9D" w:rsidRDefault="00E34722" w:rsidP="000E6760">
            <w:pPr>
              <w:pStyle w:val="TableText1"/>
              <w:cnfStyle w:val="100000000000" w:firstRow="1" w:lastRow="0" w:firstColumn="0" w:lastColumn="0" w:oddVBand="0" w:evenVBand="0" w:oddHBand="0" w:evenHBand="0" w:firstRowFirstColumn="0" w:firstRowLastColumn="0" w:lastRowFirstColumn="0" w:lastRowLastColumn="0"/>
            </w:pPr>
            <w:r w:rsidRPr="00890B9D">
              <w:t>An unused leave payment</w:t>
            </w:r>
          </w:p>
        </w:tc>
        <w:tc>
          <w:tcPr>
            <w:tcW w:w="0" w:type="pct"/>
            <w:shd w:val="clear" w:color="auto" w:fill="auto"/>
          </w:tcPr>
          <w:p w14:paraId="231DAC54" w14:textId="77777777" w:rsidR="00E34722" w:rsidRPr="00890B9D" w:rsidRDefault="00E34722"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shd w:val="clear" w:color="auto" w:fill="auto"/>
          </w:tcPr>
          <w:p w14:paraId="4468D427" w14:textId="77777777" w:rsidR="00E34722" w:rsidRPr="00890B9D" w:rsidRDefault="00E34722" w:rsidP="000E6760">
            <w:pPr>
              <w:pStyle w:val="TableText1"/>
              <w:cnfStyle w:val="100000000000" w:firstRow="1" w:lastRow="0" w:firstColumn="0" w:lastColumn="0" w:oddVBand="0" w:evenVBand="0" w:oddHBand="0" w:evenHBand="0" w:firstRowFirstColumn="0" w:firstRowLastColumn="0" w:lastRowFirstColumn="0" w:lastRowLastColumn="0"/>
            </w:pPr>
            <w:r w:rsidRPr="00890B9D">
              <w:t>INB (except INB-P) or FEI</w:t>
            </w:r>
          </w:p>
        </w:tc>
      </w:tr>
      <w:tr w:rsidR="00C06956" w:rsidRPr="00890B9D" w14:paraId="0E98BFE3"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gridSpan w:val="4"/>
            <w:shd w:val="clear" w:color="auto" w:fill="auto"/>
          </w:tcPr>
          <w:p w14:paraId="7EC2B4A3" w14:textId="77777777" w:rsidR="00C06956" w:rsidRPr="00890B9D" w:rsidRDefault="00C06956" w:rsidP="000E6760">
            <w:pPr>
              <w:pStyle w:val="TableText1"/>
            </w:pPr>
            <w:r w:rsidRPr="00890B9D">
              <w:t>Subdivision 12-D — Benefit and compensation payments</w:t>
            </w:r>
          </w:p>
        </w:tc>
      </w:tr>
      <w:tr w:rsidR="00C06956" w:rsidRPr="00890B9D" w14:paraId="7582185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150625E2" w14:textId="77777777" w:rsidR="00C06956" w:rsidRPr="00890B9D" w:rsidRDefault="00C06956" w:rsidP="000E6760">
            <w:pPr>
              <w:pStyle w:val="TableText1"/>
            </w:pPr>
            <w:r w:rsidRPr="00890B9D">
              <w:t>Paragraph 12-110(</w:t>
            </w:r>
            <w:proofErr w:type="gramStart"/>
            <w:r w:rsidRPr="00890B9D">
              <w:t>1)(</w:t>
            </w:r>
            <w:proofErr w:type="gramEnd"/>
            <w:r w:rsidRPr="00890B9D">
              <w:t>ca)</w:t>
            </w:r>
          </w:p>
        </w:tc>
        <w:tc>
          <w:tcPr>
            <w:tcW w:w="0" w:type="pct"/>
            <w:shd w:val="clear" w:color="auto" w:fill="auto"/>
          </w:tcPr>
          <w:p w14:paraId="27E80E58" w14:textId="77777777" w:rsidR="00C06956" w:rsidRPr="00890B9D" w:rsidRDefault="00C06956" w:rsidP="000E6760">
            <w:pPr>
              <w:pStyle w:val="TableText1"/>
              <w:cnfStyle w:val="100000000000" w:firstRow="1" w:lastRow="0" w:firstColumn="0" w:lastColumn="0" w:oddVBand="0" w:evenVBand="0" w:oddHBand="0" w:evenHBand="0" w:firstRowFirstColumn="0" w:firstRowLastColumn="0" w:lastRowFirstColumn="0" w:lastRowLastColumn="0"/>
            </w:pPr>
            <w:r w:rsidRPr="00890B9D">
              <w:t xml:space="preserve">A payment of parental leave </w:t>
            </w:r>
            <w:proofErr w:type="gramStart"/>
            <w:r w:rsidRPr="00890B9D">
              <w:t>pay</w:t>
            </w:r>
            <w:proofErr w:type="gramEnd"/>
          </w:p>
        </w:tc>
        <w:tc>
          <w:tcPr>
            <w:tcW w:w="0" w:type="pct"/>
            <w:shd w:val="clear" w:color="auto" w:fill="auto"/>
          </w:tcPr>
          <w:p w14:paraId="0C7B0523" w14:textId="77777777" w:rsidR="00C06956" w:rsidRPr="00890B9D" w:rsidRDefault="00C06956"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shd w:val="clear" w:color="auto" w:fill="auto"/>
          </w:tcPr>
          <w:p w14:paraId="6680C7E9" w14:textId="77777777" w:rsidR="00C06956" w:rsidRPr="00890B9D" w:rsidRDefault="00C06956" w:rsidP="000E6760">
            <w:pPr>
              <w:pStyle w:val="TableText1"/>
              <w:cnfStyle w:val="100000000000" w:firstRow="1" w:lastRow="0" w:firstColumn="0" w:lastColumn="0" w:oddVBand="0" w:evenVBand="0" w:oddHBand="0" w:evenHBand="0" w:firstRowFirstColumn="0" w:firstRowLastColumn="0" w:lastRowFirstColumn="0" w:lastRowLastColumn="0"/>
            </w:pPr>
            <w:r w:rsidRPr="00890B9D">
              <w:t xml:space="preserve"> INB (except INB-P)</w:t>
            </w:r>
          </w:p>
        </w:tc>
      </w:tr>
      <w:tr w:rsidR="00C06956" w:rsidRPr="00890B9D" w14:paraId="6C5A105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gridSpan w:val="4"/>
            <w:shd w:val="clear" w:color="auto" w:fill="auto"/>
          </w:tcPr>
          <w:p w14:paraId="1AEC0A76" w14:textId="77777777" w:rsidR="00C06956" w:rsidRPr="00890B9D" w:rsidRDefault="00C06956" w:rsidP="000E6760">
            <w:pPr>
              <w:pStyle w:val="TableText1"/>
            </w:pPr>
            <w:r w:rsidRPr="00890B9D">
              <w:t>Subdivision 12-FC — Seasonal Labour Mobility Program</w:t>
            </w:r>
          </w:p>
        </w:tc>
      </w:tr>
      <w:tr w:rsidR="00C06956" w:rsidRPr="00890B9D" w14:paraId="5A350BE8"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shd w:val="clear" w:color="auto" w:fill="auto"/>
          </w:tcPr>
          <w:p w14:paraId="563160F3" w14:textId="77777777" w:rsidR="00C06956" w:rsidRPr="00890B9D" w:rsidRDefault="00C06956" w:rsidP="000E6760">
            <w:pPr>
              <w:pStyle w:val="TableText1"/>
            </w:pPr>
            <w:r w:rsidRPr="00890B9D">
              <w:t>Section 12-319A</w:t>
            </w:r>
          </w:p>
        </w:tc>
        <w:tc>
          <w:tcPr>
            <w:tcW w:w="0" w:type="pct"/>
            <w:shd w:val="clear" w:color="auto" w:fill="auto"/>
          </w:tcPr>
          <w:p w14:paraId="3F611CA0" w14:textId="7C6235D1" w:rsidR="00C06956" w:rsidRPr="00890B9D" w:rsidRDefault="00C06956" w:rsidP="000E6760">
            <w:pPr>
              <w:pStyle w:val="TableText1"/>
              <w:cnfStyle w:val="100000000000" w:firstRow="1" w:lastRow="0" w:firstColumn="0" w:lastColumn="0" w:oddVBand="0" w:evenVBand="0" w:oddHBand="0" w:evenHBand="0" w:firstRowFirstColumn="0" w:firstRowLastColumn="0" w:lastRowFirstColumn="0" w:lastRowLastColumn="0"/>
            </w:pPr>
            <w:r w:rsidRPr="00890B9D">
              <w:t xml:space="preserve">A payment of salary, wages etc. to an employee under </w:t>
            </w:r>
            <w:r w:rsidR="00155C26" w:rsidRPr="00155C26">
              <w:t>certain labour mobility programs</w:t>
            </w:r>
          </w:p>
        </w:tc>
        <w:tc>
          <w:tcPr>
            <w:tcW w:w="0" w:type="pct"/>
            <w:shd w:val="clear" w:color="auto" w:fill="auto"/>
          </w:tcPr>
          <w:p w14:paraId="0B93F182" w14:textId="77777777" w:rsidR="00C06956" w:rsidRPr="00890B9D" w:rsidRDefault="00C06956"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pct"/>
            <w:shd w:val="clear" w:color="auto" w:fill="auto"/>
          </w:tcPr>
          <w:p w14:paraId="45A4B15D" w14:textId="77777777" w:rsidR="00C06956" w:rsidRPr="00890B9D" w:rsidRDefault="00C06956" w:rsidP="000E6760">
            <w:pPr>
              <w:pStyle w:val="TableText1"/>
              <w:cnfStyle w:val="100000000000" w:firstRow="1" w:lastRow="0" w:firstColumn="0" w:lastColumn="0" w:oddVBand="0" w:evenVBand="0" w:oddHBand="0" w:evenHBand="0" w:firstRowFirstColumn="0" w:firstRowLastColumn="0" w:lastRowFirstColumn="0" w:lastRowLastColumn="0"/>
            </w:pPr>
            <w:r w:rsidRPr="00890B9D">
              <w:t>INB (except INB-P)</w:t>
            </w:r>
          </w:p>
        </w:tc>
      </w:tr>
    </w:tbl>
    <w:p w14:paraId="4016BC4A" w14:textId="783AC1EE" w:rsidR="00605990" w:rsidRPr="00890B9D" w:rsidRDefault="00D4463D" w:rsidP="00941319">
      <w:pPr>
        <w:pStyle w:val="Heading3"/>
      </w:pPr>
      <w:bookmarkStart w:id="242" w:name="_Voluntary_Reporting_Obligations"/>
      <w:bookmarkStart w:id="243" w:name="_Toc33353320"/>
      <w:bookmarkStart w:id="244" w:name="_Ref144136022"/>
      <w:bookmarkStart w:id="245" w:name="_Ref144136025"/>
      <w:bookmarkStart w:id="246" w:name="_Ref144136328"/>
      <w:bookmarkStart w:id="247" w:name="_Ref144136332"/>
      <w:bookmarkStart w:id="248" w:name="_Ref237532355"/>
      <w:bookmarkStart w:id="249" w:name="_Ref237532357"/>
      <w:bookmarkEnd w:id="0"/>
      <w:bookmarkEnd w:id="242"/>
      <w:r w:rsidRPr="00890B9D">
        <w:t>Voluntary Reporting Obligations</w:t>
      </w:r>
      <w:bookmarkEnd w:id="243"/>
      <w:bookmarkEnd w:id="244"/>
      <w:bookmarkEnd w:id="245"/>
      <w:bookmarkEnd w:id="246"/>
      <w:bookmarkEnd w:id="247"/>
      <w:bookmarkEnd w:id="248"/>
      <w:bookmarkEnd w:id="249"/>
    </w:p>
    <w:p w14:paraId="43424A22" w14:textId="77777777" w:rsidR="00605990" w:rsidRPr="00890B9D" w:rsidRDefault="00605990" w:rsidP="000E6760">
      <w:pPr>
        <w:pStyle w:val="BodyText"/>
      </w:pPr>
      <w:r w:rsidRPr="00890B9D">
        <w:t>Payers may choose to include these withholding payments in their STP reports.</w:t>
      </w:r>
    </w:p>
    <w:p w14:paraId="6122DFBA" w14:textId="1C4D091E" w:rsidR="00605990" w:rsidRPr="00890B9D" w:rsidRDefault="00605990" w:rsidP="000E6760">
      <w:pPr>
        <w:pStyle w:val="BodyText"/>
      </w:pPr>
      <w:r w:rsidRPr="00890B9D">
        <w:t xml:space="preserve">Payers can also choose to include in their STP reporting their </w:t>
      </w:r>
      <w:r w:rsidR="00D21D9C" w:rsidRPr="00890B9D">
        <w:t xml:space="preserve">payees’ </w:t>
      </w:r>
      <w:r w:rsidR="00FA1BA5">
        <w:t>reportable employer super contributions (</w:t>
      </w:r>
      <w:r w:rsidRPr="00890B9D">
        <w:t>RESC</w:t>
      </w:r>
      <w:r w:rsidR="00FA1BA5">
        <w:t>)</w:t>
      </w:r>
      <w:r w:rsidRPr="00890B9D">
        <w:t xml:space="preserve"> and </w:t>
      </w:r>
      <w:r w:rsidR="00FA1BA5">
        <w:t>reportable fringe benefit amount (</w:t>
      </w:r>
      <w:r w:rsidRPr="00890B9D">
        <w:t>RFBA</w:t>
      </w:r>
      <w:r w:rsidR="00FA1BA5">
        <w:t>)</w:t>
      </w:r>
      <w:r w:rsidRPr="00890B9D">
        <w:t>.</w:t>
      </w:r>
    </w:p>
    <w:p w14:paraId="11EDD98F" w14:textId="77777777" w:rsidR="00605990" w:rsidRPr="00890B9D" w:rsidRDefault="00605990" w:rsidP="000E6760">
      <w:pPr>
        <w:pStyle w:val="BodyText"/>
      </w:pPr>
      <w:r w:rsidRPr="00890B9D">
        <w:t>A payer that chooses to include these amounts in a STP report by 14 July in the next financial year may be fully relieved of their obligations to give payment summaries and a payment summary annual report to the Commissioner.</w:t>
      </w:r>
    </w:p>
    <w:p w14:paraId="6CC00782" w14:textId="459FD27F" w:rsidR="00D51D41" w:rsidRDefault="00605990" w:rsidP="000E6760">
      <w:pPr>
        <w:pStyle w:val="BodyText"/>
      </w:pPr>
      <w:r w:rsidRPr="00890B9D">
        <w:t xml:space="preserve">If a payer chooses not to report these amounts through STP, they will continue to be required to give payment summaries to their </w:t>
      </w:r>
      <w:r w:rsidR="00D21D9C" w:rsidRPr="00890B9D">
        <w:t xml:space="preserve">payees </w:t>
      </w:r>
      <w:r w:rsidRPr="00890B9D">
        <w:t>and a payment summary annual report to the Commissioner covering these amounts.</w:t>
      </w:r>
    </w:p>
    <w:p w14:paraId="32EB773D" w14:textId="2B2693C9" w:rsidR="00F9024B" w:rsidRPr="00CE2FDD" w:rsidRDefault="00D53668" w:rsidP="00F572A6">
      <w:pPr>
        <w:pStyle w:val="TableCaption"/>
        <w:rPr>
          <w:rFonts w:ascii="Arial" w:hAnsi="Arial" w:cs="Arial"/>
          <w:iCs w:val="0"/>
          <w:color w:val="000000" w:themeColor="text1"/>
          <w:sz w:val="20"/>
          <w:szCs w:val="20"/>
        </w:rPr>
      </w:pPr>
      <w:bookmarkStart w:id="250" w:name="_Toc144116840"/>
      <w:r w:rsidRPr="00CE2FDD">
        <w:rPr>
          <w:rFonts w:ascii="Arial" w:hAnsi="Arial" w:cs="Arial"/>
          <w:iCs w:val="0"/>
          <w:color w:val="000000" w:themeColor="text1"/>
          <w:sz w:val="20"/>
          <w:szCs w:val="20"/>
        </w:rPr>
        <w:lastRenderedPageBreak/>
        <w:t>DSPs may choose to implement functionality that will enable payers to voluntarily report adjustments to payer period totals reported through STP.</w:t>
      </w:r>
      <w:r w:rsidR="00832D33" w:rsidRPr="00CE2FDD">
        <w:rPr>
          <w:rFonts w:ascii="Arial" w:hAnsi="Arial" w:cs="Arial"/>
          <w:iCs w:val="0"/>
          <w:color w:val="000000" w:themeColor="text1"/>
          <w:sz w:val="20"/>
          <w:szCs w:val="20"/>
        </w:rPr>
        <w:t xml:space="preserve"> This enables the payer to align the payer period totals between STP and their </w:t>
      </w:r>
      <w:r w:rsidR="00524909" w:rsidRPr="00CE2FDD">
        <w:rPr>
          <w:rFonts w:ascii="Arial" w:hAnsi="Arial" w:cs="Arial"/>
          <w:iCs w:val="0"/>
          <w:color w:val="000000" w:themeColor="text1"/>
          <w:sz w:val="20"/>
          <w:szCs w:val="20"/>
        </w:rPr>
        <w:t>integrated client</w:t>
      </w:r>
      <w:r w:rsidR="00832D33" w:rsidRPr="00CE2FDD">
        <w:rPr>
          <w:rFonts w:ascii="Arial" w:hAnsi="Arial" w:cs="Arial"/>
          <w:iCs w:val="0"/>
          <w:color w:val="000000" w:themeColor="text1"/>
          <w:sz w:val="20"/>
          <w:szCs w:val="20"/>
        </w:rPr>
        <w:t xml:space="preserve"> account.</w:t>
      </w:r>
      <w:bookmarkEnd w:id="250"/>
    </w:p>
    <w:p w14:paraId="0ABF170D" w14:textId="77777777" w:rsidR="00F9024B" w:rsidRPr="00890B9D" w:rsidRDefault="00F9024B" w:rsidP="00F572A6">
      <w:pPr>
        <w:pStyle w:val="TableCaption"/>
      </w:pPr>
    </w:p>
    <w:p w14:paraId="1DECE7C9" w14:textId="5DE2263D" w:rsidR="00942D59" w:rsidRPr="00890B9D" w:rsidRDefault="00942D59" w:rsidP="00F572A6">
      <w:pPr>
        <w:pStyle w:val="TableCaption"/>
      </w:pPr>
      <w:bookmarkStart w:id="251" w:name="_Toc34474856"/>
      <w:bookmarkStart w:id="252" w:name="_Toc55373429"/>
      <w:bookmarkStart w:id="253" w:name="_Toc55380978"/>
      <w:bookmarkStart w:id="254" w:name="_Toc57733154"/>
      <w:bookmarkStart w:id="255" w:name="_Toc144116841"/>
      <w:bookmarkStart w:id="256" w:name="_Toc144116864"/>
      <w:bookmarkStart w:id="257" w:name="_Toc238031850"/>
      <w:r w:rsidRPr="00890B9D">
        <w:t xml:space="preserve">Table </w:t>
      </w:r>
      <w:r w:rsidR="00AC4BF5" w:rsidRPr="00890B9D">
        <w:fldChar w:fldCharType="begin"/>
      </w:r>
      <w:r w:rsidR="00AC4BF5" w:rsidRPr="00890B9D">
        <w:instrText xml:space="preserve"> SEQ Table \* ARABIC </w:instrText>
      </w:r>
      <w:r w:rsidR="00AC4BF5" w:rsidRPr="00890B9D">
        <w:fldChar w:fldCharType="separate"/>
      </w:r>
      <w:r w:rsidR="00C14FEC">
        <w:rPr>
          <w:noProof/>
        </w:rPr>
        <w:t>2</w:t>
      </w:r>
      <w:r w:rsidR="00AC4BF5" w:rsidRPr="00890B9D">
        <w:rPr>
          <w:noProof/>
        </w:rPr>
        <w:fldChar w:fldCharType="end"/>
      </w:r>
      <w:r w:rsidRPr="00890B9D">
        <w:t>: Optional Reporting</w:t>
      </w:r>
      <w:bookmarkEnd w:id="251"/>
      <w:bookmarkEnd w:id="252"/>
      <w:bookmarkEnd w:id="253"/>
      <w:bookmarkEnd w:id="254"/>
      <w:bookmarkEnd w:id="255"/>
      <w:bookmarkEnd w:id="256"/>
      <w:bookmarkEnd w:id="257"/>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34"/>
        <w:gridCol w:w="4902"/>
        <w:gridCol w:w="1165"/>
        <w:gridCol w:w="1791"/>
      </w:tblGrid>
      <w:tr w:rsidR="00546BF2" w:rsidRPr="00890B9D" w14:paraId="51287AD8"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484D0AE" w14:textId="77777777" w:rsidR="008B2504" w:rsidRPr="00890B9D" w:rsidRDefault="008B2504" w:rsidP="000E6760">
            <w:pPr>
              <w:pStyle w:val="TableHeading"/>
            </w:pPr>
            <w:r w:rsidRPr="00890B9D">
              <w:t>Reference</w:t>
            </w:r>
          </w:p>
        </w:tc>
        <w:tc>
          <w:tcPr>
            <w:tcW w:w="0" w:type="auto"/>
          </w:tcPr>
          <w:p w14:paraId="164661B4" w14:textId="77777777" w:rsidR="008B2504" w:rsidRPr="00890B9D" w:rsidRDefault="008B2504" w:rsidP="000E6760">
            <w:pPr>
              <w:pStyle w:val="TableHeading"/>
              <w:cnfStyle w:val="100000000000" w:firstRow="1" w:lastRow="0" w:firstColumn="0" w:lastColumn="0" w:oddVBand="0" w:evenVBand="0" w:oddHBand="0" w:evenHBand="0" w:firstRowFirstColumn="0" w:firstRowLastColumn="0" w:lastRowFirstColumn="0" w:lastRowLastColumn="0"/>
            </w:pPr>
            <w:r w:rsidRPr="00890B9D">
              <w:t>Description</w:t>
            </w:r>
          </w:p>
        </w:tc>
        <w:tc>
          <w:tcPr>
            <w:tcW w:w="0" w:type="auto"/>
          </w:tcPr>
          <w:p w14:paraId="251EFC9A" w14:textId="77777777" w:rsidR="008B2504" w:rsidRPr="00890B9D" w:rsidRDefault="008B2504" w:rsidP="000E6760">
            <w:pPr>
              <w:pStyle w:val="TableHeading"/>
              <w:cnfStyle w:val="100000000000" w:firstRow="1" w:lastRow="0" w:firstColumn="0" w:lastColumn="0" w:oddVBand="0" w:evenVBand="0" w:oddHBand="0" w:evenHBand="0" w:firstRowFirstColumn="0" w:firstRowLastColumn="0" w:lastRowFirstColumn="0" w:lastRowLastColumn="0"/>
            </w:pPr>
            <w:r w:rsidRPr="00890B9D">
              <w:t>BAS labels</w:t>
            </w:r>
          </w:p>
        </w:tc>
        <w:tc>
          <w:tcPr>
            <w:tcW w:w="0" w:type="auto"/>
          </w:tcPr>
          <w:p w14:paraId="30CD5AFD" w14:textId="77777777" w:rsidR="008B2504" w:rsidRPr="00890B9D" w:rsidRDefault="008B2504" w:rsidP="000E6760">
            <w:pPr>
              <w:pStyle w:val="TableHeading"/>
              <w:cnfStyle w:val="100000000000" w:firstRow="1" w:lastRow="0" w:firstColumn="0" w:lastColumn="0" w:oddVBand="0" w:evenVBand="0" w:oddHBand="0" w:evenHBand="0" w:firstRowFirstColumn="0" w:firstRowLastColumn="0" w:lastRowFirstColumn="0" w:lastRowLastColumn="0"/>
            </w:pPr>
            <w:r w:rsidRPr="00890B9D">
              <w:t>Reference</w:t>
            </w:r>
          </w:p>
        </w:tc>
      </w:tr>
      <w:tr w:rsidR="008D0DBC" w:rsidRPr="00890B9D" w14:paraId="527BE130"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4"/>
            <w:shd w:val="clear" w:color="auto" w:fill="auto"/>
          </w:tcPr>
          <w:p w14:paraId="18FD8FA1" w14:textId="77777777" w:rsidR="008D0DBC" w:rsidRPr="00890B9D" w:rsidRDefault="008D0DBC" w:rsidP="000E6760">
            <w:pPr>
              <w:pStyle w:val="TableText1"/>
            </w:pPr>
            <w:r w:rsidRPr="00890B9D">
              <w:t>Subdivision 12-B — Payments for work and services</w:t>
            </w:r>
          </w:p>
        </w:tc>
      </w:tr>
      <w:tr w:rsidR="008D0DBC" w:rsidRPr="00890B9D" w14:paraId="7D086ED0"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57AD623" w14:textId="77777777" w:rsidR="008D0DBC" w:rsidRPr="00890B9D" w:rsidRDefault="008D0DBC" w:rsidP="000E6760">
            <w:pPr>
              <w:pStyle w:val="TableText1"/>
            </w:pPr>
            <w:r w:rsidRPr="00890B9D">
              <w:t>Section 12-55</w:t>
            </w:r>
          </w:p>
        </w:tc>
        <w:tc>
          <w:tcPr>
            <w:tcW w:w="0" w:type="auto"/>
            <w:shd w:val="clear" w:color="auto" w:fill="auto"/>
          </w:tcPr>
          <w:p w14:paraId="0475E58B" w14:textId="77777777"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A payment that is covered by a voluntary agreement</w:t>
            </w:r>
          </w:p>
        </w:tc>
        <w:tc>
          <w:tcPr>
            <w:tcW w:w="0" w:type="auto"/>
            <w:shd w:val="clear" w:color="auto" w:fill="auto"/>
          </w:tcPr>
          <w:p w14:paraId="39F3BD78" w14:textId="77777777"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auto"/>
            <w:shd w:val="clear" w:color="auto" w:fill="auto"/>
          </w:tcPr>
          <w:p w14:paraId="56B8725E" w14:textId="77777777"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LVP-003</w:t>
            </w:r>
          </w:p>
        </w:tc>
      </w:tr>
      <w:tr w:rsidR="008D0DBC" w:rsidRPr="00890B9D" w14:paraId="462FC3A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47902CA1" w14:textId="77777777" w:rsidR="008D0DBC" w:rsidRPr="00890B9D" w:rsidRDefault="008D0DBC" w:rsidP="000E6760">
            <w:pPr>
              <w:pStyle w:val="TableText1"/>
            </w:pPr>
            <w:r w:rsidRPr="00890B9D">
              <w:t>Section 12-60</w:t>
            </w:r>
          </w:p>
        </w:tc>
        <w:tc>
          <w:tcPr>
            <w:tcW w:w="0" w:type="auto"/>
            <w:shd w:val="clear" w:color="auto" w:fill="auto"/>
          </w:tcPr>
          <w:p w14:paraId="010CFB20" w14:textId="77777777"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A payment under a labour hire arrangement or a payment specified by regulations</w:t>
            </w:r>
          </w:p>
        </w:tc>
        <w:tc>
          <w:tcPr>
            <w:tcW w:w="0" w:type="auto"/>
            <w:shd w:val="clear" w:color="auto" w:fill="auto"/>
          </w:tcPr>
          <w:p w14:paraId="6A0ABDE9" w14:textId="77777777"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auto"/>
            <w:shd w:val="clear" w:color="auto" w:fill="auto"/>
          </w:tcPr>
          <w:p w14:paraId="392471D5" w14:textId="77777777"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LVP-001 or LVP-002</w:t>
            </w:r>
          </w:p>
        </w:tc>
      </w:tr>
      <w:tr w:rsidR="008D0DBC" w:rsidRPr="00890B9D" w14:paraId="1DFFB40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4"/>
            <w:shd w:val="clear" w:color="auto" w:fill="auto"/>
          </w:tcPr>
          <w:p w14:paraId="3172D91B" w14:textId="77777777" w:rsidR="008D0DBC" w:rsidRPr="00890B9D" w:rsidRDefault="008D0DBC" w:rsidP="000E6760">
            <w:pPr>
              <w:pStyle w:val="TableText1"/>
            </w:pPr>
            <w:r w:rsidRPr="00890B9D">
              <w:t>Subdivision 12-C — Payments for retirement or because of termination of employment</w:t>
            </w:r>
          </w:p>
        </w:tc>
      </w:tr>
      <w:tr w:rsidR="008D0DBC" w:rsidRPr="00890B9D" w14:paraId="7E2112C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5AB4F5B" w14:textId="77777777" w:rsidR="008D0DBC" w:rsidRPr="00890B9D" w:rsidRDefault="008D0DBC" w:rsidP="000E6760">
            <w:pPr>
              <w:pStyle w:val="TableText1"/>
            </w:pPr>
            <w:r w:rsidRPr="00890B9D">
              <w:t>Paragraph 12-85(b)</w:t>
            </w:r>
          </w:p>
        </w:tc>
        <w:tc>
          <w:tcPr>
            <w:tcW w:w="0" w:type="auto"/>
            <w:shd w:val="clear" w:color="auto" w:fill="auto"/>
          </w:tcPr>
          <w:p w14:paraId="481040D5" w14:textId="77777777"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A payment for termination of employment</w:t>
            </w:r>
          </w:p>
        </w:tc>
        <w:tc>
          <w:tcPr>
            <w:tcW w:w="0" w:type="auto"/>
            <w:shd w:val="clear" w:color="auto" w:fill="auto"/>
          </w:tcPr>
          <w:p w14:paraId="3293FF13" w14:textId="77777777"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auto"/>
            <w:shd w:val="clear" w:color="auto" w:fill="auto"/>
          </w:tcPr>
          <w:p w14:paraId="72AD519E" w14:textId="2E9AB813" w:rsidR="008D0DBC" w:rsidRPr="00890B9D" w:rsidRDefault="008D0DBC" w:rsidP="000E6760">
            <w:pPr>
              <w:pStyle w:val="TableText1"/>
              <w:cnfStyle w:val="100000000000" w:firstRow="1" w:lastRow="0" w:firstColumn="0" w:lastColumn="0" w:oddVBand="0" w:evenVBand="0" w:oddHBand="0" w:evenHBand="0" w:firstRowFirstColumn="0" w:firstRowLastColumn="0" w:lastRowFirstColumn="0" w:lastRowLastColumn="0"/>
            </w:pPr>
            <w:r w:rsidRPr="00890B9D">
              <w:t>EMP (death benefit)</w:t>
            </w:r>
          </w:p>
        </w:tc>
      </w:tr>
    </w:tbl>
    <w:p w14:paraId="55DB6524" w14:textId="1F3AF743" w:rsidR="00F00177" w:rsidRPr="00890B9D" w:rsidRDefault="00F84DA5" w:rsidP="00F572A6">
      <w:pPr>
        <w:pStyle w:val="Cross-Reference"/>
      </w:pPr>
      <w:r w:rsidRPr="00890B9D">
        <w:t>Refer</w:t>
      </w:r>
      <w:r w:rsidR="00B20456" w:rsidRPr="00890B9D">
        <w:t xml:space="preserve"> to voluntarily reporting super </w:t>
      </w:r>
      <w:r w:rsidR="00F57DBD">
        <w:t>entitlements</w:t>
      </w:r>
      <w:r w:rsidR="00F57DBD" w:rsidRPr="00890B9D">
        <w:t xml:space="preserve"> </w:t>
      </w:r>
      <w:r w:rsidR="00B20456" w:rsidRPr="00890B9D">
        <w:t>for contractors</w:t>
      </w:r>
      <w:r w:rsidR="002547FA" w:rsidRPr="00890B9D">
        <w:t xml:space="preserve"> (</w:t>
      </w:r>
      <w:proofErr w:type="gramStart"/>
      <w:r w:rsidR="002547FA" w:rsidRPr="00890B9D">
        <w:t>Non-employees</w:t>
      </w:r>
      <w:proofErr w:type="gramEnd"/>
      <w:r w:rsidR="00C24540" w:rsidRPr="00890B9D">
        <w:t>) in</w:t>
      </w:r>
      <w:r w:rsidR="00790CF4" w:rsidRPr="00890B9D">
        <w:t xml:space="preserve"> section </w:t>
      </w:r>
      <w:r w:rsidR="002547FA" w:rsidRPr="00B97C84">
        <w:rPr>
          <w:rStyle w:val="SmartLink"/>
        </w:rPr>
        <w:fldChar w:fldCharType="begin" w:fldLock="1"/>
      </w:r>
      <w:r w:rsidR="002547FA" w:rsidRPr="00B97C84">
        <w:rPr>
          <w:rStyle w:val="SmartLink"/>
        </w:rPr>
        <w:instrText xml:space="preserve"> REF _Ref33890100 \r \h </w:instrText>
      </w:r>
      <w:r w:rsidR="00B97C84">
        <w:rPr>
          <w:rStyle w:val="SmartLink"/>
        </w:rPr>
        <w:instrText xml:space="preserve"> \* MERGEFORMAT </w:instrText>
      </w:r>
      <w:r w:rsidR="002547FA" w:rsidRPr="00B97C84">
        <w:rPr>
          <w:rStyle w:val="SmartLink"/>
        </w:rPr>
      </w:r>
      <w:r w:rsidR="002547FA" w:rsidRPr="00B97C84">
        <w:rPr>
          <w:rStyle w:val="SmartLink"/>
        </w:rPr>
        <w:fldChar w:fldCharType="separate"/>
      </w:r>
      <w:r w:rsidR="002547FA" w:rsidRPr="00B97C84">
        <w:rPr>
          <w:rStyle w:val="SmartLink"/>
        </w:rPr>
        <w:t>4.4.1</w:t>
      </w:r>
      <w:r w:rsidR="002547FA" w:rsidRPr="00B97C84">
        <w:rPr>
          <w:rStyle w:val="SmartLink"/>
        </w:rPr>
        <w:fldChar w:fldCharType="end"/>
      </w:r>
      <w:r w:rsidR="002547FA" w:rsidRPr="00B97C84">
        <w:rPr>
          <w:rStyle w:val="SmartLink"/>
        </w:rPr>
        <w:t xml:space="preserve"> </w:t>
      </w:r>
      <w:r w:rsidR="002547FA" w:rsidRPr="00B97C84">
        <w:rPr>
          <w:rStyle w:val="SmartLink"/>
        </w:rPr>
        <w:fldChar w:fldCharType="begin" w:fldLock="1"/>
      </w:r>
      <w:r w:rsidR="002547FA" w:rsidRPr="00B97C84">
        <w:rPr>
          <w:rStyle w:val="SmartLink"/>
        </w:rPr>
        <w:instrText xml:space="preserve"> REF _Ref33890100 \h </w:instrText>
      </w:r>
      <w:r w:rsidR="00B97C84">
        <w:rPr>
          <w:rStyle w:val="SmartLink"/>
        </w:rPr>
        <w:instrText xml:space="preserve"> \* MERGEFORMAT </w:instrText>
      </w:r>
      <w:r w:rsidR="002547FA" w:rsidRPr="00B97C84">
        <w:rPr>
          <w:rStyle w:val="SmartLink"/>
        </w:rPr>
      </w:r>
      <w:r w:rsidR="002547FA" w:rsidRPr="00B97C84">
        <w:rPr>
          <w:rStyle w:val="SmartLink"/>
        </w:rPr>
        <w:fldChar w:fldCharType="separate"/>
      </w:r>
      <w:r w:rsidR="002547FA" w:rsidRPr="00B97C84">
        <w:rPr>
          <w:rStyle w:val="SmartLink"/>
        </w:rPr>
        <w:t>Employment Basis</w:t>
      </w:r>
      <w:r w:rsidR="002547FA" w:rsidRPr="00B97C84">
        <w:rPr>
          <w:rStyle w:val="SmartLink"/>
        </w:rPr>
        <w:fldChar w:fldCharType="end"/>
      </w:r>
      <w:r w:rsidR="002547FA" w:rsidRPr="00890B9D">
        <w:t>.</w:t>
      </w:r>
    </w:p>
    <w:p w14:paraId="5CC3FD1A" w14:textId="41441528" w:rsidR="002547FA" w:rsidRPr="00890B9D" w:rsidRDefault="002547FA" w:rsidP="00F572A6">
      <w:pPr>
        <w:pStyle w:val="Cross-Reference"/>
      </w:pPr>
      <w:r w:rsidRPr="00890B9D">
        <w:t xml:space="preserve">Refer to </w:t>
      </w:r>
      <w:r w:rsidR="0015183F" w:rsidRPr="00890B9D">
        <w:t xml:space="preserve">voluntarily reporting Child Support Garnishees and Child Support Deductions in section </w:t>
      </w:r>
      <w:r w:rsidR="0047227C" w:rsidRPr="00B97C84">
        <w:rPr>
          <w:rStyle w:val="SmartLink"/>
        </w:rPr>
        <w:fldChar w:fldCharType="begin"/>
      </w:r>
      <w:r w:rsidR="0047227C" w:rsidRPr="00B97C84">
        <w:rPr>
          <w:rStyle w:val="SmartLink"/>
        </w:rPr>
        <w:instrText xml:space="preserve"> REF  _Ref33892740 \h \r </w:instrText>
      </w:r>
      <w:r w:rsidR="0047227C" w:rsidRPr="00B97C84">
        <w:rPr>
          <w:rStyle w:val="SmartLink"/>
        </w:rPr>
      </w:r>
      <w:r w:rsidR="0047227C" w:rsidRPr="00B97C84">
        <w:rPr>
          <w:rStyle w:val="SmartLink"/>
        </w:rPr>
        <w:fldChar w:fldCharType="separate"/>
      </w:r>
      <w:r w:rsidR="00C14FEC">
        <w:rPr>
          <w:rStyle w:val="SmartLink"/>
        </w:rPr>
        <w:t>4.9.1</w:t>
      </w:r>
      <w:r w:rsidR="0047227C" w:rsidRPr="00B97C84">
        <w:rPr>
          <w:rStyle w:val="SmartLink"/>
        </w:rPr>
        <w:fldChar w:fldCharType="end"/>
      </w:r>
      <w:r w:rsidR="0015183F" w:rsidRPr="00B97C84">
        <w:rPr>
          <w:rStyle w:val="SmartLink"/>
        </w:rPr>
        <w:t xml:space="preserve"> </w:t>
      </w:r>
      <w:r w:rsidR="0015183F" w:rsidRPr="00B97C84">
        <w:rPr>
          <w:rStyle w:val="SmartLink"/>
        </w:rPr>
        <w:fldChar w:fldCharType="begin" w:fldLock="1"/>
      </w:r>
      <w:r w:rsidR="0015183F" w:rsidRPr="00B97C84">
        <w:rPr>
          <w:rStyle w:val="SmartLink"/>
        </w:rPr>
        <w:instrText xml:space="preserve"> REF _Ref33892740 \h </w:instrText>
      </w:r>
      <w:r w:rsidR="0015183F" w:rsidRPr="00B97C84">
        <w:rPr>
          <w:rStyle w:val="SmartLink"/>
        </w:rPr>
      </w:r>
      <w:r w:rsidR="0015183F" w:rsidRPr="00B97C84">
        <w:rPr>
          <w:rStyle w:val="SmartLink"/>
        </w:rPr>
        <w:fldChar w:fldCharType="separate"/>
      </w:r>
      <w:r w:rsidR="0015183F" w:rsidRPr="00B97C84">
        <w:rPr>
          <w:rStyle w:val="SmartLink"/>
        </w:rPr>
        <w:t>Deductions</w:t>
      </w:r>
      <w:r w:rsidR="0015183F" w:rsidRPr="00B97C84">
        <w:rPr>
          <w:rStyle w:val="SmartLink"/>
        </w:rPr>
        <w:fldChar w:fldCharType="end"/>
      </w:r>
      <w:r w:rsidR="0015183F" w:rsidRPr="00890B9D">
        <w:t>.</w:t>
      </w:r>
    </w:p>
    <w:p w14:paraId="65D1C548" w14:textId="77777777" w:rsidR="00605990" w:rsidRPr="00890B9D" w:rsidRDefault="00605990" w:rsidP="00D9341E">
      <w:pPr>
        <w:pStyle w:val="Heading3"/>
        <w:pageBreakBefore/>
      </w:pPr>
      <w:r w:rsidRPr="00890B9D">
        <w:lastRenderedPageBreak/>
        <w:t xml:space="preserve">Cannot be </w:t>
      </w:r>
      <w:r w:rsidR="00BA5928" w:rsidRPr="00890B9D">
        <w:t>R</w:t>
      </w:r>
      <w:r w:rsidRPr="00890B9D">
        <w:t>eported</w:t>
      </w:r>
      <w:r w:rsidR="00BA5928" w:rsidRPr="00890B9D">
        <w:t xml:space="preserve"> via Single Touch Payroll</w:t>
      </w:r>
    </w:p>
    <w:p w14:paraId="3B8A3825" w14:textId="77777777" w:rsidR="00605990" w:rsidRPr="00890B9D" w:rsidRDefault="00605990" w:rsidP="000E6760">
      <w:pPr>
        <w:pStyle w:val="BodyText"/>
      </w:pPr>
      <w:r w:rsidRPr="00890B9D">
        <w:t>Payments that are generally not paid through a payroll process or may be paid by payers to recipients that are generally not their employees cannot be reported under STP reporting</w:t>
      </w:r>
      <w:r w:rsidR="00AD63ED" w:rsidRPr="00890B9D">
        <w:t>, including payments made by</w:t>
      </w:r>
      <w:r w:rsidRPr="00890B9D">
        <w:t>:</w:t>
      </w:r>
    </w:p>
    <w:p w14:paraId="4098A6E1" w14:textId="77777777" w:rsidR="00605990" w:rsidRPr="00377D60" w:rsidRDefault="00FA60D7" w:rsidP="000E6760">
      <w:pPr>
        <w:pStyle w:val="ListBullet"/>
      </w:pPr>
      <w:r w:rsidRPr="00377D60">
        <w:t>Services Australia (</w:t>
      </w:r>
      <w:r w:rsidR="006E057C" w:rsidRPr="00377D60">
        <w:t xml:space="preserve">formerly known as the </w:t>
      </w:r>
      <w:r w:rsidR="00605990" w:rsidRPr="00377D60">
        <w:t>Department of Human Services</w:t>
      </w:r>
      <w:r w:rsidRPr="00377D60">
        <w:t>)</w:t>
      </w:r>
    </w:p>
    <w:p w14:paraId="3B46CB7F" w14:textId="2B3723BA" w:rsidR="00605990" w:rsidRPr="00377D60" w:rsidRDefault="003A3411" w:rsidP="000E6760">
      <w:pPr>
        <w:pStyle w:val="ListBullet"/>
      </w:pPr>
      <w:r>
        <w:t>I</w:t>
      </w:r>
      <w:r w:rsidR="00605990" w:rsidRPr="00377D60">
        <w:t>nvestment bodies and managed investment funds</w:t>
      </w:r>
    </w:p>
    <w:p w14:paraId="25F9A519" w14:textId="7D62592E" w:rsidR="00605990" w:rsidRPr="00377D60" w:rsidRDefault="003A3411" w:rsidP="000E6760">
      <w:pPr>
        <w:pStyle w:val="ListBullet"/>
      </w:pPr>
      <w:r>
        <w:t>P</w:t>
      </w:r>
      <w:r w:rsidR="00605990" w:rsidRPr="00377D60">
        <w:t>urchasers of certain taxable Australian property.</w:t>
      </w:r>
    </w:p>
    <w:p w14:paraId="753F8160" w14:textId="77777777" w:rsidR="00605990" w:rsidRPr="00890B9D" w:rsidRDefault="00605990" w:rsidP="000E6760">
      <w:pPr>
        <w:pStyle w:val="BodyText"/>
      </w:pPr>
      <w:r w:rsidRPr="00890B9D">
        <w:t>These payments are outside the scope of STP reporting and are only included in this document to provide a complete list of withholding payments.</w:t>
      </w:r>
    </w:p>
    <w:p w14:paraId="20534327" w14:textId="77777777" w:rsidR="00605990" w:rsidRPr="00890B9D" w:rsidRDefault="00605990" w:rsidP="000E6760">
      <w:pPr>
        <w:pStyle w:val="BodyText"/>
      </w:pPr>
      <w:r w:rsidRPr="00890B9D">
        <w:t>No relief from payment summary and annual report obligations, relating to these withholding payments is available via STP. A payer must continue to ensure it complies with their obligation to provide payment summaries and an annual report to the Commissioner with respect to these withholding payments.</w:t>
      </w:r>
    </w:p>
    <w:p w14:paraId="3543EBA3" w14:textId="77777777" w:rsidR="00605990" w:rsidRPr="00890B9D" w:rsidRDefault="00605990" w:rsidP="000E6760">
      <w:pPr>
        <w:pStyle w:val="BodyText"/>
      </w:pPr>
      <w:r w:rsidRPr="00890B9D">
        <w:t>In addition, a payer cannot include in their STP reporting any payment made through its payroll software that is not a withholding payment. Examples of such payments include partnership distributions and payments to suppliers</w:t>
      </w:r>
      <w:r w:rsidR="00E10C8A" w:rsidRPr="00890B9D">
        <w:t xml:space="preserve"> </w:t>
      </w:r>
      <w:r w:rsidR="005B6078">
        <w:t>that</w:t>
      </w:r>
      <w:r w:rsidR="005B6078" w:rsidRPr="00890B9D">
        <w:t xml:space="preserve"> </w:t>
      </w:r>
      <w:r w:rsidR="00E10C8A" w:rsidRPr="00890B9D">
        <w:t>are included in the table below</w:t>
      </w:r>
      <w:r w:rsidRPr="00890B9D">
        <w:t>.</w:t>
      </w:r>
    </w:p>
    <w:p w14:paraId="09B39619" w14:textId="79C8E6FD" w:rsidR="00EF5A15" w:rsidRPr="00890B9D" w:rsidRDefault="00EF5A15" w:rsidP="00F572A6">
      <w:pPr>
        <w:pStyle w:val="TableCaption"/>
      </w:pPr>
      <w:bookmarkStart w:id="258" w:name="_Toc34474857"/>
      <w:bookmarkStart w:id="259" w:name="_Toc55373430"/>
      <w:bookmarkStart w:id="260" w:name="_Toc55380979"/>
      <w:bookmarkStart w:id="261" w:name="_Toc57733155"/>
      <w:bookmarkStart w:id="262" w:name="_Toc144116842"/>
      <w:bookmarkStart w:id="263" w:name="_Toc144116865"/>
      <w:bookmarkStart w:id="264" w:name="_Toc238031851"/>
      <w:r w:rsidRPr="00890B9D">
        <w:lastRenderedPageBreak/>
        <w:t xml:space="preserve">Table </w:t>
      </w:r>
      <w:r w:rsidR="00AC4BF5" w:rsidRPr="00890B9D">
        <w:fldChar w:fldCharType="begin"/>
      </w:r>
      <w:r w:rsidR="00AC4BF5" w:rsidRPr="00890B9D">
        <w:instrText xml:space="preserve"> SEQ Table \* ARABIC </w:instrText>
      </w:r>
      <w:r w:rsidR="00AC4BF5" w:rsidRPr="00890B9D">
        <w:fldChar w:fldCharType="separate"/>
      </w:r>
      <w:r w:rsidR="00C14FEC">
        <w:rPr>
          <w:noProof/>
        </w:rPr>
        <w:t>3</w:t>
      </w:r>
      <w:r w:rsidR="00AC4BF5" w:rsidRPr="00890B9D">
        <w:rPr>
          <w:noProof/>
        </w:rPr>
        <w:fldChar w:fldCharType="end"/>
      </w:r>
      <w:r w:rsidRPr="00890B9D">
        <w:t>: Cannot be Reported</w:t>
      </w:r>
      <w:bookmarkEnd w:id="258"/>
      <w:bookmarkEnd w:id="259"/>
      <w:bookmarkEnd w:id="260"/>
      <w:bookmarkEnd w:id="261"/>
      <w:bookmarkEnd w:id="262"/>
      <w:bookmarkEnd w:id="263"/>
      <w:bookmarkEnd w:id="264"/>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94"/>
        <w:gridCol w:w="2963"/>
        <w:gridCol w:w="1715"/>
        <w:gridCol w:w="2220"/>
      </w:tblGrid>
      <w:tr w:rsidR="00546BF2" w:rsidRPr="00890B9D" w14:paraId="75102CC3"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991F44E" w14:textId="77777777" w:rsidR="00EF5A15" w:rsidRPr="00890B9D" w:rsidRDefault="00EF5A15" w:rsidP="000E6760">
            <w:pPr>
              <w:pStyle w:val="TableHeading"/>
            </w:pPr>
            <w:r w:rsidRPr="00890B9D">
              <w:t>Reference</w:t>
            </w:r>
          </w:p>
        </w:tc>
        <w:tc>
          <w:tcPr>
            <w:tcW w:w="0" w:type="auto"/>
          </w:tcPr>
          <w:p w14:paraId="7F562927" w14:textId="77777777" w:rsidR="00EF5A15" w:rsidRPr="00890B9D" w:rsidRDefault="00EF5A15" w:rsidP="000E6760">
            <w:pPr>
              <w:pStyle w:val="TableHeading"/>
              <w:cnfStyle w:val="100000000000" w:firstRow="1" w:lastRow="0" w:firstColumn="0" w:lastColumn="0" w:oddVBand="0" w:evenVBand="0" w:oddHBand="0" w:evenHBand="0" w:firstRowFirstColumn="0" w:firstRowLastColumn="0" w:lastRowFirstColumn="0" w:lastRowLastColumn="0"/>
            </w:pPr>
            <w:r w:rsidRPr="00890B9D">
              <w:t>Description</w:t>
            </w:r>
          </w:p>
        </w:tc>
        <w:tc>
          <w:tcPr>
            <w:tcW w:w="0" w:type="auto"/>
          </w:tcPr>
          <w:p w14:paraId="2775AEB0" w14:textId="77777777" w:rsidR="00EF5A15" w:rsidRPr="00890B9D" w:rsidRDefault="00EF5A15" w:rsidP="000E6760">
            <w:pPr>
              <w:pStyle w:val="TableHeading"/>
              <w:cnfStyle w:val="100000000000" w:firstRow="1" w:lastRow="0" w:firstColumn="0" w:lastColumn="0" w:oddVBand="0" w:evenVBand="0" w:oddHBand="0" w:evenHBand="0" w:firstRowFirstColumn="0" w:firstRowLastColumn="0" w:lastRowFirstColumn="0" w:lastRowLastColumn="0"/>
            </w:pPr>
            <w:r w:rsidRPr="00890B9D">
              <w:t>BAS labels</w:t>
            </w:r>
          </w:p>
        </w:tc>
        <w:tc>
          <w:tcPr>
            <w:tcW w:w="0" w:type="auto"/>
          </w:tcPr>
          <w:p w14:paraId="68BB509B" w14:textId="77777777" w:rsidR="00EF5A15" w:rsidRPr="00890B9D" w:rsidRDefault="00EF5A15" w:rsidP="000E6760">
            <w:pPr>
              <w:pStyle w:val="TableHeading"/>
              <w:cnfStyle w:val="100000000000" w:firstRow="1" w:lastRow="0" w:firstColumn="0" w:lastColumn="0" w:oddVBand="0" w:evenVBand="0" w:oddHBand="0" w:evenHBand="0" w:firstRowFirstColumn="0" w:firstRowLastColumn="0" w:lastRowFirstColumn="0" w:lastRowLastColumn="0"/>
            </w:pPr>
            <w:r w:rsidRPr="00890B9D">
              <w:t>Reference</w:t>
            </w:r>
          </w:p>
        </w:tc>
      </w:tr>
      <w:tr w:rsidR="004D3C62" w:rsidRPr="00890B9D" w14:paraId="6A2C8E3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4"/>
            <w:shd w:val="clear" w:color="auto" w:fill="auto"/>
          </w:tcPr>
          <w:p w14:paraId="0892289C" w14:textId="77777777" w:rsidR="004D3C62" w:rsidRPr="00890B9D" w:rsidRDefault="004D3C62" w:rsidP="000E6760">
            <w:pPr>
              <w:pStyle w:val="TableText1"/>
            </w:pPr>
            <w:r w:rsidRPr="00890B9D">
              <w:t>Subdivision 12-C — Payments for retirement or because of termination of employment</w:t>
            </w:r>
          </w:p>
        </w:tc>
      </w:tr>
      <w:tr w:rsidR="004D3C62" w:rsidRPr="00890B9D" w14:paraId="18DBCF9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4A588788" w14:textId="77777777" w:rsidR="004D3C62" w:rsidRPr="00890B9D" w:rsidRDefault="004D3C62" w:rsidP="000E6760">
            <w:pPr>
              <w:pStyle w:val="TableText1"/>
            </w:pPr>
            <w:r w:rsidRPr="00890B9D">
              <w:t>Section 12-80</w:t>
            </w:r>
          </w:p>
        </w:tc>
        <w:tc>
          <w:tcPr>
            <w:tcW w:w="0" w:type="auto"/>
            <w:shd w:val="clear" w:color="auto" w:fill="auto"/>
          </w:tcPr>
          <w:p w14:paraId="4154450C" w14:textId="77777777" w:rsidR="004D3C62" w:rsidRPr="00890B9D" w:rsidRDefault="004D3C62" w:rsidP="000E6760">
            <w:pPr>
              <w:pStyle w:val="TableText1"/>
              <w:cnfStyle w:val="100000000000" w:firstRow="1" w:lastRow="0" w:firstColumn="0" w:lastColumn="0" w:oddVBand="0" w:evenVBand="0" w:oddHBand="0" w:evenHBand="0" w:firstRowFirstColumn="0" w:firstRowLastColumn="0" w:lastRowFirstColumn="0" w:lastRowLastColumn="0"/>
            </w:pPr>
            <w:r w:rsidRPr="00890B9D">
              <w:t>A superannuation income stream or an annuity</w:t>
            </w:r>
          </w:p>
        </w:tc>
        <w:tc>
          <w:tcPr>
            <w:tcW w:w="0" w:type="auto"/>
            <w:shd w:val="clear" w:color="auto" w:fill="auto"/>
          </w:tcPr>
          <w:p w14:paraId="58E9B2A0" w14:textId="77777777" w:rsidR="004D3C62" w:rsidRPr="00890B9D" w:rsidRDefault="004D3C62"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auto"/>
            <w:shd w:val="clear" w:color="auto" w:fill="auto"/>
          </w:tcPr>
          <w:p w14:paraId="18769917" w14:textId="77777777" w:rsidR="004D3C62" w:rsidRPr="00890B9D" w:rsidRDefault="004D3C62" w:rsidP="000E6760">
            <w:pPr>
              <w:pStyle w:val="TableText1"/>
              <w:cnfStyle w:val="100000000000" w:firstRow="1" w:lastRow="0" w:firstColumn="0" w:lastColumn="0" w:oddVBand="0" w:evenVBand="0" w:oddHBand="0" w:evenHBand="0" w:firstRowFirstColumn="0" w:firstRowLastColumn="0" w:lastRowFirstColumn="0" w:lastRowLastColumn="0"/>
            </w:pPr>
            <w:r w:rsidRPr="00890B9D">
              <w:t>PEN or INB-P</w:t>
            </w:r>
          </w:p>
        </w:tc>
      </w:tr>
      <w:tr w:rsidR="004D3C62" w:rsidRPr="00890B9D" w14:paraId="266B9D2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43B78B3A" w14:textId="77777777" w:rsidR="004D3C62" w:rsidRPr="00890B9D" w:rsidRDefault="004D3C62" w:rsidP="000E6760">
            <w:pPr>
              <w:pStyle w:val="TableText1"/>
            </w:pPr>
            <w:r w:rsidRPr="00890B9D">
              <w:t>Paragraph 12-85(a)</w:t>
            </w:r>
          </w:p>
        </w:tc>
        <w:tc>
          <w:tcPr>
            <w:tcW w:w="0" w:type="auto"/>
            <w:shd w:val="clear" w:color="auto" w:fill="auto"/>
          </w:tcPr>
          <w:p w14:paraId="736512D3" w14:textId="77777777" w:rsidR="004D3C62" w:rsidRPr="00890B9D" w:rsidRDefault="004D3C62" w:rsidP="000E6760">
            <w:pPr>
              <w:pStyle w:val="TableText1"/>
              <w:cnfStyle w:val="100000000000" w:firstRow="1" w:lastRow="0" w:firstColumn="0" w:lastColumn="0" w:oddVBand="0" w:evenVBand="0" w:oddHBand="0" w:evenHBand="0" w:firstRowFirstColumn="0" w:firstRowLastColumn="0" w:lastRowFirstColumn="0" w:lastRowLastColumn="0"/>
            </w:pPr>
            <w:r w:rsidRPr="00890B9D">
              <w:t>A superannuation lump sum</w:t>
            </w:r>
          </w:p>
        </w:tc>
        <w:tc>
          <w:tcPr>
            <w:tcW w:w="0" w:type="auto"/>
            <w:shd w:val="clear" w:color="auto" w:fill="auto"/>
          </w:tcPr>
          <w:p w14:paraId="079011EE" w14:textId="77777777" w:rsidR="004D3C62" w:rsidRPr="00890B9D" w:rsidRDefault="004D3C62"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auto"/>
            <w:shd w:val="clear" w:color="auto" w:fill="auto"/>
          </w:tcPr>
          <w:p w14:paraId="3D0C92E1" w14:textId="77777777" w:rsidR="004D3C62" w:rsidRPr="00890B9D" w:rsidRDefault="004D3C62" w:rsidP="000E6760">
            <w:pPr>
              <w:pStyle w:val="TableText1"/>
              <w:cnfStyle w:val="100000000000" w:firstRow="1" w:lastRow="0" w:firstColumn="0" w:lastColumn="0" w:oddVBand="0" w:evenVBand="0" w:oddHBand="0" w:evenHBand="0" w:firstRowFirstColumn="0" w:firstRowLastColumn="0" w:lastRowFirstColumn="0" w:lastRowLastColumn="0"/>
            </w:pPr>
            <w:r w:rsidRPr="00890B9D">
              <w:t>SLS</w:t>
            </w:r>
          </w:p>
        </w:tc>
      </w:tr>
      <w:tr w:rsidR="004D3C62" w:rsidRPr="00890B9D" w14:paraId="7560A7C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4"/>
            <w:shd w:val="clear" w:color="auto" w:fill="auto"/>
          </w:tcPr>
          <w:p w14:paraId="0978ABBA" w14:textId="77777777" w:rsidR="004D3C62" w:rsidRPr="00890B9D" w:rsidRDefault="004D3C62" w:rsidP="000E6760">
            <w:pPr>
              <w:pStyle w:val="TableText1"/>
            </w:pPr>
            <w:r w:rsidRPr="00890B9D">
              <w:t>Subdivision 12-D — Benefit and compensation payments</w:t>
            </w:r>
          </w:p>
        </w:tc>
      </w:tr>
      <w:tr w:rsidR="002166D7" w:rsidRPr="00890B9D" w14:paraId="5F5C1C2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181179C0" w14:textId="77777777" w:rsidR="002166D7" w:rsidRPr="00890B9D" w:rsidRDefault="002166D7" w:rsidP="000E6760">
            <w:pPr>
              <w:pStyle w:val="TableText1"/>
            </w:pPr>
            <w:r w:rsidRPr="00890B9D">
              <w:t>Section 12-110 (except for paragraphs 12-110(</w:t>
            </w:r>
            <w:proofErr w:type="gramStart"/>
            <w:r w:rsidRPr="00890B9D">
              <w:t>1)(</w:t>
            </w:r>
            <w:proofErr w:type="gramEnd"/>
            <w:r w:rsidRPr="00890B9D">
              <w:t>ca) and (</w:t>
            </w:r>
            <w:proofErr w:type="spellStart"/>
            <w:r w:rsidRPr="00890B9D">
              <w:t>cb</w:t>
            </w:r>
            <w:proofErr w:type="spellEnd"/>
            <w:r w:rsidRPr="00890B9D">
              <w:t>))</w:t>
            </w:r>
          </w:p>
        </w:tc>
        <w:tc>
          <w:tcPr>
            <w:tcW w:w="0" w:type="auto"/>
            <w:shd w:val="clear" w:color="auto" w:fill="auto"/>
          </w:tcPr>
          <w:p w14:paraId="71788959" w14:textId="77777777" w:rsidR="002166D7" w:rsidRPr="00890B9D" w:rsidRDefault="002166D7" w:rsidP="000E6760">
            <w:pPr>
              <w:pStyle w:val="TableText1"/>
              <w:cnfStyle w:val="100000000000" w:firstRow="1" w:lastRow="0" w:firstColumn="0" w:lastColumn="0" w:oddVBand="0" w:evenVBand="0" w:oddHBand="0" w:evenHBand="0" w:firstRowFirstColumn="0" w:firstRowLastColumn="0" w:lastRowFirstColumn="0" w:lastRowLastColumn="0"/>
            </w:pPr>
            <w:r w:rsidRPr="00890B9D">
              <w:t>A social security or similar payment</w:t>
            </w:r>
          </w:p>
        </w:tc>
        <w:tc>
          <w:tcPr>
            <w:tcW w:w="0" w:type="auto"/>
            <w:shd w:val="clear" w:color="auto" w:fill="auto"/>
          </w:tcPr>
          <w:p w14:paraId="383A09ED" w14:textId="77777777" w:rsidR="002166D7" w:rsidRPr="00890B9D" w:rsidRDefault="002166D7"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auto"/>
            <w:vMerge w:val="restart"/>
            <w:shd w:val="clear" w:color="auto" w:fill="auto"/>
          </w:tcPr>
          <w:p w14:paraId="259BA6D6" w14:textId="77777777" w:rsidR="002166D7" w:rsidRPr="00890B9D" w:rsidRDefault="002166D7" w:rsidP="000E6760">
            <w:pPr>
              <w:pStyle w:val="TableText1"/>
              <w:cnfStyle w:val="100000000000" w:firstRow="1" w:lastRow="0" w:firstColumn="0" w:lastColumn="0" w:oddVBand="0" w:evenVBand="0" w:oddHBand="0" w:evenHBand="0" w:firstRowFirstColumn="0" w:firstRowLastColumn="0" w:lastRowFirstColumn="0" w:lastRowLastColumn="0"/>
            </w:pPr>
            <w:r w:rsidRPr="00890B9D">
              <w:t>INB</w:t>
            </w:r>
          </w:p>
        </w:tc>
      </w:tr>
      <w:tr w:rsidR="002166D7" w:rsidRPr="00890B9D" w14:paraId="334FF9B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6BB02DA0" w14:textId="77777777" w:rsidR="002166D7" w:rsidRPr="00890B9D" w:rsidRDefault="002166D7" w:rsidP="000E6760">
            <w:pPr>
              <w:pStyle w:val="TableText1"/>
            </w:pPr>
            <w:r w:rsidRPr="00890B9D">
              <w:t>Section 12-120</w:t>
            </w:r>
          </w:p>
        </w:tc>
        <w:tc>
          <w:tcPr>
            <w:tcW w:w="0" w:type="auto"/>
            <w:shd w:val="clear" w:color="auto" w:fill="auto"/>
          </w:tcPr>
          <w:p w14:paraId="60D334D4" w14:textId="77777777" w:rsidR="002166D7" w:rsidRPr="00890B9D" w:rsidRDefault="002166D7" w:rsidP="000E6760">
            <w:pPr>
              <w:pStyle w:val="TableText1"/>
              <w:cnfStyle w:val="100000000000" w:firstRow="1" w:lastRow="0" w:firstColumn="0" w:lastColumn="0" w:oddVBand="0" w:evenVBand="0" w:oddHBand="0" w:evenHBand="0" w:firstRowFirstColumn="0" w:firstRowLastColumn="0" w:lastRowFirstColumn="0" w:lastRowLastColumn="0"/>
            </w:pPr>
            <w:r w:rsidRPr="00890B9D">
              <w:t>A compensation, sickness or accident payment</w:t>
            </w:r>
          </w:p>
        </w:tc>
        <w:tc>
          <w:tcPr>
            <w:tcW w:w="0" w:type="auto"/>
            <w:shd w:val="clear" w:color="auto" w:fill="auto"/>
          </w:tcPr>
          <w:p w14:paraId="219EA3D3" w14:textId="77777777" w:rsidR="002166D7" w:rsidRPr="00890B9D" w:rsidRDefault="002166D7"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auto"/>
            <w:vMerge/>
            <w:shd w:val="clear" w:color="auto" w:fill="auto"/>
          </w:tcPr>
          <w:p w14:paraId="5DFFA453" w14:textId="77777777" w:rsidR="002166D7" w:rsidRPr="00890B9D" w:rsidRDefault="002166D7" w:rsidP="000E6760">
            <w:pPr>
              <w:pStyle w:val="TableText1"/>
              <w:cnfStyle w:val="100000000000" w:firstRow="1" w:lastRow="0" w:firstColumn="0" w:lastColumn="0" w:oddVBand="0" w:evenVBand="0" w:oddHBand="0" w:evenHBand="0" w:firstRowFirstColumn="0" w:firstRowLastColumn="0" w:lastRowFirstColumn="0" w:lastRowLastColumn="0"/>
            </w:pPr>
          </w:p>
        </w:tc>
      </w:tr>
      <w:tr w:rsidR="002166D7" w:rsidRPr="00890B9D" w14:paraId="4A110398"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1E2BBB19" w14:textId="77777777" w:rsidR="002166D7" w:rsidRPr="00890B9D" w:rsidRDefault="002166D7" w:rsidP="000E6760">
            <w:pPr>
              <w:pStyle w:val="TableText1"/>
            </w:pPr>
            <w:r w:rsidRPr="00890B9D">
              <w:t>Subdivision 12-E — Payments where TFN or ABN not quoted, except sections 12-180 and 12-190</w:t>
            </w:r>
          </w:p>
        </w:tc>
        <w:tc>
          <w:tcPr>
            <w:tcW w:w="0" w:type="auto"/>
            <w:shd w:val="clear" w:color="auto" w:fill="auto"/>
          </w:tcPr>
          <w:p w14:paraId="0EB56ADA" w14:textId="77777777" w:rsidR="002166D7" w:rsidRPr="00890B9D" w:rsidRDefault="002166D7" w:rsidP="000E6760">
            <w:pPr>
              <w:pStyle w:val="TableText1"/>
              <w:cnfStyle w:val="100000000000" w:firstRow="1" w:lastRow="0" w:firstColumn="0" w:lastColumn="0" w:oddVBand="0" w:evenVBand="0" w:oddHBand="0" w:evenHBand="0" w:firstRowFirstColumn="0" w:firstRowLastColumn="0" w:lastRowFirstColumn="0" w:lastRowLastColumn="0"/>
            </w:pPr>
            <w:r w:rsidRPr="00890B9D">
              <w:t>W3</w:t>
            </w:r>
          </w:p>
        </w:tc>
        <w:tc>
          <w:tcPr>
            <w:tcW w:w="0" w:type="auto"/>
            <w:shd w:val="clear" w:color="auto" w:fill="auto"/>
          </w:tcPr>
          <w:p w14:paraId="60D0EC95" w14:textId="77777777" w:rsidR="002166D7" w:rsidRPr="00890B9D" w:rsidRDefault="002166D7" w:rsidP="000E6760">
            <w:pPr>
              <w:pStyle w:val="TableText1"/>
              <w:cnfStyle w:val="100000000000" w:firstRow="1" w:lastRow="0" w:firstColumn="0" w:lastColumn="0" w:oddVBand="0" w:evenVBand="0" w:oddHBand="0" w:evenHBand="0" w:firstRowFirstColumn="0" w:firstRowLastColumn="0" w:lastRowFirstColumn="0" w:lastRowLastColumn="0"/>
            </w:pPr>
            <w:r w:rsidRPr="00890B9D">
              <w:t>Free format / No ABN, AIIR</w:t>
            </w:r>
          </w:p>
        </w:tc>
      </w:tr>
      <w:tr w:rsidR="003D5366" w:rsidRPr="00890B9D" w14:paraId="1204119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9C3B48A" w14:textId="77777777" w:rsidR="003D5366" w:rsidRPr="00890B9D" w:rsidRDefault="003D5366" w:rsidP="000E6760">
            <w:pPr>
              <w:pStyle w:val="TableText1"/>
            </w:pPr>
            <w:r w:rsidRPr="00890B9D">
              <w:t>Section 12-180</w:t>
            </w:r>
          </w:p>
        </w:tc>
        <w:tc>
          <w:tcPr>
            <w:tcW w:w="0" w:type="auto"/>
            <w:shd w:val="clear" w:color="auto" w:fill="auto"/>
          </w:tcPr>
          <w:p w14:paraId="33F1CF33" w14:textId="77777777" w:rsidR="003D5366" w:rsidRPr="00890B9D" w:rsidRDefault="003D5366" w:rsidP="000E6760">
            <w:pPr>
              <w:pStyle w:val="TableText1"/>
              <w:cnfStyle w:val="100000000000" w:firstRow="1" w:lastRow="0" w:firstColumn="0" w:lastColumn="0" w:oddVBand="0" w:evenVBand="0" w:oddHBand="0" w:evenHBand="0" w:firstRowFirstColumn="0" w:firstRowLastColumn="0" w:lastRowFirstColumn="0" w:lastRowLastColumn="0"/>
            </w:pPr>
            <w:r w:rsidRPr="00890B9D">
              <w:t>Payment of income of closely held trust where TFN not quoted</w:t>
            </w:r>
          </w:p>
        </w:tc>
        <w:tc>
          <w:tcPr>
            <w:tcW w:w="0" w:type="auto"/>
            <w:shd w:val="clear" w:color="auto" w:fill="auto"/>
          </w:tcPr>
          <w:p w14:paraId="5EA6B2CA" w14:textId="77777777" w:rsidR="003D5366" w:rsidRPr="00890B9D" w:rsidRDefault="003D5366" w:rsidP="000E6760">
            <w:pPr>
              <w:pStyle w:val="TableText1"/>
              <w:cnfStyle w:val="100000000000" w:firstRow="1" w:lastRow="0" w:firstColumn="0" w:lastColumn="0" w:oddVBand="0" w:evenVBand="0" w:oddHBand="0" w:evenHBand="0" w:firstRowFirstColumn="0" w:firstRowLastColumn="0" w:lastRowFirstColumn="0" w:lastRowLastColumn="0"/>
            </w:pPr>
            <w:r w:rsidRPr="00890B9D">
              <w:t>Annual activity statement</w:t>
            </w:r>
          </w:p>
        </w:tc>
        <w:tc>
          <w:tcPr>
            <w:tcW w:w="0" w:type="auto"/>
            <w:shd w:val="clear" w:color="auto" w:fill="auto"/>
          </w:tcPr>
          <w:p w14:paraId="3C25D25D" w14:textId="77777777" w:rsidR="003D5366" w:rsidRPr="00890B9D" w:rsidRDefault="003D5366" w:rsidP="000E6760">
            <w:pPr>
              <w:pStyle w:val="TableText1"/>
              <w:cnfStyle w:val="100000000000" w:firstRow="1" w:lastRow="0" w:firstColumn="0" w:lastColumn="0" w:oddVBand="0" w:evenVBand="0" w:oddHBand="0" w:evenHBand="0" w:firstRowFirstColumn="0" w:firstRowLastColumn="0" w:lastRowFirstColumn="0" w:lastRowLastColumn="0"/>
            </w:pPr>
            <w:proofErr w:type="gramStart"/>
            <w:r w:rsidRPr="00890B9D">
              <w:t>Closely-held</w:t>
            </w:r>
            <w:proofErr w:type="gramEnd"/>
            <w:r w:rsidRPr="00890B9D">
              <w:t xml:space="preserve"> trust / Annual TFN withholding report</w:t>
            </w:r>
          </w:p>
        </w:tc>
      </w:tr>
      <w:tr w:rsidR="003D5366" w:rsidRPr="00890B9D" w14:paraId="5D8291A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4124164A" w14:textId="77777777" w:rsidR="003D5366" w:rsidRPr="00890B9D" w:rsidRDefault="003D5366" w:rsidP="000E6760">
            <w:pPr>
              <w:pStyle w:val="TableText1"/>
            </w:pPr>
            <w:r w:rsidRPr="00890B9D">
              <w:t xml:space="preserve">Section 12-190 </w:t>
            </w:r>
          </w:p>
        </w:tc>
        <w:tc>
          <w:tcPr>
            <w:tcW w:w="0" w:type="auto"/>
            <w:shd w:val="clear" w:color="auto" w:fill="auto"/>
          </w:tcPr>
          <w:p w14:paraId="2077EA74" w14:textId="77777777" w:rsidR="003D5366" w:rsidRPr="00890B9D" w:rsidRDefault="003D5366" w:rsidP="000E6760">
            <w:pPr>
              <w:pStyle w:val="TableText1"/>
              <w:cnfStyle w:val="100000000000" w:firstRow="1" w:lastRow="0" w:firstColumn="0" w:lastColumn="0" w:oddVBand="0" w:evenVBand="0" w:oddHBand="0" w:evenHBand="0" w:firstRowFirstColumn="0" w:firstRowLastColumn="0" w:lastRowFirstColumn="0" w:lastRowLastColumn="0"/>
            </w:pPr>
            <w:r w:rsidRPr="00890B9D">
              <w:t>Recipient does not quote ABN</w:t>
            </w:r>
          </w:p>
        </w:tc>
        <w:tc>
          <w:tcPr>
            <w:tcW w:w="0" w:type="auto"/>
            <w:shd w:val="clear" w:color="auto" w:fill="auto"/>
          </w:tcPr>
          <w:p w14:paraId="336A2840" w14:textId="77777777" w:rsidR="003D5366" w:rsidRPr="00890B9D" w:rsidRDefault="003D5366" w:rsidP="000E6760">
            <w:pPr>
              <w:pStyle w:val="TableText1"/>
              <w:cnfStyle w:val="100000000000" w:firstRow="1" w:lastRow="0" w:firstColumn="0" w:lastColumn="0" w:oddVBand="0" w:evenVBand="0" w:oddHBand="0" w:evenHBand="0" w:firstRowFirstColumn="0" w:firstRowLastColumn="0" w:lastRowFirstColumn="0" w:lastRowLastColumn="0"/>
            </w:pPr>
            <w:r w:rsidRPr="00890B9D">
              <w:t>W4</w:t>
            </w:r>
          </w:p>
        </w:tc>
        <w:tc>
          <w:tcPr>
            <w:tcW w:w="0" w:type="auto"/>
            <w:shd w:val="clear" w:color="auto" w:fill="auto"/>
          </w:tcPr>
          <w:p w14:paraId="0A96FD5D" w14:textId="77777777" w:rsidR="003D5366" w:rsidRPr="00890B9D" w:rsidRDefault="003D5366" w:rsidP="000E6760">
            <w:pPr>
              <w:pStyle w:val="TableText1"/>
              <w:cnfStyle w:val="100000000000" w:firstRow="1" w:lastRow="0" w:firstColumn="0" w:lastColumn="0" w:oddVBand="0" w:evenVBand="0" w:oddHBand="0" w:evenHBand="0" w:firstRowFirstColumn="0" w:firstRowLastColumn="0" w:lastRowFirstColumn="0" w:lastRowLastColumn="0"/>
            </w:pPr>
            <w:r w:rsidRPr="00890B9D">
              <w:t>ABN / No ABN, AIIR</w:t>
            </w:r>
          </w:p>
        </w:tc>
      </w:tr>
      <w:tr w:rsidR="00880BA9" w:rsidRPr="00890B9D" w14:paraId="4D7738D6"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751AAEB3" w14:textId="77777777" w:rsidR="00880BA9" w:rsidRPr="00890B9D" w:rsidRDefault="00880BA9" w:rsidP="000E6760">
            <w:pPr>
              <w:pStyle w:val="TableText1"/>
            </w:pPr>
            <w:r w:rsidRPr="00890B9D">
              <w:t>Subdivision 12-F — Dividend, interest and royalty payments</w:t>
            </w:r>
          </w:p>
        </w:tc>
        <w:tc>
          <w:tcPr>
            <w:tcW w:w="0" w:type="auto"/>
            <w:shd w:val="clear" w:color="auto" w:fill="auto"/>
          </w:tcPr>
          <w:p w14:paraId="1BACEC9C"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W3</w:t>
            </w:r>
          </w:p>
        </w:tc>
        <w:tc>
          <w:tcPr>
            <w:tcW w:w="0" w:type="auto"/>
            <w:shd w:val="clear" w:color="auto" w:fill="auto"/>
          </w:tcPr>
          <w:p w14:paraId="53FDDF95"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N</w:t>
            </w:r>
            <w:r w:rsidR="005B6078">
              <w:t>ot applicable</w:t>
            </w:r>
            <w:r w:rsidRPr="00890B9D">
              <w:t xml:space="preserve"> / Non-</w:t>
            </w:r>
            <w:r w:rsidR="004279E6" w:rsidRPr="00890B9D">
              <w:t>residents, AIIR</w:t>
            </w:r>
          </w:p>
        </w:tc>
      </w:tr>
      <w:tr w:rsidR="00880BA9" w:rsidRPr="00890B9D" w14:paraId="665526A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71CC3E2F" w14:textId="77777777" w:rsidR="00880BA9" w:rsidRPr="00890B9D" w:rsidRDefault="00880BA9" w:rsidP="000E6760">
            <w:pPr>
              <w:pStyle w:val="TableText1"/>
            </w:pPr>
            <w:r w:rsidRPr="00890B9D">
              <w:t>Subdivision 12-FA — Departing Australia superannuation payment</w:t>
            </w:r>
          </w:p>
        </w:tc>
        <w:tc>
          <w:tcPr>
            <w:tcW w:w="0" w:type="auto"/>
            <w:shd w:val="clear" w:color="auto" w:fill="auto"/>
          </w:tcPr>
          <w:p w14:paraId="437A861D"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W3</w:t>
            </w:r>
          </w:p>
        </w:tc>
        <w:tc>
          <w:tcPr>
            <w:tcW w:w="0" w:type="auto"/>
            <w:shd w:val="clear" w:color="auto" w:fill="auto"/>
          </w:tcPr>
          <w:p w14:paraId="4E77D5E2"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DASP</w:t>
            </w:r>
          </w:p>
        </w:tc>
      </w:tr>
      <w:tr w:rsidR="00880BA9" w:rsidRPr="00890B9D" w14:paraId="547096FA"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6BB8AF8E" w14:textId="77777777" w:rsidR="00880BA9" w:rsidRPr="00890B9D" w:rsidRDefault="00880BA9" w:rsidP="000E6760">
            <w:pPr>
              <w:pStyle w:val="TableText1"/>
            </w:pPr>
            <w:r w:rsidRPr="00890B9D">
              <w:t>Subdivision 12-FAA — Excess untaxed roll-over amount</w:t>
            </w:r>
          </w:p>
        </w:tc>
        <w:tc>
          <w:tcPr>
            <w:tcW w:w="0" w:type="auto"/>
            <w:shd w:val="clear" w:color="auto" w:fill="auto"/>
          </w:tcPr>
          <w:p w14:paraId="2733C117"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W3</w:t>
            </w:r>
          </w:p>
        </w:tc>
        <w:tc>
          <w:tcPr>
            <w:tcW w:w="0" w:type="auto"/>
            <w:shd w:val="clear" w:color="auto" w:fill="auto"/>
          </w:tcPr>
          <w:p w14:paraId="0783556B"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N</w:t>
            </w:r>
            <w:r w:rsidR="005B6078">
              <w:t>ot applicable</w:t>
            </w:r>
          </w:p>
        </w:tc>
      </w:tr>
      <w:tr w:rsidR="00880BA9" w:rsidRPr="00890B9D" w14:paraId="5BCC10F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7E5CDBFE" w14:textId="77777777" w:rsidR="00880BA9" w:rsidRPr="00890B9D" w:rsidRDefault="00880BA9" w:rsidP="000E6760">
            <w:pPr>
              <w:pStyle w:val="TableText1"/>
            </w:pPr>
            <w:r w:rsidRPr="00890B9D">
              <w:t>Subdivision 12-FB — Payments to foreign residents etc.</w:t>
            </w:r>
          </w:p>
        </w:tc>
        <w:tc>
          <w:tcPr>
            <w:tcW w:w="0" w:type="auto"/>
            <w:shd w:val="clear" w:color="auto" w:fill="auto"/>
          </w:tcPr>
          <w:p w14:paraId="4B70A40C"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W3</w:t>
            </w:r>
          </w:p>
        </w:tc>
        <w:tc>
          <w:tcPr>
            <w:tcW w:w="0" w:type="auto"/>
            <w:shd w:val="clear" w:color="auto" w:fill="auto"/>
          </w:tcPr>
          <w:p w14:paraId="3B52351B"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Free format / Foreign residents</w:t>
            </w:r>
          </w:p>
        </w:tc>
      </w:tr>
      <w:tr w:rsidR="00880BA9" w:rsidRPr="00890B9D" w14:paraId="71B9849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3EB4C55A" w14:textId="77777777" w:rsidR="00880BA9" w:rsidRPr="00890B9D" w:rsidRDefault="00880BA9" w:rsidP="000E6760">
            <w:pPr>
              <w:pStyle w:val="TableText1"/>
            </w:pPr>
            <w:r w:rsidRPr="00890B9D">
              <w:t>Subdivision 12-G — Payments in respect of mining on Aboriginal land, and natural resources</w:t>
            </w:r>
          </w:p>
        </w:tc>
        <w:tc>
          <w:tcPr>
            <w:tcW w:w="0" w:type="auto"/>
            <w:shd w:val="clear" w:color="auto" w:fill="auto"/>
          </w:tcPr>
          <w:p w14:paraId="3803E8CF"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Electronic payment</w:t>
            </w:r>
          </w:p>
        </w:tc>
        <w:tc>
          <w:tcPr>
            <w:tcW w:w="0" w:type="auto"/>
            <w:shd w:val="clear" w:color="auto" w:fill="auto"/>
          </w:tcPr>
          <w:p w14:paraId="0907223F"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Free format</w:t>
            </w:r>
          </w:p>
        </w:tc>
      </w:tr>
      <w:tr w:rsidR="00880BA9" w:rsidRPr="00890B9D" w14:paraId="612B0116"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75201CB8" w14:textId="77777777" w:rsidR="00880BA9" w:rsidRPr="00890B9D" w:rsidRDefault="00880BA9" w:rsidP="000E6760">
            <w:pPr>
              <w:pStyle w:val="TableText1"/>
            </w:pPr>
            <w:r w:rsidRPr="00890B9D">
              <w:t>Subdivision 12-H — Distributions of withholding MIT income</w:t>
            </w:r>
          </w:p>
        </w:tc>
        <w:tc>
          <w:tcPr>
            <w:tcW w:w="0" w:type="auto"/>
            <w:shd w:val="clear" w:color="auto" w:fill="auto"/>
          </w:tcPr>
          <w:p w14:paraId="6BFAC1E4"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W3</w:t>
            </w:r>
          </w:p>
        </w:tc>
        <w:tc>
          <w:tcPr>
            <w:tcW w:w="0" w:type="auto"/>
            <w:shd w:val="clear" w:color="auto" w:fill="auto"/>
          </w:tcPr>
          <w:p w14:paraId="0DED3C32"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 xml:space="preserve">Free </w:t>
            </w:r>
            <w:r w:rsidR="004279E6" w:rsidRPr="00890B9D">
              <w:t>format /</w:t>
            </w:r>
            <w:r w:rsidRPr="00890B9D">
              <w:t xml:space="preserve"> AIIR</w:t>
            </w:r>
          </w:p>
        </w:tc>
      </w:tr>
      <w:tr w:rsidR="00880BA9" w:rsidRPr="00890B9D" w14:paraId="57E11090"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49D5884D" w14:textId="77777777" w:rsidR="00880BA9" w:rsidRPr="00890B9D" w:rsidRDefault="00880BA9" w:rsidP="000E6760">
            <w:pPr>
              <w:pStyle w:val="TableText1"/>
            </w:pPr>
            <w:r w:rsidRPr="00890B9D">
              <w:t>Division 12A — Distributions by AMITs (including deemed payments)</w:t>
            </w:r>
          </w:p>
        </w:tc>
        <w:tc>
          <w:tcPr>
            <w:tcW w:w="0" w:type="auto"/>
            <w:shd w:val="clear" w:color="auto" w:fill="auto"/>
          </w:tcPr>
          <w:p w14:paraId="1FDACD9D"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W3</w:t>
            </w:r>
          </w:p>
        </w:tc>
        <w:tc>
          <w:tcPr>
            <w:tcW w:w="0" w:type="auto"/>
            <w:shd w:val="clear" w:color="auto" w:fill="auto"/>
          </w:tcPr>
          <w:p w14:paraId="280EB922"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 xml:space="preserve">Free format </w:t>
            </w:r>
            <w:r w:rsidR="004279E6" w:rsidRPr="00890B9D">
              <w:t>(for</w:t>
            </w:r>
            <w:r w:rsidRPr="00890B9D">
              <w:t xml:space="preserve"> example AMMA statement), AIIR</w:t>
            </w:r>
          </w:p>
        </w:tc>
      </w:tr>
      <w:tr w:rsidR="00880BA9" w:rsidRPr="00890B9D" w14:paraId="3ACED323"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70453B87" w14:textId="77777777" w:rsidR="00880BA9" w:rsidRPr="00890B9D" w:rsidRDefault="00880BA9" w:rsidP="000E6760">
            <w:pPr>
              <w:pStyle w:val="TableText1"/>
            </w:pPr>
            <w:r w:rsidRPr="00890B9D">
              <w:t>Division 13 — Alienated personal services payments</w:t>
            </w:r>
          </w:p>
        </w:tc>
        <w:tc>
          <w:tcPr>
            <w:tcW w:w="0" w:type="auto"/>
            <w:shd w:val="clear" w:color="auto" w:fill="auto"/>
          </w:tcPr>
          <w:p w14:paraId="2B09945E"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w:t>
            </w:r>
          </w:p>
        </w:tc>
        <w:tc>
          <w:tcPr>
            <w:tcW w:w="0" w:type="auto"/>
            <w:shd w:val="clear" w:color="auto" w:fill="auto"/>
          </w:tcPr>
          <w:p w14:paraId="298DAA66"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LVP-004</w:t>
            </w:r>
          </w:p>
        </w:tc>
      </w:tr>
      <w:tr w:rsidR="00880BA9" w:rsidRPr="00890B9D" w14:paraId="458DEE3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2B86B584" w14:textId="77777777" w:rsidR="00880BA9" w:rsidRPr="00890B9D" w:rsidRDefault="00880BA9" w:rsidP="000E6760">
            <w:pPr>
              <w:pStyle w:val="TableText1"/>
            </w:pPr>
            <w:r w:rsidRPr="00890B9D">
              <w:t>Division 14 — Non-cash benefits, and accruing gains, for which amounts must be paid to the Commissioner, except subdivisions 14-C and 14-D</w:t>
            </w:r>
          </w:p>
        </w:tc>
        <w:tc>
          <w:tcPr>
            <w:tcW w:w="0" w:type="auto"/>
            <w:shd w:val="clear" w:color="auto" w:fill="auto"/>
          </w:tcPr>
          <w:p w14:paraId="69EE4D96"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W3 / Electronic payment</w:t>
            </w:r>
          </w:p>
        </w:tc>
        <w:tc>
          <w:tcPr>
            <w:tcW w:w="0" w:type="auto"/>
            <w:shd w:val="clear" w:color="auto" w:fill="auto"/>
          </w:tcPr>
          <w:p w14:paraId="76235C04" w14:textId="77777777" w:rsidR="00880BA9"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Most applicable</w:t>
            </w:r>
          </w:p>
        </w:tc>
      </w:tr>
      <w:tr w:rsidR="00880BA9" w:rsidRPr="00890B9D" w14:paraId="72F8263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70F81854" w14:textId="77777777" w:rsidR="00880BA9" w:rsidRPr="00890B9D" w:rsidRDefault="00880BA9" w:rsidP="000E6760">
            <w:pPr>
              <w:pStyle w:val="TableText1"/>
            </w:pPr>
            <w:r w:rsidRPr="00890B9D">
              <w:t>Subdivision 14-C — Shares and rights under employee share schemes</w:t>
            </w:r>
          </w:p>
        </w:tc>
        <w:tc>
          <w:tcPr>
            <w:tcW w:w="0" w:type="auto"/>
            <w:shd w:val="clear" w:color="auto" w:fill="auto"/>
          </w:tcPr>
          <w:p w14:paraId="78CA4DBE" w14:textId="77777777" w:rsidR="00514162" w:rsidRPr="00890B9D" w:rsidRDefault="00880BA9" w:rsidP="000E6760">
            <w:pPr>
              <w:pStyle w:val="TableText1"/>
              <w:cnfStyle w:val="100000000000" w:firstRow="1" w:lastRow="0" w:firstColumn="0" w:lastColumn="0" w:oddVBand="0" w:evenVBand="0" w:oddHBand="0" w:evenHBand="0" w:firstRowFirstColumn="0" w:firstRowLastColumn="0" w:lastRowFirstColumn="0" w:lastRowLastColumn="0"/>
            </w:pPr>
            <w:r w:rsidRPr="00890B9D">
              <w:t>W1, W2, where TFN quoted</w:t>
            </w:r>
            <w:r w:rsidR="00514162" w:rsidRPr="00890B9D">
              <w:t xml:space="preserve"> </w:t>
            </w:r>
          </w:p>
          <w:p w14:paraId="04155C5A" w14:textId="77777777" w:rsidR="00880BA9" w:rsidRPr="00890B9D" w:rsidRDefault="00514162" w:rsidP="000E6760">
            <w:pPr>
              <w:pStyle w:val="TableText1"/>
              <w:cnfStyle w:val="100000000000" w:firstRow="1" w:lastRow="0" w:firstColumn="0" w:lastColumn="0" w:oddVBand="0" w:evenVBand="0" w:oddHBand="0" w:evenHBand="0" w:firstRowFirstColumn="0" w:firstRowLastColumn="0" w:lastRowFirstColumn="0" w:lastRowLastColumn="0"/>
            </w:pPr>
            <w:r w:rsidRPr="00890B9D">
              <w:t>W3 only, where TFN not quoted</w:t>
            </w:r>
          </w:p>
        </w:tc>
        <w:tc>
          <w:tcPr>
            <w:tcW w:w="0" w:type="auto"/>
            <w:shd w:val="clear" w:color="auto" w:fill="auto"/>
          </w:tcPr>
          <w:p w14:paraId="42849295" w14:textId="77777777" w:rsidR="00880BA9" w:rsidRPr="00890B9D" w:rsidRDefault="00514162" w:rsidP="000E6760">
            <w:pPr>
              <w:pStyle w:val="TableText1"/>
              <w:cnfStyle w:val="100000000000" w:firstRow="1" w:lastRow="0" w:firstColumn="0" w:lastColumn="0" w:oddVBand="0" w:evenVBand="0" w:oddHBand="0" w:evenHBand="0" w:firstRowFirstColumn="0" w:firstRowLastColumn="0" w:lastRowFirstColumn="0" w:lastRowLastColumn="0"/>
            </w:pPr>
            <w:r w:rsidRPr="00890B9D">
              <w:t>ESS</w:t>
            </w:r>
          </w:p>
        </w:tc>
      </w:tr>
      <w:tr w:rsidR="00F214F7" w:rsidRPr="00890B9D" w14:paraId="61DDCF9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shd w:val="clear" w:color="auto" w:fill="auto"/>
          </w:tcPr>
          <w:p w14:paraId="34DEB56B" w14:textId="77777777" w:rsidR="00F214F7" w:rsidRPr="00890B9D" w:rsidRDefault="00F214F7" w:rsidP="000E6760">
            <w:pPr>
              <w:pStyle w:val="TableText1"/>
            </w:pPr>
            <w:r w:rsidRPr="00890B9D">
              <w:t>Subdivision 14-D — Capital proceeds involving foreign residents and taxable Australian property</w:t>
            </w:r>
          </w:p>
        </w:tc>
        <w:tc>
          <w:tcPr>
            <w:tcW w:w="0" w:type="auto"/>
            <w:shd w:val="clear" w:color="auto" w:fill="auto"/>
          </w:tcPr>
          <w:p w14:paraId="5EE28E94" w14:textId="77777777" w:rsidR="00F214F7" w:rsidRPr="00890B9D" w:rsidRDefault="00F214F7" w:rsidP="000E6760">
            <w:pPr>
              <w:pStyle w:val="TableText1"/>
              <w:cnfStyle w:val="100000000000" w:firstRow="1" w:lastRow="0" w:firstColumn="0" w:lastColumn="0" w:oddVBand="0" w:evenVBand="0" w:oddHBand="0" w:evenHBand="0" w:firstRowFirstColumn="0" w:firstRowLastColumn="0" w:lastRowFirstColumn="0" w:lastRowLastColumn="0"/>
            </w:pPr>
            <w:r w:rsidRPr="00890B9D">
              <w:t>Electronic payment</w:t>
            </w:r>
          </w:p>
        </w:tc>
        <w:tc>
          <w:tcPr>
            <w:tcW w:w="0" w:type="auto"/>
            <w:shd w:val="clear" w:color="auto" w:fill="auto"/>
          </w:tcPr>
          <w:p w14:paraId="3484B343" w14:textId="77777777" w:rsidR="00F214F7" w:rsidRPr="00890B9D" w:rsidRDefault="00F214F7" w:rsidP="000E6760">
            <w:pPr>
              <w:pStyle w:val="TableText1"/>
              <w:cnfStyle w:val="100000000000" w:firstRow="1" w:lastRow="0" w:firstColumn="0" w:lastColumn="0" w:oddVBand="0" w:evenVBand="0" w:oddHBand="0" w:evenHBand="0" w:firstRowFirstColumn="0" w:firstRowLastColumn="0" w:lastRowFirstColumn="0" w:lastRowLastColumn="0"/>
            </w:pPr>
            <w:r w:rsidRPr="00890B9D">
              <w:t>N</w:t>
            </w:r>
            <w:r w:rsidR="005B6078">
              <w:t>ot applicable</w:t>
            </w:r>
          </w:p>
        </w:tc>
      </w:tr>
    </w:tbl>
    <w:p w14:paraId="157244FA" w14:textId="77777777" w:rsidR="009F3DC2" w:rsidRPr="00890B9D" w:rsidRDefault="007107B3" w:rsidP="00D9341E">
      <w:pPr>
        <w:pStyle w:val="Heading2"/>
        <w:keepNext w:val="0"/>
        <w:keepLines w:val="0"/>
        <w:widowControl w:val="0"/>
      </w:pPr>
      <w:bookmarkStart w:id="265" w:name="_Ref33285385"/>
      <w:bookmarkStart w:id="266" w:name="_Ref33285389"/>
      <w:r w:rsidRPr="00890B9D">
        <w:t xml:space="preserve"> </w:t>
      </w:r>
      <w:bookmarkStart w:id="267" w:name="_Toc54861799"/>
      <w:bookmarkStart w:id="268" w:name="_Ref144136035"/>
      <w:bookmarkStart w:id="269" w:name="_Ref144136038"/>
      <w:bookmarkStart w:id="270" w:name="_Ref144136345"/>
      <w:bookmarkStart w:id="271" w:name="_Ref144136348"/>
      <w:bookmarkStart w:id="272" w:name="_Toc238031943"/>
      <w:r w:rsidR="00F961A9" w:rsidRPr="00611484">
        <w:t xml:space="preserve">Use of Data by </w:t>
      </w:r>
      <w:r w:rsidRPr="00611484">
        <w:t>Services Australia</w:t>
      </w:r>
      <w:bookmarkEnd w:id="267"/>
      <w:bookmarkEnd w:id="268"/>
      <w:bookmarkEnd w:id="269"/>
      <w:bookmarkEnd w:id="270"/>
      <w:bookmarkEnd w:id="271"/>
      <w:bookmarkEnd w:id="272"/>
      <w:r w:rsidR="00DF59EC" w:rsidRPr="00890B9D">
        <w:t xml:space="preserve"> </w:t>
      </w:r>
    </w:p>
    <w:p w14:paraId="32CD048F" w14:textId="77777777" w:rsidR="00611484" w:rsidRPr="00890B9D" w:rsidRDefault="00611484" w:rsidP="000E6760">
      <w:pPr>
        <w:pStyle w:val="BodyText"/>
      </w:pPr>
      <w:r w:rsidRPr="00890B9D">
        <w:t xml:space="preserve">Australia’s social security system relies on a range of </w:t>
      </w:r>
      <w:r>
        <w:t xml:space="preserve">employment </w:t>
      </w:r>
      <w:r w:rsidRPr="00890B9D">
        <w:t xml:space="preserve">income-related information to inform policy and decision-making processes. Payroll systems are a key source of this information, particularly for </w:t>
      </w:r>
      <w:r>
        <w:t xml:space="preserve">payments made to people of a </w:t>
      </w:r>
      <w:r w:rsidRPr="00890B9D">
        <w:t xml:space="preserve">working age. </w:t>
      </w:r>
    </w:p>
    <w:p w14:paraId="7E34A861" w14:textId="065A95F3" w:rsidR="00611484" w:rsidRDefault="00611484" w:rsidP="000E6760">
      <w:pPr>
        <w:pStyle w:val="BodyText"/>
      </w:pPr>
      <w:r>
        <w:lastRenderedPageBreak/>
        <w:t xml:space="preserve">From December 2020, the </w:t>
      </w:r>
      <w:r w:rsidRPr="007E7B7E">
        <w:rPr>
          <w:i/>
        </w:rPr>
        <w:t xml:space="preserve">Social Services and Other Legislation Amendment (Simplifying Income Reporting and Other Measures) </w:t>
      </w:r>
      <w:r w:rsidR="00D5268B" w:rsidRPr="007E7B7E">
        <w:rPr>
          <w:i/>
        </w:rPr>
        <w:t xml:space="preserve">Act </w:t>
      </w:r>
      <w:r w:rsidRPr="007E7B7E">
        <w:rPr>
          <w:i/>
        </w:rPr>
        <w:t>2020</w:t>
      </w:r>
      <w:r>
        <w:t xml:space="preserve"> comes into effect. </w:t>
      </w:r>
      <w:r w:rsidR="000C05C9">
        <w:t>These amendments</w:t>
      </w:r>
      <w:r>
        <w:t xml:space="preserve"> will make it easier to report income correctly, simplify the user experience for income support recipients reporting employment income and reduce the occurrence of inaccurate payments. To compl</w:t>
      </w:r>
      <w:r w:rsidR="001043AA">
        <w:t>e</w:t>
      </w:r>
      <w:r>
        <w:t xml:space="preserve">ment this measure, </w:t>
      </w:r>
      <w:r w:rsidRPr="00890B9D">
        <w:t>Services Australia will introduc</w:t>
      </w:r>
      <w:r>
        <w:t>e</w:t>
      </w:r>
      <w:r w:rsidRPr="00890B9D">
        <w:t xml:space="preserve"> new technology solutions to support the near real-time exchange of the STP </w:t>
      </w:r>
      <w:r w:rsidR="00787ECC">
        <w:t xml:space="preserve">Phase 2 </w:t>
      </w:r>
      <w:r w:rsidRPr="00890B9D">
        <w:t xml:space="preserve">dataset between the ATO and Services Australia. </w:t>
      </w:r>
      <w:r>
        <w:t xml:space="preserve">From 2021 </w:t>
      </w:r>
      <w:r w:rsidRPr="00890B9D">
        <w:t xml:space="preserve">Services Australia </w:t>
      </w:r>
      <w:r>
        <w:t xml:space="preserve">will begin implementing changes that will: </w:t>
      </w:r>
    </w:p>
    <w:p w14:paraId="452C878D" w14:textId="410425E8" w:rsidR="00611484" w:rsidRPr="0055437F" w:rsidRDefault="003A3411" w:rsidP="000E6760">
      <w:pPr>
        <w:pStyle w:val="ListBullet"/>
      </w:pPr>
      <w:r>
        <w:t>I</w:t>
      </w:r>
      <w:r w:rsidR="00611484" w:rsidRPr="0055437F">
        <w:t>mprove customers’ experience by pre-filling payroll information into Services Australia online forms for review by customers</w:t>
      </w:r>
    </w:p>
    <w:p w14:paraId="5858FEDE" w14:textId="77777777" w:rsidR="00611484" w:rsidRPr="0055437F" w:rsidRDefault="003A3411" w:rsidP="000E6760">
      <w:pPr>
        <w:pStyle w:val="ListBullet"/>
      </w:pPr>
      <w:r>
        <w:t>S</w:t>
      </w:r>
      <w:r w:rsidR="00611484" w:rsidRPr="0055437F">
        <w:t>upport customers by prompting them to update their income estimates to assist them to receive the right rate of payment at the right time</w:t>
      </w:r>
    </w:p>
    <w:p w14:paraId="693671E6" w14:textId="450D56CB" w:rsidR="00611484" w:rsidRPr="0055437F" w:rsidRDefault="003A3411" w:rsidP="000E6760">
      <w:pPr>
        <w:pStyle w:val="ListBullet"/>
      </w:pPr>
      <w:r>
        <w:t>R</w:t>
      </w:r>
      <w:r w:rsidR="00611484" w:rsidRPr="0055437F">
        <w:t>educe employer burden by minimising the contact that employers must have with Services Australia to provide payroll information for activities like:</w:t>
      </w:r>
    </w:p>
    <w:p w14:paraId="68BC69EE" w14:textId="2BC78709" w:rsidR="00611484" w:rsidRPr="001C2AB7" w:rsidRDefault="003A3411" w:rsidP="00752FF4">
      <w:pPr>
        <w:pStyle w:val="ListBullet2"/>
      </w:pPr>
      <w:r>
        <w:t>S</w:t>
      </w:r>
      <w:r w:rsidR="00611484" w:rsidRPr="001C2AB7">
        <w:t>eparation certificates</w:t>
      </w:r>
    </w:p>
    <w:p w14:paraId="1F38C673" w14:textId="20941D38" w:rsidR="00611484" w:rsidRPr="001C2AB7" w:rsidRDefault="003A3411" w:rsidP="00752FF4">
      <w:pPr>
        <w:pStyle w:val="ListBullet2"/>
      </w:pPr>
      <w:r>
        <w:t>R</w:t>
      </w:r>
      <w:r w:rsidR="00611484" w:rsidRPr="001C2AB7">
        <w:t>eporting child support deductions</w:t>
      </w:r>
    </w:p>
    <w:p w14:paraId="6021EE56" w14:textId="6D31A29E" w:rsidR="00611484" w:rsidRPr="001C2AB7" w:rsidRDefault="003A3411" w:rsidP="00752FF4">
      <w:pPr>
        <w:pStyle w:val="ListBullet2"/>
      </w:pPr>
      <w:r>
        <w:t>E</w:t>
      </w:r>
      <w:r w:rsidR="00611484" w:rsidRPr="001C2AB7">
        <w:t>stablishing child support employer withholding, and</w:t>
      </w:r>
    </w:p>
    <w:p w14:paraId="10C13ACD" w14:textId="77777777" w:rsidR="00611484" w:rsidRPr="001C2AB7" w:rsidRDefault="003A3411" w:rsidP="00752FF4">
      <w:pPr>
        <w:pStyle w:val="ListBullet2"/>
      </w:pPr>
      <w:r>
        <w:t>E</w:t>
      </w:r>
      <w:r w:rsidR="00611484" w:rsidRPr="001C2AB7">
        <w:t>xisting debt recovery processes.</w:t>
      </w:r>
    </w:p>
    <w:p w14:paraId="607578E1" w14:textId="18218FBB" w:rsidR="00C30879" w:rsidRPr="00F572A6" w:rsidRDefault="00B45848" w:rsidP="000E6760">
      <w:pPr>
        <w:pStyle w:val="ListBullet"/>
      </w:pPr>
      <w:r w:rsidRPr="00B45848">
        <w:t xml:space="preserve">Adjustments to the payer totals for child support deductions and garnishees </w:t>
      </w:r>
      <w:proofErr w:type="gramStart"/>
      <w:r w:rsidRPr="00B45848">
        <w:t>are not able to</w:t>
      </w:r>
      <w:proofErr w:type="gramEnd"/>
      <w:r w:rsidRPr="00B45848">
        <w:t xml:space="preserve"> be reported via the adjust action. </w:t>
      </w:r>
    </w:p>
    <w:p w14:paraId="15AB3977" w14:textId="3990798E" w:rsidR="00605990" w:rsidRPr="0076203F" w:rsidRDefault="00605990" w:rsidP="006F423E">
      <w:pPr>
        <w:pStyle w:val="Heading1"/>
      </w:pPr>
      <w:bookmarkStart w:id="273" w:name="_Ref33878046"/>
      <w:bookmarkStart w:id="274" w:name="_Ref33878048"/>
      <w:bookmarkStart w:id="275" w:name="_Toc54861800"/>
      <w:bookmarkStart w:id="276" w:name="_Toc238031944"/>
      <w:r w:rsidRPr="0076203F">
        <w:lastRenderedPageBreak/>
        <w:t xml:space="preserve">Single Touch Payroll </w:t>
      </w:r>
      <w:r w:rsidR="00C22177" w:rsidRPr="0076203F">
        <w:t>S</w:t>
      </w:r>
      <w:r w:rsidRPr="0076203F">
        <w:t>ervices</w:t>
      </w:r>
      <w:bookmarkEnd w:id="265"/>
      <w:bookmarkEnd w:id="266"/>
      <w:bookmarkEnd w:id="273"/>
      <w:bookmarkEnd w:id="274"/>
      <w:bookmarkEnd w:id="275"/>
      <w:bookmarkEnd w:id="276"/>
    </w:p>
    <w:p w14:paraId="64C84905" w14:textId="01268E99" w:rsidR="00605990" w:rsidRPr="00890B9D" w:rsidRDefault="00605990" w:rsidP="007359C5">
      <w:pPr>
        <w:pStyle w:val="Heading2"/>
      </w:pPr>
      <w:bookmarkStart w:id="277" w:name="_Toc34679843"/>
      <w:bookmarkStart w:id="278" w:name="_Toc34747889"/>
      <w:bookmarkStart w:id="279" w:name="_Toc34748197"/>
      <w:bookmarkStart w:id="280" w:name="_Toc34748505"/>
      <w:bookmarkStart w:id="281" w:name="_Toc34753377"/>
      <w:bookmarkStart w:id="282" w:name="_Toc34831431"/>
      <w:bookmarkStart w:id="283" w:name="_Toc34847217"/>
      <w:bookmarkStart w:id="284" w:name="_Toc34847538"/>
      <w:bookmarkStart w:id="285" w:name="_Toc34847859"/>
      <w:bookmarkStart w:id="286" w:name="_Toc34848180"/>
      <w:bookmarkStart w:id="287" w:name="_Toc34848501"/>
      <w:bookmarkStart w:id="288" w:name="_Toc34898318"/>
      <w:bookmarkStart w:id="289" w:name="_Toc34898973"/>
      <w:bookmarkStart w:id="290" w:name="_Toc34916506"/>
      <w:bookmarkStart w:id="291" w:name="_Toc34679844"/>
      <w:bookmarkStart w:id="292" w:name="_Toc34747890"/>
      <w:bookmarkStart w:id="293" w:name="_Toc34748198"/>
      <w:bookmarkStart w:id="294" w:name="_Toc34748506"/>
      <w:bookmarkStart w:id="295" w:name="_Toc34753378"/>
      <w:bookmarkStart w:id="296" w:name="_Toc34831432"/>
      <w:bookmarkStart w:id="297" w:name="_Toc34847218"/>
      <w:bookmarkStart w:id="298" w:name="_Toc34847539"/>
      <w:bookmarkStart w:id="299" w:name="_Toc34847860"/>
      <w:bookmarkStart w:id="300" w:name="_Toc34848181"/>
      <w:bookmarkStart w:id="301" w:name="_Toc34848502"/>
      <w:bookmarkStart w:id="302" w:name="_Toc34898319"/>
      <w:bookmarkStart w:id="303" w:name="_Toc34898974"/>
      <w:bookmarkStart w:id="304" w:name="_Toc34916507"/>
      <w:bookmarkStart w:id="305" w:name="_Toc34679845"/>
      <w:bookmarkStart w:id="306" w:name="_Toc34747891"/>
      <w:bookmarkStart w:id="307" w:name="_Toc34748199"/>
      <w:bookmarkStart w:id="308" w:name="_Toc34748507"/>
      <w:bookmarkStart w:id="309" w:name="_Toc34753379"/>
      <w:bookmarkStart w:id="310" w:name="_Toc34831433"/>
      <w:bookmarkStart w:id="311" w:name="_Toc34847219"/>
      <w:bookmarkStart w:id="312" w:name="_Toc34847540"/>
      <w:bookmarkStart w:id="313" w:name="_Toc34847861"/>
      <w:bookmarkStart w:id="314" w:name="_Toc34848182"/>
      <w:bookmarkStart w:id="315" w:name="_Toc34848503"/>
      <w:bookmarkStart w:id="316" w:name="_Toc34898320"/>
      <w:bookmarkStart w:id="317" w:name="_Toc34898975"/>
      <w:bookmarkStart w:id="318" w:name="_Toc34916508"/>
      <w:bookmarkStart w:id="319" w:name="_Toc34679846"/>
      <w:bookmarkStart w:id="320" w:name="_Toc34747892"/>
      <w:bookmarkStart w:id="321" w:name="_Toc34748200"/>
      <w:bookmarkStart w:id="322" w:name="_Toc34748508"/>
      <w:bookmarkStart w:id="323" w:name="_Toc34753380"/>
      <w:bookmarkStart w:id="324" w:name="_Toc34831434"/>
      <w:bookmarkStart w:id="325" w:name="_Toc34847220"/>
      <w:bookmarkStart w:id="326" w:name="_Toc34847541"/>
      <w:bookmarkStart w:id="327" w:name="_Toc34847862"/>
      <w:bookmarkStart w:id="328" w:name="_Toc34848183"/>
      <w:bookmarkStart w:id="329" w:name="_Toc34848504"/>
      <w:bookmarkStart w:id="330" w:name="_Toc34898321"/>
      <w:bookmarkStart w:id="331" w:name="_Toc34898976"/>
      <w:bookmarkStart w:id="332" w:name="_Toc34916509"/>
      <w:bookmarkStart w:id="333" w:name="_Toc34679847"/>
      <w:bookmarkStart w:id="334" w:name="_Toc34747893"/>
      <w:bookmarkStart w:id="335" w:name="_Toc34748201"/>
      <w:bookmarkStart w:id="336" w:name="_Toc34748509"/>
      <w:bookmarkStart w:id="337" w:name="_Toc34753381"/>
      <w:bookmarkStart w:id="338" w:name="_Toc34831435"/>
      <w:bookmarkStart w:id="339" w:name="_Toc34847221"/>
      <w:bookmarkStart w:id="340" w:name="_Toc34847542"/>
      <w:bookmarkStart w:id="341" w:name="_Toc34847863"/>
      <w:bookmarkStart w:id="342" w:name="_Toc34848184"/>
      <w:bookmarkStart w:id="343" w:name="_Toc34848505"/>
      <w:bookmarkStart w:id="344" w:name="_Toc34898322"/>
      <w:bookmarkStart w:id="345" w:name="_Toc34898977"/>
      <w:bookmarkStart w:id="346" w:name="_Toc34916510"/>
      <w:bookmarkStart w:id="347" w:name="_Toc34679848"/>
      <w:bookmarkStart w:id="348" w:name="_Toc34747894"/>
      <w:bookmarkStart w:id="349" w:name="_Toc34748202"/>
      <w:bookmarkStart w:id="350" w:name="_Toc34748510"/>
      <w:bookmarkStart w:id="351" w:name="_Toc34753382"/>
      <w:bookmarkStart w:id="352" w:name="_Toc34831436"/>
      <w:bookmarkStart w:id="353" w:name="_Toc34847222"/>
      <w:bookmarkStart w:id="354" w:name="_Toc34847543"/>
      <w:bookmarkStart w:id="355" w:name="_Toc34847864"/>
      <w:bookmarkStart w:id="356" w:name="_Toc34848185"/>
      <w:bookmarkStart w:id="357" w:name="_Toc34848506"/>
      <w:bookmarkStart w:id="358" w:name="_Toc34898323"/>
      <w:bookmarkStart w:id="359" w:name="_Toc34898978"/>
      <w:bookmarkStart w:id="360" w:name="_Toc34916511"/>
      <w:bookmarkStart w:id="361" w:name="_Toc34679849"/>
      <w:bookmarkStart w:id="362" w:name="_Toc34747895"/>
      <w:bookmarkStart w:id="363" w:name="_Toc34748203"/>
      <w:bookmarkStart w:id="364" w:name="_Toc34748511"/>
      <w:bookmarkStart w:id="365" w:name="_Toc34753383"/>
      <w:bookmarkStart w:id="366" w:name="_Toc34831437"/>
      <w:bookmarkStart w:id="367" w:name="_Toc34847223"/>
      <w:bookmarkStart w:id="368" w:name="_Toc34847544"/>
      <w:bookmarkStart w:id="369" w:name="_Toc34847865"/>
      <w:bookmarkStart w:id="370" w:name="_Toc34848186"/>
      <w:bookmarkStart w:id="371" w:name="_Toc34848507"/>
      <w:bookmarkStart w:id="372" w:name="_Toc34898324"/>
      <w:bookmarkStart w:id="373" w:name="_Toc34898979"/>
      <w:bookmarkStart w:id="374" w:name="_Toc34916512"/>
      <w:bookmarkStart w:id="375" w:name="_Toc33876662"/>
      <w:bookmarkStart w:id="376" w:name="_Toc33877690"/>
      <w:bookmarkStart w:id="377" w:name="_Toc33884688"/>
      <w:bookmarkStart w:id="378" w:name="_Toc33891363"/>
      <w:bookmarkStart w:id="379" w:name="_Toc33894212"/>
      <w:bookmarkStart w:id="380" w:name="_Toc33894391"/>
      <w:bookmarkStart w:id="381" w:name="_Toc33895930"/>
      <w:bookmarkStart w:id="382" w:name="_Toc33896110"/>
      <w:bookmarkStart w:id="383" w:name="_Toc33902977"/>
      <w:bookmarkStart w:id="384" w:name="_Toc33903344"/>
      <w:bookmarkStart w:id="385" w:name="_Toc33903528"/>
      <w:bookmarkStart w:id="386" w:name="_Toc33910578"/>
      <w:bookmarkStart w:id="387" w:name="_Toc33972536"/>
      <w:bookmarkStart w:id="388" w:name="_Toc33876663"/>
      <w:bookmarkStart w:id="389" w:name="_Toc33877691"/>
      <w:bookmarkStart w:id="390" w:name="_Toc33884689"/>
      <w:bookmarkStart w:id="391" w:name="_Toc33891364"/>
      <w:bookmarkStart w:id="392" w:name="_Toc33894213"/>
      <w:bookmarkStart w:id="393" w:name="_Toc33894392"/>
      <w:bookmarkStart w:id="394" w:name="_Toc33895931"/>
      <w:bookmarkStart w:id="395" w:name="_Toc33896111"/>
      <w:bookmarkStart w:id="396" w:name="_Toc33902978"/>
      <w:bookmarkStart w:id="397" w:name="_Toc33903345"/>
      <w:bookmarkStart w:id="398" w:name="_Toc33903529"/>
      <w:bookmarkStart w:id="399" w:name="_Toc33910579"/>
      <w:bookmarkStart w:id="400" w:name="_Toc33972537"/>
      <w:bookmarkStart w:id="401" w:name="_Toc33876664"/>
      <w:bookmarkStart w:id="402" w:name="_Toc33877692"/>
      <w:bookmarkStart w:id="403" w:name="_Toc33884690"/>
      <w:bookmarkStart w:id="404" w:name="_Toc33891365"/>
      <w:bookmarkStart w:id="405" w:name="_Toc33894214"/>
      <w:bookmarkStart w:id="406" w:name="_Toc33894393"/>
      <w:bookmarkStart w:id="407" w:name="_Toc33895932"/>
      <w:bookmarkStart w:id="408" w:name="_Toc33896112"/>
      <w:bookmarkStart w:id="409" w:name="_Toc33902979"/>
      <w:bookmarkStart w:id="410" w:name="_Toc33903346"/>
      <w:bookmarkStart w:id="411" w:name="_Toc33903530"/>
      <w:bookmarkStart w:id="412" w:name="_Toc33910580"/>
      <w:bookmarkStart w:id="413" w:name="_Toc33972538"/>
      <w:bookmarkStart w:id="414" w:name="_Toc33876665"/>
      <w:bookmarkStart w:id="415" w:name="_Toc33877693"/>
      <w:bookmarkStart w:id="416" w:name="_Toc33884691"/>
      <w:bookmarkStart w:id="417" w:name="_Toc33891366"/>
      <w:bookmarkStart w:id="418" w:name="_Toc33894215"/>
      <w:bookmarkStart w:id="419" w:name="_Toc33894394"/>
      <w:bookmarkStart w:id="420" w:name="_Toc33895933"/>
      <w:bookmarkStart w:id="421" w:name="_Toc33896113"/>
      <w:bookmarkStart w:id="422" w:name="_Toc33902980"/>
      <w:bookmarkStart w:id="423" w:name="_Toc33903347"/>
      <w:bookmarkStart w:id="424" w:name="_Toc33903531"/>
      <w:bookmarkStart w:id="425" w:name="_Toc33910581"/>
      <w:bookmarkStart w:id="426" w:name="_Toc33972539"/>
      <w:bookmarkStart w:id="427" w:name="_Toc33876666"/>
      <w:bookmarkStart w:id="428" w:name="_Toc33877694"/>
      <w:bookmarkStart w:id="429" w:name="_Toc33884692"/>
      <w:bookmarkStart w:id="430" w:name="_Toc33891367"/>
      <w:bookmarkStart w:id="431" w:name="_Toc33894216"/>
      <w:bookmarkStart w:id="432" w:name="_Toc33894395"/>
      <w:bookmarkStart w:id="433" w:name="_Toc33895934"/>
      <w:bookmarkStart w:id="434" w:name="_Toc33896114"/>
      <w:bookmarkStart w:id="435" w:name="_Toc33902981"/>
      <w:bookmarkStart w:id="436" w:name="_Toc33903348"/>
      <w:bookmarkStart w:id="437" w:name="_Toc33903532"/>
      <w:bookmarkStart w:id="438" w:name="_Toc33910582"/>
      <w:bookmarkStart w:id="439" w:name="_Toc33972540"/>
      <w:bookmarkStart w:id="440" w:name="_Toc33876667"/>
      <w:bookmarkStart w:id="441" w:name="_Toc33877695"/>
      <w:bookmarkStart w:id="442" w:name="_Toc33884693"/>
      <w:bookmarkStart w:id="443" w:name="_Toc33891368"/>
      <w:bookmarkStart w:id="444" w:name="_Toc33894217"/>
      <w:bookmarkStart w:id="445" w:name="_Toc33894396"/>
      <w:bookmarkStart w:id="446" w:name="_Toc33895935"/>
      <w:bookmarkStart w:id="447" w:name="_Toc33896115"/>
      <w:bookmarkStart w:id="448" w:name="_Toc33902982"/>
      <w:bookmarkStart w:id="449" w:name="_Toc33903349"/>
      <w:bookmarkStart w:id="450" w:name="_Toc33903533"/>
      <w:bookmarkStart w:id="451" w:name="_Toc33910583"/>
      <w:bookmarkStart w:id="452" w:name="_Toc33972541"/>
      <w:bookmarkStart w:id="453" w:name="_Toc33876668"/>
      <w:bookmarkStart w:id="454" w:name="_Toc33877696"/>
      <w:bookmarkStart w:id="455" w:name="_Toc33884694"/>
      <w:bookmarkStart w:id="456" w:name="_Toc33891369"/>
      <w:bookmarkStart w:id="457" w:name="_Toc33894218"/>
      <w:bookmarkStart w:id="458" w:name="_Toc33894397"/>
      <w:bookmarkStart w:id="459" w:name="_Toc33895936"/>
      <w:bookmarkStart w:id="460" w:name="_Toc33896116"/>
      <w:bookmarkStart w:id="461" w:name="_Toc33902983"/>
      <w:bookmarkStart w:id="462" w:name="_Toc33903350"/>
      <w:bookmarkStart w:id="463" w:name="_Toc33903534"/>
      <w:bookmarkStart w:id="464" w:name="_Toc33910584"/>
      <w:bookmarkStart w:id="465" w:name="_Toc33972542"/>
      <w:bookmarkStart w:id="466" w:name="_Toc34679850"/>
      <w:bookmarkStart w:id="467" w:name="_Toc34747896"/>
      <w:bookmarkStart w:id="468" w:name="_Toc34748204"/>
      <w:bookmarkStart w:id="469" w:name="_Toc34748512"/>
      <w:bookmarkStart w:id="470" w:name="_Toc34753384"/>
      <w:bookmarkStart w:id="471" w:name="_Toc34831438"/>
      <w:bookmarkStart w:id="472" w:name="_Toc34847224"/>
      <w:bookmarkStart w:id="473" w:name="_Toc34847545"/>
      <w:bookmarkStart w:id="474" w:name="_Toc34847866"/>
      <w:bookmarkStart w:id="475" w:name="_Toc34848187"/>
      <w:bookmarkStart w:id="476" w:name="_Toc34848508"/>
      <w:bookmarkStart w:id="477" w:name="_Toc34898325"/>
      <w:bookmarkStart w:id="478" w:name="_Toc34898980"/>
      <w:bookmarkStart w:id="479" w:name="_Toc34916513"/>
      <w:bookmarkStart w:id="480" w:name="_Toc34679851"/>
      <w:bookmarkStart w:id="481" w:name="_Toc34747897"/>
      <w:bookmarkStart w:id="482" w:name="_Toc34748205"/>
      <w:bookmarkStart w:id="483" w:name="_Toc34748513"/>
      <w:bookmarkStart w:id="484" w:name="_Toc34753385"/>
      <w:bookmarkStart w:id="485" w:name="_Toc34831439"/>
      <w:bookmarkStart w:id="486" w:name="_Toc34847225"/>
      <w:bookmarkStart w:id="487" w:name="_Toc34847546"/>
      <w:bookmarkStart w:id="488" w:name="_Toc34847867"/>
      <w:bookmarkStart w:id="489" w:name="_Toc34848188"/>
      <w:bookmarkStart w:id="490" w:name="_Toc34848509"/>
      <w:bookmarkStart w:id="491" w:name="_Toc34898326"/>
      <w:bookmarkStart w:id="492" w:name="_Toc34898981"/>
      <w:bookmarkStart w:id="493" w:name="_Toc34916514"/>
      <w:bookmarkStart w:id="494" w:name="_Toc34679852"/>
      <w:bookmarkStart w:id="495" w:name="_Toc34747898"/>
      <w:bookmarkStart w:id="496" w:name="_Toc34748206"/>
      <w:bookmarkStart w:id="497" w:name="_Toc34748514"/>
      <w:bookmarkStart w:id="498" w:name="_Toc34753386"/>
      <w:bookmarkStart w:id="499" w:name="_Toc34831440"/>
      <w:bookmarkStart w:id="500" w:name="_Toc34847226"/>
      <w:bookmarkStart w:id="501" w:name="_Toc34847547"/>
      <w:bookmarkStart w:id="502" w:name="_Toc34847868"/>
      <w:bookmarkStart w:id="503" w:name="_Toc34848189"/>
      <w:bookmarkStart w:id="504" w:name="_Toc34848510"/>
      <w:bookmarkStart w:id="505" w:name="_Toc34898327"/>
      <w:bookmarkStart w:id="506" w:name="_Toc34898982"/>
      <w:bookmarkStart w:id="507" w:name="_Toc34916515"/>
      <w:bookmarkStart w:id="508" w:name="_Toc34679853"/>
      <w:bookmarkStart w:id="509" w:name="_Toc34747899"/>
      <w:bookmarkStart w:id="510" w:name="_Toc34748207"/>
      <w:bookmarkStart w:id="511" w:name="_Toc34748515"/>
      <w:bookmarkStart w:id="512" w:name="_Toc34753387"/>
      <w:bookmarkStart w:id="513" w:name="_Toc34831441"/>
      <w:bookmarkStart w:id="514" w:name="_Toc34847227"/>
      <w:bookmarkStart w:id="515" w:name="_Toc34847548"/>
      <w:bookmarkStart w:id="516" w:name="_Toc34847869"/>
      <w:bookmarkStart w:id="517" w:name="_Toc34848190"/>
      <w:bookmarkStart w:id="518" w:name="_Toc34848511"/>
      <w:bookmarkStart w:id="519" w:name="_Toc34898328"/>
      <w:bookmarkStart w:id="520" w:name="_Toc34898983"/>
      <w:bookmarkStart w:id="521" w:name="_Toc34916516"/>
      <w:bookmarkStart w:id="522" w:name="_Toc54861801"/>
      <w:bookmarkStart w:id="523" w:name="_Ref144136047"/>
      <w:bookmarkStart w:id="524" w:name="_Ref144136050"/>
      <w:bookmarkStart w:id="525" w:name="_Ref144136359"/>
      <w:bookmarkStart w:id="526" w:name="_Ref144136361"/>
      <w:bookmarkStart w:id="527" w:name="_Toc238031945"/>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r w:rsidRPr="00890B9D">
        <w:t>Pay Event</w:t>
      </w:r>
      <w:bookmarkEnd w:id="522"/>
      <w:bookmarkEnd w:id="523"/>
      <w:bookmarkEnd w:id="524"/>
      <w:bookmarkEnd w:id="525"/>
      <w:bookmarkEnd w:id="526"/>
      <w:bookmarkEnd w:id="527"/>
    </w:p>
    <w:p w14:paraId="72A626E5" w14:textId="13D72CEA" w:rsidR="009B2025" w:rsidRPr="00890B9D" w:rsidRDefault="009B2025" w:rsidP="000E6760">
      <w:pPr>
        <w:pStyle w:val="BodyText"/>
      </w:pPr>
      <w:r w:rsidRPr="00890B9D">
        <w:t xml:space="preserve">The </w:t>
      </w:r>
      <w:r w:rsidR="00122A30">
        <w:t>p</w:t>
      </w:r>
      <w:r w:rsidRPr="00890B9D">
        <w:t xml:space="preserve">ay </w:t>
      </w:r>
      <w:r w:rsidR="00122A30">
        <w:t>e</w:t>
      </w:r>
      <w:r w:rsidR="00122A30" w:rsidRPr="00890B9D">
        <w:t xml:space="preserve">vent </w:t>
      </w:r>
      <w:r w:rsidRPr="00890B9D">
        <w:t xml:space="preserve">service supports payers reporting </w:t>
      </w:r>
      <w:r w:rsidR="00081EE3">
        <w:t>year to date (</w:t>
      </w:r>
      <w:r w:rsidR="00E029FC" w:rsidRPr="00890B9D">
        <w:t>YTD</w:t>
      </w:r>
      <w:r w:rsidR="00081EE3">
        <w:t>)</w:t>
      </w:r>
      <w:r w:rsidR="00E029FC" w:rsidRPr="00890B9D">
        <w:t xml:space="preserve"> </w:t>
      </w:r>
      <w:r w:rsidRPr="00890B9D">
        <w:t xml:space="preserve">payments made to their payees.  This version supports reporting of the additional data elements for STP Phase 2.  </w:t>
      </w:r>
    </w:p>
    <w:p w14:paraId="6B2F167A" w14:textId="5CCE2792" w:rsidR="009B2025" w:rsidRPr="00890B9D" w:rsidRDefault="009B2025" w:rsidP="000E6760">
      <w:pPr>
        <w:pStyle w:val="BodyText"/>
      </w:pPr>
      <w:r w:rsidRPr="00890B9D">
        <w:t xml:space="preserve">The </w:t>
      </w:r>
      <w:r w:rsidR="00122A30">
        <w:t>p</w:t>
      </w:r>
      <w:r w:rsidR="00122A30" w:rsidRPr="00890B9D">
        <w:t xml:space="preserve">ay </w:t>
      </w:r>
      <w:r w:rsidR="00122A30">
        <w:t>e</w:t>
      </w:r>
      <w:r w:rsidR="00122A30" w:rsidRPr="00890B9D">
        <w:t xml:space="preserve">vent </w:t>
      </w:r>
      <w:r w:rsidRPr="00890B9D">
        <w:t>service is made up of two records:</w:t>
      </w:r>
    </w:p>
    <w:p w14:paraId="087E26C2" w14:textId="10A5C464" w:rsidR="009B2025" w:rsidRPr="00377D60" w:rsidRDefault="003A3411" w:rsidP="000E6760">
      <w:pPr>
        <w:pStyle w:val="ListBullet"/>
      </w:pPr>
      <w:r>
        <w:t>T</w:t>
      </w:r>
      <w:r w:rsidR="009B2025" w:rsidRPr="00377D60">
        <w:t xml:space="preserve">he </w:t>
      </w:r>
      <w:r w:rsidR="00122A30" w:rsidRPr="00377D60">
        <w:t xml:space="preserve">payer </w:t>
      </w:r>
      <w:r w:rsidR="009B2025" w:rsidRPr="00377D60">
        <w:t>record (ATO.PAYEVNT.0004.2020.01.00.xsd) covering the reporting obligations of the payer</w:t>
      </w:r>
      <w:r w:rsidR="002A3F84">
        <w:t xml:space="preserve"> – for Submit, Update and Adjust actions</w:t>
      </w:r>
    </w:p>
    <w:p w14:paraId="6AA18B42" w14:textId="7C58C551" w:rsidR="009B2025" w:rsidRPr="00377D60" w:rsidRDefault="003A3411" w:rsidP="000E6760">
      <w:pPr>
        <w:pStyle w:val="ListBullet"/>
      </w:pPr>
      <w:r>
        <w:t>T</w:t>
      </w:r>
      <w:r w:rsidR="009B2025" w:rsidRPr="00377D60">
        <w:t xml:space="preserve">he </w:t>
      </w:r>
      <w:r w:rsidR="00122A30" w:rsidRPr="00377D60">
        <w:t xml:space="preserve">payee </w:t>
      </w:r>
      <w:r w:rsidR="009B2025" w:rsidRPr="00377D60">
        <w:t>record (ATO.PAYEVNTEMP.0004.2020.01.00.xsd) covering the reporting obligations of the payees</w:t>
      </w:r>
      <w:r w:rsidR="002A3F84">
        <w:t xml:space="preserve"> – for Submit and Update actions only</w:t>
      </w:r>
    </w:p>
    <w:p w14:paraId="52685850" w14:textId="59CA7487" w:rsidR="009B2025" w:rsidRPr="00890B9D" w:rsidRDefault="009B2025" w:rsidP="000E6760">
      <w:pPr>
        <w:pStyle w:val="BodyText"/>
      </w:pPr>
      <w:r w:rsidRPr="00890B9D">
        <w:t xml:space="preserve">The </w:t>
      </w:r>
      <w:r w:rsidR="00122A30">
        <w:t>p</w:t>
      </w:r>
      <w:r w:rsidR="00122A30" w:rsidRPr="00890B9D">
        <w:t xml:space="preserve">ayee </w:t>
      </w:r>
      <w:r w:rsidRPr="00890B9D">
        <w:t>record has undergone significant restructuring to accommodate additional data elements</w:t>
      </w:r>
      <w:r w:rsidR="00D451E4">
        <w:t xml:space="preserve"> required under STP Phase 2</w:t>
      </w:r>
      <w:r w:rsidRPr="00890B9D">
        <w:t xml:space="preserve">.  However, the </w:t>
      </w:r>
      <w:r w:rsidR="00122A30">
        <w:t>p</w:t>
      </w:r>
      <w:r w:rsidR="00122A30" w:rsidRPr="00890B9D">
        <w:t xml:space="preserve">ayer </w:t>
      </w:r>
      <w:r w:rsidRPr="00890B9D">
        <w:t xml:space="preserve">record has minor changes to include new elements and reduce data capture that is no longer required. </w:t>
      </w:r>
    </w:p>
    <w:p w14:paraId="0810E024" w14:textId="720191C1" w:rsidR="009B2025" w:rsidRPr="00890B9D" w:rsidRDefault="009B2025" w:rsidP="000E6760">
      <w:pPr>
        <w:pStyle w:val="BodyText"/>
      </w:pPr>
      <w:r w:rsidRPr="00890B9D">
        <w:t xml:space="preserve">A valid pay event </w:t>
      </w:r>
      <w:r w:rsidR="00DE2EA1">
        <w:t>payload</w:t>
      </w:r>
      <w:r w:rsidR="00DE2EA1" w:rsidRPr="00890B9D">
        <w:t xml:space="preserve"> </w:t>
      </w:r>
      <w:r w:rsidR="009B2A32">
        <w:t xml:space="preserve">(XML message) </w:t>
      </w:r>
      <w:r w:rsidRPr="00890B9D">
        <w:t>must contain one payer record and at least one payee record</w:t>
      </w:r>
      <w:r w:rsidR="00082E13">
        <w:t xml:space="preserve"> </w:t>
      </w:r>
      <w:r w:rsidR="00082E13" w:rsidRPr="00082E13">
        <w:t>for Submit and Update actions (Note: no payee records reported for Adjust action)</w:t>
      </w:r>
      <w:r w:rsidRPr="00890B9D">
        <w:t xml:space="preserve">. It uses the Bulk and Batch of Bulk message composition and like the 2018 version will follow the Hybrid Bulk message exchange pattern and partial rejection of the </w:t>
      </w:r>
      <w:r w:rsidR="00122A30">
        <w:t>p</w:t>
      </w:r>
      <w:r w:rsidRPr="00890B9D">
        <w:t xml:space="preserve">ay </w:t>
      </w:r>
      <w:r w:rsidR="00122A30">
        <w:t>e</w:t>
      </w:r>
      <w:r w:rsidRPr="00890B9D">
        <w:t>vent message</w:t>
      </w:r>
      <w:r w:rsidR="00695C2B">
        <w:t xml:space="preserve"> where some payee forms do not pass validation</w:t>
      </w:r>
      <w:r w:rsidRPr="00890B9D">
        <w:t xml:space="preserve">.  </w:t>
      </w:r>
    </w:p>
    <w:p w14:paraId="0A7367D9" w14:textId="6EBD2869" w:rsidR="009B2025" w:rsidRPr="00064C86" w:rsidRDefault="009B2025" w:rsidP="000E6760">
      <w:pPr>
        <w:pStyle w:val="BodyText"/>
      </w:pPr>
      <w:r w:rsidRPr="00890B9D">
        <w:t xml:space="preserve">More information on the technical service and message configuration can be found in the </w:t>
      </w:r>
      <w:r w:rsidR="00064C86" w:rsidRPr="00C24540">
        <w:t>ATO Service Registry</w:t>
      </w:r>
      <w:r w:rsidRPr="00064C86">
        <w:t xml:space="preserve">. </w:t>
      </w:r>
    </w:p>
    <w:p w14:paraId="0863AE1A" w14:textId="095FA93B" w:rsidR="00FE1131" w:rsidRPr="00890B9D" w:rsidRDefault="00FE1131" w:rsidP="004D06A2">
      <w:pPr>
        <w:pStyle w:val="FigureCaption"/>
      </w:pPr>
      <w:bookmarkStart w:id="528" w:name="_Ref144136926"/>
      <w:bookmarkStart w:id="529" w:name="_Toc57733211"/>
      <w:bookmarkStart w:id="530" w:name="_Toc144116890"/>
      <w:bookmarkStart w:id="531" w:name="_Toc238031876"/>
      <w:r w:rsidRPr="00890B9D">
        <w:t xml:space="preserve">Figure </w:t>
      </w:r>
      <w:r w:rsidR="0042409F">
        <w:fldChar w:fldCharType="begin"/>
      </w:r>
      <w:r w:rsidR="0042409F">
        <w:instrText xml:space="preserve"> SEQ Figure \* ARABIC </w:instrText>
      </w:r>
      <w:r w:rsidR="0042409F">
        <w:fldChar w:fldCharType="separate"/>
      </w:r>
      <w:r w:rsidR="00C14FEC">
        <w:rPr>
          <w:noProof/>
        </w:rPr>
        <w:t>2</w:t>
      </w:r>
      <w:r w:rsidR="0042409F">
        <w:fldChar w:fldCharType="end"/>
      </w:r>
      <w:bookmarkEnd w:id="528"/>
      <w:r w:rsidRPr="00890B9D">
        <w:t>: Overview of Pay Event</w:t>
      </w:r>
      <w:r w:rsidR="00AD2756" w:rsidRPr="00890B9D">
        <w:t xml:space="preserve"> Structure</w:t>
      </w:r>
      <w:bookmarkEnd w:id="529"/>
      <w:bookmarkEnd w:id="530"/>
      <w:bookmarkEnd w:id="531"/>
    </w:p>
    <w:p w14:paraId="731ACCBF" w14:textId="1C10F94B" w:rsidR="007A7295" w:rsidRPr="00890B9D" w:rsidRDefault="0017103C" w:rsidP="000E6760">
      <w:pPr>
        <w:pStyle w:val="BodyText"/>
      </w:pPr>
      <w:r w:rsidRPr="00127E21">
        <w:rPr>
          <w:noProof/>
        </w:rPr>
        <w:drawing>
          <wp:inline distT="0" distB="0" distL="0" distR="0" wp14:anchorId="7EE9412D" wp14:editId="016590C2">
            <wp:extent cx="5097318" cy="4878604"/>
            <wp:effectExtent l="0" t="0" r="0" b="0"/>
            <wp:docPr id="11988953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3"/>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5121561" cy="4901807"/>
                    </a:xfrm>
                    <a:prstGeom prst="rect">
                      <a:avLst/>
                    </a:prstGeom>
                    <a:noFill/>
                    <a:ln>
                      <a:noFill/>
                    </a:ln>
                  </pic:spPr>
                </pic:pic>
              </a:graphicData>
            </a:graphic>
          </wp:inline>
        </w:drawing>
      </w:r>
    </w:p>
    <w:p w14:paraId="662DA928" w14:textId="31929FC1" w:rsidR="0031750E" w:rsidRPr="00890B9D" w:rsidRDefault="0031750E" w:rsidP="007359C5">
      <w:pPr>
        <w:pStyle w:val="Heading2"/>
      </w:pPr>
      <w:bookmarkStart w:id="532" w:name="_Toc54861802"/>
      <w:bookmarkStart w:id="533" w:name="_Ref144136060"/>
      <w:bookmarkStart w:id="534" w:name="_Ref144136062"/>
      <w:bookmarkStart w:id="535" w:name="_Ref144136371"/>
      <w:bookmarkStart w:id="536" w:name="_Ref144136373"/>
      <w:bookmarkStart w:id="537" w:name="_Toc238031946"/>
      <w:r w:rsidRPr="00890B9D">
        <w:lastRenderedPageBreak/>
        <w:t>Interactions</w:t>
      </w:r>
      <w:bookmarkEnd w:id="532"/>
      <w:bookmarkEnd w:id="533"/>
      <w:bookmarkEnd w:id="534"/>
      <w:bookmarkEnd w:id="535"/>
      <w:bookmarkEnd w:id="536"/>
      <w:bookmarkEnd w:id="537"/>
    </w:p>
    <w:p w14:paraId="00BF416C" w14:textId="22A9577C" w:rsidR="00476519" w:rsidRPr="00890B9D" w:rsidRDefault="00476519" w:rsidP="000E6760">
      <w:pPr>
        <w:pStyle w:val="BodyText"/>
      </w:pPr>
      <w:r w:rsidRPr="00890B9D">
        <w:t xml:space="preserve">The </w:t>
      </w:r>
      <w:r w:rsidR="00122A30">
        <w:t>p</w:t>
      </w:r>
      <w:r w:rsidR="00122A30" w:rsidRPr="00890B9D">
        <w:t xml:space="preserve">ay </w:t>
      </w:r>
      <w:r w:rsidR="00122A30">
        <w:t>e</w:t>
      </w:r>
      <w:r w:rsidR="00122A30" w:rsidRPr="00890B9D">
        <w:t xml:space="preserve">vent </w:t>
      </w:r>
      <w:r w:rsidRPr="00890B9D">
        <w:t>service supports t</w:t>
      </w:r>
      <w:r w:rsidR="00524909">
        <w:t>hree</w:t>
      </w:r>
      <w:r w:rsidRPr="00890B9D">
        <w:t xml:space="preserve"> actions:</w:t>
      </w:r>
    </w:p>
    <w:p w14:paraId="443D7033" w14:textId="3C04380B" w:rsidR="00476519" w:rsidRPr="00377D60" w:rsidRDefault="00476519" w:rsidP="000E6760">
      <w:pPr>
        <w:pStyle w:val="ListBullet"/>
      </w:pPr>
      <w:r w:rsidRPr="00377D60">
        <w:t>Submit (payevnt.</w:t>
      </w:r>
      <w:proofErr w:type="gramStart"/>
      <w:r w:rsidRPr="00377D60">
        <w:t>0004.2020.submit</w:t>
      </w:r>
      <w:proofErr w:type="gramEnd"/>
      <w:r w:rsidRPr="00377D60">
        <w:t xml:space="preserve">) – allows the payer to report </w:t>
      </w:r>
      <w:r w:rsidR="00D451E4" w:rsidRPr="00377D60">
        <w:t xml:space="preserve">payments </w:t>
      </w:r>
      <w:r w:rsidRPr="00377D60">
        <w:t>for the period along with YTD amounts for payments made to their payees</w:t>
      </w:r>
    </w:p>
    <w:p w14:paraId="2C697FFE" w14:textId="08E6D4FE" w:rsidR="009B2A32" w:rsidRPr="00377D60" w:rsidRDefault="00476519" w:rsidP="000E6760">
      <w:pPr>
        <w:pStyle w:val="ListBullet"/>
      </w:pPr>
      <w:r w:rsidRPr="00377D60">
        <w:t>Update (payevnt.</w:t>
      </w:r>
      <w:proofErr w:type="gramStart"/>
      <w:r w:rsidRPr="00377D60">
        <w:t>0004.2020.update</w:t>
      </w:r>
      <w:proofErr w:type="gramEnd"/>
      <w:r w:rsidRPr="00377D60">
        <w:t xml:space="preserve">) – allows the payer to report </w:t>
      </w:r>
      <w:r w:rsidR="00894ACA" w:rsidRPr="00377D60">
        <w:t>current BMS value of</w:t>
      </w:r>
      <w:r w:rsidRPr="00377D60">
        <w:t xml:space="preserve"> payee YTD amounts</w:t>
      </w:r>
      <w:r w:rsidR="009B2A32" w:rsidRPr="00377D60">
        <w:t>, end of year finalisation</w:t>
      </w:r>
      <w:r w:rsidRPr="00377D60">
        <w:t xml:space="preserve"> and prior year amendments</w:t>
      </w:r>
    </w:p>
    <w:p w14:paraId="7BE44752" w14:textId="590DEECE" w:rsidR="00B478C6" w:rsidRDefault="00B478C6" w:rsidP="000E6760">
      <w:pPr>
        <w:pStyle w:val="ListBullet"/>
      </w:pPr>
      <w:r w:rsidRPr="00377D60">
        <w:t xml:space="preserve">It is mandatory that a solution supports </w:t>
      </w:r>
      <w:proofErr w:type="gramStart"/>
      <w:r w:rsidRPr="00377D60">
        <w:t>both of these</w:t>
      </w:r>
      <w:proofErr w:type="gramEnd"/>
      <w:r w:rsidRPr="00377D60">
        <w:t xml:space="preserve"> actions.</w:t>
      </w:r>
    </w:p>
    <w:p w14:paraId="1BC31445" w14:textId="5303A65C" w:rsidR="00297625" w:rsidRPr="007B36FF" w:rsidRDefault="00524909" w:rsidP="000E6760">
      <w:pPr>
        <w:pStyle w:val="ListBullet"/>
      </w:pPr>
      <w:r w:rsidRPr="007B36FF">
        <w:t>Adjust (payevnt.</w:t>
      </w:r>
      <w:proofErr w:type="gramStart"/>
      <w:r w:rsidRPr="007B36FF">
        <w:t>0004.2020.adjust</w:t>
      </w:r>
      <w:proofErr w:type="gramEnd"/>
      <w:r w:rsidRPr="007B36FF">
        <w:t xml:space="preserve">) </w:t>
      </w:r>
      <w:r w:rsidR="007B36FF">
        <w:t xml:space="preserve">- </w:t>
      </w:r>
      <w:r w:rsidR="00082E13" w:rsidRPr="007B36FF">
        <w:t>optional</w:t>
      </w:r>
      <w:r w:rsidR="007B36FF">
        <w:t xml:space="preserve"> action that allows the payer to adjust</w:t>
      </w:r>
      <w:r w:rsidR="00082E13" w:rsidRPr="007B36FF">
        <w:t xml:space="preserve"> </w:t>
      </w:r>
      <w:r w:rsidR="007B36FF">
        <w:t>the payer period total amounts</w:t>
      </w:r>
      <w:r w:rsidR="00082E13" w:rsidRPr="007B36FF">
        <w:t>.</w:t>
      </w:r>
    </w:p>
    <w:p w14:paraId="2A0896F3" w14:textId="12FB1603" w:rsidR="00297625" w:rsidRDefault="00297625" w:rsidP="00F572A6">
      <w:pPr>
        <w:pStyle w:val="Caption"/>
        <w:keepNext/>
      </w:pPr>
      <w:bookmarkStart w:id="538" w:name="_Ref144136907"/>
      <w:bookmarkStart w:id="539" w:name="_Toc144116866"/>
      <w:bookmarkStart w:id="540" w:name="_Toc238031852"/>
      <w:r>
        <w:t xml:space="preserve">Table </w:t>
      </w:r>
      <w:r>
        <w:fldChar w:fldCharType="begin"/>
      </w:r>
      <w:r>
        <w:instrText xml:space="preserve"> SEQ Table \* ARABIC </w:instrText>
      </w:r>
      <w:r>
        <w:fldChar w:fldCharType="separate"/>
      </w:r>
      <w:r w:rsidR="00C14FEC">
        <w:rPr>
          <w:noProof/>
        </w:rPr>
        <w:t>4</w:t>
      </w:r>
      <w:r>
        <w:fldChar w:fldCharType="end"/>
      </w:r>
      <w:bookmarkEnd w:id="538"/>
      <w:r>
        <w:t>: Interactions</w:t>
      </w:r>
      <w:bookmarkEnd w:id="539"/>
      <w:bookmarkEnd w:id="540"/>
    </w:p>
    <w:tbl>
      <w:tblPr>
        <w:tblStyle w:val="BIG1"/>
        <w:tblW w:w="9642" w:type="dxa"/>
        <w:tblInd w:w="-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13"/>
        <w:gridCol w:w="2392"/>
        <w:gridCol w:w="6237"/>
      </w:tblGrid>
      <w:tr w:rsidR="00201923" w:rsidRPr="00082E13" w14:paraId="178D6A8D" w14:textId="77777777" w:rsidTr="00541F8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4A16DB0" w14:textId="77777777" w:rsidR="00082E13" w:rsidRPr="00296754" w:rsidRDefault="00082E13" w:rsidP="00494400">
            <w:pPr>
              <w:pStyle w:val="TableHeader"/>
            </w:pPr>
            <w:bookmarkStart w:id="541" w:name="_Hlk128751330"/>
            <w:r w:rsidRPr="00296754">
              <w:t>Action</w:t>
            </w:r>
          </w:p>
        </w:tc>
        <w:tc>
          <w:tcPr>
            <w:tcW w:w="239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FF9BF4C" w14:textId="77777777" w:rsidR="00082E13" w:rsidRPr="00296754" w:rsidRDefault="00082E13" w:rsidP="00494400">
            <w:pPr>
              <w:pStyle w:val="TableHeader"/>
              <w:cnfStyle w:val="100000000000" w:firstRow="1" w:lastRow="0" w:firstColumn="0" w:lastColumn="0" w:oddVBand="0" w:evenVBand="0" w:oddHBand="0" w:evenHBand="0" w:firstRowFirstColumn="0" w:firstRowLastColumn="0" w:lastRowFirstColumn="0" w:lastRowLastColumn="0"/>
            </w:pPr>
            <w:r w:rsidRPr="00296754">
              <w:t>Parent</w:t>
            </w:r>
          </w:p>
        </w:tc>
        <w:tc>
          <w:tcPr>
            <w:tcW w:w="623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B2C8F98" w14:textId="77777777" w:rsidR="00082E13" w:rsidRPr="00296754" w:rsidRDefault="00082E13" w:rsidP="00494400">
            <w:pPr>
              <w:pStyle w:val="TableHeader"/>
              <w:cnfStyle w:val="100000000000" w:firstRow="1" w:lastRow="0" w:firstColumn="0" w:lastColumn="0" w:oddVBand="0" w:evenVBand="0" w:oddHBand="0" w:evenHBand="0" w:firstRowFirstColumn="0" w:firstRowLastColumn="0" w:lastRowFirstColumn="0" w:lastRowLastColumn="0"/>
            </w:pPr>
            <w:r w:rsidRPr="00296754">
              <w:t>Child</w:t>
            </w:r>
          </w:p>
        </w:tc>
      </w:tr>
      <w:tr w:rsidR="00082E13" w:rsidRPr="00082E13" w14:paraId="6ACA25AB" w14:textId="77777777" w:rsidTr="00541F85">
        <w:tc>
          <w:tcPr>
            <w:cnfStyle w:val="001000000000" w:firstRow="0" w:lastRow="0" w:firstColumn="1" w:lastColumn="0" w:oddVBand="0" w:evenVBand="0" w:oddHBand="0" w:evenHBand="0" w:firstRowFirstColumn="0" w:firstRowLastColumn="0" w:lastRowFirstColumn="0" w:lastRowLastColumn="0"/>
            <w:tcW w:w="1013" w:type="dxa"/>
          </w:tcPr>
          <w:p w14:paraId="273D5CC5" w14:textId="77777777" w:rsidR="00082E13" w:rsidRPr="00082E13" w:rsidRDefault="00082E13" w:rsidP="00296754">
            <w:pPr>
              <w:pStyle w:val="Tabletext"/>
            </w:pPr>
            <w:r w:rsidRPr="00082E13">
              <w:t>Submit</w:t>
            </w:r>
          </w:p>
        </w:tc>
        <w:tc>
          <w:tcPr>
            <w:tcW w:w="2392" w:type="dxa"/>
          </w:tcPr>
          <w:p w14:paraId="781CB838" w14:textId="6171CC8A" w:rsidR="00082E13" w:rsidRPr="00082E13" w:rsidRDefault="00082E13" w:rsidP="00296754">
            <w:pPr>
              <w:pStyle w:val="Tabletext"/>
              <w:cnfStyle w:val="000000000000" w:firstRow="0" w:lastRow="0" w:firstColumn="0" w:lastColumn="0" w:oddVBand="0" w:evenVBand="0" w:oddHBand="0" w:evenHBand="0" w:firstRowFirstColumn="0" w:firstRowLastColumn="0" w:lastRowFirstColumn="0" w:lastRowLastColumn="0"/>
            </w:pPr>
            <w:r w:rsidRPr="00082E13">
              <w:t>Report payer totals for the</w:t>
            </w:r>
            <w:r w:rsidR="009C501C">
              <w:t xml:space="preserve"> </w:t>
            </w:r>
            <w:r w:rsidRPr="00082E13">
              <w:t>period</w:t>
            </w:r>
          </w:p>
        </w:tc>
        <w:tc>
          <w:tcPr>
            <w:tcW w:w="6237" w:type="dxa"/>
          </w:tcPr>
          <w:p w14:paraId="00D44791" w14:textId="24910425" w:rsidR="00082E13" w:rsidRPr="00082E13" w:rsidRDefault="00082E13" w:rsidP="00296754">
            <w:pPr>
              <w:pStyle w:val="Tabletext"/>
              <w:cnfStyle w:val="000000000000" w:firstRow="0" w:lastRow="0" w:firstColumn="0" w:lastColumn="0" w:oddVBand="0" w:evenVBand="0" w:oddHBand="0" w:evenHBand="0" w:firstRowFirstColumn="0" w:firstRowLastColumn="0" w:lastRowFirstColumn="0" w:lastRowLastColumn="0"/>
            </w:pPr>
            <w:r w:rsidRPr="00082E13">
              <w:t>Report YTD amounts for the payee</w:t>
            </w:r>
          </w:p>
        </w:tc>
      </w:tr>
      <w:tr w:rsidR="00082E13" w:rsidRPr="00082E13" w14:paraId="27CC9FC3" w14:textId="77777777" w:rsidTr="00541F85">
        <w:tc>
          <w:tcPr>
            <w:cnfStyle w:val="001000000000" w:firstRow="0" w:lastRow="0" w:firstColumn="1" w:lastColumn="0" w:oddVBand="0" w:evenVBand="0" w:oddHBand="0" w:evenHBand="0" w:firstRowFirstColumn="0" w:firstRowLastColumn="0" w:lastRowFirstColumn="0" w:lastRowLastColumn="0"/>
            <w:tcW w:w="1013" w:type="dxa"/>
          </w:tcPr>
          <w:p w14:paraId="68140077" w14:textId="77777777" w:rsidR="00082E13" w:rsidRPr="00082E13" w:rsidRDefault="00082E13" w:rsidP="00296754">
            <w:pPr>
              <w:pStyle w:val="Tabletext"/>
            </w:pPr>
            <w:r w:rsidRPr="00082E13">
              <w:t>Update</w:t>
            </w:r>
          </w:p>
        </w:tc>
        <w:tc>
          <w:tcPr>
            <w:tcW w:w="2392" w:type="dxa"/>
          </w:tcPr>
          <w:p w14:paraId="6262B776" w14:textId="110949C5" w:rsidR="00082E13" w:rsidRPr="00082E13" w:rsidRDefault="00082E13" w:rsidP="00296754">
            <w:pPr>
              <w:pStyle w:val="Tabletext"/>
              <w:cnfStyle w:val="000000000000" w:firstRow="0" w:lastRow="0" w:firstColumn="0" w:lastColumn="0" w:oddVBand="0" w:evenVBand="0" w:oddHBand="0" w:evenHBand="0" w:firstRowFirstColumn="0" w:firstRowLastColumn="0" w:lastRowFirstColumn="0" w:lastRowLastColumn="0"/>
            </w:pPr>
            <w:r w:rsidRPr="00082E13">
              <w:t>Do not report payer period totals</w:t>
            </w:r>
          </w:p>
        </w:tc>
        <w:tc>
          <w:tcPr>
            <w:tcW w:w="6237" w:type="dxa"/>
          </w:tcPr>
          <w:p w14:paraId="002508BB" w14:textId="6E062D2A" w:rsidR="00082E13" w:rsidRPr="00082E13" w:rsidRDefault="00082E13" w:rsidP="00296754">
            <w:pPr>
              <w:pStyle w:val="Tabletext"/>
              <w:cnfStyle w:val="000000000000" w:firstRow="0" w:lastRow="0" w:firstColumn="0" w:lastColumn="0" w:oddVBand="0" w:evenVBand="0" w:oddHBand="0" w:evenHBand="0" w:firstRowFirstColumn="0" w:firstRowLastColumn="0" w:lastRowFirstColumn="0" w:lastRowLastColumn="0"/>
            </w:pPr>
            <w:r w:rsidRPr="00082E13">
              <w:t xml:space="preserve">Report YTD amounts for the payee, end of year finalisation and prior year </w:t>
            </w:r>
            <w:r w:rsidR="003464E8">
              <w:t>amendments</w:t>
            </w:r>
          </w:p>
        </w:tc>
      </w:tr>
      <w:tr w:rsidR="00082E13" w:rsidRPr="00082E13" w14:paraId="4FF51D2E" w14:textId="77777777" w:rsidTr="00541F85">
        <w:tc>
          <w:tcPr>
            <w:cnfStyle w:val="001000000000" w:firstRow="0" w:lastRow="0" w:firstColumn="1" w:lastColumn="0" w:oddVBand="0" w:evenVBand="0" w:oddHBand="0" w:evenHBand="0" w:firstRowFirstColumn="0" w:firstRowLastColumn="0" w:lastRowFirstColumn="0" w:lastRowLastColumn="0"/>
            <w:tcW w:w="1013" w:type="dxa"/>
          </w:tcPr>
          <w:p w14:paraId="7019CDA9" w14:textId="77777777" w:rsidR="00082E13" w:rsidRPr="00082E13" w:rsidRDefault="00082E13" w:rsidP="00296754">
            <w:pPr>
              <w:pStyle w:val="Tabletext"/>
            </w:pPr>
            <w:r w:rsidRPr="00082E13">
              <w:t>Adjust</w:t>
            </w:r>
          </w:p>
        </w:tc>
        <w:tc>
          <w:tcPr>
            <w:tcW w:w="2392" w:type="dxa"/>
          </w:tcPr>
          <w:p w14:paraId="28F3C21C" w14:textId="1C803F17" w:rsidR="00082E13" w:rsidRPr="00082E13" w:rsidRDefault="00082E13" w:rsidP="00296754">
            <w:pPr>
              <w:pStyle w:val="Tabletext"/>
              <w:cnfStyle w:val="000000000000" w:firstRow="0" w:lastRow="0" w:firstColumn="0" w:lastColumn="0" w:oddVBand="0" w:evenVBand="0" w:oddHBand="0" w:evenHBand="0" w:firstRowFirstColumn="0" w:firstRowLastColumn="0" w:lastRowFirstColumn="0" w:lastRowLastColumn="0"/>
            </w:pPr>
            <w:r w:rsidRPr="00082E13">
              <w:t>Report adjustments to the payer period totals</w:t>
            </w:r>
          </w:p>
        </w:tc>
        <w:tc>
          <w:tcPr>
            <w:tcW w:w="6237" w:type="dxa"/>
          </w:tcPr>
          <w:p w14:paraId="2A6A6D70" w14:textId="13417963" w:rsidR="00082E13" w:rsidRPr="00082E13" w:rsidRDefault="00082E13" w:rsidP="00296754">
            <w:pPr>
              <w:pStyle w:val="Tabletext"/>
              <w:cnfStyle w:val="000000000000" w:firstRow="0" w:lastRow="0" w:firstColumn="0" w:lastColumn="0" w:oddVBand="0" w:evenVBand="0" w:oddHBand="0" w:evenHBand="0" w:firstRowFirstColumn="0" w:firstRowLastColumn="0" w:lastRowFirstColumn="0" w:lastRowLastColumn="0"/>
            </w:pPr>
            <w:r w:rsidRPr="00082E13">
              <w:t>Does not contain payee records</w:t>
            </w:r>
          </w:p>
        </w:tc>
      </w:tr>
    </w:tbl>
    <w:bookmarkEnd w:id="541"/>
    <w:p w14:paraId="7D419CDE" w14:textId="5AD60C2B" w:rsidR="00605990" w:rsidRDefault="00605990" w:rsidP="006A3266">
      <w:pPr>
        <w:pStyle w:val="Heading3"/>
      </w:pPr>
      <w:r w:rsidRPr="00890B9D">
        <w:t xml:space="preserve">Submit </w:t>
      </w:r>
      <w:r w:rsidR="005B5594" w:rsidRPr="00890B9D">
        <w:t>Action</w:t>
      </w:r>
    </w:p>
    <w:p w14:paraId="3FC16EBF" w14:textId="137F59E2" w:rsidR="003E6231" w:rsidRDefault="00EE59A1" w:rsidP="000E6760">
      <w:pPr>
        <w:pStyle w:val="BodyText"/>
      </w:pPr>
      <w:r>
        <w:t>Whenever a</w:t>
      </w:r>
      <w:r w:rsidR="006C505A">
        <w:t xml:space="preserve"> payer </w:t>
      </w:r>
      <w:r>
        <w:t xml:space="preserve">makes a payment to </w:t>
      </w:r>
      <w:r w:rsidR="006C505A">
        <w:t>a payee</w:t>
      </w:r>
      <w:r>
        <w:t xml:space="preserve"> that is subject to withholding (see section </w:t>
      </w:r>
      <w:r w:rsidR="006C505A" w:rsidRPr="00B97C84">
        <w:rPr>
          <w:rStyle w:val="SmartLink"/>
        </w:rPr>
        <w:fldChar w:fldCharType="begin"/>
      </w:r>
      <w:r w:rsidR="006C505A" w:rsidRPr="00B97C84">
        <w:rPr>
          <w:rStyle w:val="SmartLink"/>
        </w:rPr>
        <w:instrText xml:space="preserve"> REF _Ref33896565 \r \h </w:instrText>
      </w:r>
      <w:r w:rsidR="006C505A" w:rsidRPr="00B97C84">
        <w:rPr>
          <w:rStyle w:val="SmartLink"/>
        </w:rPr>
      </w:r>
      <w:r w:rsidR="006C505A" w:rsidRPr="00B97C84">
        <w:rPr>
          <w:rStyle w:val="SmartLink"/>
        </w:rPr>
        <w:fldChar w:fldCharType="separate"/>
      </w:r>
      <w:r w:rsidR="00C14FEC">
        <w:rPr>
          <w:rStyle w:val="SmartLink"/>
        </w:rPr>
        <w:t>2.3</w:t>
      </w:r>
      <w:r w:rsidR="006C505A" w:rsidRPr="00B97C84">
        <w:rPr>
          <w:rStyle w:val="SmartLink"/>
        </w:rPr>
        <w:fldChar w:fldCharType="end"/>
      </w:r>
      <w:r>
        <w:t xml:space="preserve">) they are required to lodge a </w:t>
      </w:r>
      <w:r w:rsidR="00BB3612">
        <w:t>s</w:t>
      </w:r>
      <w:r w:rsidR="006C505A">
        <w:t>ubmit</w:t>
      </w:r>
      <w:r>
        <w:t xml:space="preserve"> </w:t>
      </w:r>
      <w:r w:rsidR="00413935">
        <w:t>action</w:t>
      </w:r>
      <w:r>
        <w:t xml:space="preserve"> with the ATO on or before the date the payment is made. This includes where the</w:t>
      </w:r>
      <w:r w:rsidR="003E6231">
        <w:t>:</w:t>
      </w:r>
    </w:p>
    <w:p w14:paraId="5ABEFA48" w14:textId="1A85CECC" w:rsidR="004A040E" w:rsidRDefault="003A3411" w:rsidP="000E6760">
      <w:pPr>
        <w:pStyle w:val="ListBullet"/>
      </w:pPr>
      <w:r>
        <w:t>F</w:t>
      </w:r>
      <w:r w:rsidR="003E6231">
        <w:t>requency of the payments</w:t>
      </w:r>
      <w:r w:rsidR="004A040E">
        <w:t xml:space="preserve"> includes</w:t>
      </w:r>
      <w:r w:rsidR="003E6231">
        <w:t xml:space="preserve"> regular cycles (planned) or out of cycle payments (unplanned)</w:t>
      </w:r>
    </w:p>
    <w:p w14:paraId="78B3F893" w14:textId="1A5B1645" w:rsidR="004A040E" w:rsidRDefault="003A3411" w:rsidP="000E6760">
      <w:pPr>
        <w:pStyle w:val="ListBullet"/>
      </w:pPr>
      <w:r>
        <w:t>A</w:t>
      </w:r>
      <w:r w:rsidR="00EE59A1">
        <w:t>mount of withholding is nil (for example</w:t>
      </w:r>
      <w:r w:rsidR="00A60B08">
        <w:t>:</w:t>
      </w:r>
      <w:r w:rsidR="00EE59A1">
        <w:t xml:space="preserve"> where the </w:t>
      </w:r>
      <w:r w:rsidR="00A60B08">
        <w:t>payee</w:t>
      </w:r>
      <w:r w:rsidR="00EE59A1">
        <w:t xml:space="preserve"> gross income is below the tax</w:t>
      </w:r>
      <w:r w:rsidR="00B7575F">
        <w:t>-</w:t>
      </w:r>
      <w:r w:rsidR="00EE59A1">
        <w:t>free threshold)</w:t>
      </w:r>
    </w:p>
    <w:p w14:paraId="2FF85EB7" w14:textId="33720459" w:rsidR="00EE59A1" w:rsidRDefault="003A3411" w:rsidP="000E6760">
      <w:pPr>
        <w:pStyle w:val="ListBullet"/>
      </w:pPr>
      <w:r>
        <w:t>P</w:t>
      </w:r>
      <w:r w:rsidR="00A60B08">
        <w:t>a</w:t>
      </w:r>
      <w:r w:rsidR="00B7575F">
        <w:t>y</w:t>
      </w:r>
      <w:r w:rsidR="00A60B08">
        <w:t>ee</w:t>
      </w:r>
      <w:r w:rsidR="00EE59A1">
        <w:t xml:space="preserve"> has no net pay (for example: where the </w:t>
      </w:r>
      <w:r w:rsidR="00A60B08">
        <w:t>payee</w:t>
      </w:r>
      <w:r w:rsidR="00EE59A1">
        <w:t xml:space="preserve"> is repaying an advance or overpayment to the </w:t>
      </w:r>
      <w:r w:rsidR="00A60B08">
        <w:t>payer</w:t>
      </w:r>
      <w:r w:rsidR="00EE59A1">
        <w:t>, voluntarily foregoing their net pay)</w:t>
      </w:r>
      <w:r w:rsidR="00E8488D">
        <w:t xml:space="preserve">. </w:t>
      </w:r>
    </w:p>
    <w:p w14:paraId="186D26AB" w14:textId="22D1E493" w:rsidR="00EE59A1" w:rsidRDefault="00EE59A1" w:rsidP="000E6760">
      <w:pPr>
        <w:pStyle w:val="BodyText"/>
      </w:pPr>
      <w:r>
        <w:t xml:space="preserve">There are some circumstances when a payment may be reported after the date it has been paid (see </w:t>
      </w:r>
      <w:r w:rsidR="009423FB">
        <w:rPr>
          <w:rStyle w:val="SmartLink"/>
        </w:rPr>
        <w:fldChar w:fldCharType="begin"/>
      </w:r>
      <w:r w:rsidR="009423FB">
        <w:rPr>
          <w:rStyle w:val="SmartLink"/>
        </w:rPr>
        <w:instrText xml:space="preserve"> REF  _Ref33896650 \h \r \w </w:instrText>
      </w:r>
      <w:r w:rsidR="009423FB">
        <w:rPr>
          <w:rStyle w:val="SmartLink"/>
        </w:rPr>
      </w:r>
      <w:r w:rsidR="009423FB">
        <w:rPr>
          <w:rStyle w:val="SmartLink"/>
        </w:rPr>
        <w:fldChar w:fldCharType="separate"/>
      </w:r>
      <w:r w:rsidR="00C14FEC">
        <w:rPr>
          <w:rStyle w:val="SmartLink"/>
        </w:rPr>
        <w:t>5.8.2</w:t>
      </w:r>
      <w:r w:rsidR="009423FB">
        <w:rPr>
          <w:rStyle w:val="SmartLink"/>
        </w:rPr>
        <w:fldChar w:fldCharType="end"/>
      </w:r>
      <w:r>
        <w:t>)</w:t>
      </w:r>
      <w:r w:rsidR="00365F52">
        <w:t>.</w:t>
      </w:r>
    </w:p>
    <w:p w14:paraId="46450F31" w14:textId="51F14A94" w:rsidR="00EE59A1" w:rsidRDefault="00EE59A1" w:rsidP="000E6760">
      <w:pPr>
        <w:pStyle w:val="BodyText"/>
      </w:pPr>
      <w:r>
        <w:t xml:space="preserve">The </w:t>
      </w:r>
      <w:r w:rsidR="00BB3612">
        <w:t>s</w:t>
      </w:r>
      <w:r w:rsidR="00736E5D">
        <w:t>ubmit</w:t>
      </w:r>
      <w:r>
        <w:t xml:space="preserve"> </w:t>
      </w:r>
      <w:r w:rsidR="008545A7">
        <w:t xml:space="preserve">action </w:t>
      </w:r>
      <w:r w:rsidR="00A72CDE">
        <w:t>includes</w:t>
      </w:r>
      <w:r w:rsidR="005C3BC5">
        <w:t xml:space="preserve"> </w:t>
      </w:r>
      <w:r w:rsidR="00736E5D">
        <w:t>payee</w:t>
      </w:r>
      <w:r>
        <w:t xml:space="preserve"> </w:t>
      </w:r>
      <w:r w:rsidR="00E336BB">
        <w:t>identity</w:t>
      </w:r>
      <w:r w:rsidR="00722BC4">
        <w:t>, e</w:t>
      </w:r>
      <w:r w:rsidR="00E336BB">
        <w:t xml:space="preserve">mployment </w:t>
      </w:r>
      <w:r w:rsidR="00722BC4">
        <w:t>conditions</w:t>
      </w:r>
      <w:r w:rsidR="00E336BB">
        <w:t xml:space="preserve">, </w:t>
      </w:r>
      <w:r>
        <w:t xml:space="preserve">YTD payments, tax withheld, deductions and super </w:t>
      </w:r>
      <w:r w:rsidR="008C616A">
        <w:t>entitlement</w:t>
      </w:r>
      <w:r>
        <w:t xml:space="preserve"> information for each individual </w:t>
      </w:r>
      <w:r w:rsidR="00736E5D">
        <w:t>payee</w:t>
      </w:r>
      <w:r>
        <w:t xml:space="preserve"> reported.</w:t>
      </w:r>
      <w:r w:rsidR="009423FB">
        <w:t xml:space="preserve"> </w:t>
      </w:r>
    </w:p>
    <w:p w14:paraId="0FD86FCA" w14:textId="2093C553" w:rsidR="00EE59A1" w:rsidRDefault="00EE59A1" w:rsidP="000E6760">
      <w:pPr>
        <w:pStyle w:val="BodyText"/>
      </w:pPr>
      <w:r>
        <w:t xml:space="preserve">As </w:t>
      </w:r>
      <w:r w:rsidR="00324326">
        <w:t>payee</w:t>
      </w:r>
      <w:r>
        <w:t xml:space="preserve"> amounts are </w:t>
      </w:r>
      <w:r w:rsidR="00A72CDE">
        <w:t>YTD</w:t>
      </w:r>
      <w:r>
        <w:t>, once an amount has been reported</w:t>
      </w:r>
      <w:r w:rsidR="00A72CDE">
        <w:t>,</w:t>
      </w:r>
      <w:r>
        <w:t xml:space="preserve"> it should continue to be reported</w:t>
      </w:r>
      <w:r w:rsidR="00A72CDE">
        <w:t>,</w:t>
      </w:r>
      <w:r>
        <w:t xml:space="preserve"> even if it has not changed</w:t>
      </w:r>
      <w:r w:rsidR="00A72CDE">
        <w:t xml:space="preserve">. </w:t>
      </w:r>
      <w:r w:rsidR="00617FD1">
        <w:t>For example;</w:t>
      </w:r>
      <w:r>
        <w:t xml:space="preserve"> </w:t>
      </w:r>
      <w:r w:rsidR="00365F52">
        <w:t xml:space="preserve">if the employee is included in any subsequent pay events, </w:t>
      </w:r>
      <w:r>
        <w:t xml:space="preserve">ETPs should continue to be reported in each </w:t>
      </w:r>
      <w:r w:rsidR="00BB3612">
        <w:t>s</w:t>
      </w:r>
      <w:r w:rsidR="003E7B52">
        <w:t>ubmit</w:t>
      </w:r>
      <w:r>
        <w:t xml:space="preserve"> </w:t>
      </w:r>
      <w:r w:rsidR="00C6401B">
        <w:t xml:space="preserve">action </w:t>
      </w:r>
      <w:r>
        <w:t>after they are first reported.</w:t>
      </w:r>
      <w:r w:rsidR="004636A3">
        <w:t xml:space="preserve"> </w:t>
      </w:r>
    </w:p>
    <w:p w14:paraId="6961A73A" w14:textId="419A1BBD" w:rsidR="00EE59A1" w:rsidRDefault="00EE59A1" w:rsidP="000E6760">
      <w:pPr>
        <w:pStyle w:val="BodyText"/>
      </w:pPr>
      <w:r>
        <w:t xml:space="preserve">The </w:t>
      </w:r>
      <w:r w:rsidR="00BB3612">
        <w:t>s</w:t>
      </w:r>
      <w:r w:rsidR="00FE4C69">
        <w:t>ubmit</w:t>
      </w:r>
      <w:r>
        <w:t xml:space="preserve"> </w:t>
      </w:r>
      <w:r w:rsidR="00C6401B">
        <w:t xml:space="preserve">action </w:t>
      </w:r>
      <w:r>
        <w:t xml:space="preserve">may also include </w:t>
      </w:r>
      <w:r w:rsidR="00FE4C69">
        <w:t>payees</w:t>
      </w:r>
      <w:r>
        <w:t xml:space="preserve"> not in the pay run</w:t>
      </w:r>
      <w:r w:rsidR="00FE4C69">
        <w:t>,</w:t>
      </w:r>
      <w:r>
        <w:t xml:space="preserve"> to address any other </w:t>
      </w:r>
      <w:r w:rsidR="00D808E2">
        <w:t>payee</w:t>
      </w:r>
      <w:r>
        <w:t xml:space="preserve"> reporting fixes.</w:t>
      </w:r>
    </w:p>
    <w:p w14:paraId="4320A1C0" w14:textId="600625C9" w:rsidR="00EE59A1" w:rsidRPr="004964F7" w:rsidRDefault="00EE59A1" w:rsidP="000E6760">
      <w:pPr>
        <w:pStyle w:val="BodyText"/>
      </w:pPr>
      <w:r>
        <w:t xml:space="preserve">The </w:t>
      </w:r>
      <w:r w:rsidR="00BB3612">
        <w:t>s</w:t>
      </w:r>
      <w:r w:rsidR="00094548">
        <w:t>ubmit</w:t>
      </w:r>
      <w:r>
        <w:t xml:space="preserve"> </w:t>
      </w:r>
      <w:r w:rsidR="00C6401B">
        <w:t xml:space="preserve">action </w:t>
      </w:r>
      <w:r>
        <w:t xml:space="preserve">also includes the </w:t>
      </w:r>
      <w:r w:rsidR="00B00077">
        <w:t>Payer</w:t>
      </w:r>
      <w:r w:rsidR="00992392">
        <w:t xml:space="preserve"> Total Amounts (not YTD)</w:t>
      </w:r>
      <w:r>
        <w:t xml:space="preserve"> of all </w:t>
      </w:r>
      <w:r w:rsidR="00094548">
        <w:t>payee</w:t>
      </w:r>
      <w:r w:rsidR="00992392">
        <w:t>s</w:t>
      </w:r>
      <w:r>
        <w:t xml:space="preserve"> reported in the </w:t>
      </w:r>
      <w:r w:rsidR="00BB3612">
        <w:t>s</w:t>
      </w:r>
      <w:r w:rsidR="00094548">
        <w:t>ubmit</w:t>
      </w:r>
      <w:r w:rsidR="00C6401B">
        <w:t xml:space="preserve"> action</w:t>
      </w:r>
      <w:r>
        <w:t>, for gross salary or wages (BAS label w1) and PAYG withholding (BAS label w2).</w:t>
      </w:r>
    </w:p>
    <w:p w14:paraId="592BDC65" w14:textId="77777777" w:rsidR="005B5594" w:rsidRPr="00890B9D" w:rsidRDefault="005B5594" w:rsidP="000E6760">
      <w:pPr>
        <w:pStyle w:val="BodyText"/>
      </w:pPr>
      <w:r w:rsidRPr="00890B9D">
        <w:t xml:space="preserve">The </w:t>
      </w:r>
      <w:r w:rsidR="00122A30">
        <w:t>s</w:t>
      </w:r>
      <w:r w:rsidR="00122A30" w:rsidRPr="00890B9D">
        <w:t xml:space="preserve">ubmit </w:t>
      </w:r>
      <w:r w:rsidRPr="00890B9D">
        <w:t xml:space="preserve">action is used to lodge a </w:t>
      </w:r>
      <w:r w:rsidR="00122A30">
        <w:t>p</w:t>
      </w:r>
      <w:r w:rsidR="00122A30" w:rsidRPr="00890B9D">
        <w:t xml:space="preserve">ay </w:t>
      </w:r>
      <w:r w:rsidR="00122A30">
        <w:t>e</w:t>
      </w:r>
      <w:r w:rsidR="00122A30" w:rsidRPr="00890B9D">
        <w:t xml:space="preserve">vent </w:t>
      </w:r>
      <w:r w:rsidRPr="00890B9D">
        <w:t>message with the ATO whenever a payer makes a payment to a payee that is subject to withholding (refer to section</w:t>
      </w:r>
      <w:r w:rsidR="00550ED6" w:rsidRPr="00890B9D">
        <w:t xml:space="preserve"> </w:t>
      </w:r>
      <w:r w:rsidR="00550ED6" w:rsidRPr="00B97C84">
        <w:rPr>
          <w:rStyle w:val="SmartLink"/>
        </w:rPr>
        <w:fldChar w:fldCharType="begin" w:fldLock="1"/>
      </w:r>
      <w:r w:rsidR="00550ED6" w:rsidRPr="00B97C84">
        <w:rPr>
          <w:rStyle w:val="SmartLink"/>
        </w:rPr>
        <w:instrText xml:space="preserve"> REF _Ref33896565 \r \h </w:instrText>
      </w:r>
      <w:r w:rsidR="00550ED6" w:rsidRPr="00B97C84">
        <w:rPr>
          <w:rStyle w:val="SmartLink"/>
        </w:rPr>
      </w:r>
      <w:r w:rsidR="00550ED6" w:rsidRPr="00B97C84">
        <w:rPr>
          <w:rStyle w:val="SmartLink"/>
        </w:rPr>
        <w:fldChar w:fldCharType="separate"/>
      </w:r>
      <w:r w:rsidR="00550ED6" w:rsidRPr="00B97C84">
        <w:rPr>
          <w:rStyle w:val="SmartLink"/>
        </w:rPr>
        <w:t>2.3</w:t>
      </w:r>
      <w:r w:rsidR="00550ED6" w:rsidRPr="00B97C84">
        <w:rPr>
          <w:rStyle w:val="SmartLink"/>
        </w:rPr>
        <w:fldChar w:fldCharType="end"/>
      </w:r>
      <w:r w:rsidR="00550ED6" w:rsidRPr="00B97C84">
        <w:rPr>
          <w:rStyle w:val="SmartLink"/>
        </w:rPr>
        <w:t xml:space="preserve"> </w:t>
      </w:r>
      <w:r w:rsidR="00550ED6" w:rsidRPr="00B97C84">
        <w:rPr>
          <w:rStyle w:val="SmartLink"/>
        </w:rPr>
        <w:fldChar w:fldCharType="begin" w:fldLock="1"/>
      </w:r>
      <w:r w:rsidR="00550ED6" w:rsidRPr="00B97C84">
        <w:rPr>
          <w:rStyle w:val="SmartLink"/>
        </w:rPr>
        <w:instrText xml:space="preserve"> REF _Ref33896565 \h </w:instrText>
      </w:r>
      <w:r w:rsidR="00550ED6" w:rsidRPr="00B97C84">
        <w:rPr>
          <w:rStyle w:val="SmartLink"/>
        </w:rPr>
      </w:r>
      <w:r w:rsidR="00550ED6" w:rsidRPr="00B97C84">
        <w:rPr>
          <w:rStyle w:val="SmartLink"/>
        </w:rPr>
        <w:fldChar w:fldCharType="separate"/>
      </w:r>
      <w:r w:rsidR="00550ED6" w:rsidRPr="00B97C84">
        <w:rPr>
          <w:rStyle w:val="SmartLink"/>
        </w:rPr>
        <w:t>Scope</w:t>
      </w:r>
      <w:r w:rsidR="00550ED6" w:rsidRPr="00B97C84">
        <w:rPr>
          <w:rStyle w:val="SmartLink"/>
        </w:rPr>
        <w:fldChar w:fldCharType="end"/>
      </w:r>
      <w:r w:rsidRPr="00890B9D">
        <w:t xml:space="preserve">). </w:t>
      </w:r>
      <w:r w:rsidR="009006B3">
        <w:t>To satisfy</w:t>
      </w:r>
      <w:r w:rsidRPr="00890B9D">
        <w:t xml:space="preserve"> the STP reporting obligation of the </w:t>
      </w:r>
      <w:r w:rsidR="00C24540" w:rsidRPr="00890B9D">
        <w:t>payer</w:t>
      </w:r>
      <w:r w:rsidR="00C24540">
        <w:t xml:space="preserve"> </w:t>
      </w:r>
      <w:r w:rsidR="00C24540" w:rsidRPr="00890B9D">
        <w:t>it</w:t>
      </w:r>
      <w:r w:rsidRPr="00890B9D">
        <w:t xml:space="preserve"> must:</w:t>
      </w:r>
    </w:p>
    <w:p w14:paraId="02B2F054" w14:textId="37D94F9C" w:rsidR="005B5594" w:rsidRPr="00377D60" w:rsidRDefault="005B5594" w:rsidP="000E6760">
      <w:pPr>
        <w:pStyle w:val="ListBullet"/>
      </w:pPr>
      <w:r w:rsidRPr="00377D60">
        <w:t>Be lodged on or before the date the payment is made</w:t>
      </w:r>
    </w:p>
    <w:p w14:paraId="25BA6DA1" w14:textId="684AEF07" w:rsidR="00C469B5" w:rsidRPr="00377D60" w:rsidRDefault="005B5594" w:rsidP="000E6760">
      <w:pPr>
        <w:pStyle w:val="ListBullet"/>
      </w:pPr>
      <w:r w:rsidRPr="00377D60">
        <w:t xml:space="preserve">Supply </w:t>
      </w:r>
      <w:r w:rsidR="00FE6B72" w:rsidRPr="00377D60">
        <w:t xml:space="preserve">Payer </w:t>
      </w:r>
      <w:r w:rsidR="00196E45" w:rsidRPr="00377D60">
        <w:t>T</w:t>
      </w:r>
      <w:r w:rsidR="00FE6B72" w:rsidRPr="00377D60">
        <w:t>otal Amounts (not YTD)</w:t>
      </w:r>
      <w:r w:rsidRPr="00377D60">
        <w:t xml:space="preserve"> </w:t>
      </w:r>
    </w:p>
    <w:p w14:paraId="7C0C8C48" w14:textId="30C6FE49" w:rsidR="00C469B5" w:rsidRPr="00377D60" w:rsidRDefault="0099415B" w:rsidP="000E6760">
      <w:pPr>
        <w:pStyle w:val="ListBullet"/>
      </w:pPr>
      <w:r w:rsidRPr="00377D60">
        <w:t xml:space="preserve">Contain </w:t>
      </w:r>
      <w:r w:rsidR="00E176B4" w:rsidRPr="00377D60">
        <w:t>at least</w:t>
      </w:r>
      <w:r w:rsidR="005342AC" w:rsidRPr="00377D60">
        <w:t xml:space="preserve"> one payee record with</w:t>
      </w:r>
      <w:r w:rsidR="00A9717F" w:rsidRPr="00377D60">
        <w:t xml:space="preserve"> YTD payments, tax withheld</w:t>
      </w:r>
      <w:r w:rsidR="00405505" w:rsidRPr="00377D60">
        <w:t xml:space="preserve"> </w:t>
      </w:r>
      <w:r w:rsidR="00A9717F" w:rsidRPr="00377D60">
        <w:t>and super entitlement information</w:t>
      </w:r>
      <w:r w:rsidR="00F52C0F" w:rsidRPr="00377D60">
        <w:t>.</w:t>
      </w:r>
      <w:r w:rsidR="00A9717F" w:rsidRPr="00377D60">
        <w:t xml:space="preserve"> </w:t>
      </w:r>
    </w:p>
    <w:p w14:paraId="086EB25A" w14:textId="06C75C92" w:rsidR="003F41C4" w:rsidRDefault="00550ED6">
      <w:pPr>
        <w:pStyle w:val="Cross-Reference"/>
      </w:pPr>
      <w:r w:rsidRPr="00890B9D">
        <w:lastRenderedPageBreak/>
        <w:t>Refer to section</w:t>
      </w:r>
      <w:r w:rsidR="00205087" w:rsidRPr="00890B9D">
        <w:t xml:space="preserve"> </w:t>
      </w:r>
      <w:r w:rsidR="0047227C" w:rsidRPr="00B97C84">
        <w:rPr>
          <w:rStyle w:val="SmartLink"/>
        </w:rPr>
        <w:fldChar w:fldCharType="begin"/>
      </w:r>
      <w:r w:rsidR="0047227C" w:rsidRPr="00B97C84">
        <w:rPr>
          <w:rStyle w:val="SmartLink"/>
        </w:rPr>
        <w:instrText xml:space="preserve"> REF  _Ref33902856 \h \r </w:instrText>
      </w:r>
      <w:r w:rsidR="0047227C" w:rsidRPr="00B97C84">
        <w:rPr>
          <w:rStyle w:val="SmartLink"/>
        </w:rPr>
      </w:r>
      <w:r w:rsidR="0047227C" w:rsidRPr="00B97C84">
        <w:rPr>
          <w:rStyle w:val="SmartLink"/>
        </w:rPr>
        <w:fldChar w:fldCharType="separate"/>
      </w:r>
      <w:r w:rsidR="00C14FEC">
        <w:rPr>
          <w:rStyle w:val="SmartLink"/>
        </w:rPr>
        <w:t>4.1.2</w:t>
      </w:r>
      <w:r w:rsidR="0047227C" w:rsidRPr="00B97C84">
        <w:rPr>
          <w:rStyle w:val="SmartLink"/>
        </w:rPr>
        <w:fldChar w:fldCharType="end"/>
      </w:r>
      <w:r w:rsidR="00205087" w:rsidRPr="00B97C84">
        <w:rPr>
          <w:rStyle w:val="SmartLink"/>
        </w:rPr>
        <w:t xml:space="preserve"> </w:t>
      </w:r>
      <w:r w:rsidR="00205087" w:rsidRPr="00B97C84">
        <w:rPr>
          <w:rStyle w:val="SmartLink"/>
        </w:rPr>
        <w:fldChar w:fldCharType="begin" w:fldLock="1"/>
      </w:r>
      <w:r w:rsidR="00205087" w:rsidRPr="00B97C84">
        <w:rPr>
          <w:rStyle w:val="SmartLink"/>
        </w:rPr>
        <w:instrText xml:space="preserve"> REF _Ref33902856 \h </w:instrText>
      </w:r>
      <w:r w:rsidR="00205087" w:rsidRPr="00B97C84">
        <w:rPr>
          <w:rStyle w:val="SmartLink"/>
        </w:rPr>
      </w:r>
      <w:r w:rsidR="00205087" w:rsidRPr="00B97C84">
        <w:rPr>
          <w:rStyle w:val="SmartLink"/>
        </w:rPr>
        <w:fldChar w:fldCharType="separate"/>
      </w:r>
      <w:r w:rsidR="00205087" w:rsidRPr="00B97C84">
        <w:rPr>
          <w:rStyle w:val="SmartLink"/>
        </w:rPr>
        <w:t>Payer Period Totals</w:t>
      </w:r>
      <w:r w:rsidR="00205087" w:rsidRPr="00B97C84">
        <w:rPr>
          <w:rStyle w:val="SmartLink"/>
        </w:rPr>
        <w:fldChar w:fldCharType="end"/>
      </w:r>
      <w:r w:rsidR="00D46882" w:rsidRPr="00890B9D">
        <w:t>.</w:t>
      </w:r>
    </w:p>
    <w:p w14:paraId="0D2B9CD6" w14:textId="7AAE312B" w:rsidR="00266C93" w:rsidRPr="00890B9D" w:rsidRDefault="00266C93">
      <w:pPr>
        <w:pStyle w:val="Cross-Reference"/>
      </w:pPr>
      <w:r>
        <w:t xml:space="preserve">Refer to section </w:t>
      </w:r>
      <w:r w:rsidR="00652DE0" w:rsidRPr="00B97C84">
        <w:rPr>
          <w:rStyle w:val="SmartLink"/>
        </w:rPr>
        <w:fldChar w:fldCharType="begin"/>
      </w:r>
      <w:r w:rsidR="00652DE0" w:rsidRPr="00B97C84">
        <w:rPr>
          <w:rStyle w:val="SmartLink"/>
        </w:rPr>
        <w:instrText xml:space="preserve"> REF _Ref54969803 \r \h </w:instrText>
      </w:r>
      <w:r w:rsidR="00652DE0" w:rsidRPr="00B97C84">
        <w:rPr>
          <w:rStyle w:val="SmartLink"/>
        </w:rPr>
      </w:r>
      <w:r w:rsidR="00652DE0" w:rsidRPr="00B97C84">
        <w:rPr>
          <w:rStyle w:val="SmartLink"/>
        </w:rPr>
        <w:fldChar w:fldCharType="separate"/>
      </w:r>
      <w:r w:rsidR="00C14FEC">
        <w:rPr>
          <w:rStyle w:val="SmartLink"/>
        </w:rPr>
        <w:t>5.8</w:t>
      </w:r>
      <w:r w:rsidR="00652DE0" w:rsidRPr="00B97C84">
        <w:rPr>
          <w:rStyle w:val="SmartLink"/>
        </w:rPr>
        <w:fldChar w:fldCharType="end"/>
      </w:r>
      <w:r w:rsidR="00652DE0" w:rsidRPr="00B97C84">
        <w:rPr>
          <w:rStyle w:val="SmartLink"/>
        </w:rPr>
        <w:t xml:space="preserve"> </w:t>
      </w:r>
      <w:r w:rsidR="00652DE0" w:rsidRPr="009A5D7E">
        <w:rPr>
          <w:rStyle w:val="SmartLink"/>
        </w:rPr>
        <w:fldChar w:fldCharType="begin"/>
      </w:r>
      <w:r w:rsidR="00652DE0" w:rsidRPr="009A5D7E">
        <w:rPr>
          <w:rStyle w:val="SmartLink"/>
        </w:rPr>
        <w:instrText xml:space="preserve"> REF _Ref54969805 \h </w:instrText>
      </w:r>
      <w:r w:rsidR="00652DE0" w:rsidRPr="009A5D7E">
        <w:rPr>
          <w:rStyle w:val="SmartLink"/>
        </w:rPr>
      </w:r>
      <w:r w:rsidR="00652DE0" w:rsidRPr="009A5D7E">
        <w:rPr>
          <w:rStyle w:val="SmartLink"/>
        </w:rPr>
        <w:fldChar w:fldCharType="separate"/>
      </w:r>
      <w:r w:rsidR="00C14FEC" w:rsidRPr="00890B9D">
        <w:t>Payroll Payments</w:t>
      </w:r>
      <w:r w:rsidR="00652DE0" w:rsidRPr="009A5D7E">
        <w:rPr>
          <w:rStyle w:val="SmartLink"/>
        </w:rPr>
        <w:fldChar w:fldCharType="end"/>
      </w:r>
      <w:r w:rsidR="00C4279E">
        <w:t>.</w:t>
      </w:r>
      <w:r w:rsidR="00026FF8">
        <w:t xml:space="preserve"> </w:t>
      </w:r>
    </w:p>
    <w:p w14:paraId="19BCD47B" w14:textId="4EDA4313" w:rsidR="00550ED6" w:rsidRPr="00890B9D" w:rsidRDefault="00550ED6">
      <w:pPr>
        <w:pStyle w:val="Cross-Reference"/>
      </w:pPr>
      <w:r w:rsidRPr="00890B9D">
        <w:t xml:space="preserve">Refer to section </w:t>
      </w:r>
      <w:r w:rsidR="0047227C" w:rsidRPr="00B97C84">
        <w:rPr>
          <w:rStyle w:val="SmartLink"/>
        </w:rPr>
        <w:fldChar w:fldCharType="begin"/>
      </w:r>
      <w:r w:rsidR="0047227C" w:rsidRPr="00B97C84">
        <w:rPr>
          <w:rStyle w:val="SmartLink"/>
        </w:rPr>
        <w:instrText xml:space="preserve"> REF  _Ref34825846 \h \r </w:instrText>
      </w:r>
      <w:r w:rsidR="0047227C" w:rsidRPr="00B97C84">
        <w:rPr>
          <w:rStyle w:val="SmartLink"/>
        </w:rPr>
      </w:r>
      <w:r w:rsidR="0047227C" w:rsidRPr="00B97C84">
        <w:rPr>
          <w:rStyle w:val="SmartLink"/>
        </w:rPr>
        <w:fldChar w:fldCharType="separate"/>
      </w:r>
      <w:r w:rsidR="00C14FEC">
        <w:rPr>
          <w:rStyle w:val="SmartLink"/>
        </w:rPr>
        <w:t>10.9</w:t>
      </w:r>
      <w:r w:rsidR="0047227C" w:rsidRPr="00B97C84">
        <w:rPr>
          <w:rStyle w:val="SmartLink"/>
        </w:rPr>
        <w:fldChar w:fldCharType="end"/>
      </w:r>
      <w:r w:rsidR="008B39C8" w:rsidRPr="00B97C84">
        <w:rPr>
          <w:rStyle w:val="SmartLink"/>
        </w:rPr>
        <w:t xml:space="preserve"> </w:t>
      </w:r>
      <w:r w:rsidR="008B39C8" w:rsidRPr="00B97C84">
        <w:rPr>
          <w:rStyle w:val="SmartLink"/>
        </w:rPr>
        <w:fldChar w:fldCharType="begin" w:fldLock="1"/>
      </w:r>
      <w:r w:rsidR="008B39C8" w:rsidRPr="00B97C84">
        <w:rPr>
          <w:rStyle w:val="SmartLink"/>
        </w:rPr>
        <w:instrText xml:space="preserve"> REF _Ref34825846 \h </w:instrText>
      </w:r>
      <w:r w:rsidR="008B39C8" w:rsidRPr="00B97C84">
        <w:rPr>
          <w:rStyle w:val="SmartLink"/>
        </w:rPr>
      </w:r>
      <w:r w:rsidR="008B39C8" w:rsidRPr="00B97C84">
        <w:rPr>
          <w:rStyle w:val="SmartLink"/>
        </w:rPr>
        <w:fldChar w:fldCharType="separate"/>
      </w:r>
      <w:r w:rsidR="008B39C8" w:rsidRPr="00B97C84">
        <w:rPr>
          <w:rStyle w:val="SmartLink"/>
        </w:rPr>
        <w:t>Components of the Parent Period Totals</w:t>
      </w:r>
      <w:r w:rsidR="008B39C8" w:rsidRPr="00B97C84">
        <w:rPr>
          <w:rStyle w:val="SmartLink"/>
        </w:rPr>
        <w:fldChar w:fldCharType="end"/>
      </w:r>
      <w:r w:rsidR="008B39C8" w:rsidRPr="00890B9D">
        <w:t>.</w:t>
      </w:r>
    </w:p>
    <w:p w14:paraId="7C30257B" w14:textId="67BE6912" w:rsidR="00605990" w:rsidRPr="00890B9D" w:rsidRDefault="00605990" w:rsidP="006A3266">
      <w:pPr>
        <w:pStyle w:val="Heading3"/>
      </w:pPr>
      <w:r w:rsidRPr="00890B9D">
        <w:t xml:space="preserve"> Update </w:t>
      </w:r>
      <w:r w:rsidR="005C17B3" w:rsidRPr="00890B9D">
        <w:t>Action</w:t>
      </w:r>
      <w:r w:rsidR="009F35A0">
        <w:t xml:space="preserve"> </w:t>
      </w:r>
    </w:p>
    <w:p w14:paraId="0A60C38E" w14:textId="5D160D49" w:rsidR="00184E9F" w:rsidRDefault="00F17397" w:rsidP="000E6760">
      <w:pPr>
        <w:pStyle w:val="BodyText"/>
        <w:rPr>
          <w:lang w:eastAsia="en-US"/>
        </w:rPr>
      </w:pPr>
      <w:r>
        <w:rPr>
          <w:lang w:eastAsia="en-US"/>
        </w:rPr>
        <w:t xml:space="preserve">The </w:t>
      </w:r>
      <w:r w:rsidR="005B4D3E">
        <w:rPr>
          <w:lang w:eastAsia="en-US"/>
        </w:rPr>
        <w:t>update</w:t>
      </w:r>
      <w:r>
        <w:rPr>
          <w:lang w:eastAsia="en-US"/>
        </w:rPr>
        <w:t xml:space="preserve"> action </w:t>
      </w:r>
      <w:r>
        <w:t>reports payee identity, employment conditions, YTD payments, tax withheld, deductions and super entitlement information for each individual payee reported</w:t>
      </w:r>
      <w:r>
        <w:rPr>
          <w:lang w:eastAsia="en-US"/>
        </w:rPr>
        <w:t xml:space="preserve">. It cannot only include the values that have changed. It is </w:t>
      </w:r>
      <w:r w:rsidR="005445DD">
        <w:rPr>
          <w:lang w:eastAsia="en-US"/>
        </w:rPr>
        <w:t>used to</w:t>
      </w:r>
      <w:r w:rsidR="00184E9F">
        <w:rPr>
          <w:lang w:eastAsia="en-US"/>
        </w:rPr>
        <w:t>:</w:t>
      </w:r>
    </w:p>
    <w:p w14:paraId="65B82D71" w14:textId="6005B1EE" w:rsidR="00F17397" w:rsidRPr="00377D60" w:rsidRDefault="003A3411" w:rsidP="000E6760">
      <w:pPr>
        <w:pStyle w:val="ListBullet"/>
      </w:pPr>
      <w:r>
        <w:t>A</w:t>
      </w:r>
      <w:r w:rsidR="005445DD" w:rsidRPr="00377D60">
        <w:t>lign the latest payer BMS data with the payee data reported to the ATO</w:t>
      </w:r>
    </w:p>
    <w:p w14:paraId="78E90A04" w14:textId="5587DAD1" w:rsidR="00F17397" w:rsidRPr="00377D60" w:rsidRDefault="003A3411" w:rsidP="000E6760">
      <w:pPr>
        <w:pStyle w:val="ListBullet"/>
      </w:pPr>
      <w:r>
        <w:t>A</w:t>
      </w:r>
      <w:r w:rsidR="005445DD" w:rsidRPr="00377D60">
        <w:t>ssist with EOFY processes, including finalisation</w:t>
      </w:r>
    </w:p>
    <w:p w14:paraId="2A8D6CBA" w14:textId="57E25838" w:rsidR="005445DD" w:rsidRPr="00377D60" w:rsidRDefault="003A3411" w:rsidP="000E6760">
      <w:pPr>
        <w:pStyle w:val="ListBullet"/>
      </w:pPr>
      <w:r>
        <w:t>A</w:t>
      </w:r>
      <w:r w:rsidR="005445DD" w:rsidRPr="00377D60">
        <w:t>mendments to STP prior finalised years.</w:t>
      </w:r>
    </w:p>
    <w:p w14:paraId="7793B90E" w14:textId="5EE09273" w:rsidR="00F05D56" w:rsidRDefault="00F05D56" w:rsidP="000E6760">
      <w:pPr>
        <w:pStyle w:val="BodyText"/>
        <w:rPr>
          <w:lang w:eastAsia="en-US"/>
        </w:rPr>
      </w:pPr>
      <w:r>
        <w:rPr>
          <w:lang w:eastAsia="en-US"/>
        </w:rPr>
        <w:t xml:space="preserve">The </w:t>
      </w:r>
      <w:r w:rsidR="005B4D3E">
        <w:rPr>
          <w:lang w:eastAsia="en-US"/>
        </w:rPr>
        <w:t>update</w:t>
      </w:r>
      <w:r>
        <w:rPr>
          <w:lang w:eastAsia="en-US"/>
        </w:rPr>
        <w:t xml:space="preserve"> </w:t>
      </w:r>
      <w:r w:rsidR="006134C8">
        <w:rPr>
          <w:lang w:eastAsia="en-US"/>
        </w:rPr>
        <w:t>action</w:t>
      </w:r>
      <w:r>
        <w:rPr>
          <w:lang w:eastAsia="en-US"/>
        </w:rPr>
        <w:t xml:space="preserve"> may only be used in circumstances other than when the </w:t>
      </w:r>
      <w:r w:rsidR="00722BC4">
        <w:rPr>
          <w:lang w:eastAsia="en-US"/>
        </w:rPr>
        <w:t>payee</w:t>
      </w:r>
      <w:r>
        <w:rPr>
          <w:lang w:eastAsia="en-US"/>
        </w:rPr>
        <w:t xml:space="preserve"> is paid.</w:t>
      </w:r>
      <w:r w:rsidR="00F92AB2">
        <w:rPr>
          <w:lang w:eastAsia="en-US"/>
        </w:rPr>
        <w:t xml:space="preserve"> </w:t>
      </w:r>
      <w:r>
        <w:rPr>
          <w:lang w:eastAsia="en-US"/>
        </w:rPr>
        <w:t xml:space="preserve">After 30 June, any changes made to reported </w:t>
      </w:r>
      <w:r w:rsidR="00722BC4">
        <w:rPr>
          <w:lang w:eastAsia="en-US"/>
        </w:rPr>
        <w:t>payee</w:t>
      </w:r>
      <w:r>
        <w:rPr>
          <w:lang w:eastAsia="en-US"/>
        </w:rPr>
        <w:t xml:space="preserve"> data for the prior financial year must only be </w:t>
      </w:r>
      <w:r w:rsidR="00722BC4">
        <w:rPr>
          <w:lang w:eastAsia="en-US"/>
        </w:rPr>
        <w:t>sent</w:t>
      </w:r>
      <w:r>
        <w:rPr>
          <w:lang w:eastAsia="en-US"/>
        </w:rPr>
        <w:t xml:space="preserve"> through the </w:t>
      </w:r>
      <w:r w:rsidR="005B4D3E">
        <w:rPr>
          <w:lang w:eastAsia="en-US"/>
        </w:rPr>
        <w:t>update</w:t>
      </w:r>
      <w:r>
        <w:rPr>
          <w:lang w:eastAsia="en-US"/>
        </w:rPr>
        <w:t xml:space="preserve"> </w:t>
      </w:r>
      <w:r w:rsidR="00722BC4">
        <w:rPr>
          <w:lang w:eastAsia="en-US"/>
        </w:rPr>
        <w:t>action</w:t>
      </w:r>
      <w:r>
        <w:rPr>
          <w:lang w:eastAsia="en-US"/>
        </w:rPr>
        <w:t>.</w:t>
      </w:r>
    </w:p>
    <w:p w14:paraId="68C6FEC8" w14:textId="1CA5B09A" w:rsidR="00BB0A06" w:rsidRDefault="00323A90" w:rsidP="000E6760">
      <w:pPr>
        <w:pStyle w:val="BodyText"/>
        <w:rPr>
          <w:lang w:eastAsia="en-US"/>
        </w:rPr>
      </w:pPr>
      <w:r>
        <w:rPr>
          <w:lang w:eastAsia="en-US"/>
        </w:rPr>
        <w:t xml:space="preserve">As there is no associated payment to the payee when changes are reported via the </w:t>
      </w:r>
      <w:r w:rsidR="005B4D3E">
        <w:rPr>
          <w:lang w:eastAsia="en-US"/>
        </w:rPr>
        <w:t>update</w:t>
      </w:r>
      <w:r>
        <w:rPr>
          <w:lang w:eastAsia="en-US"/>
        </w:rPr>
        <w:t xml:space="preserve"> action, t</w:t>
      </w:r>
      <w:r w:rsidR="00BB0A06">
        <w:rPr>
          <w:lang w:eastAsia="en-US"/>
        </w:rPr>
        <w:t xml:space="preserve">he </w:t>
      </w:r>
      <w:r w:rsidR="005B4D3E">
        <w:rPr>
          <w:lang w:eastAsia="en-US"/>
        </w:rPr>
        <w:t>update</w:t>
      </w:r>
      <w:r w:rsidR="00BB0A06">
        <w:rPr>
          <w:lang w:eastAsia="en-US"/>
        </w:rPr>
        <w:t xml:space="preserve"> action cannot be used to supply</w:t>
      </w:r>
      <w:r w:rsidR="00AC72A7">
        <w:rPr>
          <w:lang w:eastAsia="en-US"/>
        </w:rPr>
        <w:t xml:space="preserve"> P</w:t>
      </w:r>
      <w:r w:rsidR="00BB0A06">
        <w:rPr>
          <w:lang w:eastAsia="en-US"/>
        </w:rPr>
        <w:t>ayer Total Amounts (not YTD).</w:t>
      </w:r>
    </w:p>
    <w:p w14:paraId="5E1AE5BB" w14:textId="3670E6D7" w:rsidR="005C17B3" w:rsidRPr="00890B9D" w:rsidRDefault="005C17B3" w:rsidP="000E6760">
      <w:pPr>
        <w:pStyle w:val="BodyText"/>
        <w:rPr>
          <w:lang w:eastAsia="en-US"/>
        </w:rPr>
      </w:pPr>
      <w:r w:rsidRPr="00890B9D">
        <w:rPr>
          <w:lang w:eastAsia="en-US"/>
        </w:rPr>
        <w:t xml:space="preserve">The update action allows the </w:t>
      </w:r>
      <w:r w:rsidR="005F4641" w:rsidRPr="00890B9D">
        <w:rPr>
          <w:lang w:eastAsia="en-US"/>
        </w:rPr>
        <w:t>payer</w:t>
      </w:r>
      <w:r w:rsidRPr="00890B9D">
        <w:rPr>
          <w:lang w:eastAsia="en-US"/>
        </w:rPr>
        <w:t xml:space="preserve"> to report changes to </w:t>
      </w:r>
      <w:r w:rsidR="005F4641" w:rsidRPr="00890B9D">
        <w:rPr>
          <w:lang w:eastAsia="en-US"/>
        </w:rPr>
        <w:t>payee</w:t>
      </w:r>
      <w:r w:rsidRPr="00890B9D">
        <w:rPr>
          <w:lang w:eastAsia="en-US"/>
        </w:rPr>
        <w:t xml:space="preserve"> YTD amounts previously reported using the </w:t>
      </w:r>
      <w:r w:rsidR="00122A30">
        <w:rPr>
          <w:lang w:eastAsia="en-US"/>
        </w:rPr>
        <w:t>s</w:t>
      </w:r>
      <w:r w:rsidR="00122A30" w:rsidRPr="00890B9D">
        <w:rPr>
          <w:lang w:eastAsia="en-US"/>
        </w:rPr>
        <w:t xml:space="preserve">ubmit </w:t>
      </w:r>
      <w:r w:rsidRPr="00890B9D">
        <w:rPr>
          <w:lang w:eastAsia="en-US"/>
        </w:rPr>
        <w:t xml:space="preserve">action or an earlier dated </w:t>
      </w:r>
      <w:r w:rsidR="00122A30">
        <w:rPr>
          <w:lang w:eastAsia="en-US"/>
        </w:rPr>
        <w:t>u</w:t>
      </w:r>
      <w:r w:rsidR="00122A30" w:rsidRPr="00890B9D">
        <w:rPr>
          <w:lang w:eastAsia="en-US"/>
        </w:rPr>
        <w:t xml:space="preserve">pdate </w:t>
      </w:r>
      <w:r w:rsidRPr="00890B9D">
        <w:rPr>
          <w:lang w:eastAsia="en-US"/>
        </w:rPr>
        <w:t xml:space="preserve">action. </w:t>
      </w:r>
    </w:p>
    <w:p w14:paraId="48EC0F20" w14:textId="186059D2" w:rsidR="005C17B3" w:rsidRPr="00890B9D" w:rsidRDefault="005C17B3" w:rsidP="000E6760">
      <w:pPr>
        <w:pStyle w:val="BodyText"/>
        <w:rPr>
          <w:lang w:eastAsia="en-US"/>
        </w:rPr>
      </w:pPr>
      <w:r w:rsidRPr="00890B9D">
        <w:rPr>
          <w:lang w:eastAsia="en-US"/>
        </w:rPr>
        <w:t xml:space="preserve">The update </w:t>
      </w:r>
      <w:r w:rsidR="00373467">
        <w:rPr>
          <w:lang w:eastAsia="en-US"/>
        </w:rPr>
        <w:t>action</w:t>
      </w:r>
      <w:r w:rsidR="00373467" w:rsidRPr="00890B9D">
        <w:rPr>
          <w:lang w:eastAsia="en-US"/>
        </w:rPr>
        <w:t xml:space="preserve"> </w:t>
      </w:r>
      <w:r w:rsidRPr="00890B9D">
        <w:rPr>
          <w:lang w:eastAsia="en-US"/>
        </w:rPr>
        <w:t>must be used:</w:t>
      </w:r>
    </w:p>
    <w:p w14:paraId="230D1073" w14:textId="215F4373" w:rsidR="00E86564" w:rsidRPr="00377D60" w:rsidRDefault="003A3411" w:rsidP="000E6760">
      <w:pPr>
        <w:pStyle w:val="ListBullet"/>
      </w:pPr>
      <w:r>
        <w:t>T</w:t>
      </w:r>
      <w:r w:rsidR="002C7C93" w:rsidRPr="00377D60">
        <w:t xml:space="preserve">o </w:t>
      </w:r>
      <w:r w:rsidR="00B91C79" w:rsidRPr="00377D60">
        <w:t xml:space="preserve">replace key indicators by advising </w:t>
      </w:r>
      <w:r w:rsidR="00851132" w:rsidRPr="00377D60">
        <w:t xml:space="preserve">previous </w:t>
      </w:r>
      <w:r w:rsidR="00081EE3" w:rsidRPr="00377D60">
        <w:t>Business Management S</w:t>
      </w:r>
      <w:r w:rsidR="0076203F" w:rsidRPr="00377D60">
        <w:t>ystem</w:t>
      </w:r>
      <w:r w:rsidR="00081EE3" w:rsidRPr="00377D60">
        <w:t xml:space="preserve"> (</w:t>
      </w:r>
      <w:r w:rsidR="00E06277" w:rsidRPr="00377D60">
        <w:t>BMS</w:t>
      </w:r>
      <w:r w:rsidR="00081EE3" w:rsidRPr="00377D60">
        <w:t>)</w:t>
      </w:r>
      <w:r w:rsidR="00E06277" w:rsidRPr="00377D60">
        <w:t xml:space="preserve"> Id/Payroll Id</w:t>
      </w:r>
    </w:p>
    <w:p w14:paraId="473CCCBD" w14:textId="5EAB43DB" w:rsidR="005F2CE9" w:rsidRPr="00377D60" w:rsidRDefault="003A3411" w:rsidP="000E6760">
      <w:pPr>
        <w:pStyle w:val="ListBullet"/>
      </w:pPr>
      <w:r>
        <w:t>T</w:t>
      </w:r>
      <w:r w:rsidR="005F2CE9" w:rsidRPr="00377D60">
        <w:t xml:space="preserve">o lodge prior year amendments for payees </w:t>
      </w:r>
    </w:p>
    <w:p w14:paraId="733258B6" w14:textId="6B57016C" w:rsidR="00DA6F5D" w:rsidRDefault="003A3411" w:rsidP="000E6760">
      <w:pPr>
        <w:pStyle w:val="ListBullet"/>
      </w:pPr>
      <w:r>
        <w:t>O</w:t>
      </w:r>
      <w:r w:rsidR="005F2CE9" w:rsidRPr="00377D60">
        <w:t xml:space="preserve">nly in circumstances other than when the payee is paid, unless the correction is included in the </w:t>
      </w:r>
      <w:r w:rsidR="005B4D3E" w:rsidRPr="00377D60">
        <w:t>submit</w:t>
      </w:r>
      <w:r w:rsidR="00916E89" w:rsidRPr="00377D60">
        <w:t xml:space="preserve"> action</w:t>
      </w:r>
      <w:r w:rsidR="00DA6F5D">
        <w:t>.</w:t>
      </w:r>
    </w:p>
    <w:p w14:paraId="02875B03" w14:textId="6DAB4CE1" w:rsidR="005F2CE9" w:rsidRPr="00890B9D" w:rsidRDefault="00DA6F5D" w:rsidP="000E6760">
      <w:pPr>
        <w:pStyle w:val="BodyText"/>
      </w:pPr>
      <w:r w:rsidRPr="00890B9D">
        <w:rPr>
          <w:lang w:eastAsia="en-US"/>
        </w:rPr>
        <w:t>The update action cannot be used to</w:t>
      </w:r>
      <w:r>
        <w:rPr>
          <w:lang w:eastAsia="en-US"/>
        </w:rPr>
        <w:t xml:space="preserve"> </w:t>
      </w:r>
      <w:r w:rsidRPr="00890B9D">
        <w:t xml:space="preserve">report </w:t>
      </w:r>
      <w:r w:rsidR="003147C4">
        <w:t xml:space="preserve">or correct </w:t>
      </w:r>
      <w:r w:rsidRPr="00890B9D">
        <w:t xml:space="preserve">the </w:t>
      </w:r>
      <w:r w:rsidRPr="009A5D7E">
        <w:rPr>
          <w:rStyle w:val="SmartLink"/>
        </w:rPr>
        <w:fldChar w:fldCharType="begin"/>
      </w:r>
      <w:r w:rsidRPr="009A5D7E">
        <w:rPr>
          <w:rStyle w:val="SmartLink"/>
        </w:rPr>
        <w:instrText xml:space="preserve"> REF _Ref33902856 \h </w:instrText>
      </w:r>
      <w:r w:rsidRPr="009A5D7E">
        <w:rPr>
          <w:rStyle w:val="SmartLink"/>
        </w:rPr>
      </w:r>
      <w:r w:rsidRPr="009A5D7E">
        <w:rPr>
          <w:rStyle w:val="SmartLink"/>
        </w:rPr>
        <w:fldChar w:fldCharType="separate"/>
      </w:r>
      <w:r w:rsidR="00C14FEC" w:rsidRPr="00890B9D">
        <w:t xml:space="preserve">Payer </w:t>
      </w:r>
      <w:r w:rsidR="00C14FEC" w:rsidRPr="008E5AE9">
        <w:t>Period</w:t>
      </w:r>
      <w:r w:rsidR="00C14FEC" w:rsidRPr="00890B9D">
        <w:t xml:space="preserve"> Totals</w:t>
      </w:r>
      <w:r w:rsidRPr="009A5D7E">
        <w:rPr>
          <w:rStyle w:val="SmartLink"/>
        </w:rPr>
        <w:fldChar w:fldCharType="end"/>
      </w:r>
      <w:r w:rsidRPr="00890B9D">
        <w:t xml:space="preserve">. </w:t>
      </w:r>
    </w:p>
    <w:p w14:paraId="1DBB283B" w14:textId="43AB6BA1" w:rsidR="001557DE" w:rsidRPr="00890B9D" w:rsidRDefault="001557DE">
      <w:pPr>
        <w:pStyle w:val="Cross-Reference"/>
      </w:pPr>
      <w:r w:rsidRPr="00890B9D">
        <w:t xml:space="preserve">Refer to section </w:t>
      </w:r>
      <w:r w:rsidRPr="00B97C84">
        <w:rPr>
          <w:rStyle w:val="SmartLink"/>
        </w:rPr>
        <w:fldChar w:fldCharType="begin" w:fldLock="1"/>
      </w:r>
      <w:r w:rsidRPr="00B97C84">
        <w:rPr>
          <w:rStyle w:val="SmartLink"/>
        </w:rPr>
        <w:instrText xml:space="preserve"> REF _Ref33886333 \r \h </w:instrText>
      </w:r>
      <w:r w:rsidR="00B97C84">
        <w:rPr>
          <w:rStyle w:val="SmartLink"/>
        </w:rPr>
        <w:instrText xml:space="preserve"> \* MERGEFORMAT </w:instrText>
      </w:r>
      <w:r w:rsidRPr="00B97C84">
        <w:rPr>
          <w:rStyle w:val="SmartLink"/>
        </w:rPr>
      </w:r>
      <w:r w:rsidRPr="00B97C84">
        <w:rPr>
          <w:rStyle w:val="SmartLink"/>
        </w:rPr>
        <w:fldChar w:fldCharType="separate"/>
      </w:r>
      <w:r w:rsidRPr="00B97C84">
        <w:rPr>
          <w:rStyle w:val="SmartLink"/>
        </w:rPr>
        <w:t>5.11</w:t>
      </w:r>
      <w:r w:rsidRPr="00B97C84">
        <w:rPr>
          <w:rStyle w:val="SmartLink"/>
        </w:rPr>
        <w:fldChar w:fldCharType="end"/>
      </w:r>
      <w:r w:rsidRPr="00B97C84">
        <w:rPr>
          <w:rStyle w:val="SmartLink"/>
        </w:rPr>
        <w:t xml:space="preserve"> </w:t>
      </w:r>
      <w:r w:rsidRPr="00B97C84">
        <w:rPr>
          <w:rStyle w:val="SmartLink"/>
        </w:rPr>
        <w:fldChar w:fldCharType="begin" w:fldLock="1"/>
      </w:r>
      <w:r w:rsidRPr="00B97C84">
        <w:rPr>
          <w:rStyle w:val="SmartLink"/>
        </w:rPr>
        <w:instrText xml:space="preserve"> REF _Ref33886333 \h </w:instrText>
      </w:r>
      <w:r w:rsidR="00B97C84">
        <w:rPr>
          <w:rStyle w:val="SmartLink"/>
        </w:rPr>
        <w:instrText xml:space="preserve"> \* MERGEFORMAT </w:instrText>
      </w:r>
      <w:r w:rsidRPr="00B97C84">
        <w:rPr>
          <w:rStyle w:val="SmartLink"/>
        </w:rPr>
      </w:r>
      <w:r w:rsidRPr="00B97C84">
        <w:rPr>
          <w:rStyle w:val="SmartLink"/>
        </w:rPr>
        <w:fldChar w:fldCharType="separate"/>
      </w:r>
      <w:r w:rsidRPr="00B97C84">
        <w:rPr>
          <w:rStyle w:val="SmartLink"/>
        </w:rPr>
        <w:t>Corrections</w:t>
      </w:r>
      <w:r w:rsidRPr="00B97C84">
        <w:rPr>
          <w:rStyle w:val="SmartLink"/>
        </w:rPr>
        <w:fldChar w:fldCharType="end"/>
      </w:r>
      <w:r w:rsidRPr="00890B9D">
        <w:t>.</w:t>
      </w:r>
    </w:p>
    <w:p w14:paraId="453867FA" w14:textId="5440198B" w:rsidR="009C501C" w:rsidRPr="0041590F" w:rsidRDefault="009C501C" w:rsidP="007E7B7E">
      <w:pPr>
        <w:pStyle w:val="Heading3"/>
        <w:rPr>
          <w:lang w:eastAsia="en-US"/>
        </w:rPr>
      </w:pPr>
      <w:bookmarkStart w:id="542" w:name="_Ref144136103"/>
      <w:r w:rsidRPr="0041590F">
        <w:rPr>
          <w:lang w:eastAsia="en-US"/>
        </w:rPr>
        <w:t xml:space="preserve">Adjust </w:t>
      </w:r>
      <w:bookmarkEnd w:id="542"/>
      <w:r w:rsidR="000B2169">
        <w:rPr>
          <w:lang w:eastAsia="en-US"/>
        </w:rPr>
        <w:t>Action</w:t>
      </w:r>
    </w:p>
    <w:p w14:paraId="30F57DD5" w14:textId="77777777" w:rsidR="000B2169" w:rsidRPr="000B2169" w:rsidRDefault="000B2169" w:rsidP="000E6760">
      <w:pPr>
        <w:pStyle w:val="BodyText"/>
      </w:pPr>
      <w:r w:rsidRPr="000B2169">
        <w:t xml:space="preserve">The adjust action reports adjustment amounts for the Payer Total Amounts of gross salary or wages (BAS label W1) and PAYG withholding (BAS label W2) previously reported via a submit action for the specified payment date. </w:t>
      </w:r>
    </w:p>
    <w:p w14:paraId="4BBE13B4" w14:textId="12303A42" w:rsidR="000B2169" w:rsidRDefault="000B2169" w:rsidP="000E6760">
      <w:pPr>
        <w:pStyle w:val="BodyText"/>
      </w:pPr>
      <w:r w:rsidRPr="000B2169">
        <w:t>The adjust action is</w:t>
      </w:r>
      <w:r>
        <w:t xml:space="preserve"> an</w:t>
      </w:r>
      <w:r w:rsidRPr="000B2169">
        <w:t xml:space="preserve"> optional action for DSPs to implement</w:t>
      </w:r>
      <w:r>
        <w:t>,</w:t>
      </w:r>
      <w:r w:rsidRPr="000B2169">
        <w:t xml:space="preserve"> as payers can continue to use existing processes to correct the payer totals</w:t>
      </w:r>
      <w:r w:rsidR="005A33F5">
        <w:t>:</w:t>
      </w:r>
    </w:p>
    <w:p w14:paraId="39113B13" w14:textId="77777777" w:rsidR="005A33F5" w:rsidRDefault="000B2169" w:rsidP="000E6760">
      <w:pPr>
        <w:pStyle w:val="ListBullet"/>
      </w:pPr>
      <w:r w:rsidRPr="000B2169">
        <w:t>For small and medium withholders by reporting the correct amount of Payer Total Amounts of gross salary or wages (BAS label W1) and PAYG withholding (BAS label W2) on their activity statement</w:t>
      </w:r>
      <w:r w:rsidR="005A33F5">
        <w:t>;</w:t>
      </w:r>
      <w:r w:rsidRPr="000B2169">
        <w:t xml:space="preserve"> and</w:t>
      </w:r>
    </w:p>
    <w:p w14:paraId="54E930D7" w14:textId="15FFB77D" w:rsidR="000B2169" w:rsidRPr="000B2169" w:rsidRDefault="005A33F5" w:rsidP="000E6760">
      <w:pPr>
        <w:pStyle w:val="ListBullet"/>
      </w:pPr>
      <w:r>
        <w:t>F</w:t>
      </w:r>
      <w:r w:rsidR="000B2169" w:rsidRPr="000B2169">
        <w:t>or large withholders by following the large withholder bulletin.</w:t>
      </w:r>
    </w:p>
    <w:p w14:paraId="1103877E" w14:textId="32089066" w:rsidR="000B2169" w:rsidRPr="000B2169" w:rsidRDefault="000B2169" w:rsidP="000E6760">
      <w:pPr>
        <w:pStyle w:val="BodyText"/>
      </w:pPr>
      <w:r w:rsidRPr="000B2169">
        <w:t xml:space="preserve">The adjust action is to be used to identify amounts by which to adjust previously reported parent total amounts for current or prior </w:t>
      </w:r>
      <w:r w:rsidR="00121898">
        <w:t>f</w:t>
      </w:r>
      <w:r w:rsidRPr="000B2169">
        <w:t>inancial year</w:t>
      </w:r>
      <w:r w:rsidR="005A33F5">
        <w:t>s</w:t>
      </w:r>
      <w:r w:rsidRPr="000B2169">
        <w:t xml:space="preserve"> by referencing the Pay/Update date to which the adjustment applies. It does not replace or override the previously reported parent total </w:t>
      </w:r>
      <w:r w:rsidR="00D31897" w:rsidRPr="000B2169">
        <w:t>amounts but</w:t>
      </w:r>
      <w:r w:rsidRPr="000B2169">
        <w:t xml:space="preserve"> identifies the additional amount by which to adjust those reported total amounts.</w:t>
      </w:r>
    </w:p>
    <w:p w14:paraId="67309C34" w14:textId="77777777" w:rsidR="000B2169" w:rsidRPr="000B2169" w:rsidRDefault="000B2169" w:rsidP="000E6760">
      <w:pPr>
        <w:pStyle w:val="BodyText"/>
        <w:rPr>
          <w:rFonts w:eastAsiaTheme="minorEastAsia" w:cstheme="minorHAnsi"/>
          <w:iCs/>
          <w:color w:val="auto"/>
        </w:rPr>
      </w:pPr>
      <w:r w:rsidRPr="000B2169">
        <w:t>The adjust action cannot be used to report or correct Payee details. The Payee details are corrected through the update action or the next submit action.</w:t>
      </w:r>
    </w:p>
    <w:p w14:paraId="6E20168B" w14:textId="2224572A" w:rsidR="009C501C" w:rsidRPr="00F572A6" w:rsidRDefault="009C501C" w:rsidP="000B2169">
      <w:pPr>
        <w:pStyle w:val="Cross-Reference"/>
      </w:pPr>
      <w:r w:rsidRPr="00F572A6">
        <w:t xml:space="preserve">Refer to section </w:t>
      </w:r>
      <w:r w:rsidRPr="00B97C84">
        <w:rPr>
          <w:rStyle w:val="SmartLink"/>
        </w:rPr>
        <w:fldChar w:fldCharType="begin" w:fldLock="1"/>
      </w:r>
      <w:r w:rsidRPr="00B97C84">
        <w:rPr>
          <w:rStyle w:val="SmartLink"/>
        </w:rPr>
        <w:instrText xml:space="preserve"> REF _Ref33886333 \r \h  \* MERGEFORMAT </w:instrText>
      </w:r>
      <w:r w:rsidRPr="00B97C84">
        <w:rPr>
          <w:rStyle w:val="SmartLink"/>
        </w:rPr>
      </w:r>
      <w:r w:rsidRPr="00B97C84">
        <w:rPr>
          <w:rStyle w:val="SmartLink"/>
        </w:rPr>
        <w:fldChar w:fldCharType="separate"/>
      </w:r>
      <w:r w:rsidRPr="00B97C84">
        <w:rPr>
          <w:rStyle w:val="SmartLink"/>
        </w:rPr>
        <w:t>5.11</w:t>
      </w:r>
      <w:r w:rsidRPr="00B97C84">
        <w:rPr>
          <w:rStyle w:val="SmartLink"/>
        </w:rPr>
        <w:fldChar w:fldCharType="end"/>
      </w:r>
      <w:r w:rsidRPr="00B97C84">
        <w:rPr>
          <w:rStyle w:val="SmartLink"/>
        </w:rPr>
        <w:t xml:space="preserve"> </w:t>
      </w:r>
      <w:r w:rsidRPr="00B97C84">
        <w:rPr>
          <w:rStyle w:val="SmartLink"/>
        </w:rPr>
        <w:fldChar w:fldCharType="begin" w:fldLock="1"/>
      </w:r>
      <w:r w:rsidRPr="00B97C84">
        <w:rPr>
          <w:rStyle w:val="SmartLink"/>
        </w:rPr>
        <w:instrText xml:space="preserve"> REF _Ref33886333 \h  \* MERGEFORMAT </w:instrText>
      </w:r>
      <w:r w:rsidRPr="00B97C84">
        <w:rPr>
          <w:rStyle w:val="SmartLink"/>
        </w:rPr>
      </w:r>
      <w:r w:rsidRPr="00B97C84">
        <w:rPr>
          <w:rStyle w:val="SmartLink"/>
        </w:rPr>
        <w:fldChar w:fldCharType="separate"/>
      </w:r>
      <w:r w:rsidRPr="00B97C84">
        <w:rPr>
          <w:rStyle w:val="SmartLink"/>
        </w:rPr>
        <w:t>Corrections</w:t>
      </w:r>
      <w:r w:rsidRPr="00B97C84">
        <w:rPr>
          <w:rStyle w:val="SmartLink"/>
        </w:rPr>
        <w:fldChar w:fldCharType="end"/>
      </w:r>
      <w:r w:rsidRPr="00F572A6">
        <w:t>.</w:t>
      </w:r>
    </w:p>
    <w:p w14:paraId="1912FFAA" w14:textId="231D9095" w:rsidR="00285C49" w:rsidRDefault="000B2169" w:rsidP="007E7B7E">
      <w:pPr>
        <w:pStyle w:val="Heading3"/>
        <w:rPr>
          <w:lang w:eastAsia="en-US"/>
        </w:rPr>
      </w:pPr>
      <w:bookmarkStart w:id="543" w:name="_Ref144195444"/>
      <w:r>
        <w:lastRenderedPageBreak/>
        <w:t>Service Design Artefacts</w:t>
      </w:r>
      <w:bookmarkEnd w:id="543"/>
    </w:p>
    <w:p w14:paraId="579443A3" w14:textId="3A9ABF80" w:rsidR="005C17B3" w:rsidRPr="00890B9D" w:rsidRDefault="005C17B3" w:rsidP="000E6760">
      <w:pPr>
        <w:pStyle w:val="BodyText"/>
        <w:rPr>
          <w:lang w:eastAsia="en-US"/>
        </w:rPr>
      </w:pPr>
      <w:r w:rsidRPr="00890B9D">
        <w:rPr>
          <w:lang w:eastAsia="en-US"/>
        </w:rPr>
        <w:t>Along with the business rules outlined in this document, validation rules are specific to the action.  Use the following SBR artefacts to understand the required validation rules for each action</w:t>
      </w:r>
      <w:r w:rsidR="00285C49">
        <w:rPr>
          <w:lang w:eastAsia="en-US"/>
        </w:rPr>
        <w:t xml:space="preserve"> as the same MST is used for both actions</w:t>
      </w:r>
      <w:r w:rsidRPr="00890B9D">
        <w:rPr>
          <w:lang w:eastAsia="en-US"/>
        </w:rPr>
        <w:t>:</w:t>
      </w:r>
    </w:p>
    <w:p w14:paraId="6DF39DD4" w14:textId="77777777" w:rsidR="005C17B3" w:rsidRPr="00377D60" w:rsidRDefault="005C17B3" w:rsidP="000E6760">
      <w:pPr>
        <w:pStyle w:val="ListBullet"/>
      </w:pPr>
      <w:r w:rsidRPr="00377D60">
        <w:t>ATO PAYEVNT.0004 2020 Submit Validation Rules</w:t>
      </w:r>
    </w:p>
    <w:p w14:paraId="35FAB126" w14:textId="77777777" w:rsidR="005C17B3" w:rsidRPr="00377D60" w:rsidRDefault="005C17B3" w:rsidP="000E6760">
      <w:pPr>
        <w:pStyle w:val="ListBullet"/>
      </w:pPr>
      <w:r w:rsidRPr="00377D60">
        <w:t>ATO PAYEVNTEMP.0004 2020 Submit Validation Rules</w:t>
      </w:r>
    </w:p>
    <w:p w14:paraId="6D6ABE44" w14:textId="77777777" w:rsidR="005C17B3" w:rsidRPr="00377D60" w:rsidRDefault="005C17B3" w:rsidP="000E6760">
      <w:pPr>
        <w:pStyle w:val="ListBullet"/>
      </w:pPr>
      <w:r w:rsidRPr="00377D60">
        <w:t>ATO PAYEVNT.0004 2020 Update Validation Rules</w:t>
      </w:r>
    </w:p>
    <w:p w14:paraId="21D9C06F" w14:textId="7AB52765" w:rsidR="00F12AAC" w:rsidRDefault="005C17B3" w:rsidP="000E6760">
      <w:pPr>
        <w:pStyle w:val="ListBullet"/>
      </w:pPr>
      <w:r w:rsidRPr="00377D60">
        <w:t>ATO PAYEVNTEMP.0004 2020 Update Validation Rules</w:t>
      </w:r>
    </w:p>
    <w:p w14:paraId="33123123" w14:textId="39B8235D" w:rsidR="007403AB" w:rsidRPr="00890B9D" w:rsidRDefault="00F12AAC" w:rsidP="000E6760">
      <w:pPr>
        <w:pStyle w:val="ListBullet"/>
      </w:pPr>
      <w:r w:rsidRPr="00377D60">
        <w:t xml:space="preserve">ATO PAYEVNT.0004 2020 </w:t>
      </w:r>
      <w:r>
        <w:t>Adjust</w:t>
      </w:r>
      <w:r w:rsidRPr="00377D60">
        <w:t xml:space="preserve"> Validation Rule</w:t>
      </w:r>
      <w:r>
        <w:t>s</w:t>
      </w:r>
      <w:r w:rsidR="000547FD" w:rsidRPr="00890B9D">
        <w:t xml:space="preserve"> </w:t>
      </w:r>
    </w:p>
    <w:p w14:paraId="5BF3DE0F" w14:textId="58079EDC" w:rsidR="003459AA" w:rsidRPr="00890B9D" w:rsidRDefault="003459AA" w:rsidP="007359C5">
      <w:pPr>
        <w:pStyle w:val="Heading2"/>
      </w:pPr>
      <w:bookmarkStart w:id="544" w:name="_Toc54861803"/>
      <w:bookmarkStart w:id="545" w:name="_Ref131509099"/>
      <w:bookmarkStart w:id="546" w:name="_Toc238031947"/>
      <w:r w:rsidRPr="00890B9D">
        <w:t>ATO Online Services</w:t>
      </w:r>
      <w:bookmarkEnd w:id="544"/>
      <w:bookmarkEnd w:id="545"/>
      <w:bookmarkEnd w:id="546"/>
    </w:p>
    <w:p w14:paraId="359AD731" w14:textId="2F27F786" w:rsidR="000F3AF5" w:rsidRPr="00890B9D" w:rsidRDefault="005071F4" w:rsidP="000E6760">
      <w:pPr>
        <w:pStyle w:val="BodyText"/>
      </w:pPr>
      <w:r w:rsidRPr="00890B9D">
        <w:t xml:space="preserve">When </w:t>
      </w:r>
      <w:r w:rsidR="0085454C">
        <w:t>the</w:t>
      </w:r>
      <w:r w:rsidRPr="00890B9D">
        <w:t xml:space="preserve"> </w:t>
      </w:r>
      <w:r w:rsidR="00AF7057" w:rsidRPr="00890B9D">
        <w:t xml:space="preserve">ATO receives validated </w:t>
      </w:r>
      <w:r w:rsidR="00122A30">
        <w:t>p</w:t>
      </w:r>
      <w:r w:rsidR="00122A30" w:rsidRPr="00890B9D">
        <w:t xml:space="preserve">ay </w:t>
      </w:r>
      <w:r w:rsidR="00122A30">
        <w:t>e</w:t>
      </w:r>
      <w:r w:rsidR="00122A30" w:rsidRPr="00890B9D">
        <w:t xml:space="preserve">vents </w:t>
      </w:r>
      <w:r w:rsidR="00AF7057" w:rsidRPr="00890B9D">
        <w:t xml:space="preserve">via the SBR channel, the </w:t>
      </w:r>
      <w:r w:rsidR="002D6F4D" w:rsidRPr="00890B9D">
        <w:t>paye</w:t>
      </w:r>
      <w:r w:rsidR="00D20A30" w:rsidRPr="00890B9D">
        <w:t>r</w:t>
      </w:r>
      <w:r w:rsidR="002D6F4D" w:rsidRPr="00890B9D">
        <w:t xml:space="preserve"> details </w:t>
      </w:r>
      <w:r w:rsidR="007A637D">
        <w:t xml:space="preserve">are assigned to the </w:t>
      </w:r>
      <w:proofErr w:type="gramStart"/>
      <w:r w:rsidR="007A637D">
        <w:t>payers</w:t>
      </w:r>
      <w:proofErr w:type="gramEnd"/>
      <w:r w:rsidR="007A637D">
        <w:t xml:space="preserve"> record.</w:t>
      </w:r>
      <w:r w:rsidR="009552E0" w:rsidRPr="00890B9D">
        <w:t xml:space="preserve"> This summary data is published on the ATO Business Portal </w:t>
      </w:r>
      <w:r w:rsidR="0039288B" w:rsidRPr="00890B9D">
        <w:t xml:space="preserve">via Manage Employees &gt; STP </w:t>
      </w:r>
      <w:r w:rsidR="00D85894" w:rsidRPr="00890B9D">
        <w:t>Reporting</w:t>
      </w:r>
      <w:r w:rsidR="0039288B" w:rsidRPr="00890B9D">
        <w:t>:</w:t>
      </w:r>
    </w:p>
    <w:p w14:paraId="103E424E" w14:textId="4FB0E8E9" w:rsidR="000F3AF5" w:rsidRPr="00890B9D" w:rsidRDefault="000F3AF5" w:rsidP="004D06A2">
      <w:pPr>
        <w:pStyle w:val="FigureCaption"/>
        <w:keepLines/>
      </w:pPr>
      <w:bookmarkStart w:id="547" w:name="_Toc57733212"/>
      <w:bookmarkStart w:id="548" w:name="_Toc144116891"/>
      <w:bookmarkStart w:id="549" w:name="_Toc238031877"/>
      <w:r w:rsidRPr="00890B9D">
        <w:t xml:space="preserve">Figure </w:t>
      </w:r>
      <w:r w:rsidR="0042409F">
        <w:fldChar w:fldCharType="begin"/>
      </w:r>
      <w:r w:rsidR="0042409F">
        <w:instrText xml:space="preserve"> SEQ Figure \* ARABIC </w:instrText>
      </w:r>
      <w:r w:rsidR="0042409F">
        <w:fldChar w:fldCharType="separate"/>
      </w:r>
      <w:r w:rsidR="00C14FEC">
        <w:rPr>
          <w:noProof/>
        </w:rPr>
        <w:t>3</w:t>
      </w:r>
      <w:r w:rsidR="0042409F">
        <w:fldChar w:fldCharType="end"/>
      </w:r>
      <w:r w:rsidRPr="00890B9D">
        <w:t>: ATO Business Portal &gt; Manage Employees &gt; STP reporting</w:t>
      </w:r>
      <w:bookmarkEnd w:id="547"/>
      <w:bookmarkEnd w:id="548"/>
      <w:bookmarkEnd w:id="549"/>
    </w:p>
    <w:p w14:paraId="3F825319" w14:textId="77C15A39" w:rsidR="00E31D2B" w:rsidRPr="00890B9D" w:rsidRDefault="00E345C4" w:rsidP="000E6760">
      <w:pPr>
        <w:pStyle w:val="BodyText"/>
      </w:pPr>
      <w:r w:rsidRPr="00890B9D">
        <w:rPr>
          <w:noProof/>
          <w:lang w:eastAsia="en-AU"/>
        </w:rPr>
        <w:drawing>
          <wp:inline distT="0" distB="0" distL="0" distR="0" wp14:anchorId="7F6EE93B" wp14:editId="19F058D2">
            <wp:extent cx="5776449" cy="2462463"/>
            <wp:effectExtent l="133350" t="114300" r="148590" b="167005"/>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2" cstate="hqprint">
                      <a:extLst>
                        <a:ext uri="{28A0092B-C50C-407E-A947-70E740481C1C}">
                          <a14:useLocalDpi xmlns:a14="http://schemas.microsoft.com/office/drawing/2010/main"/>
                        </a:ext>
                      </a:extLst>
                    </a:blip>
                    <a:srcRect/>
                    <a:stretch>
                      <a:fillRect/>
                    </a:stretch>
                  </pic:blipFill>
                  <pic:spPr bwMode="auto">
                    <a:xfrm>
                      <a:off x="0" y="0"/>
                      <a:ext cx="5829763" cy="24851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a:graphicData>
            </a:graphic>
          </wp:inline>
        </w:drawing>
      </w:r>
    </w:p>
    <w:p w14:paraId="05BAB8BB" w14:textId="589D18C2" w:rsidR="00F653DF" w:rsidRPr="00890B9D" w:rsidRDefault="00065E7B" w:rsidP="000E6760">
      <w:pPr>
        <w:pStyle w:val="BodyText"/>
      </w:pPr>
      <w:r w:rsidRPr="00890B9D">
        <w:t xml:space="preserve">Payers may </w:t>
      </w:r>
      <w:r w:rsidR="003D1A6F" w:rsidRPr="00890B9D">
        <w:t xml:space="preserve">grant their </w:t>
      </w:r>
      <w:r w:rsidRPr="00890B9D">
        <w:t>authorise</w:t>
      </w:r>
      <w:r w:rsidR="003D1A6F" w:rsidRPr="00890B9D">
        <w:t xml:space="preserve">d </w:t>
      </w:r>
      <w:r w:rsidR="0012695F" w:rsidRPr="00890B9D">
        <w:t xml:space="preserve">business </w:t>
      </w:r>
      <w:proofErr w:type="gramStart"/>
      <w:r w:rsidR="0012695F" w:rsidRPr="00890B9D">
        <w:t>representatives</w:t>
      </w:r>
      <w:proofErr w:type="gramEnd"/>
      <w:r w:rsidR="00BB56F0" w:rsidRPr="00890B9D">
        <w:t xml:space="preserve"> permission to view </w:t>
      </w:r>
      <w:r w:rsidR="00122A30">
        <w:t>p</w:t>
      </w:r>
      <w:r w:rsidR="00122A30" w:rsidRPr="00890B9D">
        <w:t xml:space="preserve">ay </w:t>
      </w:r>
      <w:r w:rsidR="00122A30">
        <w:t>e</w:t>
      </w:r>
      <w:r w:rsidR="00122A30" w:rsidRPr="00890B9D">
        <w:t xml:space="preserve">vent </w:t>
      </w:r>
      <w:r w:rsidR="00BB56F0" w:rsidRPr="00890B9D">
        <w:t xml:space="preserve">data in the Business Portal. </w:t>
      </w:r>
      <w:r w:rsidR="00962DBE" w:rsidRPr="00890B9D">
        <w:t xml:space="preserve">Registered agents </w:t>
      </w:r>
      <w:r w:rsidR="00155217" w:rsidRPr="00890B9D">
        <w:t xml:space="preserve">(registered with the </w:t>
      </w:r>
      <w:hyperlink r:id="rId43" w:history="1">
        <w:r w:rsidR="00155217" w:rsidRPr="00890B9D">
          <w:rPr>
            <w:rStyle w:val="Hyperlink"/>
          </w:rPr>
          <w:t>Tax Practitioners Board</w:t>
        </w:r>
      </w:hyperlink>
      <w:r w:rsidR="00155217" w:rsidRPr="00890B9D">
        <w:t xml:space="preserve">) </w:t>
      </w:r>
      <w:r w:rsidR="00962DBE" w:rsidRPr="00890B9D">
        <w:t xml:space="preserve">will </w:t>
      </w:r>
      <w:r w:rsidR="002B7974" w:rsidRPr="00890B9D">
        <w:t xml:space="preserve">see </w:t>
      </w:r>
      <w:r w:rsidR="002C1DB0" w:rsidRPr="00890B9D">
        <w:t xml:space="preserve">similar </w:t>
      </w:r>
      <w:r w:rsidR="002B7974" w:rsidRPr="00890B9D">
        <w:t xml:space="preserve">summary data for their clients </w:t>
      </w:r>
      <w:r w:rsidR="002C1DB0" w:rsidRPr="00890B9D">
        <w:t xml:space="preserve">in </w:t>
      </w:r>
      <w:r w:rsidR="002D728D" w:rsidRPr="00890B9D">
        <w:t xml:space="preserve">Online </w:t>
      </w:r>
      <w:r w:rsidR="00122A30">
        <w:t>s</w:t>
      </w:r>
      <w:r w:rsidR="002D728D" w:rsidRPr="00890B9D">
        <w:t>ervices for agents.</w:t>
      </w:r>
      <w:r w:rsidRPr="00890B9D">
        <w:t xml:space="preserve"> </w:t>
      </w:r>
    </w:p>
    <w:p w14:paraId="674D9ED2" w14:textId="6FC4DE8B" w:rsidR="007271BC" w:rsidRPr="00890B9D" w:rsidRDefault="007271BC" w:rsidP="000E6760">
      <w:pPr>
        <w:pStyle w:val="BodyText"/>
      </w:pPr>
      <w:r w:rsidRPr="00890B9D">
        <w:t xml:space="preserve">When ATO </w:t>
      </w:r>
      <w:r w:rsidR="008A676A" w:rsidRPr="00890B9D">
        <w:t xml:space="preserve">receives validated </w:t>
      </w:r>
      <w:r w:rsidR="00D46C6C">
        <w:t>p</w:t>
      </w:r>
      <w:r w:rsidR="00D46C6C" w:rsidRPr="00890B9D">
        <w:t xml:space="preserve">ay </w:t>
      </w:r>
      <w:r w:rsidR="00D46C6C">
        <w:t>e</w:t>
      </w:r>
      <w:r w:rsidR="00D46C6C" w:rsidRPr="00890B9D">
        <w:t xml:space="preserve">vents </w:t>
      </w:r>
      <w:r w:rsidR="008A676A" w:rsidRPr="00890B9D">
        <w:t xml:space="preserve">via the SBR channel, the payee details are matched against the ATO </w:t>
      </w:r>
      <w:r w:rsidR="009A6E28" w:rsidRPr="00890B9D">
        <w:t>records</w:t>
      </w:r>
      <w:r w:rsidR="00022B50" w:rsidRPr="00890B9D">
        <w:t xml:space="preserve"> to assign the </w:t>
      </w:r>
      <w:r w:rsidR="00D46C6C">
        <w:t>p</w:t>
      </w:r>
      <w:r w:rsidR="00D46C6C" w:rsidRPr="00890B9D">
        <w:t xml:space="preserve">ay </w:t>
      </w:r>
      <w:r w:rsidR="00D46C6C">
        <w:t>e</w:t>
      </w:r>
      <w:r w:rsidR="00D46C6C" w:rsidRPr="00890B9D">
        <w:t xml:space="preserve">vent </w:t>
      </w:r>
      <w:r w:rsidR="00022B50" w:rsidRPr="00890B9D">
        <w:t>to the correct payee record.</w:t>
      </w:r>
      <w:r w:rsidR="000E2053" w:rsidRPr="00890B9D">
        <w:t xml:space="preserve"> </w:t>
      </w:r>
      <w:r w:rsidR="004A1F56" w:rsidRPr="00890B9D">
        <w:t xml:space="preserve">The run date/time stamp </w:t>
      </w:r>
      <w:r w:rsidR="00F523D0" w:rsidRPr="00890B9D">
        <w:t>is used to point</w:t>
      </w:r>
      <w:r w:rsidR="00501197" w:rsidRPr="00890B9D">
        <w:t xml:space="preserve"> to the latest record </w:t>
      </w:r>
      <w:r w:rsidR="00A234E5" w:rsidRPr="00890B9D">
        <w:t>for YTD data</w:t>
      </w:r>
      <w:r w:rsidR="00501197" w:rsidRPr="00890B9D">
        <w:t xml:space="preserve"> from the payer. The data is</w:t>
      </w:r>
      <w:r w:rsidR="007671A2">
        <w:t xml:space="preserve"> displayed </w:t>
      </w:r>
      <w:r w:rsidR="00501197" w:rsidRPr="00890B9D">
        <w:t xml:space="preserve">on </w:t>
      </w:r>
      <w:r w:rsidR="00292586" w:rsidRPr="00890B9D">
        <w:t>ATO Online Income Statement</w:t>
      </w:r>
      <w:r w:rsidR="000507AB" w:rsidRPr="00890B9D">
        <w:t xml:space="preserve"> for each </w:t>
      </w:r>
      <w:r w:rsidR="000437CF" w:rsidRPr="00890B9D">
        <w:t xml:space="preserve">ABN/Br or </w:t>
      </w:r>
      <w:r w:rsidR="0085454C">
        <w:t>Withhold</w:t>
      </w:r>
      <w:r w:rsidR="00454B3F">
        <w:t>er</w:t>
      </w:r>
      <w:r w:rsidR="0085454C">
        <w:t xml:space="preserve"> </w:t>
      </w:r>
      <w:r w:rsidR="00365F52">
        <w:t>P</w:t>
      </w:r>
      <w:r w:rsidR="0085454C">
        <w:t xml:space="preserve">ayer </w:t>
      </w:r>
      <w:r w:rsidR="00365F52">
        <w:t>N</w:t>
      </w:r>
      <w:r w:rsidR="0085454C">
        <w:t>umber (</w:t>
      </w:r>
      <w:r w:rsidR="000437CF" w:rsidRPr="00890B9D">
        <w:t>WPN</w:t>
      </w:r>
      <w:r w:rsidR="0085454C">
        <w:t>)</w:t>
      </w:r>
      <w:r w:rsidR="00410B44" w:rsidRPr="00890B9D">
        <w:t>/BMS Id/Payroll Id/</w:t>
      </w:r>
      <w:r w:rsidR="00CC4878" w:rsidRPr="00890B9D">
        <w:t>TFN</w:t>
      </w:r>
      <w:r w:rsidR="00292586" w:rsidRPr="00890B9D">
        <w:t>, showing a status of:</w:t>
      </w:r>
    </w:p>
    <w:p w14:paraId="27D2C3AB" w14:textId="77777777" w:rsidR="00292586" w:rsidRPr="00FB1BE6" w:rsidRDefault="00CC4878" w:rsidP="000E6760">
      <w:pPr>
        <w:pStyle w:val="ListBullet"/>
      </w:pPr>
      <w:r w:rsidRPr="00064C86">
        <w:t xml:space="preserve">Year to Date </w:t>
      </w:r>
      <w:r w:rsidR="00D91BBA" w:rsidRPr="00064C86">
        <w:t>–</w:t>
      </w:r>
      <w:r w:rsidRPr="00064C86">
        <w:t xml:space="preserve"> </w:t>
      </w:r>
      <w:r w:rsidR="00D91BBA" w:rsidRPr="00FB1BE6">
        <w:t>progressive balance throughout the current financial year</w:t>
      </w:r>
    </w:p>
    <w:p w14:paraId="5BA947BE" w14:textId="77777777" w:rsidR="00D91BBA" w:rsidRPr="00064C86" w:rsidRDefault="006C433A" w:rsidP="000E6760">
      <w:pPr>
        <w:pStyle w:val="ListBullet"/>
      </w:pPr>
      <w:r w:rsidRPr="00FB1BE6">
        <w:t>Not Tax Ready</w:t>
      </w:r>
      <w:r w:rsidRPr="00064C86">
        <w:t xml:space="preserve"> – after 30 June if the record is not yet finalised by the payer</w:t>
      </w:r>
    </w:p>
    <w:p w14:paraId="08322EF3" w14:textId="77777777" w:rsidR="006C433A" w:rsidRPr="00064C86" w:rsidRDefault="006C433A" w:rsidP="000E6760">
      <w:pPr>
        <w:pStyle w:val="ListBullet"/>
      </w:pPr>
      <w:r w:rsidRPr="00FB1BE6">
        <w:t xml:space="preserve">Tax Ready </w:t>
      </w:r>
      <w:r w:rsidRPr="00064C86">
        <w:t>– when the payer has finalised the record</w:t>
      </w:r>
      <w:r w:rsidR="001B7695" w:rsidRPr="00064C86">
        <w:t xml:space="preserve">, before or after </w:t>
      </w:r>
      <w:r w:rsidR="00A03BB2" w:rsidRPr="00064C86">
        <w:t>30 June.</w:t>
      </w:r>
    </w:p>
    <w:p w14:paraId="083FDB79" w14:textId="77777777" w:rsidR="000B6897" w:rsidRPr="00890B9D" w:rsidRDefault="00330336" w:rsidP="000E6760">
      <w:pPr>
        <w:pStyle w:val="BodyText"/>
      </w:pPr>
      <w:r w:rsidRPr="00890B9D">
        <w:t xml:space="preserve">If the payer </w:t>
      </w:r>
      <w:r w:rsidR="00DC3414" w:rsidRPr="00890B9D">
        <w:t>amends</w:t>
      </w:r>
      <w:r w:rsidRPr="00890B9D">
        <w:t xml:space="preserve"> a finalised STP Income Statement, the ATO </w:t>
      </w:r>
      <w:r w:rsidR="00916E89" w:rsidRPr="00890B9D">
        <w:t>may issue an amended assessment to the payee</w:t>
      </w:r>
      <w:r w:rsidR="00617830" w:rsidRPr="00890B9D">
        <w:t xml:space="preserve">. </w:t>
      </w:r>
    </w:p>
    <w:p w14:paraId="14D37778" w14:textId="78B0B398" w:rsidR="00687F84" w:rsidRPr="00890B9D" w:rsidRDefault="00687F84" w:rsidP="004D06A2">
      <w:pPr>
        <w:pStyle w:val="FigureCaption"/>
        <w:keepLines/>
      </w:pPr>
      <w:bookmarkStart w:id="550" w:name="_Toc57733213"/>
      <w:bookmarkStart w:id="551" w:name="_Toc144116892"/>
      <w:bookmarkStart w:id="552" w:name="_Toc238031878"/>
      <w:r w:rsidRPr="00890B9D">
        <w:lastRenderedPageBreak/>
        <w:t xml:space="preserve">Figure </w:t>
      </w:r>
      <w:r w:rsidR="0042409F">
        <w:fldChar w:fldCharType="begin"/>
      </w:r>
      <w:r w:rsidR="0042409F">
        <w:instrText xml:space="preserve"> SEQ Figure \* ARABIC </w:instrText>
      </w:r>
      <w:r w:rsidR="0042409F">
        <w:fldChar w:fldCharType="separate"/>
      </w:r>
      <w:r w:rsidR="00C14FEC">
        <w:rPr>
          <w:noProof/>
        </w:rPr>
        <w:t>4</w:t>
      </w:r>
      <w:r w:rsidR="0042409F">
        <w:fldChar w:fldCharType="end"/>
      </w:r>
      <w:r w:rsidRPr="00890B9D">
        <w:t>: ATO Online Services - Prior and Current Financial Years</w:t>
      </w:r>
      <w:bookmarkEnd w:id="550"/>
      <w:bookmarkEnd w:id="551"/>
      <w:bookmarkEnd w:id="552"/>
    </w:p>
    <w:p w14:paraId="0F9AE727" w14:textId="0EE13261" w:rsidR="00687F84" w:rsidRDefault="00620CEA" w:rsidP="000E6760">
      <w:pPr>
        <w:pStyle w:val="BodyText"/>
      </w:pPr>
      <w:r w:rsidRPr="00890B9D">
        <w:rPr>
          <w:noProof/>
          <w:lang w:eastAsia="en-AU"/>
        </w:rPr>
        <w:drawing>
          <wp:inline distT="0" distB="0" distL="0" distR="0" wp14:anchorId="74552AC6" wp14:editId="5C42E35F">
            <wp:extent cx="5158468" cy="2184792"/>
            <wp:effectExtent l="133350" t="114300" r="118745" b="13970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4" cstate="hqprint">
                      <a:extLst>
                        <a:ext uri="{28A0092B-C50C-407E-A947-70E740481C1C}">
                          <a14:useLocalDpi xmlns:a14="http://schemas.microsoft.com/office/drawing/2010/main"/>
                        </a:ext>
                      </a:extLst>
                    </a:blip>
                    <a:srcRect/>
                    <a:stretch>
                      <a:fillRect/>
                    </a:stretch>
                  </pic:blipFill>
                  <pic:spPr bwMode="auto">
                    <a:xfrm>
                      <a:off x="0" y="0"/>
                      <a:ext cx="5272366" cy="22330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a:graphicData>
            </a:graphic>
          </wp:inline>
        </w:drawing>
      </w:r>
    </w:p>
    <w:p w14:paraId="70567C11" w14:textId="0A367ACF" w:rsidR="0037130A" w:rsidRDefault="0037130A">
      <w:pPr>
        <w:pStyle w:val="Cross-Reference"/>
      </w:pPr>
      <w:r>
        <w:t>Refer</w:t>
      </w:r>
      <w:r w:rsidR="0026542C">
        <w:t xml:space="preserve"> to the ATO Guidance Note for </w:t>
      </w:r>
      <w:hyperlink r:id="rId45" w:history="1">
        <w:r w:rsidR="00DD531E" w:rsidRPr="00DD531E">
          <w:rPr>
            <w:rStyle w:val="Hyperlink"/>
          </w:rPr>
          <w:t>ATO Online Screens and ATO Use of Data</w:t>
        </w:r>
      </w:hyperlink>
    </w:p>
    <w:p w14:paraId="25F97D46" w14:textId="77777777" w:rsidR="005634B8" w:rsidRPr="004C48E8" w:rsidRDefault="00E87990" w:rsidP="007359C5">
      <w:pPr>
        <w:pStyle w:val="Heading2"/>
      </w:pPr>
      <w:bookmarkStart w:id="553" w:name="_Toc34679857"/>
      <w:bookmarkStart w:id="554" w:name="_Toc34747903"/>
      <w:bookmarkStart w:id="555" w:name="_Toc34748211"/>
      <w:bookmarkStart w:id="556" w:name="_Toc34748519"/>
      <w:bookmarkStart w:id="557" w:name="_Toc34753391"/>
      <w:bookmarkStart w:id="558" w:name="_Toc34831445"/>
      <w:bookmarkStart w:id="559" w:name="_Toc34847231"/>
      <w:bookmarkStart w:id="560" w:name="_Toc34847552"/>
      <w:bookmarkStart w:id="561" w:name="_Toc34847873"/>
      <w:bookmarkStart w:id="562" w:name="_Toc34848194"/>
      <w:bookmarkStart w:id="563" w:name="_Toc34848515"/>
      <w:bookmarkStart w:id="564" w:name="_Toc34898332"/>
      <w:bookmarkStart w:id="565" w:name="_Toc34898987"/>
      <w:bookmarkStart w:id="566" w:name="_Toc34916520"/>
      <w:bookmarkStart w:id="567" w:name="_Toc34831446"/>
      <w:bookmarkStart w:id="568" w:name="_Toc34847232"/>
      <w:bookmarkStart w:id="569" w:name="_Toc34847553"/>
      <w:bookmarkStart w:id="570" w:name="_Toc34847874"/>
      <w:bookmarkStart w:id="571" w:name="_Toc34848195"/>
      <w:bookmarkStart w:id="572" w:name="_Toc34848516"/>
      <w:bookmarkStart w:id="573" w:name="_Toc34898333"/>
      <w:bookmarkStart w:id="574" w:name="_Toc34898988"/>
      <w:bookmarkStart w:id="575" w:name="_Toc34916521"/>
      <w:bookmarkStart w:id="576" w:name="_Toc34679859"/>
      <w:bookmarkStart w:id="577" w:name="_Toc34747905"/>
      <w:bookmarkStart w:id="578" w:name="_Toc34748213"/>
      <w:bookmarkStart w:id="579" w:name="_Toc34748521"/>
      <w:bookmarkStart w:id="580" w:name="_Toc34753393"/>
      <w:bookmarkStart w:id="581" w:name="_Toc34831447"/>
      <w:bookmarkStart w:id="582" w:name="_Toc34847233"/>
      <w:bookmarkStart w:id="583" w:name="_Toc34847554"/>
      <w:bookmarkStart w:id="584" w:name="_Toc34847875"/>
      <w:bookmarkStart w:id="585" w:name="_Toc34848196"/>
      <w:bookmarkStart w:id="586" w:name="_Toc34848517"/>
      <w:bookmarkStart w:id="587" w:name="_Toc34898334"/>
      <w:bookmarkStart w:id="588" w:name="_Toc34898989"/>
      <w:bookmarkStart w:id="589" w:name="_Toc34916522"/>
      <w:bookmarkStart w:id="590" w:name="_Toc34679860"/>
      <w:bookmarkStart w:id="591" w:name="_Toc34747906"/>
      <w:bookmarkStart w:id="592" w:name="_Toc34748214"/>
      <w:bookmarkStart w:id="593" w:name="_Toc34748522"/>
      <w:bookmarkStart w:id="594" w:name="_Toc34753394"/>
      <w:bookmarkStart w:id="595" w:name="_Toc34831448"/>
      <w:bookmarkStart w:id="596" w:name="_Toc34847234"/>
      <w:bookmarkStart w:id="597" w:name="_Toc34847555"/>
      <w:bookmarkStart w:id="598" w:name="_Toc34847876"/>
      <w:bookmarkStart w:id="599" w:name="_Toc34848197"/>
      <w:bookmarkStart w:id="600" w:name="_Toc34848518"/>
      <w:bookmarkStart w:id="601" w:name="_Toc34898335"/>
      <w:bookmarkStart w:id="602" w:name="_Toc34898990"/>
      <w:bookmarkStart w:id="603" w:name="_Toc34916523"/>
      <w:bookmarkStart w:id="604" w:name="_Toc34679861"/>
      <w:bookmarkStart w:id="605" w:name="_Toc34747907"/>
      <w:bookmarkStart w:id="606" w:name="_Toc34748215"/>
      <w:bookmarkStart w:id="607" w:name="_Toc34748523"/>
      <w:bookmarkStart w:id="608" w:name="_Toc34753395"/>
      <w:bookmarkStart w:id="609" w:name="_Toc34831449"/>
      <w:bookmarkStart w:id="610" w:name="_Toc34847235"/>
      <w:bookmarkStart w:id="611" w:name="_Toc34847556"/>
      <w:bookmarkStart w:id="612" w:name="_Toc34847877"/>
      <w:bookmarkStart w:id="613" w:name="_Toc34848198"/>
      <w:bookmarkStart w:id="614" w:name="_Toc34848519"/>
      <w:bookmarkStart w:id="615" w:name="_Toc34898336"/>
      <w:bookmarkStart w:id="616" w:name="_Toc34898991"/>
      <w:bookmarkStart w:id="617" w:name="_Toc34916524"/>
      <w:bookmarkStart w:id="618" w:name="_Changes_between_the"/>
      <w:bookmarkStart w:id="619" w:name="_Toc54861804"/>
      <w:bookmarkStart w:id="620" w:name="_Ref144136475"/>
      <w:bookmarkStart w:id="621" w:name="_Ref144136477"/>
      <w:bookmarkStart w:id="622" w:name="_Ref237533378"/>
      <w:bookmarkStart w:id="623" w:name="_Ref237533382"/>
      <w:bookmarkStart w:id="624" w:name="_Toc238031948"/>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r>
        <w:t>Changes</w:t>
      </w:r>
      <w:r w:rsidR="00C91EF5">
        <w:t xml:space="preserve"> between the 2018 and 2020 Services</w:t>
      </w:r>
      <w:bookmarkEnd w:id="619"/>
      <w:bookmarkEnd w:id="620"/>
      <w:bookmarkEnd w:id="621"/>
      <w:bookmarkEnd w:id="622"/>
      <w:bookmarkEnd w:id="623"/>
      <w:bookmarkEnd w:id="624"/>
    </w:p>
    <w:p w14:paraId="6F47A60B" w14:textId="77777777" w:rsidR="00F35B06" w:rsidRPr="00890B9D" w:rsidRDefault="00F35B06" w:rsidP="000E6760">
      <w:pPr>
        <w:pStyle w:val="BodyText"/>
      </w:pPr>
      <w:r w:rsidRPr="00890B9D">
        <w:t xml:space="preserve">The key changes between the </w:t>
      </w:r>
      <w:r w:rsidR="00D46C6C">
        <w:t>p</w:t>
      </w:r>
      <w:r w:rsidR="00D46C6C" w:rsidRPr="00890B9D">
        <w:t xml:space="preserve">ay </w:t>
      </w:r>
      <w:r w:rsidR="00D46C6C">
        <w:t>e</w:t>
      </w:r>
      <w:r w:rsidR="00D46C6C" w:rsidRPr="00890B9D">
        <w:t xml:space="preserve">vent </w:t>
      </w:r>
      <w:r w:rsidR="001824E4" w:rsidRPr="00890B9D">
        <w:t xml:space="preserve">2018 and 2020 services </w:t>
      </w:r>
      <w:r w:rsidRPr="00890B9D">
        <w:t>are</w:t>
      </w:r>
      <w:r w:rsidR="001824E4" w:rsidRPr="00890B9D">
        <w:t>:</w:t>
      </w:r>
    </w:p>
    <w:p w14:paraId="2AB9D601" w14:textId="6BDC5C29" w:rsidR="007C0479" w:rsidRPr="00FB1BE6" w:rsidRDefault="00916E89" w:rsidP="000E6760">
      <w:pPr>
        <w:pStyle w:val="ListBullet"/>
      </w:pPr>
      <w:r w:rsidRPr="00D20D1E">
        <w:t>Income Stream Collection</w:t>
      </w:r>
      <w:r w:rsidRPr="00064C86">
        <w:t xml:space="preserve"> – all </w:t>
      </w:r>
      <w:r w:rsidR="0058153B" w:rsidRPr="00064C86">
        <w:t>remuneration</w:t>
      </w:r>
      <w:r w:rsidRPr="00064C86">
        <w:t xml:space="preserve"> must be reported by Income Type/Country </w:t>
      </w:r>
      <w:proofErr w:type="gramStart"/>
      <w:r w:rsidRPr="00064C86">
        <w:t>Codes</w:t>
      </w:r>
      <w:proofErr w:type="gramEnd"/>
      <w:r w:rsidRPr="00064C86">
        <w:t xml:space="preserve"> and the </w:t>
      </w:r>
      <w:r w:rsidR="0058153B" w:rsidRPr="00064C86">
        <w:t>remuneration</w:t>
      </w:r>
      <w:r w:rsidRPr="00FB1BE6">
        <w:t xml:space="preserve"> </w:t>
      </w:r>
      <w:r w:rsidR="0058153B" w:rsidRPr="00FB1BE6">
        <w:t>must be</w:t>
      </w:r>
      <w:r w:rsidRPr="00FB1BE6">
        <w:t xml:space="preserve"> </w:t>
      </w:r>
      <w:r w:rsidR="0058153B" w:rsidRPr="00FB1BE6">
        <w:t>“</w:t>
      </w:r>
      <w:r w:rsidRPr="00FB1BE6">
        <w:t>disaggregated</w:t>
      </w:r>
      <w:r w:rsidR="0058153B" w:rsidRPr="00FB1BE6">
        <w:t>”</w:t>
      </w:r>
      <w:r w:rsidRPr="00FB1BE6">
        <w:t xml:space="preserve"> into separately itemised components</w:t>
      </w:r>
    </w:p>
    <w:p w14:paraId="3653AE52" w14:textId="77777777" w:rsidR="0058153B" w:rsidRPr="00064C86" w:rsidRDefault="007C0479" w:rsidP="000E6760">
      <w:pPr>
        <w:pStyle w:val="ListBullet"/>
      </w:pPr>
      <w:r w:rsidRPr="00D20D1E">
        <w:t>Country Codes</w:t>
      </w:r>
      <w:r w:rsidRPr="00064C86">
        <w:t xml:space="preserve"> – some Income Types must now be reported by the Country Code for the foreign country related to the reported income</w:t>
      </w:r>
    </w:p>
    <w:p w14:paraId="43533DFB" w14:textId="77777777" w:rsidR="0058153B" w:rsidRPr="00064C86" w:rsidRDefault="0058153B" w:rsidP="000E6760">
      <w:pPr>
        <w:pStyle w:val="ListBullet"/>
      </w:pPr>
      <w:r w:rsidRPr="00D20D1E">
        <w:t>Disaggregation of Gross</w:t>
      </w:r>
      <w:r w:rsidRPr="00064C86">
        <w:t xml:space="preserve"> – remuneration is now to be reported as separately itemised components (Payment Types) that have a common definition, rather than a specific definition per Income Type</w:t>
      </w:r>
    </w:p>
    <w:p w14:paraId="6B7D96E1" w14:textId="77777777" w:rsidR="009E63AA" w:rsidRPr="00FB1BE6" w:rsidRDefault="009E63AA" w:rsidP="000E6760">
      <w:pPr>
        <w:pStyle w:val="ListBullet"/>
      </w:pPr>
      <w:bookmarkStart w:id="625" w:name="_Toc34679863"/>
      <w:bookmarkStart w:id="626" w:name="_Toc34747909"/>
      <w:bookmarkStart w:id="627" w:name="_Toc34748217"/>
      <w:bookmarkStart w:id="628" w:name="_Toc34748525"/>
      <w:bookmarkStart w:id="629" w:name="_Toc34753397"/>
      <w:bookmarkStart w:id="630" w:name="_Toc34831451"/>
      <w:bookmarkStart w:id="631" w:name="_Toc34847237"/>
      <w:bookmarkStart w:id="632" w:name="_Toc34847558"/>
      <w:bookmarkStart w:id="633" w:name="_Toc34847879"/>
      <w:bookmarkStart w:id="634" w:name="_Toc34848200"/>
      <w:bookmarkStart w:id="635" w:name="_Toc34848521"/>
      <w:bookmarkEnd w:id="625"/>
      <w:bookmarkEnd w:id="626"/>
      <w:bookmarkEnd w:id="627"/>
      <w:bookmarkEnd w:id="628"/>
      <w:bookmarkEnd w:id="629"/>
      <w:bookmarkEnd w:id="630"/>
      <w:bookmarkEnd w:id="631"/>
      <w:bookmarkEnd w:id="632"/>
      <w:bookmarkEnd w:id="633"/>
      <w:bookmarkEnd w:id="634"/>
      <w:bookmarkEnd w:id="635"/>
      <w:r w:rsidRPr="00D20D1E">
        <w:t>Tax File Number Declaration Forms</w:t>
      </w:r>
      <w:r w:rsidR="0058153B" w:rsidRPr="00064C86">
        <w:t xml:space="preserve"> </w:t>
      </w:r>
      <w:r w:rsidRPr="00064C86">
        <w:t>–</w:t>
      </w:r>
      <w:r w:rsidR="0058153B" w:rsidRPr="00064C86">
        <w:t xml:space="preserve"> </w:t>
      </w:r>
      <w:r w:rsidRPr="00064C86">
        <w:t xml:space="preserve">the current employment and withholding data for the payee must now be included in every </w:t>
      </w:r>
      <w:r w:rsidR="0039392D">
        <w:t>p</w:t>
      </w:r>
      <w:r w:rsidR="0039392D" w:rsidRPr="00064C86">
        <w:t xml:space="preserve">ay </w:t>
      </w:r>
      <w:r w:rsidR="0039392D">
        <w:t>e</w:t>
      </w:r>
      <w:r w:rsidR="0039392D" w:rsidRPr="00064C86">
        <w:t xml:space="preserve">vent </w:t>
      </w:r>
      <w:r w:rsidRPr="00064C86">
        <w:t xml:space="preserve">and will mean a payer has met their obligation to send Tax File Number </w:t>
      </w:r>
      <w:r w:rsidRPr="00FB1BE6">
        <w:t>Declaration details to the ATO</w:t>
      </w:r>
      <w:bookmarkStart w:id="636" w:name="_Toc34679864"/>
      <w:bookmarkStart w:id="637" w:name="_Toc34747910"/>
      <w:bookmarkStart w:id="638" w:name="_Toc34748218"/>
      <w:bookmarkStart w:id="639" w:name="_Toc34748526"/>
      <w:bookmarkStart w:id="640" w:name="_Toc34753398"/>
      <w:bookmarkStart w:id="641" w:name="_Toc34831452"/>
      <w:bookmarkStart w:id="642" w:name="_Toc34847238"/>
      <w:bookmarkStart w:id="643" w:name="_Toc34847559"/>
      <w:bookmarkStart w:id="644" w:name="_Toc34847880"/>
      <w:bookmarkStart w:id="645" w:name="_Toc34848201"/>
      <w:bookmarkStart w:id="646" w:name="_Toc34848522"/>
      <w:bookmarkEnd w:id="636"/>
      <w:bookmarkEnd w:id="637"/>
      <w:bookmarkEnd w:id="638"/>
      <w:bookmarkEnd w:id="639"/>
      <w:bookmarkEnd w:id="640"/>
      <w:bookmarkEnd w:id="641"/>
      <w:bookmarkEnd w:id="642"/>
      <w:bookmarkEnd w:id="643"/>
      <w:bookmarkEnd w:id="644"/>
      <w:bookmarkEnd w:id="645"/>
      <w:bookmarkEnd w:id="646"/>
    </w:p>
    <w:p w14:paraId="4C1227A1" w14:textId="52D053F7" w:rsidR="009E63AA" w:rsidRPr="00FB1BE6" w:rsidRDefault="009E63AA" w:rsidP="000E6760">
      <w:pPr>
        <w:pStyle w:val="ListBullet"/>
      </w:pPr>
      <w:r w:rsidRPr="00D20D1E">
        <w:t>Employment Separation Certificates</w:t>
      </w:r>
      <w:r w:rsidRPr="00064C86">
        <w:t xml:space="preserve"> – reporting the type of cessation reason that ended the employment or engagement relationship between the </w:t>
      </w:r>
      <w:proofErr w:type="gramStart"/>
      <w:r w:rsidRPr="00064C86">
        <w:t>payee</w:t>
      </w:r>
      <w:proofErr w:type="gramEnd"/>
      <w:r w:rsidRPr="00064C86">
        <w:t xml:space="preserve"> and the payer will </w:t>
      </w:r>
      <w:r w:rsidR="00A95F83">
        <w:t xml:space="preserve">be used to minimise the need for </w:t>
      </w:r>
      <w:r w:rsidRPr="00064C86">
        <w:t xml:space="preserve">payers to provide </w:t>
      </w:r>
      <w:r w:rsidR="001B3677" w:rsidRPr="00064C86">
        <w:t xml:space="preserve">separate payee </w:t>
      </w:r>
      <w:r w:rsidRPr="00FB1BE6">
        <w:t>employment separation certificates to Services Australia</w:t>
      </w:r>
      <w:bookmarkStart w:id="647" w:name="_Toc34679865"/>
      <w:bookmarkStart w:id="648" w:name="_Toc34747911"/>
      <w:bookmarkStart w:id="649" w:name="_Toc34748219"/>
      <w:bookmarkStart w:id="650" w:name="_Toc34748527"/>
      <w:bookmarkStart w:id="651" w:name="_Toc34753399"/>
      <w:bookmarkStart w:id="652" w:name="_Toc34831453"/>
      <w:bookmarkStart w:id="653" w:name="_Toc34847239"/>
      <w:bookmarkStart w:id="654" w:name="_Toc34847560"/>
      <w:bookmarkStart w:id="655" w:name="_Toc34847881"/>
      <w:bookmarkStart w:id="656" w:name="_Toc34848202"/>
      <w:bookmarkStart w:id="657" w:name="_Toc34848523"/>
      <w:bookmarkEnd w:id="647"/>
      <w:bookmarkEnd w:id="648"/>
      <w:bookmarkEnd w:id="649"/>
      <w:bookmarkEnd w:id="650"/>
      <w:bookmarkEnd w:id="651"/>
      <w:bookmarkEnd w:id="652"/>
      <w:bookmarkEnd w:id="653"/>
      <w:bookmarkEnd w:id="654"/>
      <w:bookmarkEnd w:id="655"/>
      <w:bookmarkEnd w:id="656"/>
      <w:bookmarkEnd w:id="657"/>
    </w:p>
    <w:p w14:paraId="6F8728EC" w14:textId="77777777" w:rsidR="001B3677" w:rsidRPr="00C24540" w:rsidRDefault="001B3677" w:rsidP="000E6760">
      <w:pPr>
        <w:pStyle w:val="ListBullet"/>
        <w:rPr>
          <w:b/>
          <w:bCs/>
        </w:rPr>
      </w:pPr>
      <w:r w:rsidRPr="00D20D1E">
        <w:t>Tax Treatment Codes</w:t>
      </w:r>
      <w:r w:rsidRPr="00C24540">
        <w:t xml:space="preserve"> – a new mandatory field must now be included in every </w:t>
      </w:r>
      <w:r w:rsidR="0039392D">
        <w:t>p</w:t>
      </w:r>
      <w:r w:rsidR="0039392D" w:rsidRPr="00C24540">
        <w:t xml:space="preserve">ay </w:t>
      </w:r>
      <w:r w:rsidR="0039392D">
        <w:t>e</w:t>
      </w:r>
      <w:r w:rsidR="0039392D" w:rsidRPr="00C24540">
        <w:t xml:space="preserve">vent </w:t>
      </w:r>
      <w:r w:rsidRPr="00C24540">
        <w:t>that will indicate the PAYGW tax scales and other components that have been applied by the payer to determine payee withholding amounts</w:t>
      </w:r>
    </w:p>
    <w:p w14:paraId="2F39D2FB" w14:textId="57598E36" w:rsidR="001B3677" w:rsidRPr="00FB1BE6" w:rsidRDefault="009E63AA" w:rsidP="000E6760">
      <w:pPr>
        <w:pStyle w:val="ListBullet"/>
      </w:pPr>
      <w:r w:rsidRPr="00D20D1E">
        <w:t>Child Support Garnishees and Child Support Deductions</w:t>
      </w:r>
      <w:r w:rsidRPr="00064C86">
        <w:t xml:space="preserve"> – the option to include the </w:t>
      </w:r>
      <w:r w:rsidR="00A962CF">
        <w:t>Child Support G</w:t>
      </w:r>
      <w:r w:rsidRPr="00064C86">
        <w:t xml:space="preserve">arnishees and </w:t>
      </w:r>
      <w:r w:rsidR="00A962CF">
        <w:t>Child Support D</w:t>
      </w:r>
      <w:r w:rsidRPr="00064C86">
        <w:t xml:space="preserve">eductions that the payer has been instructed to deduct </w:t>
      </w:r>
      <w:r w:rsidR="001B3677" w:rsidRPr="00064C86">
        <w:t xml:space="preserve">from the payee </w:t>
      </w:r>
      <w:r w:rsidRPr="00064C86">
        <w:t>by the Child Support Registrar will replace the need for the p</w:t>
      </w:r>
      <w:r w:rsidRPr="00FB1BE6">
        <w:t xml:space="preserve">ayers to provide </w:t>
      </w:r>
      <w:r w:rsidR="001B3677" w:rsidRPr="00FB1BE6">
        <w:t xml:space="preserve">separate remittance </w:t>
      </w:r>
      <w:r w:rsidR="0006773C">
        <w:t>advice</w:t>
      </w:r>
      <w:r w:rsidR="008C2F3E">
        <w:t xml:space="preserve"> directly</w:t>
      </w:r>
      <w:r w:rsidR="001B3677" w:rsidRPr="00FB1BE6">
        <w:t xml:space="preserve"> to the Child Support Registrar</w:t>
      </w:r>
      <w:bookmarkStart w:id="658" w:name="_Toc34679866"/>
      <w:bookmarkStart w:id="659" w:name="_Toc34747912"/>
      <w:bookmarkStart w:id="660" w:name="_Toc34748220"/>
      <w:bookmarkStart w:id="661" w:name="_Toc34748528"/>
      <w:bookmarkStart w:id="662" w:name="_Toc34753400"/>
      <w:bookmarkStart w:id="663" w:name="_Toc34831454"/>
      <w:bookmarkStart w:id="664" w:name="_Toc34847240"/>
      <w:bookmarkStart w:id="665" w:name="_Toc34847561"/>
      <w:bookmarkStart w:id="666" w:name="_Toc34847882"/>
      <w:bookmarkStart w:id="667" w:name="_Toc34848203"/>
      <w:bookmarkStart w:id="668" w:name="_Toc34848524"/>
      <w:bookmarkEnd w:id="658"/>
      <w:bookmarkEnd w:id="659"/>
      <w:bookmarkEnd w:id="660"/>
      <w:bookmarkEnd w:id="661"/>
      <w:bookmarkEnd w:id="662"/>
      <w:bookmarkEnd w:id="663"/>
      <w:bookmarkEnd w:id="664"/>
      <w:bookmarkEnd w:id="665"/>
      <w:bookmarkEnd w:id="666"/>
      <w:bookmarkEnd w:id="667"/>
      <w:bookmarkEnd w:id="668"/>
    </w:p>
    <w:p w14:paraId="585FBABA" w14:textId="64A17041" w:rsidR="007C0479" w:rsidRPr="00064C86" w:rsidRDefault="007C0479" w:rsidP="000E6760">
      <w:pPr>
        <w:pStyle w:val="ListBullet"/>
      </w:pPr>
      <w:bookmarkStart w:id="669" w:name="_Toc34679867"/>
      <w:bookmarkStart w:id="670" w:name="_Toc34747913"/>
      <w:bookmarkStart w:id="671" w:name="_Toc34748221"/>
      <w:bookmarkStart w:id="672" w:name="_Toc34748529"/>
      <w:bookmarkStart w:id="673" w:name="_Toc34753401"/>
      <w:bookmarkStart w:id="674" w:name="_Toc34831455"/>
      <w:bookmarkStart w:id="675" w:name="_Toc34847241"/>
      <w:bookmarkStart w:id="676" w:name="_Toc34847562"/>
      <w:bookmarkStart w:id="677" w:name="_Toc34847883"/>
      <w:bookmarkStart w:id="678" w:name="_Toc34848204"/>
      <w:bookmarkStart w:id="679" w:name="_Toc34848525"/>
      <w:bookmarkEnd w:id="669"/>
      <w:bookmarkEnd w:id="670"/>
      <w:bookmarkEnd w:id="671"/>
      <w:bookmarkEnd w:id="672"/>
      <w:bookmarkEnd w:id="673"/>
      <w:bookmarkEnd w:id="674"/>
      <w:bookmarkEnd w:id="675"/>
      <w:bookmarkEnd w:id="676"/>
      <w:bookmarkEnd w:id="677"/>
      <w:bookmarkEnd w:id="678"/>
      <w:bookmarkEnd w:id="679"/>
      <w:r w:rsidRPr="00D20D1E">
        <w:t>Lump Sum E Letters</w:t>
      </w:r>
      <w:r w:rsidRPr="00064C86">
        <w:t xml:space="preserve"> – each financial year relevant to the lump sum E amount paid must now be included in the </w:t>
      </w:r>
      <w:r w:rsidR="0039392D">
        <w:t>p</w:t>
      </w:r>
      <w:r w:rsidR="0039392D" w:rsidRPr="00064C86">
        <w:t xml:space="preserve">ay </w:t>
      </w:r>
      <w:r w:rsidR="0039392D">
        <w:t>e</w:t>
      </w:r>
      <w:r w:rsidR="0039392D" w:rsidRPr="00064C86">
        <w:t xml:space="preserve">vent </w:t>
      </w:r>
      <w:r w:rsidRPr="00064C86">
        <w:t>prior to finalisation of the payee Income Statement, thus eliminating the need for the payer to provide lump sum E letters to payees</w:t>
      </w:r>
      <w:bookmarkStart w:id="680" w:name="_Toc34679868"/>
      <w:bookmarkStart w:id="681" w:name="_Toc34747914"/>
      <w:bookmarkStart w:id="682" w:name="_Toc34748222"/>
      <w:bookmarkStart w:id="683" w:name="_Toc34748530"/>
      <w:bookmarkStart w:id="684" w:name="_Toc34753402"/>
      <w:bookmarkStart w:id="685" w:name="_Toc34831456"/>
      <w:bookmarkStart w:id="686" w:name="_Toc34847242"/>
      <w:bookmarkStart w:id="687" w:name="_Toc34847563"/>
      <w:bookmarkStart w:id="688" w:name="_Toc34847884"/>
      <w:bookmarkStart w:id="689" w:name="_Toc34848205"/>
      <w:bookmarkStart w:id="690" w:name="_Toc34848526"/>
      <w:bookmarkEnd w:id="680"/>
      <w:bookmarkEnd w:id="681"/>
      <w:bookmarkEnd w:id="682"/>
      <w:bookmarkEnd w:id="683"/>
      <w:bookmarkEnd w:id="684"/>
      <w:bookmarkEnd w:id="685"/>
      <w:bookmarkEnd w:id="686"/>
      <w:bookmarkEnd w:id="687"/>
      <w:bookmarkEnd w:id="688"/>
      <w:bookmarkEnd w:id="689"/>
      <w:bookmarkEnd w:id="690"/>
      <w:r w:rsidR="00791C0C">
        <w:t xml:space="preserve">. </w:t>
      </w:r>
      <w:r w:rsidR="00791C0C" w:rsidRPr="00791C0C">
        <w:t>Additionally, from 1 July 2025, the annual lump sum E threshold amount of $1,200 is removed. From this date, any positive arrears payment that was payable more than 12 months prior to payment date is to be reported as Lump Sum E.</w:t>
      </w:r>
    </w:p>
    <w:p w14:paraId="6B8B5FB6" w14:textId="52C33EEB" w:rsidR="00C91EF5" w:rsidRDefault="007C0479" w:rsidP="000E6760">
      <w:pPr>
        <w:pStyle w:val="ListBullet"/>
      </w:pPr>
      <w:r w:rsidRPr="00D20D1E">
        <w:t>New Income Types</w:t>
      </w:r>
      <w:r w:rsidRPr="00064C86">
        <w:t xml:space="preserve"> –</w:t>
      </w:r>
      <w:r w:rsidRPr="00FB1BE6">
        <w:t xml:space="preserve"> </w:t>
      </w:r>
      <w:r w:rsidRPr="00890B9D">
        <w:t xml:space="preserve">new income types have been introduced from 1 July 2020 to allow a payer to advise of potential reporting concessions and/or </w:t>
      </w:r>
      <w:r w:rsidR="00525FA8">
        <w:t>IITR</w:t>
      </w:r>
      <w:r w:rsidRPr="00890B9D">
        <w:t xml:space="preserve"> concessions</w:t>
      </w:r>
      <w:bookmarkStart w:id="691" w:name="_Toc34679869"/>
      <w:bookmarkStart w:id="692" w:name="_Toc34747915"/>
      <w:bookmarkStart w:id="693" w:name="_Toc34748223"/>
      <w:bookmarkStart w:id="694" w:name="_Toc34748531"/>
      <w:bookmarkStart w:id="695" w:name="_Toc34753403"/>
      <w:bookmarkStart w:id="696" w:name="_Toc34831457"/>
      <w:bookmarkStart w:id="697" w:name="_Toc34847243"/>
      <w:bookmarkStart w:id="698" w:name="_Toc34847564"/>
      <w:bookmarkStart w:id="699" w:name="_Toc34847885"/>
      <w:bookmarkStart w:id="700" w:name="_Toc34848206"/>
      <w:bookmarkStart w:id="701" w:name="_Toc34848527"/>
      <w:bookmarkStart w:id="702" w:name="_Toc34679870"/>
      <w:bookmarkStart w:id="703" w:name="_Toc34747916"/>
      <w:bookmarkStart w:id="704" w:name="_Toc34748224"/>
      <w:bookmarkStart w:id="705" w:name="_Toc34748532"/>
      <w:bookmarkStart w:id="706" w:name="_Toc34753404"/>
      <w:bookmarkStart w:id="707" w:name="_Toc34831458"/>
      <w:bookmarkStart w:id="708" w:name="_Toc34847244"/>
      <w:bookmarkStart w:id="709" w:name="_Toc34847565"/>
      <w:bookmarkStart w:id="710" w:name="_Toc34847886"/>
      <w:bookmarkStart w:id="711" w:name="_Toc34848207"/>
      <w:bookmarkStart w:id="712" w:name="_Toc34848528"/>
      <w:bookmarkStart w:id="713" w:name="_Toc34679871"/>
      <w:bookmarkStart w:id="714" w:name="_Toc34747917"/>
      <w:bookmarkStart w:id="715" w:name="_Toc34748225"/>
      <w:bookmarkStart w:id="716" w:name="_Toc34748533"/>
      <w:bookmarkStart w:id="717" w:name="_Toc34753405"/>
      <w:bookmarkStart w:id="718" w:name="_Toc34831459"/>
      <w:bookmarkStart w:id="719" w:name="_Toc34847245"/>
      <w:bookmarkStart w:id="720" w:name="_Toc34847566"/>
      <w:bookmarkStart w:id="721" w:name="_Toc34847887"/>
      <w:bookmarkStart w:id="722" w:name="_Toc34848208"/>
      <w:bookmarkStart w:id="723" w:name="_Toc34848529"/>
      <w:bookmarkStart w:id="724" w:name="_Toc34679872"/>
      <w:bookmarkStart w:id="725" w:name="_Toc34747918"/>
      <w:bookmarkStart w:id="726" w:name="_Toc34748226"/>
      <w:bookmarkStart w:id="727" w:name="_Toc34748534"/>
      <w:bookmarkStart w:id="728" w:name="_Toc34753406"/>
      <w:bookmarkStart w:id="729" w:name="_Toc34831460"/>
      <w:bookmarkStart w:id="730" w:name="_Toc34847246"/>
      <w:bookmarkStart w:id="731" w:name="_Toc34847567"/>
      <w:bookmarkStart w:id="732" w:name="_Toc34847888"/>
      <w:bookmarkStart w:id="733" w:name="_Toc34848209"/>
      <w:bookmarkStart w:id="734" w:name="_Toc3484853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r w:rsidR="007444FB">
        <w:t>.</w:t>
      </w:r>
    </w:p>
    <w:p w14:paraId="2751B1D0" w14:textId="42256411" w:rsidR="00655569" w:rsidRDefault="00655569" w:rsidP="000E6760">
      <w:pPr>
        <w:pStyle w:val="ListBullet"/>
      </w:pPr>
      <w:r w:rsidRPr="00655569">
        <w:t xml:space="preserve">Addition of an </w:t>
      </w:r>
      <w:r w:rsidR="009A0D73">
        <w:t>a</w:t>
      </w:r>
      <w:r w:rsidRPr="00655569">
        <w:t>djust action to the pay event service which enables the payer to report adjustments to the payer period totals.</w:t>
      </w:r>
    </w:p>
    <w:p w14:paraId="1D6DC203" w14:textId="629AE24C" w:rsidR="00B008DA" w:rsidRDefault="001A7416" w:rsidP="00B008DA">
      <w:pPr>
        <w:pStyle w:val="Heading3"/>
      </w:pPr>
      <w:bookmarkStart w:id="735" w:name="_changes_to_the"/>
      <w:bookmarkStart w:id="736" w:name="_Ref237532380"/>
      <w:bookmarkEnd w:id="735"/>
      <w:r>
        <w:lastRenderedPageBreak/>
        <w:t>C</w:t>
      </w:r>
      <w:r w:rsidR="00B008DA">
        <w:t>hanges to the 202</w:t>
      </w:r>
      <w:r w:rsidR="00914529">
        <w:t xml:space="preserve">0 </w:t>
      </w:r>
      <w:r w:rsidR="00B008DA">
        <w:t>service</w:t>
      </w:r>
      <w:bookmarkEnd w:id="736"/>
    </w:p>
    <w:p w14:paraId="5242417D" w14:textId="389A6B80" w:rsidR="004C3CB4" w:rsidRDefault="008602C7">
      <w:pPr>
        <w:pStyle w:val="BodyText"/>
      </w:pPr>
      <w:r>
        <w:t>The key change</w:t>
      </w:r>
      <w:r w:rsidR="00E31DE9">
        <w:t>s</w:t>
      </w:r>
      <w:r>
        <w:t xml:space="preserve"> to the 2020 service</w:t>
      </w:r>
      <w:r w:rsidR="00553553">
        <w:t xml:space="preserve"> to support Payday Super</w:t>
      </w:r>
      <w:r>
        <w:t xml:space="preserve"> </w:t>
      </w:r>
      <w:r w:rsidR="00E31DE9">
        <w:t>are</w:t>
      </w:r>
      <w:r w:rsidR="00566064">
        <w:t>:</w:t>
      </w:r>
    </w:p>
    <w:p w14:paraId="02DE658D" w14:textId="03D3E094" w:rsidR="00177CFD" w:rsidRDefault="00E31DE9" w:rsidP="00BC1204">
      <w:pPr>
        <w:pStyle w:val="ListBullet"/>
      </w:pPr>
      <w:r>
        <w:t>t</w:t>
      </w:r>
      <w:r w:rsidR="004C3CB4">
        <w:t>he introduction of</w:t>
      </w:r>
      <w:r w:rsidR="00DC3E97">
        <w:t xml:space="preserve"> the</w:t>
      </w:r>
      <w:r w:rsidR="00B008DA">
        <w:t xml:space="preserve"> new code</w:t>
      </w:r>
      <w:r w:rsidR="00DC3E97">
        <w:t xml:space="preserve"> for</w:t>
      </w:r>
      <w:r w:rsidR="00B008DA">
        <w:t xml:space="preserve"> </w:t>
      </w:r>
      <w:r w:rsidR="00D537BB">
        <w:t>q</w:t>
      </w:r>
      <w:r w:rsidR="00B008DA">
        <w:t xml:space="preserve">ualifying </w:t>
      </w:r>
      <w:r w:rsidR="00D537BB">
        <w:t>e</w:t>
      </w:r>
      <w:r w:rsidR="00B008DA">
        <w:t>arnings</w:t>
      </w:r>
      <w:r w:rsidR="00DC3E97">
        <w:t xml:space="preserve"> </w:t>
      </w:r>
      <w:r w:rsidR="00F03C85">
        <w:t>(Q)</w:t>
      </w:r>
      <w:r w:rsidR="00B008DA">
        <w:t xml:space="preserve"> </w:t>
      </w:r>
      <w:r w:rsidR="001F66EA">
        <w:t xml:space="preserve">to the </w:t>
      </w:r>
      <w:r w:rsidR="00883A89">
        <w:t>s</w:t>
      </w:r>
      <w:r w:rsidR="001F66EA">
        <w:t xml:space="preserve">uper </w:t>
      </w:r>
      <w:r w:rsidR="00C329A4">
        <w:t>e</w:t>
      </w:r>
      <w:r w:rsidR="001F66EA">
        <w:t>ntitlemen</w:t>
      </w:r>
      <w:r w:rsidR="0074337C">
        <w:t>t YTD tuple</w:t>
      </w:r>
    </w:p>
    <w:p w14:paraId="1E43CBE3" w14:textId="0A74B97A" w:rsidR="00B008DA" w:rsidRPr="00B008DA" w:rsidRDefault="002472C3" w:rsidP="00553553">
      <w:pPr>
        <w:pStyle w:val="ListBullet"/>
      </w:pPr>
      <w:r>
        <w:t xml:space="preserve">the deprecation of </w:t>
      </w:r>
      <w:r w:rsidR="007E63EB">
        <w:t>th</w:t>
      </w:r>
      <w:r w:rsidR="00AB5A10">
        <w:t xml:space="preserve">e </w:t>
      </w:r>
      <w:r w:rsidR="003D2778">
        <w:t>o</w:t>
      </w:r>
      <w:r w:rsidR="00E56193">
        <w:t xml:space="preserve">rdinary </w:t>
      </w:r>
      <w:r w:rsidR="003D2778">
        <w:t>t</w:t>
      </w:r>
      <w:r w:rsidR="00316ACF">
        <w:t xml:space="preserve">ime </w:t>
      </w:r>
      <w:r w:rsidR="003D2778">
        <w:t>e</w:t>
      </w:r>
      <w:r w:rsidR="00316ACF">
        <w:t>arnings (</w:t>
      </w:r>
      <w:r w:rsidR="005A42CA">
        <w:t>O)</w:t>
      </w:r>
      <w:r w:rsidR="00553553">
        <w:t xml:space="preserve"> </w:t>
      </w:r>
      <w:r w:rsidR="00AB5A10">
        <w:t>code</w:t>
      </w:r>
      <w:r w:rsidR="0017691E">
        <w:t>.</w:t>
      </w:r>
    </w:p>
    <w:p w14:paraId="5CE3C9C5" w14:textId="175D136B" w:rsidR="00605990" w:rsidRPr="00890B9D" w:rsidRDefault="00605990" w:rsidP="006F423E">
      <w:pPr>
        <w:pStyle w:val="Heading1"/>
      </w:pPr>
      <w:bookmarkStart w:id="737" w:name="_Ref33285443"/>
      <w:bookmarkStart w:id="738" w:name="_Ref33285445"/>
      <w:bookmarkStart w:id="739" w:name="_Toc54861805"/>
      <w:bookmarkStart w:id="740" w:name="_Toc238031949"/>
      <w:r w:rsidRPr="00890B9D">
        <w:lastRenderedPageBreak/>
        <w:t>Concepts for the Pay Event</w:t>
      </w:r>
      <w:bookmarkEnd w:id="737"/>
      <w:bookmarkEnd w:id="738"/>
      <w:bookmarkEnd w:id="739"/>
      <w:bookmarkEnd w:id="740"/>
    </w:p>
    <w:p w14:paraId="29C05FC3" w14:textId="61996954" w:rsidR="00A762B8" w:rsidRPr="00890B9D" w:rsidRDefault="002E5A45" w:rsidP="000E6760">
      <w:pPr>
        <w:pStyle w:val="BodyText"/>
      </w:pPr>
      <w:r w:rsidRPr="00890B9D">
        <w:t xml:space="preserve">The data, as defined in the MST, is </w:t>
      </w:r>
      <w:r w:rsidR="00063489" w:rsidRPr="00890B9D">
        <w:t xml:space="preserve">sequenced in a </w:t>
      </w:r>
      <w:r w:rsidR="00983C14" w:rsidRPr="00890B9D">
        <w:t>specific, structured</w:t>
      </w:r>
      <w:r w:rsidR="00063489" w:rsidRPr="00890B9D">
        <w:t xml:space="preserve"> way</w:t>
      </w:r>
      <w:r w:rsidR="00C568B7" w:rsidRPr="00890B9D">
        <w:t xml:space="preserve">. </w:t>
      </w:r>
      <w:r w:rsidR="00DE5E0D" w:rsidRPr="00890B9D">
        <w:t xml:space="preserve">The </w:t>
      </w:r>
      <w:r w:rsidR="00D46C6C">
        <w:t>p</w:t>
      </w:r>
      <w:r w:rsidR="00DE5E0D" w:rsidRPr="00890B9D">
        <w:t xml:space="preserve">ay </w:t>
      </w:r>
      <w:r w:rsidR="00D46C6C">
        <w:t>e</w:t>
      </w:r>
      <w:r w:rsidR="00DE5E0D" w:rsidRPr="00890B9D">
        <w:t xml:space="preserve">vent 2020 service has moved enumerations from the MST or schema into validation rules.  This is to future proof the schema for any </w:t>
      </w:r>
      <w:r w:rsidR="007B35B1">
        <w:t xml:space="preserve">future </w:t>
      </w:r>
      <w:r w:rsidR="00DE5E0D" w:rsidRPr="00890B9D">
        <w:t>government changes</w:t>
      </w:r>
      <w:r w:rsidR="007B35B1">
        <w:t xml:space="preserve"> by allowing</w:t>
      </w:r>
      <w:r w:rsidR="00DE5E0D" w:rsidRPr="00890B9D">
        <w:t xml:space="preserve"> new types to be added without requiring a change to the schema.</w:t>
      </w:r>
    </w:p>
    <w:p w14:paraId="54268378" w14:textId="3CDF619C" w:rsidR="00346290" w:rsidRPr="00890B9D" w:rsidRDefault="009B1092">
      <w:pPr>
        <w:pStyle w:val="Cross-Reference"/>
      </w:pPr>
      <w:r w:rsidRPr="00890B9D">
        <w:t xml:space="preserve">Refer to </w:t>
      </w:r>
      <w:r w:rsidR="00714877" w:rsidRPr="00890B9D">
        <w:t xml:space="preserve">section </w:t>
      </w:r>
      <w:r w:rsidR="00A447BA" w:rsidRPr="00B97C84">
        <w:rPr>
          <w:rStyle w:val="SmartLink"/>
        </w:rPr>
        <w:fldChar w:fldCharType="begin"/>
      </w:r>
      <w:r w:rsidR="00A447BA" w:rsidRPr="00B97C84">
        <w:rPr>
          <w:rStyle w:val="SmartLink"/>
        </w:rPr>
        <w:instrText xml:space="preserve"> REF _Ref34846469 \r \h </w:instrText>
      </w:r>
      <w:r w:rsidR="00A447BA" w:rsidRPr="00B97C84">
        <w:rPr>
          <w:rStyle w:val="SmartLink"/>
        </w:rPr>
      </w:r>
      <w:r w:rsidR="00A447BA" w:rsidRPr="00B97C84">
        <w:rPr>
          <w:rStyle w:val="SmartLink"/>
        </w:rPr>
        <w:fldChar w:fldCharType="separate"/>
      </w:r>
      <w:r w:rsidR="00C14FEC">
        <w:rPr>
          <w:rStyle w:val="SmartLink"/>
        </w:rPr>
        <w:t>10.4</w:t>
      </w:r>
      <w:r w:rsidR="00A447BA" w:rsidRPr="00B97C84">
        <w:rPr>
          <w:rStyle w:val="SmartLink"/>
        </w:rPr>
        <w:fldChar w:fldCharType="end"/>
      </w:r>
      <w:r w:rsidR="00A5015D" w:rsidRPr="00B97C84">
        <w:rPr>
          <w:rStyle w:val="SmartLink"/>
        </w:rPr>
        <w:t xml:space="preserve"> </w:t>
      </w:r>
      <w:r w:rsidR="00A5015D" w:rsidRPr="00B97C84">
        <w:rPr>
          <w:rStyle w:val="SmartLink"/>
        </w:rPr>
        <w:fldChar w:fldCharType="begin" w:fldLock="1"/>
      </w:r>
      <w:r w:rsidR="00A5015D" w:rsidRPr="00B97C84">
        <w:rPr>
          <w:rStyle w:val="SmartLink"/>
        </w:rPr>
        <w:instrText xml:space="preserve"> REF _Ref34846469 \h </w:instrText>
      </w:r>
      <w:r w:rsidR="00A5015D" w:rsidRPr="00B97C84">
        <w:rPr>
          <w:rStyle w:val="SmartLink"/>
        </w:rPr>
      </w:r>
      <w:r w:rsidR="00A5015D" w:rsidRPr="00B97C84">
        <w:rPr>
          <w:rStyle w:val="SmartLink"/>
        </w:rPr>
        <w:fldChar w:fldCharType="separate"/>
      </w:r>
      <w:r w:rsidR="00A5015D" w:rsidRPr="00B97C84">
        <w:rPr>
          <w:rStyle w:val="SmartLink"/>
        </w:rPr>
        <w:t>Message Structure Table diagram</w:t>
      </w:r>
      <w:r w:rsidR="00A5015D" w:rsidRPr="00B97C84">
        <w:rPr>
          <w:rStyle w:val="SmartLink"/>
        </w:rPr>
        <w:fldChar w:fldCharType="end"/>
      </w:r>
      <w:r w:rsidR="00A5015D" w:rsidRPr="00890B9D">
        <w:t>.</w:t>
      </w:r>
    </w:p>
    <w:p w14:paraId="648E854F" w14:textId="77777777" w:rsidR="008B5F03" w:rsidRPr="00890B9D" w:rsidRDefault="00216BCC" w:rsidP="008E5AE9">
      <w:pPr>
        <w:pStyle w:val="Heading2"/>
      </w:pPr>
      <w:bookmarkStart w:id="741" w:name="_Ref33887324"/>
      <w:bookmarkStart w:id="742" w:name="_Ref33887326"/>
      <w:bookmarkStart w:id="743" w:name="_Toc54861806"/>
      <w:bookmarkStart w:id="744" w:name="_Toc238031950"/>
      <w:r w:rsidRPr="00890B9D">
        <w:t xml:space="preserve">Payer </w:t>
      </w:r>
      <w:r w:rsidRPr="008E5AE9">
        <w:t>Details</w:t>
      </w:r>
      <w:bookmarkEnd w:id="741"/>
      <w:bookmarkEnd w:id="742"/>
      <w:bookmarkEnd w:id="743"/>
      <w:bookmarkEnd w:id="744"/>
    </w:p>
    <w:p w14:paraId="4A9D050F" w14:textId="556A9341" w:rsidR="00EA4FB7" w:rsidRPr="00890B9D" w:rsidRDefault="00EA4FB7" w:rsidP="000E6760">
      <w:pPr>
        <w:pStyle w:val="BodyText"/>
      </w:pPr>
      <w:r w:rsidRPr="00890B9D">
        <w:t>The payer</w:t>
      </w:r>
      <w:r w:rsidR="00451B65" w:rsidRPr="00890B9D">
        <w:t xml:space="preserve"> is the </w:t>
      </w:r>
      <w:r w:rsidR="00DC6B48" w:rsidRPr="00890B9D">
        <w:t>entity</w:t>
      </w:r>
      <w:r w:rsidR="00451B65" w:rsidRPr="00890B9D">
        <w:t xml:space="preserve"> </w:t>
      </w:r>
      <w:r w:rsidR="003B6093" w:rsidRPr="00890B9D">
        <w:t>that owns the reporting obligation for</w:t>
      </w:r>
      <w:r w:rsidR="00451B65" w:rsidRPr="00890B9D">
        <w:t xml:space="preserve"> </w:t>
      </w:r>
      <w:r w:rsidR="0085454C">
        <w:t>STP</w:t>
      </w:r>
      <w:r w:rsidR="00652225" w:rsidRPr="00890B9D">
        <w:t xml:space="preserve">. All payee data is </w:t>
      </w:r>
      <w:r w:rsidR="00B92A4A" w:rsidRPr="00890B9D">
        <w:t xml:space="preserve">reported </w:t>
      </w:r>
      <w:r w:rsidR="00AB34D7" w:rsidRPr="00890B9D">
        <w:t>within th</w:t>
      </w:r>
      <w:r w:rsidR="0058748F" w:rsidRPr="00890B9D">
        <w:t>e context of this</w:t>
      </w:r>
      <w:r w:rsidR="00AB34D7" w:rsidRPr="00890B9D">
        <w:t xml:space="preserve"> payer entity. </w:t>
      </w:r>
      <w:r w:rsidR="009B3DCF" w:rsidRPr="00890B9D">
        <w:t xml:space="preserve"> The payer may be an employer</w:t>
      </w:r>
      <w:r w:rsidR="0085509F" w:rsidRPr="00890B9D">
        <w:t xml:space="preserve"> or other business entity </w:t>
      </w:r>
      <w:r w:rsidR="003A58FD" w:rsidRPr="00890B9D">
        <w:t>that is related to</w:t>
      </w:r>
      <w:r w:rsidR="007A23B3" w:rsidRPr="00890B9D">
        <w:t xml:space="preserve"> the</w:t>
      </w:r>
      <w:r w:rsidR="003A58FD" w:rsidRPr="00890B9D">
        <w:t xml:space="preserve"> </w:t>
      </w:r>
      <w:r w:rsidR="00290377" w:rsidRPr="00890B9D">
        <w:t xml:space="preserve">payee by PAYGW obligations </w:t>
      </w:r>
      <w:r w:rsidR="00290377" w:rsidRPr="00064C86">
        <w:t xml:space="preserve">under </w:t>
      </w:r>
      <w:r w:rsidR="00290377" w:rsidRPr="00FB1BE6">
        <w:rPr>
          <w:rStyle w:val="IntenseEmphasis"/>
        </w:rPr>
        <w:t>Division 12 of Schedule 1 to the Taxation Administration Act 1953</w:t>
      </w:r>
      <w:r w:rsidR="00290377" w:rsidRPr="00FB1BE6">
        <w:t xml:space="preserve"> and/or Superannuation Guarantee obligations under the </w:t>
      </w:r>
      <w:r w:rsidR="00290377" w:rsidRPr="00FB1BE6">
        <w:rPr>
          <w:rStyle w:val="IntenseEmphasis"/>
        </w:rPr>
        <w:t>Superannuation Guarantee (Administration) Act 1992</w:t>
      </w:r>
      <w:r w:rsidR="00290377" w:rsidRPr="00FB1BE6">
        <w:t>.</w:t>
      </w:r>
    </w:p>
    <w:p w14:paraId="04D7F6BB" w14:textId="77777777" w:rsidR="00AE393F" w:rsidRPr="00890B9D" w:rsidRDefault="00376618" w:rsidP="000E6760">
      <w:pPr>
        <w:pStyle w:val="BodyText"/>
      </w:pPr>
      <w:r w:rsidRPr="00890B9D">
        <w:t>The payer is also referenced in the MST as:</w:t>
      </w:r>
    </w:p>
    <w:p w14:paraId="6C211516" w14:textId="3A7BB4F8" w:rsidR="00376618" w:rsidRPr="00506EC4" w:rsidRDefault="00376618" w:rsidP="000E6760">
      <w:pPr>
        <w:pStyle w:val="ListBullet"/>
      </w:pPr>
      <w:r w:rsidRPr="00506EC4">
        <w:t xml:space="preserve">Parent – the data structure reflects a hierarchy </w:t>
      </w:r>
      <w:r w:rsidR="00410B6C" w:rsidRPr="00506EC4">
        <w:t>between the objects</w:t>
      </w:r>
      <w:r w:rsidR="00D127AD" w:rsidRPr="00506EC4">
        <w:t xml:space="preserve"> of “parent</w:t>
      </w:r>
      <w:r w:rsidR="0027244B" w:rsidRPr="00506EC4">
        <w:t>”</w:t>
      </w:r>
      <w:r w:rsidR="00D127AD" w:rsidRPr="00506EC4">
        <w:t xml:space="preserve"> and </w:t>
      </w:r>
      <w:r w:rsidR="0027244B" w:rsidRPr="00506EC4">
        <w:t>“</w:t>
      </w:r>
      <w:r w:rsidR="00D127AD" w:rsidRPr="00506EC4">
        <w:t>child</w:t>
      </w:r>
      <w:r w:rsidR="0027244B" w:rsidRPr="00506EC4">
        <w:t>”</w:t>
      </w:r>
      <w:r w:rsidR="005A7D7F" w:rsidRPr="00506EC4">
        <w:t xml:space="preserve">. The </w:t>
      </w:r>
      <w:r w:rsidR="0027244B" w:rsidRPr="00506EC4">
        <w:t>terms are</w:t>
      </w:r>
      <w:r w:rsidR="00E55418" w:rsidRPr="00506EC4">
        <w:t xml:space="preserve"> used to describe the relationship between </w:t>
      </w:r>
      <w:r w:rsidR="00F643CF" w:rsidRPr="00506EC4">
        <w:t>file</w:t>
      </w:r>
      <w:r w:rsidR="00921D3B" w:rsidRPr="00506EC4">
        <w:t xml:space="preserve"> structures</w:t>
      </w:r>
      <w:r w:rsidR="00243D8F" w:rsidRPr="00506EC4">
        <w:t xml:space="preserve"> and sub-structures</w:t>
      </w:r>
      <w:r w:rsidR="0027244B" w:rsidRPr="00506EC4">
        <w:t xml:space="preserve">, where the parent is the </w:t>
      </w:r>
      <w:r w:rsidR="002835E2" w:rsidRPr="00506EC4">
        <w:t xml:space="preserve">highest structure, representing the </w:t>
      </w:r>
      <w:r w:rsidR="0027244B" w:rsidRPr="00506EC4">
        <w:t xml:space="preserve">payer and the child is </w:t>
      </w:r>
      <w:r w:rsidR="002835E2" w:rsidRPr="00506EC4">
        <w:t>the sub-structure</w:t>
      </w:r>
      <w:r w:rsidR="00D36BC9" w:rsidRPr="00506EC4">
        <w:t xml:space="preserve">, representing </w:t>
      </w:r>
      <w:r w:rsidR="0027244B" w:rsidRPr="00506EC4">
        <w:t>the payee.</w:t>
      </w:r>
      <w:r w:rsidR="00A71347" w:rsidRPr="00506EC4">
        <w:t xml:space="preserve"> There is an interdependency relationship</w:t>
      </w:r>
    </w:p>
    <w:p w14:paraId="4C32CCD3" w14:textId="77777777" w:rsidR="00D55416" w:rsidRPr="00506EC4" w:rsidRDefault="00D55416" w:rsidP="000E6760">
      <w:pPr>
        <w:pStyle w:val="ListBullet"/>
      </w:pPr>
      <w:r w:rsidRPr="00506EC4">
        <w:t xml:space="preserve">Reporting Party – the </w:t>
      </w:r>
      <w:r w:rsidR="007E3599" w:rsidRPr="00506EC4">
        <w:t xml:space="preserve">payer that has the </w:t>
      </w:r>
      <w:r w:rsidR="00AC64F0" w:rsidRPr="00506EC4">
        <w:t xml:space="preserve">reporting </w:t>
      </w:r>
      <w:r w:rsidR="007E3599" w:rsidRPr="00506EC4">
        <w:t>obligation</w:t>
      </w:r>
      <w:r w:rsidR="003E34D9" w:rsidRPr="00506EC4">
        <w:t xml:space="preserve"> to the ATO.</w:t>
      </w:r>
    </w:p>
    <w:p w14:paraId="53E8A0C7" w14:textId="77777777" w:rsidR="003E34D9" w:rsidRPr="00516463" w:rsidRDefault="00DE09CF" w:rsidP="000E6760">
      <w:pPr>
        <w:pStyle w:val="BodyText"/>
      </w:pPr>
      <w:r w:rsidRPr="00516463">
        <w:t xml:space="preserve">A range of data about the payer must be included in </w:t>
      </w:r>
      <w:r w:rsidR="005E727C" w:rsidRPr="00516463">
        <w:t xml:space="preserve">the </w:t>
      </w:r>
      <w:r w:rsidR="00D46C6C">
        <w:t>p</w:t>
      </w:r>
      <w:r w:rsidR="00D46C6C" w:rsidRPr="00516463">
        <w:t xml:space="preserve">ay </w:t>
      </w:r>
      <w:r w:rsidR="00D46C6C">
        <w:t>e</w:t>
      </w:r>
      <w:r w:rsidR="00D46C6C" w:rsidRPr="00516463">
        <w:t>vent</w:t>
      </w:r>
      <w:r w:rsidR="005E727C" w:rsidRPr="00516463">
        <w:t>:</w:t>
      </w:r>
    </w:p>
    <w:p w14:paraId="1E6CE23D" w14:textId="77777777" w:rsidR="00012A63" w:rsidRPr="00D20D1E" w:rsidRDefault="00C6308E" w:rsidP="000E6760">
      <w:pPr>
        <w:pStyle w:val="ListBullet"/>
      </w:pPr>
      <w:r w:rsidRPr="00516463">
        <w:t>Identification</w:t>
      </w:r>
      <w:r w:rsidR="0019597A" w:rsidRPr="00064C86">
        <w:t xml:space="preserve"> </w:t>
      </w:r>
      <w:r w:rsidR="00F945A0" w:rsidRPr="00064C86">
        <w:t>–</w:t>
      </w:r>
      <w:r w:rsidR="0019597A" w:rsidRPr="00064C86">
        <w:t xml:space="preserve"> </w:t>
      </w:r>
      <w:r w:rsidR="00F945A0" w:rsidRPr="00FB1BE6">
        <w:t>key entity identifiers such as the</w:t>
      </w:r>
      <w:r w:rsidR="00012A63" w:rsidRPr="00FB1BE6">
        <w:t>:</w:t>
      </w:r>
    </w:p>
    <w:p w14:paraId="522FFFDF" w14:textId="6111034D" w:rsidR="00012A63" w:rsidRPr="00506EC4" w:rsidRDefault="00936A5C" w:rsidP="00752FF4">
      <w:pPr>
        <w:pStyle w:val="ListBullet2"/>
        <w:numPr>
          <w:ilvl w:val="1"/>
          <w:numId w:val="123"/>
        </w:numPr>
      </w:pPr>
      <w:r w:rsidRPr="00506EC4">
        <w:t>ABN</w:t>
      </w:r>
      <w:r w:rsidR="00F945A0" w:rsidRPr="00506EC4">
        <w:t>/Branch</w:t>
      </w:r>
      <w:r w:rsidRPr="00506EC4">
        <w:t xml:space="preserve"> for PAYGW</w:t>
      </w:r>
      <w:r w:rsidR="00F945A0" w:rsidRPr="00506EC4">
        <w:t xml:space="preserve"> or </w:t>
      </w:r>
      <w:r w:rsidR="0085454C" w:rsidRPr="00506EC4">
        <w:t>WPN</w:t>
      </w:r>
    </w:p>
    <w:p w14:paraId="1677F351" w14:textId="7F2A5191" w:rsidR="00012A63" w:rsidRPr="00506EC4" w:rsidRDefault="00883084" w:rsidP="00752FF4">
      <w:pPr>
        <w:pStyle w:val="ListBullet2"/>
        <w:numPr>
          <w:ilvl w:val="1"/>
          <w:numId w:val="123"/>
        </w:numPr>
      </w:pPr>
      <w:r w:rsidRPr="00506EC4">
        <w:t xml:space="preserve">Legal </w:t>
      </w:r>
      <w:r w:rsidR="009A5705" w:rsidRPr="00506EC4">
        <w:t>name</w:t>
      </w:r>
      <w:r w:rsidRPr="00506EC4">
        <w:t xml:space="preserve"> of the entity</w:t>
      </w:r>
    </w:p>
    <w:p w14:paraId="12BE3415" w14:textId="77777777" w:rsidR="0003494B" w:rsidRPr="00506EC4" w:rsidRDefault="0003494B" w:rsidP="00752FF4">
      <w:pPr>
        <w:pStyle w:val="ListBullet2"/>
      </w:pPr>
      <w:r w:rsidRPr="00506EC4">
        <w:t xml:space="preserve">Business address – the fields have been limited from the </w:t>
      </w:r>
      <w:r w:rsidR="00D46C6C" w:rsidRPr="00506EC4">
        <w:t xml:space="preserve">pay event </w:t>
      </w:r>
      <w:r w:rsidRPr="00506EC4">
        <w:t>2018 service</w:t>
      </w:r>
      <w:r w:rsidR="001B2B72" w:rsidRPr="00506EC4">
        <w:t>s</w:t>
      </w:r>
      <w:r w:rsidRPr="00506EC4">
        <w:t>, to now only include the registered business postcode and country code</w:t>
      </w:r>
    </w:p>
    <w:p w14:paraId="25E0D250" w14:textId="77777777" w:rsidR="005E727C" w:rsidRPr="00FB1BE6" w:rsidRDefault="0003494B" w:rsidP="000E6760">
      <w:pPr>
        <w:pStyle w:val="ListBullet"/>
      </w:pPr>
      <w:r w:rsidRPr="00D20D1E">
        <w:t>Business Contact</w:t>
      </w:r>
      <w:r w:rsidRPr="00064C86">
        <w:t xml:space="preserve"> - c</w:t>
      </w:r>
      <w:r w:rsidR="009A5705" w:rsidRPr="00064C86">
        <w:t>ontact name, email address and business hours phone number of the b</w:t>
      </w:r>
      <w:r w:rsidR="00200477" w:rsidRPr="00064C86">
        <w:t xml:space="preserve">usiness representative </w:t>
      </w:r>
      <w:r w:rsidR="00276340" w:rsidRPr="00064C86">
        <w:t xml:space="preserve">nominated to answer questions about the report </w:t>
      </w:r>
      <w:r w:rsidR="005001BD" w:rsidRPr="00064C86">
        <w:t>when contacted by the government recipients of the data</w:t>
      </w:r>
      <w:r w:rsidR="00012A63" w:rsidRPr="00064C86">
        <w:t xml:space="preserve"> (ATO, Servic</w:t>
      </w:r>
      <w:r w:rsidR="00012A63" w:rsidRPr="00FB1BE6">
        <w:t>es Australia</w:t>
      </w:r>
      <w:r w:rsidR="004B1292" w:rsidRPr="00FB1BE6">
        <w:t>)</w:t>
      </w:r>
      <w:r w:rsidR="00A05791" w:rsidRPr="00FB1BE6">
        <w:t xml:space="preserve">. The </w:t>
      </w:r>
      <w:r w:rsidR="006D786B" w:rsidRPr="00FB1BE6">
        <w:t xml:space="preserve">government contact will </w:t>
      </w:r>
      <w:r w:rsidR="006270B2" w:rsidRPr="00FB1BE6">
        <w:t xml:space="preserve">verify their identity </w:t>
      </w:r>
      <w:r w:rsidR="00A90439" w:rsidRPr="00FB1BE6">
        <w:t xml:space="preserve">to satisfy the legitimacy of their enquiries before </w:t>
      </w:r>
      <w:r w:rsidR="00D60DA1" w:rsidRPr="00FB1BE6">
        <w:t>information</w:t>
      </w:r>
      <w:r w:rsidR="005B5E64" w:rsidRPr="00FB1BE6">
        <w:t xml:space="preserve"> is shared</w:t>
      </w:r>
    </w:p>
    <w:p w14:paraId="3CF101E2" w14:textId="0EB3566A" w:rsidR="00345B87" w:rsidRPr="00890B9D" w:rsidRDefault="0003494B" w:rsidP="000E6760">
      <w:pPr>
        <w:pStyle w:val="ListBullet"/>
      </w:pPr>
      <w:r w:rsidRPr="00D20D1E">
        <w:t>Declarations</w:t>
      </w:r>
      <w:r w:rsidRPr="00064C86">
        <w:t xml:space="preserve"> –</w:t>
      </w:r>
      <w:r w:rsidRPr="00FB1BE6">
        <w:t xml:space="preserve"> </w:t>
      </w:r>
      <w:r w:rsidR="008735CE" w:rsidRPr="00890B9D">
        <w:t xml:space="preserve">prior to sending the file, </w:t>
      </w:r>
      <w:r w:rsidR="00CD6C77" w:rsidRPr="00890B9D">
        <w:t xml:space="preserve">the business-nominated representative must </w:t>
      </w:r>
      <w:r w:rsidR="003B20FB" w:rsidRPr="00890B9D">
        <w:t xml:space="preserve">make a legal declaration that the </w:t>
      </w:r>
      <w:r w:rsidR="00CC4FB7" w:rsidRPr="00890B9D">
        <w:t xml:space="preserve">data is </w:t>
      </w:r>
      <w:r w:rsidR="00E9448D" w:rsidRPr="00890B9D">
        <w:t>“</w:t>
      </w:r>
      <w:r w:rsidR="00CC4FB7" w:rsidRPr="00890B9D">
        <w:t>true and correct</w:t>
      </w:r>
      <w:r w:rsidR="00E9448D" w:rsidRPr="00890B9D">
        <w:t xml:space="preserve">”. </w:t>
      </w:r>
    </w:p>
    <w:p w14:paraId="04E20522" w14:textId="52408E0E" w:rsidR="000C54C0" w:rsidRPr="003844C5" w:rsidRDefault="00C11A63" w:rsidP="000E6760">
      <w:pPr>
        <w:pStyle w:val="BodyText"/>
        <w:rPr>
          <w:b/>
          <w:lang w:eastAsia="en-US"/>
        </w:rPr>
      </w:pPr>
      <w:r w:rsidRPr="00D46C6C">
        <w:t xml:space="preserve">The payer </w:t>
      </w:r>
      <w:r w:rsidR="005A575D" w:rsidRPr="00D46C6C">
        <w:t xml:space="preserve">has options about how they send their data to the ATO. </w:t>
      </w:r>
      <w:r w:rsidR="00476703" w:rsidRPr="00D46C6C">
        <w:t xml:space="preserve">The payer </w:t>
      </w:r>
      <w:r w:rsidRPr="00D46C6C">
        <w:t xml:space="preserve">may send the file to the ATO </w:t>
      </w:r>
      <w:r w:rsidR="0091454D" w:rsidRPr="002F03FF">
        <w:t>themselves</w:t>
      </w:r>
      <w:r w:rsidR="00E56E67" w:rsidRPr="0041619B">
        <w:t xml:space="preserve"> using their own software (</w:t>
      </w:r>
      <w:r w:rsidR="007923AF" w:rsidRPr="0041619B">
        <w:t>credential</w:t>
      </w:r>
      <w:r w:rsidR="00456D63" w:rsidRPr="0041619B">
        <w:t xml:space="preserve"> owner of the </w:t>
      </w:r>
      <w:r w:rsidR="00E56E67" w:rsidRPr="0041619B">
        <w:t>ebMS3/AS4</w:t>
      </w:r>
      <w:r w:rsidR="00E56E67" w:rsidRPr="0039392D">
        <w:t xml:space="preserve"> adapter)</w:t>
      </w:r>
      <w:r w:rsidR="00446C5B" w:rsidRPr="0039392D">
        <w:t xml:space="preserve">. There may be other parties </w:t>
      </w:r>
      <w:r w:rsidR="003F551D" w:rsidRPr="003844C5">
        <w:t>and/</w:t>
      </w:r>
      <w:r w:rsidR="00446C5B" w:rsidRPr="003844C5">
        <w:t xml:space="preserve">or </w:t>
      </w:r>
      <w:r w:rsidR="007923AF" w:rsidRPr="003844C5">
        <w:t xml:space="preserve">credential </w:t>
      </w:r>
      <w:r w:rsidR="00446C5B" w:rsidRPr="003844C5">
        <w:t xml:space="preserve">owners of the software that send the data on behalf of the payer. </w:t>
      </w:r>
      <w:r w:rsidR="00646A8E" w:rsidRPr="003844C5">
        <w:t xml:space="preserve">This combination of </w:t>
      </w:r>
      <w:r w:rsidR="005846BE" w:rsidRPr="003844C5">
        <w:t xml:space="preserve">entity and </w:t>
      </w:r>
      <w:r w:rsidR="007923AF" w:rsidRPr="003844C5">
        <w:t xml:space="preserve">credentialed </w:t>
      </w:r>
      <w:r w:rsidR="005846BE" w:rsidRPr="003844C5">
        <w:t xml:space="preserve">software </w:t>
      </w:r>
      <w:r w:rsidR="007923AF" w:rsidRPr="003844C5">
        <w:t>is</w:t>
      </w:r>
      <w:r w:rsidR="00A835D0">
        <w:t xml:space="preserve"> </w:t>
      </w:r>
      <w:r w:rsidR="00A835D0" w:rsidRPr="0064011B">
        <w:t>used to authenticate and authorise the SBR message</w:t>
      </w:r>
      <w:r w:rsidR="00A835D0">
        <w:t>.</w:t>
      </w:r>
      <w:r w:rsidR="007923AF" w:rsidRPr="003844C5">
        <w:t xml:space="preserve"> </w:t>
      </w:r>
      <w:r w:rsidR="00EA5279" w:rsidRPr="003844C5">
        <w:t xml:space="preserve">The </w:t>
      </w:r>
      <w:r w:rsidR="0039392D">
        <w:t>p</w:t>
      </w:r>
      <w:r w:rsidR="0039392D" w:rsidRPr="0039392D">
        <w:t xml:space="preserve">ay </w:t>
      </w:r>
      <w:r w:rsidR="0039392D">
        <w:t>e</w:t>
      </w:r>
      <w:r w:rsidR="0039392D" w:rsidRPr="0039392D">
        <w:t xml:space="preserve">vent </w:t>
      </w:r>
      <w:r w:rsidR="0061254E" w:rsidRPr="003844C5">
        <w:t xml:space="preserve">must also contain the above-referenced range of data about the </w:t>
      </w:r>
      <w:r w:rsidR="00965E16">
        <w:t xml:space="preserve">intermediary, who </w:t>
      </w:r>
      <w:r w:rsidR="0050076F" w:rsidRPr="003844C5">
        <w:t>may be contacted by the government recipients of the data.</w:t>
      </w:r>
      <w:r w:rsidR="00EA5279" w:rsidRPr="00D46C6C">
        <w:t xml:space="preserve"> </w:t>
      </w:r>
    </w:p>
    <w:p w14:paraId="6DEBAE82" w14:textId="6227C51C" w:rsidR="001A47F6" w:rsidRPr="00516463" w:rsidRDefault="00345B87">
      <w:pPr>
        <w:pStyle w:val="Cross-Reference"/>
      </w:pPr>
      <w:r w:rsidRPr="00064C86">
        <w:t>Refer to sectio</w:t>
      </w:r>
      <w:r w:rsidR="007E2597">
        <w:t xml:space="preserve">n </w:t>
      </w:r>
      <w:r w:rsidR="00734F1B" w:rsidRPr="00B97C84">
        <w:rPr>
          <w:rStyle w:val="SmartLink"/>
        </w:rPr>
        <w:fldChar w:fldCharType="begin" w:fldLock="1"/>
      </w:r>
      <w:r w:rsidR="00734F1B" w:rsidRPr="00B97C84">
        <w:rPr>
          <w:rStyle w:val="SmartLink"/>
        </w:rPr>
        <w:instrText xml:space="preserve"> REF _Ref33285602 \r \h </w:instrText>
      </w:r>
      <w:r w:rsidR="00491D2A" w:rsidRPr="00B97C84">
        <w:rPr>
          <w:rStyle w:val="SmartLink"/>
        </w:rPr>
        <w:instrText xml:space="preserve"> \* MERGEFORMAT </w:instrText>
      </w:r>
      <w:r w:rsidR="00734F1B" w:rsidRPr="00B97C84">
        <w:rPr>
          <w:rStyle w:val="SmartLink"/>
        </w:rPr>
      </w:r>
      <w:r w:rsidR="00734F1B" w:rsidRPr="00B97C84">
        <w:rPr>
          <w:rStyle w:val="SmartLink"/>
        </w:rPr>
        <w:fldChar w:fldCharType="separate"/>
      </w:r>
      <w:r w:rsidR="00734F1B" w:rsidRPr="00B97C84">
        <w:rPr>
          <w:rStyle w:val="SmartLink"/>
        </w:rPr>
        <w:t>7</w:t>
      </w:r>
      <w:r w:rsidR="00734F1B" w:rsidRPr="00B97C84">
        <w:rPr>
          <w:rStyle w:val="SmartLink"/>
        </w:rPr>
        <w:fldChar w:fldCharType="end"/>
      </w:r>
      <w:r w:rsidR="00734F1B" w:rsidRPr="00B97C84">
        <w:rPr>
          <w:rStyle w:val="SmartLink"/>
        </w:rPr>
        <w:t xml:space="preserve"> </w:t>
      </w:r>
      <w:r w:rsidR="00734F1B" w:rsidRPr="00B97C84">
        <w:rPr>
          <w:rStyle w:val="SmartLink"/>
        </w:rPr>
        <w:fldChar w:fldCharType="begin" w:fldLock="1"/>
      </w:r>
      <w:r w:rsidR="00734F1B" w:rsidRPr="00B97C84">
        <w:rPr>
          <w:rStyle w:val="SmartLink"/>
        </w:rPr>
        <w:instrText xml:space="preserve"> REF _Ref33285602 \h </w:instrText>
      </w:r>
      <w:r w:rsidR="00096989" w:rsidRPr="00B97C84">
        <w:rPr>
          <w:rStyle w:val="SmartLink"/>
        </w:rPr>
        <w:instrText xml:space="preserve"> \* MERGEFORMAT </w:instrText>
      </w:r>
      <w:r w:rsidR="00734F1B" w:rsidRPr="00B97C84">
        <w:rPr>
          <w:rStyle w:val="SmartLink"/>
        </w:rPr>
      </w:r>
      <w:r w:rsidR="00734F1B" w:rsidRPr="00B97C84">
        <w:rPr>
          <w:rStyle w:val="SmartLink"/>
        </w:rPr>
        <w:fldChar w:fldCharType="separate"/>
      </w:r>
      <w:r w:rsidR="00734F1B" w:rsidRPr="00B97C84">
        <w:rPr>
          <w:rStyle w:val="SmartLink"/>
        </w:rPr>
        <w:t>Authorisations and Declarations</w:t>
      </w:r>
      <w:r w:rsidR="00734F1B" w:rsidRPr="00B97C84">
        <w:rPr>
          <w:rStyle w:val="SmartLink"/>
        </w:rPr>
        <w:fldChar w:fldCharType="end"/>
      </w:r>
      <w:r w:rsidR="00734F1B" w:rsidRPr="00516463">
        <w:t>.</w:t>
      </w:r>
    </w:p>
    <w:p w14:paraId="0592A42C" w14:textId="77777777" w:rsidR="002F7AFF" w:rsidRPr="00516463" w:rsidRDefault="002F7AFF">
      <w:pPr>
        <w:pStyle w:val="Cross-Reference"/>
      </w:pPr>
      <w:r w:rsidRPr="00516463">
        <w:t xml:space="preserve">Refer to business rules in section </w:t>
      </w:r>
      <w:r w:rsidRPr="007E2597">
        <w:rPr>
          <w:rStyle w:val="SmartLink"/>
          <w:highlight w:val="cyan"/>
        </w:rPr>
        <w:fldChar w:fldCharType="begin" w:fldLock="1"/>
      </w:r>
      <w:r w:rsidRPr="007E2597">
        <w:rPr>
          <w:rStyle w:val="SmartLink"/>
        </w:rPr>
        <w:instrText xml:space="preserve"> REF _Ref33884920 \r \h </w:instrText>
      </w:r>
      <w:r w:rsidR="00D43EF5" w:rsidRPr="007E2597">
        <w:rPr>
          <w:rStyle w:val="SmartLink"/>
          <w:highlight w:val="cyan"/>
        </w:rPr>
        <w:instrText xml:space="preserve"> \* MERGEFORMAT </w:instrText>
      </w:r>
      <w:r w:rsidRPr="007E2597">
        <w:rPr>
          <w:rStyle w:val="SmartLink"/>
          <w:highlight w:val="cyan"/>
        </w:rPr>
      </w:r>
      <w:r w:rsidRPr="007E2597">
        <w:rPr>
          <w:rStyle w:val="SmartLink"/>
          <w:highlight w:val="cyan"/>
        </w:rPr>
        <w:fldChar w:fldCharType="separate"/>
      </w:r>
      <w:r w:rsidR="00C01EFE" w:rsidRPr="007E2597">
        <w:rPr>
          <w:rStyle w:val="SmartLink"/>
        </w:rPr>
        <w:t>5.1</w:t>
      </w:r>
      <w:r w:rsidRPr="007E2597">
        <w:rPr>
          <w:rStyle w:val="SmartLink"/>
          <w:highlight w:val="cyan"/>
        </w:rPr>
        <w:fldChar w:fldCharType="end"/>
      </w:r>
      <w:r w:rsidRPr="007E2597">
        <w:rPr>
          <w:rStyle w:val="SmartLink"/>
        </w:rPr>
        <w:t xml:space="preserve"> </w:t>
      </w:r>
      <w:r w:rsidRPr="007E2597">
        <w:rPr>
          <w:rStyle w:val="SmartLink"/>
          <w:highlight w:val="cyan"/>
        </w:rPr>
        <w:fldChar w:fldCharType="begin" w:fldLock="1"/>
      </w:r>
      <w:r w:rsidRPr="007E2597">
        <w:rPr>
          <w:rStyle w:val="SmartLink"/>
          <w:highlight w:val="cyan"/>
        </w:rPr>
        <w:instrText xml:space="preserve"> REF _Ref33884923 \h </w:instrText>
      </w:r>
      <w:r w:rsidR="00D43EF5" w:rsidRPr="007E2597">
        <w:rPr>
          <w:rStyle w:val="SmartLink"/>
          <w:highlight w:val="cyan"/>
        </w:rPr>
        <w:instrText xml:space="preserve"> \* MERGEFORMAT </w:instrText>
      </w:r>
      <w:r w:rsidRPr="007E2597">
        <w:rPr>
          <w:rStyle w:val="SmartLink"/>
          <w:highlight w:val="cyan"/>
        </w:rPr>
      </w:r>
      <w:r w:rsidRPr="007E2597">
        <w:rPr>
          <w:rStyle w:val="SmartLink"/>
          <w:highlight w:val="cyan"/>
        </w:rPr>
        <w:fldChar w:fldCharType="separate"/>
      </w:r>
      <w:r w:rsidR="00C01EFE" w:rsidRPr="007E2597">
        <w:rPr>
          <w:rStyle w:val="SmartLink"/>
        </w:rPr>
        <w:t>Payer Details</w:t>
      </w:r>
      <w:r w:rsidRPr="007E2597">
        <w:rPr>
          <w:rStyle w:val="SmartLink"/>
          <w:highlight w:val="cyan"/>
        </w:rPr>
        <w:fldChar w:fldCharType="end"/>
      </w:r>
      <w:r w:rsidRPr="00516463">
        <w:t>.</w:t>
      </w:r>
    </w:p>
    <w:p w14:paraId="65B0D1AC" w14:textId="77777777" w:rsidR="00615757" w:rsidRPr="00516463" w:rsidRDefault="00615757">
      <w:pPr>
        <w:pStyle w:val="Cross-Reference"/>
      </w:pPr>
      <w:r w:rsidRPr="00516463">
        <w:t xml:space="preserve">Refer to business rules in section </w:t>
      </w:r>
      <w:r w:rsidRPr="007E2597">
        <w:rPr>
          <w:rStyle w:val="SmartLink"/>
        </w:rPr>
        <w:fldChar w:fldCharType="begin" w:fldLock="1"/>
      </w:r>
      <w:r w:rsidRPr="007E2597">
        <w:rPr>
          <w:rStyle w:val="SmartLink"/>
        </w:rPr>
        <w:instrText xml:space="preserve"> REF _Ref34387213 \r \h </w:instrText>
      </w:r>
      <w:r w:rsidR="00096989" w:rsidRPr="007E2597">
        <w:rPr>
          <w:rStyle w:val="SmartLink"/>
        </w:rPr>
        <w:instrText xml:space="preserve"> \* MERGEFORMAT </w:instrText>
      </w:r>
      <w:r w:rsidRPr="007E2597">
        <w:rPr>
          <w:rStyle w:val="SmartLink"/>
        </w:rPr>
      </w:r>
      <w:r w:rsidRPr="007E2597">
        <w:rPr>
          <w:rStyle w:val="SmartLink"/>
        </w:rPr>
        <w:fldChar w:fldCharType="separate"/>
      </w:r>
      <w:r w:rsidRPr="007E2597">
        <w:rPr>
          <w:rStyle w:val="SmartLink"/>
        </w:rPr>
        <w:t>5.2</w:t>
      </w:r>
      <w:r w:rsidRPr="007E2597">
        <w:rPr>
          <w:rStyle w:val="SmartLink"/>
        </w:rPr>
        <w:fldChar w:fldCharType="end"/>
      </w:r>
      <w:r w:rsidRPr="007E2597">
        <w:rPr>
          <w:rStyle w:val="SmartLink"/>
        </w:rPr>
        <w:t xml:space="preserve"> </w:t>
      </w:r>
      <w:r w:rsidRPr="007E2597">
        <w:rPr>
          <w:rStyle w:val="SmartLink"/>
        </w:rPr>
        <w:fldChar w:fldCharType="begin" w:fldLock="1"/>
      </w:r>
      <w:r w:rsidRPr="007E2597">
        <w:rPr>
          <w:rStyle w:val="SmartLink"/>
        </w:rPr>
        <w:instrText xml:space="preserve"> REF _Ref34387215 \h </w:instrText>
      </w:r>
      <w:r w:rsidR="00096989" w:rsidRPr="007E2597">
        <w:rPr>
          <w:rStyle w:val="SmartLink"/>
        </w:rPr>
        <w:instrText xml:space="preserve"> \* MERGEFORMAT </w:instrText>
      </w:r>
      <w:r w:rsidRPr="007E2597">
        <w:rPr>
          <w:rStyle w:val="SmartLink"/>
        </w:rPr>
      </w:r>
      <w:r w:rsidRPr="007E2597">
        <w:rPr>
          <w:rStyle w:val="SmartLink"/>
        </w:rPr>
        <w:fldChar w:fldCharType="separate"/>
      </w:r>
      <w:r w:rsidRPr="007E2597">
        <w:rPr>
          <w:rStyle w:val="SmartLink"/>
        </w:rPr>
        <w:t>Key Indicators</w:t>
      </w:r>
      <w:r w:rsidRPr="007E2597">
        <w:rPr>
          <w:rStyle w:val="SmartLink"/>
        </w:rPr>
        <w:fldChar w:fldCharType="end"/>
      </w:r>
      <w:r w:rsidRPr="00516463">
        <w:t>.</w:t>
      </w:r>
    </w:p>
    <w:p w14:paraId="4B689B56" w14:textId="0E44A21F" w:rsidR="007318CC" w:rsidRPr="007E7B7E" w:rsidRDefault="00582C62" w:rsidP="008E5AE9">
      <w:pPr>
        <w:pStyle w:val="Heading3"/>
      </w:pPr>
      <w:bookmarkStart w:id="745" w:name="_Ref33902817"/>
      <w:bookmarkStart w:id="746" w:name="_Ref55299650"/>
      <w:r w:rsidRPr="007E7B7E">
        <w:t xml:space="preserve">Payer </w:t>
      </w:r>
      <w:r w:rsidR="007318CC" w:rsidRPr="007E7B7E">
        <w:t>Payroll Details</w:t>
      </w:r>
      <w:bookmarkEnd w:id="745"/>
      <w:bookmarkEnd w:id="746"/>
    </w:p>
    <w:p w14:paraId="071C02A5" w14:textId="1A52A063" w:rsidR="007318CC" w:rsidRPr="00890B9D" w:rsidRDefault="002D69B5" w:rsidP="000E6760">
      <w:pPr>
        <w:pStyle w:val="BodyText"/>
      </w:pPr>
      <w:r w:rsidRPr="00890B9D">
        <w:t xml:space="preserve">In each </w:t>
      </w:r>
      <w:r w:rsidR="0039392D">
        <w:t>p</w:t>
      </w:r>
      <w:r w:rsidR="0039392D" w:rsidRPr="00890B9D">
        <w:t xml:space="preserve">ay </w:t>
      </w:r>
      <w:r w:rsidR="0039392D">
        <w:t>e</w:t>
      </w:r>
      <w:r w:rsidR="0039392D" w:rsidRPr="00890B9D">
        <w:t>vent</w:t>
      </w:r>
      <w:r w:rsidRPr="00890B9D">
        <w:t xml:space="preserve">, </w:t>
      </w:r>
      <w:r w:rsidR="00084498" w:rsidRPr="00890B9D">
        <w:t xml:space="preserve">critical details </w:t>
      </w:r>
      <w:r w:rsidR="00626DF2" w:rsidRPr="00890B9D">
        <w:t>about th</w:t>
      </w:r>
      <w:r w:rsidR="00D500CB" w:rsidRPr="00890B9D">
        <w:t xml:space="preserve">e </w:t>
      </w:r>
      <w:r w:rsidR="00C27626" w:rsidRPr="00890B9D">
        <w:t xml:space="preserve">submission are required to </w:t>
      </w:r>
      <w:r w:rsidR="00504873" w:rsidRPr="00890B9D">
        <w:t>contextualise the sequencing and effective date of the data</w:t>
      </w:r>
      <w:r w:rsidR="00F233D8">
        <w:t>. These fields may be interdependent</w:t>
      </w:r>
      <w:r w:rsidR="00504873" w:rsidRPr="00890B9D">
        <w:t>, such as:</w:t>
      </w:r>
    </w:p>
    <w:p w14:paraId="6916246A" w14:textId="5DFBB664" w:rsidR="001E357D" w:rsidRDefault="003D2866" w:rsidP="000E6760">
      <w:pPr>
        <w:pStyle w:val="ListBullet"/>
      </w:pPr>
      <w:r>
        <w:t>Pay/Update Date –</w:t>
      </w:r>
      <w:r w:rsidR="00687123">
        <w:t xml:space="preserve"> the ATO uses the Pay/Update date to determine the financial year</w:t>
      </w:r>
      <w:r w:rsidR="00EF425F">
        <w:t>,</w:t>
      </w:r>
      <w:r w:rsidR="00687123">
        <w:t xml:space="preserve"> to which the report applies</w:t>
      </w:r>
      <w:r w:rsidR="004629B9">
        <w:t xml:space="preserve">. </w:t>
      </w:r>
      <w:r w:rsidR="008B268F">
        <w:t xml:space="preserve">This field works in conjunction with the Run Date/Time Stamp to determine the most current YTD amounts for the payees. </w:t>
      </w:r>
      <w:r w:rsidR="004629B9">
        <w:t>Th</w:t>
      </w:r>
      <w:r w:rsidR="000B1134">
        <w:t>e requirements are</w:t>
      </w:r>
      <w:r w:rsidR="009D577A">
        <w:t>:</w:t>
      </w:r>
    </w:p>
    <w:p w14:paraId="2AA04982" w14:textId="135C4019" w:rsidR="009D577A" w:rsidRDefault="00EC4126" w:rsidP="00752FF4">
      <w:pPr>
        <w:pStyle w:val="ListBullet2"/>
      </w:pPr>
      <w:r>
        <w:lastRenderedPageBreak/>
        <w:t>F</w:t>
      </w:r>
      <w:r w:rsidR="003D2866" w:rsidRPr="00064C86">
        <w:t xml:space="preserve">or </w:t>
      </w:r>
      <w:r w:rsidR="00D46C6C" w:rsidRPr="00D611BD">
        <w:t>s</w:t>
      </w:r>
      <w:r w:rsidR="005F4641" w:rsidRPr="00D611BD">
        <w:t>ubmit</w:t>
      </w:r>
      <w:r w:rsidR="005F4641" w:rsidRPr="00064C86">
        <w:t xml:space="preserve"> action</w:t>
      </w:r>
      <w:r w:rsidR="003D2866" w:rsidRPr="00064C86">
        <w:t>s</w:t>
      </w:r>
      <w:r w:rsidR="005912B2" w:rsidRPr="00064C86">
        <w:t xml:space="preserve">, this defines the </w:t>
      </w:r>
      <w:r w:rsidR="004964F7">
        <w:t>intended date</w:t>
      </w:r>
      <w:r w:rsidR="00D5273B">
        <w:t xml:space="preserve"> of payment (payday) </w:t>
      </w:r>
      <w:r w:rsidR="00943AFC">
        <w:t>for remuneration</w:t>
      </w:r>
      <w:r w:rsidR="00BB6E20" w:rsidRPr="00064C86">
        <w:t xml:space="preserve"> that </w:t>
      </w:r>
      <w:r w:rsidR="00943AFC">
        <w:t>is</w:t>
      </w:r>
      <w:r w:rsidR="00943AFC" w:rsidRPr="00064C86">
        <w:t xml:space="preserve"> </w:t>
      </w:r>
      <w:r w:rsidR="00BB6E20" w:rsidRPr="00064C86">
        <w:t>subject to withholding</w:t>
      </w:r>
      <w:r w:rsidR="005123AB">
        <w:t>. However, employmen</w:t>
      </w:r>
      <w:r w:rsidR="004B69D9">
        <w:t>t termination payments</w:t>
      </w:r>
      <w:r w:rsidR="0085454C">
        <w:t xml:space="preserve"> (</w:t>
      </w:r>
      <w:r w:rsidR="00B225E4" w:rsidRPr="00FB1BE6">
        <w:t>ETP</w:t>
      </w:r>
      <w:r w:rsidR="0085454C">
        <w:t>s)</w:t>
      </w:r>
      <w:r w:rsidR="00B225E4" w:rsidRPr="00FB1BE6">
        <w:t xml:space="preserve"> have </w:t>
      </w:r>
      <w:r w:rsidR="005123AB">
        <w:t>a specific</w:t>
      </w:r>
      <w:r w:rsidR="005123AB" w:rsidRPr="00FB1BE6">
        <w:t xml:space="preserve"> </w:t>
      </w:r>
      <w:r w:rsidR="00B225E4" w:rsidRPr="00FB1BE6">
        <w:t xml:space="preserve">dedicated payment date. </w:t>
      </w:r>
      <w:r w:rsidR="006820A8">
        <w:t xml:space="preserve">The requirements </w:t>
      </w:r>
      <w:r w:rsidR="00693344">
        <w:t>are</w:t>
      </w:r>
      <w:r w:rsidR="001227E6">
        <w:t>:</w:t>
      </w:r>
    </w:p>
    <w:p w14:paraId="67D2E2A0" w14:textId="47048B7E" w:rsidR="001227E6" w:rsidRDefault="007B6605" w:rsidP="00F572A6">
      <w:pPr>
        <w:pStyle w:val="ListBullet3"/>
      </w:pPr>
      <w:r>
        <w:t>Regular pay</w:t>
      </w:r>
      <w:r w:rsidR="00A03C7A">
        <w:t xml:space="preserve"> – intended date of payment (payday)</w:t>
      </w:r>
    </w:p>
    <w:p w14:paraId="05DDB944" w14:textId="0F503259" w:rsidR="007B6605" w:rsidRDefault="007B6605" w:rsidP="00F572A6">
      <w:pPr>
        <w:pStyle w:val="ListBullet3"/>
      </w:pPr>
      <w:r>
        <w:t xml:space="preserve">Out of cycle </w:t>
      </w:r>
      <w:r w:rsidR="00771172">
        <w:t xml:space="preserve">pay </w:t>
      </w:r>
      <w:r w:rsidR="009061C8">
        <w:t xml:space="preserve">reported </w:t>
      </w:r>
      <w:r w:rsidR="00771172">
        <w:t xml:space="preserve">on or before date of payment </w:t>
      </w:r>
      <w:r w:rsidR="00A03C7A">
        <w:t>– intended date of payment (payday)</w:t>
      </w:r>
    </w:p>
    <w:p w14:paraId="503488F0" w14:textId="62D6CC57" w:rsidR="00EA7399" w:rsidRDefault="00771172" w:rsidP="00F572A6">
      <w:pPr>
        <w:pStyle w:val="ListBullet3"/>
      </w:pPr>
      <w:r>
        <w:t xml:space="preserve">Out of cycle pay </w:t>
      </w:r>
      <w:r w:rsidR="00802028">
        <w:t xml:space="preserve">where the reporting is </w:t>
      </w:r>
      <w:r>
        <w:t xml:space="preserve">deferred </w:t>
      </w:r>
      <w:r w:rsidR="00A03C7A">
        <w:t>to the next regular pay within the reporting period</w:t>
      </w:r>
      <w:r w:rsidR="00534D6E">
        <w:t xml:space="preserve"> </w:t>
      </w:r>
      <w:r w:rsidR="00343952">
        <w:t xml:space="preserve">- </w:t>
      </w:r>
      <w:r w:rsidR="00AE31DE">
        <w:t>intended date of payment (payday) for that regular pa</w:t>
      </w:r>
      <w:r w:rsidR="009D74BC">
        <w:t>yment</w:t>
      </w:r>
      <w:r w:rsidR="002447BC">
        <w:t xml:space="preserve"> </w:t>
      </w:r>
    </w:p>
    <w:p w14:paraId="236BE736" w14:textId="21D88354" w:rsidR="009D577A" w:rsidRDefault="00EC4126" w:rsidP="00752FF4">
      <w:pPr>
        <w:pStyle w:val="ListBullet2"/>
      </w:pPr>
      <w:r>
        <w:t>F</w:t>
      </w:r>
      <w:r w:rsidR="00B225E4" w:rsidRPr="00FB1BE6">
        <w:t xml:space="preserve">or </w:t>
      </w:r>
      <w:r w:rsidR="00C94871">
        <w:t xml:space="preserve">current financial year </w:t>
      </w:r>
      <w:r w:rsidR="00765E6F">
        <w:t>u</w:t>
      </w:r>
      <w:r w:rsidR="005F4641" w:rsidRPr="00FB1BE6">
        <w:t>pdate action</w:t>
      </w:r>
      <w:r w:rsidR="00B225E4" w:rsidRPr="00FB1BE6">
        <w:t>s, this defines</w:t>
      </w:r>
      <w:r w:rsidR="00EB42BD" w:rsidRPr="00FB1BE6">
        <w:t xml:space="preserve"> the</w:t>
      </w:r>
      <w:r w:rsidR="0024710F" w:rsidRPr="00FB1BE6">
        <w:t xml:space="preserve"> </w:t>
      </w:r>
      <w:r w:rsidR="00AC271A">
        <w:t xml:space="preserve">as-at </w:t>
      </w:r>
      <w:r w:rsidR="0024710F" w:rsidRPr="00FB1BE6">
        <w:t>date</w:t>
      </w:r>
      <w:r w:rsidR="00EE51C2">
        <w:t xml:space="preserve"> </w:t>
      </w:r>
      <w:r w:rsidR="00EE51C2" w:rsidRPr="00251C67">
        <w:t xml:space="preserve">when the </w:t>
      </w:r>
      <w:r w:rsidR="00B779CE" w:rsidRPr="007E7B7E">
        <w:t xml:space="preserve">new or corrected </w:t>
      </w:r>
      <w:r w:rsidR="00022E29" w:rsidRPr="00251C67">
        <w:t xml:space="preserve">data was created </w:t>
      </w:r>
      <w:r w:rsidR="001F0C27" w:rsidRPr="007E7B7E">
        <w:t>with</w:t>
      </w:r>
      <w:r w:rsidR="00022E29" w:rsidRPr="00251C67">
        <w:t>in the report</w:t>
      </w:r>
      <w:r w:rsidR="00C7046D" w:rsidRPr="00251C67">
        <w:t>.</w:t>
      </w:r>
      <w:r w:rsidR="0002702B">
        <w:t xml:space="preserve"> </w:t>
      </w:r>
      <w:r w:rsidR="00617FD1">
        <w:t>For example;</w:t>
      </w:r>
      <w:r w:rsidR="00C56EF6">
        <w:t xml:space="preserve"> if the payer corrects the payee Y</w:t>
      </w:r>
      <w:r w:rsidR="006672D8">
        <w:t>TD amounts on</w:t>
      </w:r>
      <w:r w:rsidR="001D2AFE">
        <w:t xml:space="preserve"> 02.11.2020 but doesn’t </w:t>
      </w:r>
      <w:r w:rsidR="00CE02CD" w:rsidRPr="00251C67">
        <w:t>create</w:t>
      </w:r>
      <w:r w:rsidR="00CE02CD">
        <w:t xml:space="preserve"> </w:t>
      </w:r>
      <w:r w:rsidR="001D2AFE">
        <w:t xml:space="preserve">the update action until 03.11.2020, the Pay/Update Date </w:t>
      </w:r>
      <w:r w:rsidR="002B1841">
        <w:t>must be</w:t>
      </w:r>
      <w:r w:rsidR="001D2AFE">
        <w:t xml:space="preserve"> reported as 03.11.2020</w:t>
      </w:r>
    </w:p>
    <w:p w14:paraId="5EAF5297" w14:textId="154E61CB" w:rsidR="009D577A" w:rsidRDefault="00C7046D" w:rsidP="00752FF4">
      <w:pPr>
        <w:pStyle w:val="ListBullet2"/>
      </w:pPr>
      <w:r w:rsidRPr="00FB1BE6">
        <w:t xml:space="preserve">For prior </w:t>
      </w:r>
      <w:r w:rsidR="00C94871">
        <w:t>financial y</w:t>
      </w:r>
      <w:r w:rsidRPr="00FB1BE6">
        <w:t>ear update</w:t>
      </w:r>
      <w:r w:rsidR="00C94871">
        <w:t xml:space="preserve"> action</w:t>
      </w:r>
      <w:r w:rsidRPr="00FB1BE6">
        <w:t xml:space="preserve">s, </w:t>
      </w:r>
      <w:r w:rsidR="003D2C05">
        <w:t xml:space="preserve">such as for finalisation or amendments, </w:t>
      </w:r>
      <w:r w:rsidRPr="00FB1BE6">
        <w:t xml:space="preserve">this defines </w:t>
      </w:r>
      <w:r w:rsidR="001C2A96" w:rsidRPr="00FB1BE6">
        <w:t xml:space="preserve">the financial year </w:t>
      </w:r>
      <w:r w:rsidR="00EF425F">
        <w:t>that</w:t>
      </w:r>
      <w:r w:rsidR="001C2A96" w:rsidRPr="00FB1BE6">
        <w:t xml:space="preserve"> the correction or finalisation refers</w:t>
      </w:r>
      <w:r w:rsidR="00135911">
        <w:t xml:space="preserve">. </w:t>
      </w:r>
      <w:r w:rsidR="00AC0E28">
        <w:t>This date must be 30 June of the relevant financial year</w:t>
      </w:r>
    </w:p>
    <w:p w14:paraId="7B0A7432" w14:textId="13365EFE" w:rsidR="00C77038" w:rsidRPr="00C1568B" w:rsidRDefault="00C77038" w:rsidP="00752FF4">
      <w:pPr>
        <w:pStyle w:val="ListBullet2"/>
      </w:pPr>
      <w:r w:rsidRPr="00C1568B">
        <w:t xml:space="preserve">For </w:t>
      </w:r>
      <w:r w:rsidR="00C1568B">
        <w:t>a</w:t>
      </w:r>
      <w:r w:rsidRPr="00C1568B">
        <w:t>djust actions, this defines the date the Payer Total Gross Payments Amount (</w:t>
      </w:r>
      <w:r w:rsidR="00C1568B">
        <w:t>PAYEVNT22</w:t>
      </w:r>
      <w:r w:rsidRPr="00C1568B">
        <w:t>) and Payer Total PAYGW Amount (</w:t>
      </w:r>
      <w:r w:rsidR="00C1568B">
        <w:t>PAYEVNT20</w:t>
      </w:r>
      <w:r w:rsidRPr="00C1568B">
        <w:t xml:space="preserve">) are being adjusted. This will usually correspond to the pay date that was reported in the submit action where the </w:t>
      </w:r>
      <w:r w:rsidR="004A7752" w:rsidRPr="00C1568B">
        <w:t xml:space="preserve">adjusted </w:t>
      </w:r>
      <w:r w:rsidR="00216E50" w:rsidRPr="00C1568B">
        <w:t>records</w:t>
      </w:r>
      <w:r w:rsidR="00216E50" w:rsidRPr="0074306F">
        <w:t xml:space="preserve"> were</w:t>
      </w:r>
      <w:r w:rsidRPr="0074306F">
        <w:t xml:space="preserve"> originally reported. The adjustment amounts are the impacts to the payer period total </w:t>
      </w:r>
      <w:r w:rsidR="00C1568B">
        <w:t xml:space="preserve">amounts only, as </w:t>
      </w:r>
      <w:r w:rsidRPr="00C1568B">
        <w:t>the child records are corrected through a submit or update action</w:t>
      </w:r>
      <w:r w:rsidR="00C1568B">
        <w:t>.  The adjustment amounts reflected</w:t>
      </w:r>
      <w:r w:rsidRPr="00C1568B">
        <w:t xml:space="preserve"> the correction needed in the activity statement (or </w:t>
      </w:r>
      <w:r w:rsidR="00716ACC" w:rsidRPr="0074306F">
        <w:t>integrated client</w:t>
      </w:r>
      <w:r w:rsidRPr="0074306F">
        <w:t xml:space="preserve"> account </w:t>
      </w:r>
      <w:r w:rsidRPr="00C1568B">
        <w:t>for large withholders).</w:t>
      </w:r>
    </w:p>
    <w:p w14:paraId="45C86C23" w14:textId="6F1D6376" w:rsidR="00E326FA" w:rsidRPr="0097758A" w:rsidRDefault="00E326FA" w:rsidP="000E6760">
      <w:pPr>
        <w:pStyle w:val="ListBullet"/>
      </w:pPr>
      <w:r w:rsidRPr="0097758A">
        <w:t>Payee Record Count – this confirms the integrity of the file structure by identifying how many child</w:t>
      </w:r>
      <w:r w:rsidR="007B35B1" w:rsidRPr="0097758A">
        <w:t xml:space="preserve"> or payee</w:t>
      </w:r>
      <w:r w:rsidRPr="0097758A">
        <w:t xml:space="preserve"> records are contained with the parent file</w:t>
      </w:r>
      <w:r w:rsidR="00883084" w:rsidRPr="0074306F">
        <w:t xml:space="preserve">. </w:t>
      </w:r>
      <w:r w:rsidR="00883084" w:rsidRPr="009D6A14">
        <w:t xml:space="preserve">Pay events will be rejected if </w:t>
      </w:r>
      <w:r w:rsidR="00883084" w:rsidRPr="001801F7">
        <w:t>this count does not match the count of child records in the payload</w:t>
      </w:r>
      <w:r w:rsidR="00772400" w:rsidRPr="001801F7">
        <w:t xml:space="preserve">. For </w:t>
      </w:r>
      <w:r w:rsidR="0097758A">
        <w:t>a</w:t>
      </w:r>
      <w:r w:rsidR="00772400" w:rsidRPr="0097758A">
        <w:t xml:space="preserve">djust actions, this </w:t>
      </w:r>
      <w:r w:rsidR="0097758A">
        <w:t>must</w:t>
      </w:r>
      <w:r w:rsidR="00772400" w:rsidRPr="0097758A">
        <w:t xml:space="preserve"> be</w:t>
      </w:r>
      <w:r w:rsidR="0097758A">
        <w:t xml:space="preserve"> reported</w:t>
      </w:r>
      <w:r w:rsidR="00772400" w:rsidRPr="0097758A">
        <w:t xml:space="preserve"> </w:t>
      </w:r>
      <w:r w:rsidR="0097758A">
        <w:t>as</w:t>
      </w:r>
      <w:r w:rsidR="00772400" w:rsidRPr="0097758A">
        <w:t xml:space="preserve"> zero</w:t>
      </w:r>
      <w:r w:rsidR="00772400" w:rsidRPr="00C1568B">
        <w:t>.</w:t>
      </w:r>
    </w:p>
    <w:p w14:paraId="013FF010" w14:textId="794337F4" w:rsidR="00421E0B" w:rsidRPr="00996BBC" w:rsidRDefault="00325FB2" w:rsidP="000E6760">
      <w:pPr>
        <w:pStyle w:val="ListBullet"/>
      </w:pPr>
      <w:r w:rsidRPr="00471D8A">
        <w:t xml:space="preserve">Run Date/Time Stamp </w:t>
      </w:r>
      <w:r w:rsidRPr="00996BBC">
        <w:t>–</w:t>
      </w:r>
      <w:r w:rsidR="001C12BD" w:rsidRPr="00996BBC">
        <w:t xml:space="preserve"> there are many payroll arrangements, payment cycles and business process timings that result in files being received out of sequence by the ATO. This field </w:t>
      </w:r>
      <w:r w:rsidRPr="00996BBC">
        <w:t xml:space="preserve">is used by the ATO to identify the latest </w:t>
      </w:r>
      <w:r w:rsidR="0042628F" w:rsidRPr="00996BBC">
        <w:t>YTD amount</w:t>
      </w:r>
      <w:r w:rsidR="007653F5" w:rsidRPr="00996BBC">
        <w:t xml:space="preserve"> </w:t>
      </w:r>
      <w:r w:rsidR="00B73CEB" w:rsidRPr="00996BBC">
        <w:t>record</w:t>
      </w:r>
      <w:r w:rsidR="002B3152" w:rsidRPr="00996BBC">
        <w:t xml:space="preserve"> for display in the </w:t>
      </w:r>
      <w:r w:rsidR="00556A33" w:rsidRPr="00996BBC">
        <w:t xml:space="preserve">payees’ </w:t>
      </w:r>
      <w:r w:rsidR="002B3152" w:rsidRPr="00996BBC">
        <w:t>Income Statements</w:t>
      </w:r>
      <w:r w:rsidR="00C472D5" w:rsidRPr="00996BBC">
        <w:t xml:space="preserve">. </w:t>
      </w:r>
      <w:r w:rsidR="00474260" w:rsidRPr="00996BBC">
        <w:t xml:space="preserve">This field is </w:t>
      </w:r>
      <w:r w:rsidR="00813EA3" w:rsidRPr="00996BBC">
        <w:t xml:space="preserve">also </w:t>
      </w:r>
      <w:r w:rsidR="00474260" w:rsidRPr="00996BBC">
        <w:t xml:space="preserve">used by Services Australia to sequence the files to </w:t>
      </w:r>
      <w:r w:rsidR="004F3192" w:rsidRPr="00996BBC">
        <w:t xml:space="preserve">enable </w:t>
      </w:r>
      <w:r w:rsidR="00474260" w:rsidRPr="00996BBC">
        <w:t>period amounts</w:t>
      </w:r>
      <w:r w:rsidR="004F3192" w:rsidRPr="00996BBC">
        <w:t xml:space="preserve"> to be derived</w:t>
      </w:r>
      <w:r w:rsidR="00474260" w:rsidRPr="00996BBC">
        <w:t xml:space="preserve">. </w:t>
      </w:r>
      <w:r w:rsidR="000B1134" w:rsidRPr="00996BBC">
        <w:t>The</w:t>
      </w:r>
      <w:r w:rsidR="00145F0B" w:rsidRPr="00996BBC">
        <w:t xml:space="preserve"> requirements</w:t>
      </w:r>
      <w:r w:rsidR="000B1134" w:rsidRPr="00996BBC">
        <w:t xml:space="preserve"> are</w:t>
      </w:r>
      <w:r w:rsidR="00421E0B" w:rsidRPr="00996BBC">
        <w:t>:</w:t>
      </w:r>
    </w:p>
    <w:p w14:paraId="0F91A603" w14:textId="0EAFA79A" w:rsidR="00421E0B" w:rsidRDefault="000E4396" w:rsidP="00752FF4">
      <w:pPr>
        <w:pStyle w:val="ListBullet2"/>
      </w:pPr>
      <w:r>
        <w:t>For submit</w:t>
      </w:r>
      <w:r w:rsidR="00421E0B">
        <w:t xml:space="preserve"> actions</w:t>
      </w:r>
      <w:r w:rsidRPr="000E4396">
        <w:t xml:space="preserve"> </w:t>
      </w:r>
      <w:r w:rsidRPr="002C67CC">
        <w:t>the Run Date/Time</w:t>
      </w:r>
      <w:r>
        <w:t xml:space="preserve"> St</w:t>
      </w:r>
      <w:r w:rsidRPr="002C67CC">
        <w:t xml:space="preserve">amp (field PAYEVNT71) must always be set to the </w:t>
      </w:r>
      <w:r>
        <w:t>date/time</w:t>
      </w:r>
      <w:r w:rsidRPr="002C67CC">
        <w:t xml:space="preserve"> when the </w:t>
      </w:r>
      <w:r>
        <w:t>YTD amount was attributed discretely to the pay result</w:t>
      </w:r>
      <w:r w:rsidR="001D74FB">
        <w:t xml:space="preserve"> </w:t>
      </w:r>
      <w:r w:rsidR="001F0DAD">
        <w:t xml:space="preserve">(created by the pay run) </w:t>
      </w:r>
      <w:r>
        <w:t>reported. Therefore, this date cannot be greater than the Pay/Update Date (field PAYEVNT69)</w:t>
      </w:r>
    </w:p>
    <w:p w14:paraId="16A23B8D" w14:textId="557D8D6B" w:rsidR="00145B30" w:rsidRPr="001B2951" w:rsidRDefault="005F5B33" w:rsidP="00F572A6">
      <w:pPr>
        <w:pStyle w:val="ListBullet3"/>
      </w:pPr>
      <w:r w:rsidRPr="001B2951">
        <w:t xml:space="preserve">Note: </w:t>
      </w:r>
      <w:proofErr w:type="gramStart"/>
      <w:r w:rsidR="007417D2" w:rsidRPr="001B2951">
        <w:t>the</w:t>
      </w:r>
      <w:proofErr w:type="gramEnd"/>
      <w:r w:rsidR="007417D2" w:rsidRPr="001B2951">
        <w:t xml:space="preserve"> Run Date/Time Stamp for submit actions does not refer to the generation of the </w:t>
      </w:r>
      <w:r w:rsidR="00381006" w:rsidRPr="001B2951">
        <w:t xml:space="preserve">pay event file or when it is sent to the ATO. It refers to </w:t>
      </w:r>
      <w:r w:rsidRPr="001B2951">
        <w:t xml:space="preserve">when the </w:t>
      </w:r>
      <w:r w:rsidR="00B5578B" w:rsidRPr="001B2951">
        <w:t xml:space="preserve">YTD </w:t>
      </w:r>
      <w:r w:rsidR="009E2EF5" w:rsidRPr="001B2951">
        <w:t>amounts were</w:t>
      </w:r>
      <w:r w:rsidRPr="001B2951">
        <w:t xml:space="preserve"> created</w:t>
      </w:r>
      <w:r w:rsidR="007417D2" w:rsidRPr="001B2951">
        <w:t xml:space="preserve"> </w:t>
      </w:r>
      <w:r w:rsidR="00104DFA" w:rsidRPr="001B2951">
        <w:t>by the pay run</w:t>
      </w:r>
    </w:p>
    <w:p w14:paraId="3653535E" w14:textId="1D43C85A" w:rsidR="005F5B33" w:rsidRPr="001B2951" w:rsidRDefault="008B40E3" w:rsidP="00F572A6">
      <w:pPr>
        <w:pStyle w:val="ListBullet3"/>
      </w:pPr>
      <w:r w:rsidRPr="001B2951">
        <w:t xml:space="preserve">Note: </w:t>
      </w:r>
      <w:r w:rsidR="00617FD1">
        <w:t>For example;</w:t>
      </w:r>
      <w:r w:rsidR="00591B1E" w:rsidRPr="001B2951">
        <w:t xml:space="preserve"> if the payer missed lodging a submit action and </w:t>
      </w:r>
      <w:r w:rsidR="00B2746C" w:rsidRPr="001B2951">
        <w:t xml:space="preserve">retrospectively generates </w:t>
      </w:r>
      <w:r w:rsidR="00D2786A" w:rsidRPr="001B2951">
        <w:t>that</w:t>
      </w:r>
      <w:r w:rsidR="00B2746C" w:rsidRPr="001B2951">
        <w:t xml:space="preserve"> </w:t>
      </w:r>
      <w:r w:rsidR="00334126" w:rsidRPr="001B2951">
        <w:t xml:space="preserve">missed </w:t>
      </w:r>
      <w:r w:rsidR="00B2746C" w:rsidRPr="001B2951">
        <w:t xml:space="preserve">submit action, the Run Date/Time Stamp must reflect </w:t>
      </w:r>
      <w:r w:rsidR="008A1890" w:rsidRPr="001B2951">
        <w:t xml:space="preserve">when </w:t>
      </w:r>
      <w:r w:rsidR="00334126" w:rsidRPr="001B2951">
        <w:t>the</w:t>
      </w:r>
      <w:r w:rsidR="008A1890" w:rsidRPr="001B2951">
        <w:t xml:space="preserve"> original </w:t>
      </w:r>
      <w:r w:rsidR="00334126" w:rsidRPr="001B2951">
        <w:t>YTD amounts were attributed discretely to the pay result (created by the original pay run)</w:t>
      </w:r>
      <w:r w:rsidR="00D2786A" w:rsidRPr="001B2951">
        <w:t xml:space="preserve"> and cannot represent the current date/time when the</w:t>
      </w:r>
      <w:r w:rsidR="00CE6885" w:rsidRPr="001B2951">
        <w:t xml:space="preserve"> missed submit action was generated</w:t>
      </w:r>
    </w:p>
    <w:p w14:paraId="3D01AEC7" w14:textId="19F9A7A7" w:rsidR="00546ED4" w:rsidRDefault="00BB4884" w:rsidP="00752FF4">
      <w:pPr>
        <w:pStyle w:val="ListBullet2"/>
        <w:rPr>
          <w:lang w:eastAsia="en-US"/>
        </w:rPr>
      </w:pPr>
      <w:r>
        <w:rPr>
          <w:lang w:eastAsia="en-US"/>
        </w:rPr>
        <w:t>For u</w:t>
      </w:r>
      <w:r w:rsidR="00421E0B" w:rsidRPr="007E7B7E">
        <w:rPr>
          <w:lang w:eastAsia="en-US"/>
        </w:rPr>
        <w:t>pdate</w:t>
      </w:r>
      <w:r w:rsidR="00421E0B">
        <w:rPr>
          <w:lang w:eastAsia="en-US"/>
        </w:rPr>
        <w:t xml:space="preserve"> actions</w:t>
      </w:r>
      <w:r w:rsidR="00421E0B" w:rsidRPr="007E7B7E">
        <w:rPr>
          <w:lang w:eastAsia="en-US"/>
        </w:rPr>
        <w:t>, the Run Date/Time</w:t>
      </w:r>
      <w:r w:rsidR="00421E0B">
        <w:rPr>
          <w:lang w:eastAsia="en-US"/>
        </w:rPr>
        <w:t xml:space="preserve"> S</w:t>
      </w:r>
      <w:r w:rsidR="00421E0B" w:rsidRPr="007E7B7E">
        <w:rPr>
          <w:lang w:eastAsia="en-US"/>
        </w:rPr>
        <w:t xml:space="preserve">tamp </w:t>
      </w:r>
      <w:r>
        <w:rPr>
          <w:lang w:eastAsia="en-US"/>
        </w:rPr>
        <w:t>must always be set to the date/time when the u</w:t>
      </w:r>
      <w:r w:rsidR="00421E0B" w:rsidRPr="007E7B7E">
        <w:rPr>
          <w:lang w:eastAsia="en-US"/>
        </w:rPr>
        <w:t xml:space="preserve">pdate </w:t>
      </w:r>
      <w:r>
        <w:rPr>
          <w:lang w:eastAsia="en-US"/>
        </w:rPr>
        <w:t>action</w:t>
      </w:r>
      <w:r w:rsidR="00421E0B" w:rsidRPr="007E7B7E">
        <w:rPr>
          <w:lang w:eastAsia="en-US"/>
        </w:rPr>
        <w:t xml:space="preserve"> was generated</w:t>
      </w:r>
      <w:r w:rsidR="00554556">
        <w:rPr>
          <w:lang w:eastAsia="en-US"/>
        </w:rPr>
        <w:t xml:space="preserve">, as </w:t>
      </w:r>
      <w:r w:rsidR="00A3176F">
        <w:rPr>
          <w:lang w:eastAsia="en-US"/>
        </w:rPr>
        <w:t xml:space="preserve">the </w:t>
      </w:r>
      <w:r w:rsidR="00421E0B" w:rsidRPr="007E7B7E">
        <w:rPr>
          <w:lang w:eastAsia="en-US"/>
        </w:rPr>
        <w:t xml:space="preserve">purpose is to </w:t>
      </w:r>
      <w:r w:rsidR="00554556">
        <w:rPr>
          <w:lang w:eastAsia="en-US"/>
        </w:rPr>
        <w:t>advise</w:t>
      </w:r>
      <w:r w:rsidR="003E5221">
        <w:rPr>
          <w:lang w:eastAsia="en-US"/>
        </w:rPr>
        <w:t xml:space="preserve"> or finalise </w:t>
      </w:r>
      <w:r w:rsidR="003E5221" w:rsidRPr="00FB1366">
        <w:rPr>
          <w:lang w:eastAsia="en-US"/>
        </w:rPr>
        <w:t>YTD amounts</w:t>
      </w:r>
      <w:r w:rsidR="00554556">
        <w:rPr>
          <w:lang w:eastAsia="en-US"/>
        </w:rPr>
        <w:t xml:space="preserve"> as at a specific date</w:t>
      </w:r>
      <w:r w:rsidR="003E5221">
        <w:rPr>
          <w:lang w:eastAsia="en-US"/>
        </w:rPr>
        <w:t xml:space="preserve">. </w:t>
      </w:r>
    </w:p>
    <w:p w14:paraId="402F55B2" w14:textId="02F6179D" w:rsidR="00772400" w:rsidRPr="007E7B7E" w:rsidRDefault="00772400" w:rsidP="00752FF4">
      <w:pPr>
        <w:pStyle w:val="ListBullet2"/>
        <w:rPr>
          <w:lang w:eastAsia="en-US"/>
        </w:rPr>
      </w:pPr>
      <w:r w:rsidRPr="00772400">
        <w:rPr>
          <w:lang w:eastAsia="en-US"/>
        </w:rPr>
        <w:t>For adjust actions, the Run Date/Time Stamp must always be set to the date/time when the adjust action was generated.</w:t>
      </w:r>
    </w:p>
    <w:p w14:paraId="02ADDE3B" w14:textId="7B3B724D" w:rsidR="00C5545B" w:rsidRDefault="00C5545B" w:rsidP="007B3417">
      <w:pPr>
        <w:pStyle w:val="ListBullet5"/>
        <w:ind w:left="1211"/>
      </w:pPr>
      <w:r w:rsidRPr="009A0D73">
        <w:t>Note: adjustment amounts are cumulative.  An adjust action with a later Run Date/Time Stamp does not replace previously submitted adjustments to the same activity period or payday</w:t>
      </w:r>
      <w:r w:rsidR="0074306F" w:rsidRPr="009A0D73">
        <w:t xml:space="preserve"> but is in addition to previously reported amounts</w:t>
      </w:r>
      <w:r w:rsidRPr="009A0D73">
        <w:t>.</w:t>
      </w:r>
    </w:p>
    <w:p w14:paraId="406E8E12" w14:textId="77974E90" w:rsidR="00421E0B" w:rsidRPr="007E7B7E" w:rsidRDefault="00546ED4" w:rsidP="000E6760">
      <w:pPr>
        <w:pStyle w:val="ListBullet"/>
      </w:pPr>
      <w:r>
        <w:t>Run Date/Time Stamp must be reported</w:t>
      </w:r>
      <w:r w:rsidR="00B919F1">
        <w:t xml:space="preserve"> as Coordinated Universal Time (UTC)</w:t>
      </w:r>
      <w:r w:rsidR="00616C6B">
        <w:t xml:space="preserve"> in the format </w:t>
      </w:r>
      <w:proofErr w:type="spellStart"/>
      <w:r w:rsidR="00616C6B">
        <w:t>ccyy</w:t>
      </w:r>
      <w:r w:rsidR="0067799D">
        <w:t>-</w:t>
      </w:r>
      <w:r w:rsidR="00616C6B">
        <w:t>mm</w:t>
      </w:r>
      <w:r w:rsidR="0067799D">
        <w:t>-</w:t>
      </w:r>
      <w:r w:rsidR="00616C6B">
        <w:t>ddThh:</w:t>
      </w:r>
      <w:proofErr w:type="gramStart"/>
      <w:r w:rsidR="00616C6B">
        <w:t>mm:ssZ</w:t>
      </w:r>
      <w:proofErr w:type="spellEnd"/>
      <w:proofErr w:type="gramEnd"/>
    </w:p>
    <w:p w14:paraId="790C9E59" w14:textId="7AC59697" w:rsidR="00D42BF3" w:rsidRPr="00FB1BE6" w:rsidRDefault="00D42BF3" w:rsidP="000E6760">
      <w:pPr>
        <w:pStyle w:val="ListBullet"/>
      </w:pPr>
      <w:r w:rsidRPr="00D20D1E">
        <w:t xml:space="preserve">Submission Id </w:t>
      </w:r>
      <w:r w:rsidRPr="00064C86">
        <w:t>– this is a unique identifier</w:t>
      </w:r>
      <w:r w:rsidR="000A0F58" w:rsidRPr="00064C86">
        <w:t xml:space="preserve"> for each </w:t>
      </w:r>
      <w:r w:rsidR="007D068E" w:rsidRPr="00064C86">
        <w:t>file</w:t>
      </w:r>
      <w:r w:rsidR="001D45FE" w:rsidRPr="00064C86">
        <w:t xml:space="preserve"> of </w:t>
      </w:r>
      <w:r w:rsidR="000A0F58" w:rsidRPr="00064C86">
        <w:t>ABN</w:t>
      </w:r>
      <w:r w:rsidR="001133A2" w:rsidRPr="00064C86">
        <w:t>/Br</w:t>
      </w:r>
      <w:r w:rsidR="0085454C">
        <w:t>anch</w:t>
      </w:r>
      <w:r w:rsidR="001133A2" w:rsidRPr="00064C86">
        <w:t xml:space="preserve"> or WPN</w:t>
      </w:r>
      <w:r w:rsidR="009647DC">
        <w:t xml:space="preserve"> and BMS Id</w:t>
      </w:r>
      <w:r w:rsidR="007B388D" w:rsidRPr="00FB1BE6">
        <w:t xml:space="preserve"> per</w:t>
      </w:r>
      <w:r w:rsidR="009B302A" w:rsidRPr="00FB1BE6">
        <w:t xml:space="preserve"> payroll business process</w:t>
      </w:r>
      <w:r w:rsidR="00416237" w:rsidRPr="00FB1BE6">
        <w:t xml:space="preserve">. </w:t>
      </w:r>
      <w:r w:rsidR="00C4003E" w:rsidRPr="00FB1BE6">
        <w:t xml:space="preserve">This is the reference number of the </w:t>
      </w:r>
      <w:r w:rsidR="00D46C6C">
        <w:t>p</w:t>
      </w:r>
      <w:r w:rsidR="00D46C6C" w:rsidRPr="00FB1BE6">
        <w:t xml:space="preserve">ay </w:t>
      </w:r>
      <w:r w:rsidR="00D46C6C">
        <w:t>e</w:t>
      </w:r>
      <w:r w:rsidR="00D46C6C" w:rsidRPr="00FB1BE6">
        <w:t>vent</w:t>
      </w:r>
    </w:p>
    <w:p w14:paraId="7423A23B" w14:textId="4C69EF40" w:rsidR="00215D91" w:rsidRDefault="00215D91" w:rsidP="000E6760">
      <w:pPr>
        <w:pStyle w:val="ListBullet"/>
      </w:pPr>
      <w:r w:rsidRPr="00D20D1E">
        <w:t xml:space="preserve">Full File Replacement </w:t>
      </w:r>
      <w:r w:rsidR="00FB35C6">
        <w:t xml:space="preserve">(FFR) </w:t>
      </w:r>
      <w:r w:rsidRPr="00D20D1E">
        <w:t xml:space="preserve">Indicator </w:t>
      </w:r>
      <w:r w:rsidR="009C313F" w:rsidRPr="00064C86">
        <w:t>–</w:t>
      </w:r>
      <w:r w:rsidRPr="00FB1BE6">
        <w:t xml:space="preserve"> </w:t>
      </w:r>
      <w:r w:rsidR="009C313F" w:rsidRPr="00890B9D">
        <w:t xml:space="preserve">this indicates if the </w:t>
      </w:r>
      <w:r w:rsidR="00D46C6C">
        <w:t>s</w:t>
      </w:r>
      <w:r w:rsidR="00D46C6C" w:rsidRPr="00890B9D">
        <w:t xml:space="preserve">ubmit </w:t>
      </w:r>
      <w:r w:rsidR="005F4641" w:rsidRPr="00890B9D">
        <w:t>action</w:t>
      </w:r>
      <w:r w:rsidR="009C313F" w:rsidRPr="00890B9D">
        <w:t xml:space="preserve"> is replacing </w:t>
      </w:r>
      <w:r w:rsidR="00D85A99" w:rsidRPr="00890B9D">
        <w:t xml:space="preserve">the last </w:t>
      </w:r>
      <w:r w:rsidR="00D46C6C">
        <w:t>s</w:t>
      </w:r>
      <w:r w:rsidR="00D46C6C" w:rsidRPr="00890B9D">
        <w:t xml:space="preserve">ubmit </w:t>
      </w:r>
      <w:r w:rsidR="005F4641" w:rsidRPr="00890B9D">
        <w:t>action</w:t>
      </w:r>
      <w:r w:rsidR="008F6949" w:rsidRPr="00890B9D">
        <w:t xml:space="preserve"> lodged at the ATO. It is used when a payer realises, after they’ve sent the </w:t>
      </w:r>
      <w:r w:rsidR="00D46C6C">
        <w:t>s</w:t>
      </w:r>
      <w:r w:rsidR="00D46C6C" w:rsidRPr="00890B9D">
        <w:t xml:space="preserve">ubmit </w:t>
      </w:r>
      <w:r w:rsidR="005F4641" w:rsidRPr="00890B9D">
        <w:t>action</w:t>
      </w:r>
      <w:r w:rsidR="005E367F" w:rsidRPr="00890B9D">
        <w:t xml:space="preserve">, that it contained </w:t>
      </w:r>
      <w:r w:rsidR="008D2AD5">
        <w:t xml:space="preserve">significant </w:t>
      </w:r>
      <w:r w:rsidR="005E367F" w:rsidRPr="00890B9D">
        <w:t xml:space="preserve">errors and </w:t>
      </w:r>
      <w:r w:rsidR="003E3565" w:rsidRPr="00890B9D">
        <w:t xml:space="preserve">sends a new </w:t>
      </w:r>
      <w:r w:rsidR="00FF3789">
        <w:t>s</w:t>
      </w:r>
      <w:r w:rsidR="005F4641" w:rsidRPr="00890B9D">
        <w:t>ubmit action</w:t>
      </w:r>
      <w:r w:rsidR="00110EE7" w:rsidRPr="00890B9D">
        <w:t xml:space="preserve"> using the original submission id</w:t>
      </w:r>
      <w:r w:rsidR="00D2350B" w:rsidRPr="00890B9D">
        <w:t xml:space="preserve"> to replace the </w:t>
      </w:r>
      <w:r w:rsidR="00F763CE" w:rsidRPr="00890B9D">
        <w:t>original file</w:t>
      </w:r>
      <w:r w:rsidR="001B051D">
        <w:t xml:space="preserve"> in its entirety.</w:t>
      </w:r>
      <w:r w:rsidR="00110EE7" w:rsidRPr="00890B9D">
        <w:t xml:space="preserve"> This is an optional service </w:t>
      </w:r>
      <w:r w:rsidR="00F621CF" w:rsidRPr="00890B9D">
        <w:t>that DSPs may offer but is not mandatory</w:t>
      </w:r>
    </w:p>
    <w:p w14:paraId="6B644AD3" w14:textId="4B1329BF" w:rsidR="005F448D" w:rsidRDefault="00FB35C6" w:rsidP="00752FF4">
      <w:pPr>
        <w:pStyle w:val="ListBullet2"/>
      </w:pPr>
      <w:r>
        <w:lastRenderedPageBreak/>
        <w:t xml:space="preserve">Regeneration of submit action – if the FFR was </w:t>
      </w:r>
      <w:r w:rsidR="00A45C69">
        <w:t>created without having to re-run the pay, then the Run Date/Time Stamp</w:t>
      </w:r>
      <w:r w:rsidR="003A562F">
        <w:t xml:space="preserve"> will be as per the original submit action being replaced</w:t>
      </w:r>
      <w:r w:rsidR="00E02739">
        <w:t xml:space="preserve">. </w:t>
      </w:r>
      <w:r w:rsidR="00617FD1">
        <w:t>For example;</w:t>
      </w:r>
      <w:r w:rsidR="00E02739">
        <w:t xml:space="preserve"> if the file was corrupted in transit</w:t>
      </w:r>
      <w:r w:rsidR="00FE0B61">
        <w:t xml:space="preserve"> and only the submit action needs to be re-created</w:t>
      </w:r>
    </w:p>
    <w:p w14:paraId="2D325F01" w14:textId="393552EA" w:rsidR="00453FD7" w:rsidRDefault="003A562F" w:rsidP="00752FF4">
      <w:pPr>
        <w:pStyle w:val="ListBullet2"/>
      </w:pPr>
      <w:r>
        <w:t xml:space="preserve">Correction of Payroll – if the FFR was created </w:t>
      </w:r>
      <w:proofErr w:type="gramStart"/>
      <w:r w:rsidR="0072378D">
        <w:t>as a result of</w:t>
      </w:r>
      <w:proofErr w:type="gramEnd"/>
      <w:r>
        <w:t xml:space="preserve"> re-running the pay, then the Run Date/Time Stamp must </w:t>
      </w:r>
      <w:r w:rsidR="00C90D95">
        <w:t xml:space="preserve">reflect </w:t>
      </w:r>
      <w:r w:rsidR="00184E2A">
        <w:t xml:space="preserve">the date/time when the </w:t>
      </w:r>
      <w:r w:rsidR="004C1023">
        <w:t xml:space="preserve">revised </w:t>
      </w:r>
      <w:r w:rsidR="00184E2A">
        <w:t xml:space="preserve">YTD amount was attributed discretely to the </w:t>
      </w:r>
      <w:r w:rsidR="003535AB">
        <w:t xml:space="preserve">revised </w:t>
      </w:r>
      <w:r w:rsidR="00184E2A">
        <w:t xml:space="preserve">pay result (created by the pay </w:t>
      </w:r>
      <w:r w:rsidR="004C1023">
        <w:t>re-</w:t>
      </w:r>
      <w:r w:rsidR="00184E2A">
        <w:t>run)</w:t>
      </w:r>
      <w:r w:rsidR="00C90D95">
        <w:t>.</w:t>
      </w:r>
      <w:r w:rsidR="00BD2887">
        <w:t xml:space="preserve"> </w:t>
      </w:r>
      <w:r w:rsidR="00E02739">
        <w:t>The Run Date/Time Stamp of the FFR</w:t>
      </w:r>
      <w:r w:rsidR="00BD2887">
        <w:t xml:space="preserve"> cannot be as per the original submit action being replaced.</w:t>
      </w:r>
      <w:r w:rsidR="00E02739">
        <w:t xml:space="preserve"> </w:t>
      </w:r>
      <w:r w:rsidR="00617FD1">
        <w:t>For example;</w:t>
      </w:r>
      <w:r w:rsidR="00E02739">
        <w:t xml:space="preserve"> </w:t>
      </w:r>
      <w:r w:rsidR="00FE0B61">
        <w:t xml:space="preserve">if </w:t>
      </w:r>
      <w:r w:rsidR="00091C31">
        <w:t xml:space="preserve">the payees in the original submit file were overpaid and the bank file was stopped from processing, </w:t>
      </w:r>
      <w:r w:rsidR="009768D7">
        <w:t>data</w:t>
      </w:r>
      <w:r w:rsidR="00091C31">
        <w:t xml:space="preserve"> corrected and pays re-run</w:t>
      </w:r>
      <w:r w:rsidR="009768D7">
        <w:t>.</w:t>
      </w:r>
    </w:p>
    <w:p w14:paraId="111FFED6" w14:textId="4EF559F4" w:rsidR="0042409F" w:rsidRDefault="0042409F" w:rsidP="007E7B7E">
      <w:pPr>
        <w:pStyle w:val="Caption"/>
        <w:keepNext/>
      </w:pPr>
      <w:bookmarkStart w:id="747" w:name="_Ref144138010"/>
      <w:bookmarkStart w:id="748" w:name="_Toc57733214"/>
      <w:bookmarkStart w:id="749" w:name="_Toc144116893"/>
      <w:bookmarkStart w:id="750" w:name="_Toc238031879"/>
      <w:r>
        <w:t xml:space="preserve">Figure </w:t>
      </w:r>
      <w:r>
        <w:fldChar w:fldCharType="begin"/>
      </w:r>
      <w:r>
        <w:instrText xml:space="preserve"> SEQ Figure \* ARABIC </w:instrText>
      </w:r>
      <w:r>
        <w:fldChar w:fldCharType="separate"/>
      </w:r>
      <w:r w:rsidR="00C14FEC">
        <w:rPr>
          <w:noProof/>
        </w:rPr>
        <w:t>5</w:t>
      </w:r>
      <w:r>
        <w:fldChar w:fldCharType="end"/>
      </w:r>
      <w:bookmarkEnd w:id="747"/>
      <w:r w:rsidR="00926CD8">
        <w:t xml:space="preserve">: </w:t>
      </w:r>
      <w:r>
        <w:t>Key Dates</w:t>
      </w:r>
      <w:bookmarkEnd w:id="748"/>
      <w:bookmarkEnd w:id="749"/>
      <w:bookmarkEnd w:id="750"/>
    </w:p>
    <w:p w14:paraId="40173E0B" w14:textId="2839E3AC" w:rsidR="00221FC9" w:rsidRPr="00890B9D" w:rsidRDefault="008E1ED8" w:rsidP="000E6760">
      <w:pPr>
        <w:pStyle w:val="BodyText"/>
      </w:pPr>
      <w:r w:rsidRPr="008E1ED8">
        <w:rPr>
          <w:noProof/>
        </w:rPr>
        <w:drawing>
          <wp:inline distT="0" distB="0" distL="0" distR="0" wp14:anchorId="033A3222" wp14:editId="708D99AA">
            <wp:extent cx="6097270" cy="1957705"/>
            <wp:effectExtent l="0" t="0" r="0" b="444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6097270" cy="1957705"/>
                    </a:xfrm>
                    <a:prstGeom prst="rect">
                      <a:avLst/>
                    </a:prstGeom>
                    <a:noFill/>
                    <a:ln>
                      <a:noFill/>
                    </a:ln>
                  </pic:spPr>
                </pic:pic>
              </a:graphicData>
            </a:graphic>
          </wp:inline>
        </w:drawing>
      </w:r>
    </w:p>
    <w:p w14:paraId="42749E19" w14:textId="1E84907E" w:rsidR="00CD2AF2" w:rsidRDefault="00F26757">
      <w:pPr>
        <w:pStyle w:val="Cross-Reference"/>
      </w:pPr>
      <w:r w:rsidRPr="00890B9D">
        <w:t xml:space="preserve">Refer to </w:t>
      </w:r>
      <w:r w:rsidR="00CD2AF2">
        <w:t xml:space="preserve">business rules in section </w:t>
      </w:r>
      <w:r w:rsidR="00CD2AF2" w:rsidRPr="007E2597">
        <w:rPr>
          <w:rStyle w:val="SmartLink"/>
        </w:rPr>
        <w:fldChar w:fldCharType="begin"/>
      </w:r>
      <w:r w:rsidR="00CD2AF2" w:rsidRPr="007E2597">
        <w:rPr>
          <w:rStyle w:val="SmartLink"/>
        </w:rPr>
        <w:instrText xml:space="preserve"> REF _Ref34568991 \r \h </w:instrText>
      </w:r>
      <w:r w:rsidR="00CD2AF2" w:rsidRPr="007E2597">
        <w:rPr>
          <w:rStyle w:val="SmartLink"/>
        </w:rPr>
      </w:r>
      <w:r w:rsidR="00CD2AF2" w:rsidRPr="007E2597">
        <w:rPr>
          <w:rStyle w:val="SmartLink"/>
        </w:rPr>
        <w:fldChar w:fldCharType="separate"/>
      </w:r>
      <w:r w:rsidR="00C14FEC">
        <w:rPr>
          <w:rStyle w:val="SmartLink"/>
        </w:rPr>
        <w:t>5.1.1</w:t>
      </w:r>
      <w:r w:rsidR="00CD2AF2" w:rsidRPr="007E2597">
        <w:rPr>
          <w:rStyle w:val="SmartLink"/>
        </w:rPr>
        <w:fldChar w:fldCharType="end"/>
      </w:r>
      <w:r w:rsidR="00CD2AF2" w:rsidRPr="007E2597">
        <w:rPr>
          <w:rStyle w:val="SmartLink"/>
        </w:rPr>
        <w:t xml:space="preserve"> </w:t>
      </w:r>
      <w:r w:rsidR="00CD2AF2" w:rsidRPr="009A5D7E">
        <w:rPr>
          <w:rStyle w:val="SmartLink"/>
        </w:rPr>
        <w:fldChar w:fldCharType="begin"/>
      </w:r>
      <w:r w:rsidR="00CD2AF2" w:rsidRPr="009A5D7E">
        <w:rPr>
          <w:rStyle w:val="SmartLink"/>
        </w:rPr>
        <w:instrText xml:space="preserve"> REF _Ref34568991 \h </w:instrText>
      </w:r>
      <w:r w:rsidR="00CD2AF2" w:rsidRPr="009A5D7E">
        <w:rPr>
          <w:rStyle w:val="SmartLink"/>
        </w:rPr>
      </w:r>
      <w:r w:rsidR="00CD2AF2" w:rsidRPr="009A5D7E">
        <w:rPr>
          <w:rStyle w:val="SmartLink"/>
        </w:rPr>
        <w:fldChar w:fldCharType="separate"/>
      </w:r>
      <w:r w:rsidR="00C14FEC" w:rsidRPr="00890B9D">
        <w:t>Payer Payroll Details</w:t>
      </w:r>
      <w:r w:rsidR="00CD2AF2" w:rsidRPr="009A5D7E">
        <w:rPr>
          <w:rStyle w:val="SmartLink"/>
        </w:rPr>
        <w:fldChar w:fldCharType="end"/>
      </w:r>
      <w:r w:rsidR="00C4279E">
        <w:t>.</w:t>
      </w:r>
    </w:p>
    <w:p w14:paraId="2F9FF129" w14:textId="76C48002" w:rsidR="00CD2AF2" w:rsidRDefault="00CD2AF2">
      <w:pPr>
        <w:pStyle w:val="Cross-Reference"/>
      </w:pPr>
      <w:r>
        <w:t xml:space="preserve">Refer to business rules in section </w:t>
      </w:r>
      <w:r w:rsidRPr="007E2597">
        <w:rPr>
          <w:rStyle w:val="SmartLink"/>
        </w:rPr>
        <w:fldChar w:fldCharType="begin"/>
      </w:r>
      <w:r w:rsidRPr="007E2597">
        <w:rPr>
          <w:rStyle w:val="SmartLink"/>
        </w:rPr>
        <w:instrText xml:space="preserve"> REF _Ref33972384 \r \h </w:instrText>
      </w:r>
      <w:r w:rsidRPr="007E2597">
        <w:rPr>
          <w:rStyle w:val="SmartLink"/>
        </w:rPr>
      </w:r>
      <w:r w:rsidRPr="007E2597">
        <w:rPr>
          <w:rStyle w:val="SmartLink"/>
        </w:rPr>
        <w:fldChar w:fldCharType="separate"/>
      </w:r>
      <w:r w:rsidR="00C14FEC">
        <w:rPr>
          <w:rStyle w:val="SmartLink"/>
        </w:rPr>
        <w:t>5.12</w:t>
      </w:r>
      <w:r w:rsidRPr="007E2597">
        <w:rPr>
          <w:rStyle w:val="SmartLink"/>
        </w:rPr>
        <w:fldChar w:fldCharType="end"/>
      </w:r>
      <w:r w:rsidRPr="007E2597">
        <w:rPr>
          <w:rStyle w:val="SmartLink"/>
        </w:rPr>
        <w:t xml:space="preserve"> </w:t>
      </w:r>
      <w:r w:rsidRPr="009A5D7E">
        <w:rPr>
          <w:rStyle w:val="SmartLink"/>
        </w:rPr>
        <w:fldChar w:fldCharType="begin"/>
      </w:r>
      <w:r w:rsidRPr="009A5D7E">
        <w:rPr>
          <w:rStyle w:val="SmartLink"/>
        </w:rPr>
        <w:instrText xml:space="preserve"> REF _Ref33972384 \h </w:instrText>
      </w:r>
      <w:r w:rsidRPr="009A5D7E">
        <w:rPr>
          <w:rStyle w:val="SmartLink"/>
        </w:rPr>
      </w:r>
      <w:r w:rsidRPr="009A5D7E">
        <w:rPr>
          <w:rStyle w:val="SmartLink"/>
        </w:rPr>
        <w:fldChar w:fldCharType="separate"/>
      </w:r>
      <w:r w:rsidR="00C14FEC" w:rsidRPr="00890B9D">
        <w:t>Full File Replacement</w:t>
      </w:r>
      <w:r w:rsidRPr="009A5D7E">
        <w:rPr>
          <w:rStyle w:val="SmartLink"/>
        </w:rPr>
        <w:fldChar w:fldCharType="end"/>
      </w:r>
      <w:r w:rsidR="00C4279E">
        <w:t>.</w:t>
      </w:r>
    </w:p>
    <w:p w14:paraId="1613B2D6" w14:textId="4DDE7E1D" w:rsidR="00F26757" w:rsidRDefault="00CD2AF2">
      <w:pPr>
        <w:pStyle w:val="Cross-Reference"/>
      </w:pPr>
      <w:r>
        <w:t xml:space="preserve">Refer to </w:t>
      </w:r>
      <w:r w:rsidR="00F26757" w:rsidRPr="00890B9D">
        <w:t xml:space="preserve">business rules in section </w:t>
      </w:r>
      <w:r w:rsidR="00F26757" w:rsidRPr="007E2597">
        <w:rPr>
          <w:rStyle w:val="SmartLink"/>
        </w:rPr>
        <w:fldChar w:fldCharType="begin" w:fldLock="1"/>
      </w:r>
      <w:r w:rsidR="00F26757" w:rsidRPr="007E2597">
        <w:rPr>
          <w:rStyle w:val="SmartLink"/>
        </w:rPr>
        <w:instrText xml:space="preserve"> REF _Ref33957026 \r \h </w:instrText>
      </w:r>
      <w:r w:rsidR="00096989" w:rsidRPr="007E2597">
        <w:rPr>
          <w:rStyle w:val="SmartLink"/>
        </w:rPr>
        <w:instrText xml:space="preserve"> \* MERGEFORMAT </w:instrText>
      </w:r>
      <w:r w:rsidR="00F26757" w:rsidRPr="007E2597">
        <w:rPr>
          <w:rStyle w:val="SmartLink"/>
        </w:rPr>
      </w:r>
      <w:r w:rsidR="00F26757" w:rsidRPr="007E2597">
        <w:rPr>
          <w:rStyle w:val="SmartLink"/>
        </w:rPr>
        <w:fldChar w:fldCharType="separate"/>
      </w:r>
      <w:r w:rsidR="00F26757" w:rsidRPr="007E2597">
        <w:rPr>
          <w:rStyle w:val="SmartLink"/>
        </w:rPr>
        <w:t>5.1.2</w:t>
      </w:r>
      <w:r w:rsidR="00F26757" w:rsidRPr="007E2597">
        <w:rPr>
          <w:rStyle w:val="SmartLink"/>
        </w:rPr>
        <w:fldChar w:fldCharType="end"/>
      </w:r>
      <w:r w:rsidR="00F26757" w:rsidRPr="007E2597">
        <w:rPr>
          <w:rStyle w:val="SmartLink"/>
        </w:rPr>
        <w:t xml:space="preserve"> </w:t>
      </w:r>
      <w:r w:rsidR="00F26757" w:rsidRPr="007E2597">
        <w:rPr>
          <w:rStyle w:val="SmartLink"/>
        </w:rPr>
        <w:fldChar w:fldCharType="begin" w:fldLock="1"/>
      </w:r>
      <w:r w:rsidR="00F26757" w:rsidRPr="007E2597">
        <w:rPr>
          <w:rStyle w:val="SmartLink"/>
        </w:rPr>
        <w:instrText xml:space="preserve"> REF _Ref33957029 \h  \* MERGEFORMAT </w:instrText>
      </w:r>
      <w:r w:rsidR="00F26757" w:rsidRPr="007E2597">
        <w:rPr>
          <w:rStyle w:val="SmartLink"/>
        </w:rPr>
      </w:r>
      <w:r w:rsidR="00F26757" w:rsidRPr="007E2597">
        <w:rPr>
          <w:rStyle w:val="SmartLink"/>
        </w:rPr>
        <w:fldChar w:fldCharType="separate"/>
      </w:r>
      <w:r w:rsidR="00F26757" w:rsidRPr="007E2597">
        <w:rPr>
          <w:rStyle w:val="SmartLink"/>
        </w:rPr>
        <w:t>Payer Period Totals</w:t>
      </w:r>
      <w:r w:rsidR="00F26757" w:rsidRPr="007E2597">
        <w:rPr>
          <w:rStyle w:val="SmartLink"/>
        </w:rPr>
        <w:fldChar w:fldCharType="end"/>
      </w:r>
      <w:r w:rsidR="00F26757" w:rsidRPr="00890B9D">
        <w:t>.</w:t>
      </w:r>
    </w:p>
    <w:p w14:paraId="1402B402" w14:textId="3DE52D20" w:rsidR="00D533AF" w:rsidRPr="00890B9D" w:rsidRDefault="00D533AF">
      <w:pPr>
        <w:pStyle w:val="Cross-Reference"/>
      </w:pPr>
      <w:r>
        <w:t xml:space="preserve">Refer to the </w:t>
      </w:r>
      <w:hyperlink r:id="rId47" w:history="1">
        <w:hyperlink r:id="rId48" w:history="1">
          <w:r w:rsidRPr="00321FE1">
            <w:rPr>
              <w:rStyle w:val="Hyperlink"/>
            </w:rPr>
            <w:t xml:space="preserve">ATO Guidance Note on </w:t>
          </w:r>
          <w:r w:rsidR="00AC35FF" w:rsidRPr="00321FE1">
            <w:rPr>
              <w:rStyle w:val="Hyperlink"/>
            </w:rPr>
            <w:t>Key Dates</w:t>
          </w:r>
        </w:hyperlink>
      </w:hyperlink>
      <w:r w:rsidR="1A3798EE">
        <w:t xml:space="preserve"> </w:t>
      </w:r>
      <w:r w:rsidR="4C3C415E">
        <w:t>for detailed requirements</w:t>
      </w:r>
      <w:r w:rsidR="6C1FDA75">
        <w:t>.</w:t>
      </w:r>
    </w:p>
    <w:p w14:paraId="0CC089E5" w14:textId="7A0C3069" w:rsidR="0050076F" w:rsidRPr="00890B9D" w:rsidRDefault="0050076F" w:rsidP="008E5AE9">
      <w:pPr>
        <w:pStyle w:val="Heading3"/>
      </w:pPr>
      <w:bookmarkStart w:id="751" w:name="_Ref33902856"/>
      <w:r w:rsidRPr="00890B9D">
        <w:t>Pa</w:t>
      </w:r>
      <w:r w:rsidR="009878C7" w:rsidRPr="00890B9D">
        <w:t xml:space="preserve">yer </w:t>
      </w:r>
      <w:r w:rsidR="009878C7" w:rsidRPr="008E5AE9">
        <w:t>Period</w:t>
      </w:r>
      <w:r w:rsidR="009878C7" w:rsidRPr="00890B9D">
        <w:t xml:space="preserve"> </w:t>
      </w:r>
      <w:r w:rsidRPr="00890B9D">
        <w:t>Totals</w:t>
      </w:r>
      <w:bookmarkEnd w:id="751"/>
    </w:p>
    <w:p w14:paraId="5176DAFA" w14:textId="54D7E87C" w:rsidR="0050076F" w:rsidRPr="00890B9D" w:rsidRDefault="0050076F" w:rsidP="000E6760">
      <w:pPr>
        <w:pStyle w:val="BodyText"/>
      </w:pPr>
      <w:r w:rsidRPr="00890B9D">
        <w:t>In</w:t>
      </w:r>
      <w:r w:rsidR="005F1BB8" w:rsidRPr="00890B9D">
        <w:t xml:space="preserve"> addition to details about the reporting and sending parties, </w:t>
      </w:r>
      <w:r w:rsidRPr="00890B9D">
        <w:t xml:space="preserve">the </w:t>
      </w:r>
      <w:r w:rsidR="00D1724E" w:rsidRPr="00890B9D">
        <w:t>parent</w:t>
      </w:r>
      <w:r w:rsidR="003731B3" w:rsidRPr="00890B9D">
        <w:t xml:space="preserve"> record </w:t>
      </w:r>
      <w:r w:rsidR="007A62C2" w:rsidRPr="00890B9D">
        <w:t xml:space="preserve">in the </w:t>
      </w:r>
      <w:r w:rsidR="004313C2">
        <w:t>s</w:t>
      </w:r>
      <w:r w:rsidR="005F4641" w:rsidRPr="00890B9D">
        <w:t>ubmit action</w:t>
      </w:r>
      <w:r w:rsidR="007A62C2" w:rsidRPr="00890B9D">
        <w:t xml:space="preserve"> </w:t>
      </w:r>
      <w:r w:rsidR="003731B3" w:rsidRPr="00890B9D">
        <w:t xml:space="preserve">must also contain pay period values that represent the </w:t>
      </w:r>
      <w:r w:rsidR="00133AC8" w:rsidRPr="00890B9D">
        <w:t>total</w:t>
      </w:r>
      <w:r w:rsidR="00DC4BBB" w:rsidRPr="00890B9D">
        <w:t xml:space="preserve"> period amounts (not YTD) for:</w:t>
      </w:r>
    </w:p>
    <w:p w14:paraId="57BB78EB" w14:textId="3B36BA16" w:rsidR="00DC4BBB" w:rsidRPr="00FB1BE6" w:rsidRDefault="00493007" w:rsidP="000E6760">
      <w:pPr>
        <w:pStyle w:val="ListBullet"/>
      </w:pPr>
      <w:r>
        <w:t>Gross</w:t>
      </w:r>
      <w:r w:rsidR="00472ED8">
        <w:t xml:space="preserve"> </w:t>
      </w:r>
      <w:r w:rsidR="00452EE7" w:rsidRPr="00064C86">
        <w:t>–</w:t>
      </w:r>
      <w:r w:rsidR="00DC4BBB" w:rsidRPr="00064C86">
        <w:t xml:space="preserve"> </w:t>
      </w:r>
      <w:r w:rsidR="00452EE7" w:rsidRPr="00064C86">
        <w:t xml:space="preserve">representing the </w:t>
      </w:r>
      <w:r w:rsidR="009E6598" w:rsidRPr="00FB1BE6">
        <w:t xml:space="preserve">total period </w:t>
      </w:r>
      <w:r w:rsidR="00BB463A" w:rsidRPr="00FB1BE6">
        <w:t xml:space="preserve">(not YTD) </w:t>
      </w:r>
      <w:r w:rsidR="00452EE7" w:rsidRPr="00FB1BE6">
        <w:t xml:space="preserve">amounts </w:t>
      </w:r>
      <w:r w:rsidR="007143DF" w:rsidRPr="00FB1BE6">
        <w:t xml:space="preserve">of the payments </w:t>
      </w:r>
      <w:r w:rsidR="00452EE7" w:rsidRPr="00FB1BE6">
        <w:t>that are subject to withholding (W</w:t>
      </w:r>
      <w:r w:rsidR="007143DF" w:rsidRPr="00FB1BE6">
        <w:t>1</w:t>
      </w:r>
      <w:r w:rsidR="004E1BD5" w:rsidRPr="00FB1BE6">
        <w:t xml:space="preserve"> on the BAS)</w:t>
      </w:r>
    </w:p>
    <w:p w14:paraId="4E1AAFE1" w14:textId="3D8DB522" w:rsidR="004E1BD5" w:rsidRPr="00FB1BE6" w:rsidRDefault="004E1BD5" w:rsidP="000E6760">
      <w:pPr>
        <w:pStyle w:val="ListBullet"/>
      </w:pPr>
      <w:r w:rsidRPr="00D20D1E">
        <w:t>PAYGW</w:t>
      </w:r>
      <w:r w:rsidR="00472ED8">
        <w:t xml:space="preserve"> </w:t>
      </w:r>
      <w:r w:rsidRPr="00064C86">
        <w:t xml:space="preserve">– representing the </w:t>
      </w:r>
      <w:r w:rsidR="009E6598" w:rsidRPr="00064C86">
        <w:t xml:space="preserve">total period </w:t>
      </w:r>
      <w:r w:rsidR="00BB463A" w:rsidRPr="00064C86">
        <w:t xml:space="preserve">(not YTD) </w:t>
      </w:r>
      <w:r w:rsidR="009E6598" w:rsidRPr="00064C86">
        <w:t>amount</w:t>
      </w:r>
      <w:r w:rsidR="00BB463A" w:rsidRPr="00FB1BE6">
        <w:t>s</w:t>
      </w:r>
      <w:r w:rsidR="009E6598" w:rsidRPr="00FB1BE6">
        <w:t xml:space="preserve"> of PAYGW</w:t>
      </w:r>
      <w:r w:rsidR="009015A3" w:rsidRPr="00FB1BE6">
        <w:t xml:space="preserve"> (W</w:t>
      </w:r>
      <w:r w:rsidR="007143DF" w:rsidRPr="00FB1BE6">
        <w:t>2</w:t>
      </w:r>
      <w:r w:rsidR="009015A3" w:rsidRPr="00FB1BE6">
        <w:t xml:space="preserve"> on the BAS)</w:t>
      </w:r>
    </w:p>
    <w:p w14:paraId="70DA22C7" w14:textId="77777777" w:rsidR="007143DF" w:rsidRPr="00064C86" w:rsidRDefault="007143DF" w:rsidP="000E6760">
      <w:pPr>
        <w:pStyle w:val="ListBullet"/>
      </w:pPr>
      <w:r w:rsidRPr="00D20D1E">
        <w:t>Child Support Garnishees</w:t>
      </w:r>
      <w:r w:rsidRPr="00064C86">
        <w:t xml:space="preserve"> – </w:t>
      </w:r>
      <w:r w:rsidR="00903E4D" w:rsidRPr="00064C86">
        <w:t xml:space="preserve">representing the total period (not YTD) </w:t>
      </w:r>
      <w:r w:rsidR="00864042" w:rsidRPr="00064C86">
        <w:t>amounts of the Child Support Deductions under</w:t>
      </w:r>
      <w:r w:rsidR="00864042" w:rsidRPr="00064C86" w:rsidDel="00864042">
        <w:t xml:space="preserve"> </w:t>
      </w:r>
      <w:r w:rsidR="008F4CF4" w:rsidRPr="00FB1BE6">
        <w:t xml:space="preserve">section 72A of the </w:t>
      </w:r>
      <w:r w:rsidR="008F4CF4" w:rsidRPr="00D20D1E">
        <w:rPr>
          <w:rStyle w:val="IntenseEmphasis"/>
        </w:rPr>
        <w:t>Child Support (Registration and Collection) Act 1988</w:t>
      </w:r>
      <w:r w:rsidR="008F4CF4" w:rsidRPr="00064C86">
        <w:t xml:space="preserve"> </w:t>
      </w:r>
    </w:p>
    <w:p w14:paraId="7B75168A" w14:textId="61FEF4A3" w:rsidR="007143DF" w:rsidRPr="00064C86" w:rsidRDefault="007143DF" w:rsidP="000E6760">
      <w:pPr>
        <w:pStyle w:val="ListBullet"/>
      </w:pPr>
      <w:r w:rsidRPr="00D20D1E">
        <w:t>Child Support Deductions</w:t>
      </w:r>
      <w:r w:rsidRPr="00064C86">
        <w:t xml:space="preserve"> – </w:t>
      </w:r>
      <w:r w:rsidR="00361AFC" w:rsidRPr="00064C86">
        <w:t xml:space="preserve">representing the total period (not YTD) </w:t>
      </w:r>
      <w:r w:rsidR="00A001E6" w:rsidRPr="00064C86">
        <w:t xml:space="preserve">amounts </w:t>
      </w:r>
      <w:r w:rsidR="0050468C">
        <w:t>of the</w:t>
      </w:r>
      <w:r w:rsidR="00A001E6" w:rsidRPr="00064C86">
        <w:t xml:space="preserve"> </w:t>
      </w:r>
      <w:r w:rsidR="0050468C" w:rsidRPr="00064C86">
        <w:t xml:space="preserve">deductions from salary </w:t>
      </w:r>
      <w:r w:rsidR="0050468C">
        <w:t>and</w:t>
      </w:r>
      <w:r w:rsidR="0050468C" w:rsidRPr="00064C86">
        <w:t xml:space="preserve"> wages </w:t>
      </w:r>
      <w:r w:rsidR="0050468C">
        <w:t xml:space="preserve">for a </w:t>
      </w:r>
      <w:r w:rsidR="00A001E6" w:rsidRPr="00064C86">
        <w:t xml:space="preserve">notice under section 45 of the </w:t>
      </w:r>
      <w:r w:rsidR="00A001E6" w:rsidRPr="00D20D1E">
        <w:rPr>
          <w:rStyle w:val="IntenseEmphasis"/>
        </w:rPr>
        <w:t>Child Support (Registration and Collection) Act 1988</w:t>
      </w:r>
      <w:r w:rsidR="00A001E6" w:rsidRPr="00064C86">
        <w:t>.</w:t>
      </w:r>
    </w:p>
    <w:p w14:paraId="00EC74CC" w14:textId="64295336" w:rsidR="00ED6496" w:rsidRDefault="00ED6496" w:rsidP="000E6760">
      <w:pPr>
        <w:pStyle w:val="BodyText"/>
      </w:pPr>
      <w:r>
        <w:t>The adjust action must contain an adjustment to previously submitted pay period total amounts (not YTDs) for:</w:t>
      </w:r>
    </w:p>
    <w:p w14:paraId="206A37EE" w14:textId="7B1E6670" w:rsidR="00ED6496" w:rsidRDefault="00ED6496" w:rsidP="000E6760">
      <w:pPr>
        <w:pStyle w:val="ListBullet"/>
      </w:pPr>
      <w:r w:rsidRPr="00ED6496">
        <w:t xml:space="preserve">Gross – reflecting an adjustment to the total period amount (not YTD) of the payments that are subject to withholding (W1 on the BAS). This amount will be the difference between the intended period total and what was previously reported via the submit action </w:t>
      </w:r>
      <w:r w:rsidRPr="00F572A6">
        <w:rPr>
          <w:i/>
          <w:iCs/>
        </w:rPr>
        <w:t>plus</w:t>
      </w:r>
      <w:r w:rsidRPr="00ED6496">
        <w:t xml:space="preserve"> the sum of any previously reported adjust actions for the same reporting period.</w:t>
      </w:r>
    </w:p>
    <w:p w14:paraId="584CC0DC" w14:textId="35887F03" w:rsidR="00ED6496" w:rsidRDefault="00ED6496" w:rsidP="000E6760">
      <w:pPr>
        <w:pStyle w:val="ListBullet"/>
      </w:pPr>
      <w:r w:rsidRPr="00ED6496">
        <w:t xml:space="preserve">PAYGW – reflecting an adjustment to the total period amount (not YTD) of PAYGW (W2 on the BAS). This amount will be the difference between the intended period total and what was previously reported via the submit action </w:t>
      </w:r>
      <w:r w:rsidRPr="00F572A6">
        <w:rPr>
          <w:i/>
          <w:iCs/>
        </w:rPr>
        <w:t>plus</w:t>
      </w:r>
      <w:r w:rsidRPr="00ED6496">
        <w:t xml:space="preserve"> the sum of any previously reported adjust actions for the same reporting period.</w:t>
      </w:r>
    </w:p>
    <w:p w14:paraId="507D68E3" w14:textId="1A6ECBE4" w:rsidR="00ED6496" w:rsidRPr="00040759" w:rsidRDefault="00ED6496" w:rsidP="000E6760">
      <w:pPr>
        <w:pStyle w:val="ListBullet"/>
        <w:rPr>
          <w:rStyle w:val="Hyperlink"/>
          <w:color w:val="auto"/>
          <w:u w:val="none"/>
        </w:rPr>
      </w:pPr>
      <w:r w:rsidRPr="00F572A6">
        <w:t>Child Support Garnishees – Must not be supplied. Refer to 5.</w:t>
      </w:r>
      <w:r w:rsidR="008F64E9" w:rsidRPr="00F572A6">
        <w:t>11</w:t>
      </w:r>
      <w:r w:rsidRPr="00F572A6">
        <w:t>.8 Child support corrections</w:t>
      </w:r>
      <w:r w:rsidRPr="00F572A6">
        <w:rPr>
          <w:rStyle w:val="Hyperlink"/>
          <w:u w:val="none"/>
        </w:rPr>
        <w:t>.</w:t>
      </w:r>
    </w:p>
    <w:p w14:paraId="285864D9" w14:textId="31D266F8" w:rsidR="00ED6496" w:rsidRPr="00040759" w:rsidRDefault="00ED6496" w:rsidP="000E6760">
      <w:pPr>
        <w:pStyle w:val="ListBullet"/>
      </w:pPr>
      <w:r w:rsidRPr="00F572A6">
        <w:t>Child Support Deductions – Must not be supplied</w:t>
      </w:r>
      <w:r w:rsidR="001A0D8E" w:rsidRPr="00F572A6">
        <w:t>.</w:t>
      </w:r>
      <w:r w:rsidRPr="00F572A6">
        <w:t xml:space="preserve"> </w:t>
      </w:r>
      <w:r w:rsidR="001A0D8E" w:rsidRPr="00F572A6">
        <w:t>R</w:t>
      </w:r>
      <w:r w:rsidRPr="00F572A6">
        <w:t>efer to 5.</w:t>
      </w:r>
      <w:r w:rsidR="008F64E9" w:rsidRPr="00F572A6">
        <w:t>11</w:t>
      </w:r>
      <w:r w:rsidRPr="00F572A6">
        <w:t>.8 Child support corrections</w:t>
      </w:r>
      <w:r w:rsidRPr="00040759">
        <w:t>.</w:t>
      </w:r>
    </w:p>
    <w:p w14:paraId="55EE9BDA" w14:textId="2F5592C6" w:rsidR="00B92132" w:rsidRPr="00FB1BE6" w:rsidRDefault="00734B6F" w:rsidP="000E6760">
      <w:pPr>
        <w:pStyle w:val="BodyText"/>
      </w:pPr>
      <w:r w:rsidRPr="00064C86">
        <w:t>Gross and PAYGW amounts will be used to:</w:t>
      </w:r>
    </w:p>
    <w:p w14:paraId="3DDDCD71" w14:textId="77777777" w:rsidR="00CC737B" w:rsidRPr="00FB1BE6" w:rsidRDefault="00B92132" w:rsidP="000E6760">
      <w:pPr>
        <w:pStyle w:val="ListBullet"/>
      </w:pPr>
      <w:r w:rsidRPr="00FB1BE6">
        <w:lastRenderedPageBreak/>
        <w:t xml:space="preserve">Small and Medium </w:t>
      </w:r>
      <w:r w:rsidR="00E24F7E" w:rsidRPr="00516463">
        <w:t>W</w:t>
      </w:r>
      <w:r w:rsidRPr="00516463">
        <w:t>ithholders</w:t>
      </w:r>
      <w:r w:rsidRPr="00064C86">
        <w:t xml:space="preserve"> </w:t>
      </w:r>
      <w:r w:rsidR="002C6B98" w:rsidRPr="00064C86">
        <w:t>–</w:t>
      </w:r>
      <w:r w:rsidRPr="00064C86">
        <w:t xml:space="preserve"> </w:t>
      </w:r>
      <w:r w:rsidR="002C6B98" w:rsidRPr="00064C86">
        <w:t>pre-fill into the BAS</w:t>
      </w:r>
      <w:r w:rsidR="00E24F7E" w:rsidRPr="00FB1BE6">
        <w:t>, raising a liability</w:t>
      </w:r>
    </w:p>
    <w:p w14:paraId="260D4690" w14:textId="26D408DE" w:rsidR="00F0234D" w:rsidRPr="00D20D1E" w:rsidRDefault="00E24F7E" w:rsidP="000E6760">
      <w:pPr>
        <w:pStyle w:val="ListBullet"/>
      </w:pPr>
      <w:r w:rsidRPr="00516463">
        <w:t xml:space="preserve">Large Withholders </w:t>
      </w:r>
      <w:r w:rsidR="00E659E9" w:rsidRPr="00064C86">
        <w:t>–</w:t>
      </w:r>
      <w:r w:rsidRPr="00064C86">
        <w:t xml:space="preserve"> </w:t>
      </w:r>
      <w:r w:rsidR="00861826" w:rsidRPr="00064C86">
        <w:t xml:space="preserve">represent </w:t>
      </w:r>
      <w:r w:rsidR="00E659E9" w:rsidRPr="00064C86">
        <w:t xml:space="preserve">amounts the payer will pay, </w:t>
      </w:r>
      <w:r w:rsidR="00902116" w:rsidRPr="00064C86">
        <w:t>where liability is raised upon payment</w:t>
      </w:r>
      <w:r w:rsidR="007341DC" w:rsidRPr="00064C86">
        <w:t>.</w:t>
      </w:r>
    </w:p>
    <w:p w14:paraId="6658D5EE" w14:textId="77777777" w:rsidR="00011104" w:rsidRPr="00516463" w:rsidRDefault="00011104">
      <w:pPr>
        <w:pStyle w:val="Cross-Reference"/>
      </w:pPr>
      <w:r w:rsidRPr="00064C86">
        <w:t xml:space="preserve">Refer to business rules in section </w:t>
      </w:r>
      <w:r w:rsidR="00B46249" w:rsidRPr="007E2597">
        <w:rPr>
          <w:rStyle w:val="SmartLink"/>
        </w:rPr>
        <w:fldChar w:fldCharType="begin" w:fldLock="1"/>
      </w:r>
      <w:r w:rsidR="00B46249" w:rsidRPr="007E2597">
        <w:rPr>
          <w:rStyle w:val="SmartLink"/>
        </w:rPr>
        <w:instrText xml:space="preserve"> REF _Ref33955647 \r \h </w:instrText>
      </w:r>
      <w:r w:rsidR="00096989" w:rsidRPr="007E2597">
        <w:rPr>
          <w:rStyle w:val="SmartLink"/>
        </w:rPr>
        <w:instrText xml:space="preserve"> \* MERGEFORMAT </w:instrText>
      </w:r>
      <w:r w:rsidR="00B46249" w:rsidRPr="007E2597">
        <w:rPr>
          <w:rStyle w:val="SmartLink"/>
        </w:rPr>
      </w:r>
      <w:r w:rsidR="00B46249" w:rsidRPr="007E2597">
        <w:rPr>
          <w:rStyle w:val="SmartLink"/>
        </w:rPr>
        <w:fldChar w:fldCharType="separate"/>
      </w:r>
      <w:r w:rsidR="00B46249" w:rsidRPr="007E2597">
        <w:rPr>
          <w:rStyle w:val="SmartLink"/>
        </w:rPr>
        <w:t>5.1.2</w:t>
      </w:r>
      <w:r w:rsidR="00B46249" w:rsidRPr="007E2597">
        <w:rPr>
          <w:rStyle w:val="SmartLink"/>
        </w:rPr>
        <w:fldChar w:fldCharType="end"/>
      </w:r>
      <w:r w:rsidR="00B46249" w:rsidRPr="007E2597">
        <w:rPr>
          <w:rStyle w:val="SmartLink"/>
        </w:rPr>
        <w:t xml:space="preserve"> </w:t>
      </w:r>
      <w:r w:rsidR="00B46249" w:rsidRPr="007E2597">
        <w:rPr>
          <w:rStyle w:val="SmartLink"/>
        </w:rPr>
        <w:fldChar w:fldCharType="begin" w:fldLock="1"/>
      </w:r>
      <w:r w:rsidR="00B46249" w:rsidRPr="007E2597">
        <w:rPr>
          <w:rStyle w:val="SmartLink"/>
        </w:rPr>
        <w:instrText xml:space="preserve"> REF _Ref33955649 \h </w:instrText>
      </w:r>
      <w:r w:rsidR="00655A71" w:rsidRPr="007E2597">
        <w:rPr>
          <w:rStyle w:val="SmartLink"/>
        </w:rPr>
        <w:instrText xml:space="preserve"> \* MERGEFORMAT </w:instrText>
      </w:r>
      <w:r w:rsidR="00B46249" w:rsidRPr="007E2597">
        <w:rPr>
          <w:rStyle w:val="SmartLink"/>
        </w:rPr>
      </w:r>
      <w:r w:rsidR="00B46249" w:rsidRPr="007E2597">
        <w:rPr>
          <w:rStyle w:val="SmartLink"/>
        </w:rPr>
        <w:fldChar w:fldCharType="separate"/>
      </w:r>
      <w:r w:rsidR="00B46249" w:rsidRPr="007E2597">
        <w:rPr>
          <w:rStyle w:val="SmartLink"/>
        </w:rPr>
        <w:t>Payer Period Totals</w:t>
      </w:r>
      <w:r w:rsidR="00B46249" w:rsidRPr="007E2597">
        <w:rPr>
          <w:rStyle w:val="SmartLink"/>
        </w:rPr>
        <w:fldChar w:fldCharType="end"/>
      </w:r>
      <w:r w:rsidR="007444FB" w:rsidRPr="00516463">
        <w:t>.</w:t>
      </w:r>
    </w:p>
    <w:p w14:paraId="4FC68717" w14:textId="4DB0BFB2" w:rsidR="00053D88" w:rsidRPr="00516463" w:rsidRDefault="00F0234D">
      <w:pPr>
        <w:pStyle w:val="Cross-Reference"/>
      </w:pPr>
      <w:r w:rsidRPr="00516463">
        <w:t xml:space="preserve">Refer to the table of elements to include in section </w:t>
      </w:r>
      <w:r w:rsidR="00215D74" w:rsidRPr="007E2597">
        <w:rPr>
          <w:rStyle w:val="SmartLink"/>
        </w:rPr>
        <w:fldChar w:fldCharType="begin"/>
      </w:r>
      <w:r w:rsidR="00215D74" w:rsidRPr="007E2597">
        <w:rPr>
          <w:rStyle w:val="SmartLink"/>
        </w:rPr>
        <w:instrText xml:space="preserve"> REF _Ref34825846 \r \h </w:instrText>
      </w:r>
      <w:r w:rsidR="00215D74" w:rsidRPr="007E2597">
        <w:rPr>
          <w:rStyle w:val="SmartLink"/>
        </w:rPr>
      </w:r>
      <w:r w:rsidR="00215D74" w:rsidRPr="007E2597">
        <w:rPr>
          <w:rStyle w:val="SmartLink"/>
        </w:rPr>
        <w:fldChar w:fldCharType="separate"/>
      </w:r>
      <w:r w:rsidR="00C14FEC">
        <w:rPr>
          <w:rStyle w:val="SmartLink"/>
        </w:rPr>
        <w:t>10.9</w:t>
      </w:r>
      <w:r w:rsidR="00215D74" w:rsidRPr="007E2597">
        <w:rPr>
          <w:rStyle w:val="SmartLink"/>
        </w:rPr>
        <w:fldChar w:fldCharType="end"/>
      </w:r>
      <w:r w:rsidR="00215D74" w:rsidRPr="007E2597">
        <w:rPr>
          <w:rStyle w:val="SmartLink"/>
        </w:rPr>
        <w:t xml:space="preserve"> </w:t>
      </w:r>
      <w:r w:rsidR="00215D74" w:rsidRPr="009A5D7E">
        <w:rPr>
          <w:rStyle w:val="SmartLink"/>
        </w:rPr>
        <w:fldChar w:fldCharType="begin"/>
      </w:r>
      <w:r w:rsidR="00215D74" w:rsidRPr="009A5D7E">
        <w:rPr>
          <w:rStyle w:val="SmartLink"/>
        </w:rPr>
        <w:instrText xml:space="preserve"> REF _Ref34825846 \h </w:instrText>
      </w:r>
      <w:r w:rsidR="00215D74" w:rsidRPr="009A5D7E">
        <w:rPr>
          <w:rStyle w:val="SmartLink"/>
        </w:rPr>
      </w:r>
      <w:r w:rsidR="00215D74" w:rsidRPr="009A5D7E">
        <w:rPr>
          <w:rStyle w:val="SmartLink"/>
        </w:rPr>
        <w:fldChar w:fldCharType="separate"/>
      </w:r>
      <w:r w:rsidR="00C14FEC" w:rsidRPr="00890B9D">
        <w:t>Components of the Parent Period Totals</w:t>
      </w:r>
      <w:r w:rsidR="00215D74" w:rsidRPr="009A5D7E">
        <w:rPr>
          <w:rStyle w:val="SmartLink"/>
        </w:rPr>
        <w:fldChar w:fldCharType="end"/>
      </w:r>
      <w:r w:rsidR="00C4279E">
        <w:t>.</w:t>
      </w:r>
    </w:p>
    <w:p w14:paraId="112019C2" w14:textId="46269D4F" w:rsidR="00605990" w:rsidRPr="00890B9D" w:rsidRDefault="00605990" w:rsidP="00AE202E">
      <w:pPr>
        <w:pStyle w:val="Heading2"/>
      </w:pPr>
      <w:bookmarkStart w:id="752" w:name="_Toc33972557"/>
      <w:bookmarkStart w:id="753" w:name="_Toc33972558"/>
      <w:bookmarkStart w:id="754" w:name="_Ref33887367"/>
      <w:bookmarkStart w:id="755" w:name="_Ref33887369"/>
      <w:bookmarkStart w:id="756" w:name="_Toc54861807"/>
      <w:bookmarkStart w:id="757" w:name="_Toc238031951"/>
      <w:bookmarkEnd w:id="752"/>
      <w:bookmarkEnd w:id="753"/>
      <w:r w:rsidRPr="00890B9D">
        <w:t xml:space="preserve">Key </w:t>
      </w:r>
      <w:r w:rsidRPr="008E5AE9">
        <w:t>Identifiers</w:t>
      </w:r>
      <w:bookmarkEnd w:id="754"/>
      <w:bookmarkEnd w:id="755"/>
      <w:bookmarkEnd w:id="756"/>
      <w:bookmarkEnd w:id="757"/>
    </w:p>
    <w:p w14:paraId="1788EDD6" w14:textId="0DAFA19A" w:rsidR="00605990" w:rsidRPr="00890B9D" w:rsidRDefault="00605990" w:rsidP="000E6760">
      <w:pPr>
        <w:pStyle w:val="BodyText"/>
      </w:pPr>
      <w:r w:rsidRPr="00890B9D">
        <w:t xml:space="preserve">There are five key identifiers in the </w:t>
      </w:r>
      <w:r w:rsidR="0039392D">
        <w:t>p</w:t>
      </w:r>
      <w:r w:rsidR="0039392D" w:rsidRPr="00890B9D">
        <w:t xml:space="preserve">ay </w:t>
      </w:r>
      <w:r w:rsidR="0039392D">
        <w:t>e</w:t>
      </w:r>
      <w:r w:rsidR="0039392D" w:rsidRPr="00890B9D">
        <w:t xml:space="preserve">vent </w:t>
      </w:r>
      <w:r w:rsidRPr="00890B9D">
        <w:t>that define the payer and the payee:</w:t>
      </w:r>
    </w:p>
    <w:p w14:paraId="7B18F3B8" w14:textId="3CE2CA59" w:rsidR="00605990" w:rsidRPr="001B2951" w:rsidRDefault="00605990" w:rsidP="000E6760">
      <w:pPr>
        <w:pStyle w:val="ListBullet"/>
      </w:pPr>
      <w:r w:rsidRPr="001B2951">
        <w:t>ABN/WPN – the Australian Business Number</w:t>
      </w:r>
      <w:r w:rsidR="006646F1" w:rsidRPr="001B2951">
        <w:t xml:space="preserve"> or </w:t>
      </w:r>
      <w:r w:rsidR="00E01794" w:rsidRPr="001B2951">
        <w:t>Withholding Payer Number</w:t>
      </w:r>
      <w:r w:rsidRPr="001B2951">
        <w:t xml:space="preserve"> that uniquely identifies the payer that owns the PAYGW reporting obligation and allows the ATO to record the </w:t>
      </w:r>
      <w:r w:rsidR="00D46C6C" w:rsidRPr="001B2951">
        <w:t xml:space="preserve">pay event </w:t>
      </w:r>
      <w:r w:rsidRPr="001B2951">
        <w:t>against the correct record</w:t>
      </w:r>
    </w:p>
    <w:p w14:paraId="074AD6E7" w14:textId="174223DB" w:rsidR="00605990" w:rsidRPr="001B2951" w:rsidRDefault="00605990" w:rsidP="000E6760">
      <w:pPr>
        <w:pStyle w:val="ListBullet"/>
      </w:pPr>
      <w:r w:rsidRPr="001B2951">
        <w:t xml:space="preserve">Branch – some payers choose to branch for PAYGW purposes and may register different branches with the ATO for the ABN business (not for WPNs). The branch allows the ATO to record the </w:t>
      </w:r>
      <w:r w:rsidR="0039392D" w:rsidRPr="001B2951">
        <w:t>pay</w:t>
      </w:r>
      <w:r w:rsidR="00362785" w:rsidRPr="001B2951">
        <w:t xml:space="preserve"> </w:t>
      </w:r>
      <w:r w:rsidR="0039392D" w:rsidRPr="001B2951">
        <w:t>e</w:t>
      </w:r>
      <w:r w:rsidR="00362785" w:rsidRPr="001B2951">
        <w:t xml:space="preserve">vent </w:t>
      </w:r>
      <w:r w:rsidR="00C21D34" w:rsidRPr="001B2951">
        <w:t>against</w:t>
      </w:r>
      <w:r w:rsidRPr="001B2951">
        <w:t xml:space="preserve"> the correct record within the business that has branched</w:t>
      </w:r>
    </w:p>
    <w:p w14:paraId="5D231589" w14:textId="4DBA9C45" w:rsidR="00605990" w:rsidRPr="001B2951" w:rsidRDefault="00605990" w:rsidP="000E6760">
      <w:pPr>
        <w:pStyle w:val="ListBullet"/>
      </w:pPr>
      <w:r w:rsidRPr="001B2951">
        <w:t xml:space="preserve">BMS Id – a unique identifier within the business that acts like a serial number to identify </w:t>
      </w:r>
      <w:r w:rsidR="00EF425F">
        <w:t>the</w:t>
      </w:r>
      <w:r w:rsidR="00EF425F" w:rsidRPr="001B2951">
        <w:t xml:space="preserve"> </w:t>
      </w:r>
      <w:r w:rsidRPr="001B2951">
        <w:t>instance of the business’s payroll software</w:t>
      </w:r>
      <w:r w:rsidR="00EF425F">
        <w:t xml:space="preserve"> that</w:t>
      </w:r>
      <w:r w:rsidRPr="001B2951">
        <w:t xml:space="preserve"> created the data in the </w:t>
      </w:r>
      <w:r w:rsidR="00D46C6C" w:rsidRPr="001B2951">
        <w:t>pay event</w:t>
      </w:r>
      <w:r w:rsidRPr="001B2951">
        <w:t xml:space="preserve">. This accommodates those businesses </w:t>
      </w:r>
      <w:r w:rsidR="007B35B1" w:rsidRPr="001B2951">
        <w:t xml:space="preserve">that </w:t>
      </w:r>
      <w:r w:rsidRPr="001B2951">
        <w:t xml:space="preserve">have more than one simultaneous payroll system and those businesses </w:t>
      </w:r>
      <w:r w:rsidR="00856C24" w:rsidRPr="001B2951">
        <w:t xml:space="preserve">that </w:t>
      </w:r>
      <w:r w:rsidRPr="001B2951">
        <w:t xml:space="preserve">change from one payroll system to another. The </w:t>
      </w:r>
      <w:r w:rsidR="006646F1" w:rsidRPr="001B2951">
        <w:t>BMS</w:t>
      </w:r>
      <w:r w:rsidRPr="001B2951">
        <w:t xml:space="preserve"> Id allows the ATO to align with the data journey of the business and to manage the result of any decisions the business makes about transfer of payee YTD balances between payroll systems. As the ATO displays the Income Statements to the payee</w:t>
      </w:r>
      <w:r w:rsidR="00727206" w:rsidRPr="001B2951">
        <w:t xml:space="preserve"> by BMS Id reported</w:t>
      </w:r>
      <w:r w:rsidRPr="001B2951">
        <w:t>, if the payer has transferred YTD balances between their payroll systems, the ATO must be specifically alerted. If not alerted, the ATO</w:t>
      </w:r>
      <w:r w:rsidRPr="001B2951" w:rsidDel="00B478C6">
        <w:t xml:space="preserve"> </w:t>
      </w:r>
      <w:r w:rsidR="00B478C6" w:rsidRPr="001B2951">
        <w:t xml:space="preserve">will </w:t>
      </w:r>
      <w:r w:rsidRPr="001B2951">
        <w:t>display both BMS Id/YTD balances, thus overstating both the payee income and the payer PAYGW liability</w:t>
      </w:r>
    </w:p>
    <w:p w14:paraId="25FE1CC3" w14:textId="36C1D754" w:rsidR="00605990" w:rsidRPr="001B2951" w:rsidRDefault="00605990" w:rsidP="000E6760">
      <w:pPr>
        <w:pStyle w:val="ListBullet"/>
      </w:pPr>
      <w:r w:rsidRPr="001B2951">
        <w:t xml:space="preserve">Payroll Id – a code that uniquely identifies the payee in the payroll that represents the individual’s set of personal identity and payroll records and the level </w:t>
      </w:r>
      <w:r w:rsidR="007444FB" w:rsidRPr="001B2951">
        <w:t>where</w:t>
      </w:r>
      <w:r w:rsidRPr="001B2951">
        <w:t xml:space="preserve"> the YTD amounts are maintained. The Payroll Id allows the ATO to align with the data journey of the business and to manage the result of any decisions the business makes about transfer of payee YTD balances between Payroll Identifiers. As the ATO displays the Income Statement to the payee</w:t>
      </w:r>
      <w:r w:rsidR="00727206" w:rsidRPr="001B2951">
        <w:t xml:space="preserve"> by </w:t>
      </w:r>
      <w:r w:rsidR="000C0B1A" w:rsidRPr="001B2951">
        <w:t>Payroll Id reported</w:t>
      </w:r>
      <w:r w:rsidRPr="001B2951">
        <w:t>, if the payer has transferred YTD balances between Payroll Ids, the ATO must be specifically alerted. If not alerted, the ATO</w:t>
      </w:r>
      <w:r w:rsidRPr="001B2951" w:rsidDel="00B478C6">
        <w:t xml:space="preserve"> </w:t>
      </w:r>
      <w:r w:rsidR="00B478C6" w:rsidRPr="001B2951">
        <w:t xml:space="preserve">will </w:t>
      </w:r>
      <w:r w:rsidRPr="001B2951">
        <w:t>display both Payroll Id/YTD balances, thus overstating both the payee income and the payer PAYGW liability</w:t>
      </w:r>
    </w:p>
    <w:p w14:paraId="20A21F36" w14:textId="0B09E4ED" w:rsidR="00E31E3B" w:rsidRPr="001B2951" w:rsidRDefault="00605990" w:rsidP="000E6760">
      <w:pPr>
        <w:pStyle w:val="ListBullet"/>
      </w:pPr>
      <w:r w:rsidRPr="001B2951">
        <w:t xml:space="preserve">Tax File Number – a unique and secure number issued by the ATO to individuals to identify their tax records. The payee may choose to provide their valid TFN to the payer, to claim an exemption from quoting it or not provide it. The payer is obliged to record these valid TFNs or exemption codes in the payee record and report them to the ATO in the </w:t>
      </w:r>
      <w:r w:rsidR="0039392D" w:rsidRPr="001B2951">
        <w:t>pay event</w:t>
      </w:r>
      <w:r w:rsidRPr="001B2951">
        <w:t xml:space="preserve">. The ATO uses this and other data to match the identity of the taxpayer to the payee data in the </w:t>
      </w:r>
      <w:r w:rsidR="0039392D" w:rsidRPr="001B2951">
        <w:t>pay event</w:t>
      </w:r>
      <w:r w:rsidRPr="001B2951">
        <w:t xml:space="preserve">. The ATO displays the payee Income Statement to the taxpayer identity with whom they have matched the </w:t>
      </w:r>
      <w:r w:rsidR="0039392D" w:rsidRPr="001B2951">
        <w:t>pay</w:t>
      </w:r>
      <w:r w:rsidR="00362785" w:rsidRPr="001B2951">
        <w:t xml:space="preserve"> </w:t>
      </w:r>
      <w:r w:rsidR="0039392D" w:rsidRPr="001B2951">
        <w:t>e</w:t>
      </w:r>
      <w:r w:rsidR="00362785" w:rsidRPr="001B2951">
        <w:t>vent</w:t>
      </w:r>
      <w:r w:rsidRPr="001B2951">
        <w:t xml:space="preserve"> data</w:t>
      </w:r>
      <w:r w:rsidR="000175BB" w:rsidRPr="001B2951">
        <w:t>, even if this is not the TFN reported</w:t>
      </w:r>
      <w:r w:rsidR="00C4279E">
        <w:t>.</w:t>
      </w:r>
    </w:p>
    <w:p w14:paraId="06942134" w14:textId="57DC3E60" w:rsidR="00605990" w:rsidRPr="00C24540" w:rsidRDefault="00C77467" w:rsidP="00C5545B">
      <w:pPr>
        <w:pStyle w:val="BodyTextIndent"/>
      </w:pPr>
      <w:r w:rsidRPr="00C24540">
        <w:t xml:space="preserve">Where the payee advises the payer of a different </w:t>
      </w:r>
      <w:r w:rsidR="00C60C7F" w:rsidRPr="00C24540">
        <w:t xml:space="preserve">valid TFN </w:t>
      </w:r>
      <w:r w:rsidR="00CB2CB9" w:rsidRPr="00C24540">
        <w:t>(not exemption codes), the payer</w:t>
      </w:r>
      <w:r w:rsidR="00567E55" w:rsidRPr="00C24540">
        <w:t xml:space="preserve"> should report with this new valid TFN</w:t>
      </w:r>
      <w:r w:rsidR="00CD1BA7" w:rsidRPr="00C24540">
        <w:t xml:space="preserve">. There is no need for the payer to separately advise the ATO about changes to this key </w:t>
      </w:r>
      <w:r w:rsidR="00CF3386">
        <w:t>identifier</w:t>
      </w:r>
      <w:r w:rsidR="00CD1BA7" w:rsidRPr="00C24540">
        <w:t xml:space="preserve">. </w:t>
      </w:r>
    </w:p>
    <w:p w14:paraId="7BCA7F69" w14:textId="3F0BBE0D" w:rsidR="004909FC" w:rsidRPr="00890B9D" w:rsidRDefault="004909FC" w:rsidP="004D06A2">
      <w:pPr>
        <w:pStyle w:val="FigureCaption"/>
      </w:pPr>
      <w:bookmarkStart w:id="758" w:name="_Ref144138017"/>
      <w:bookmarkStart w:id="759" w:name="_Toc57733215"/>
      <w:bookmarkStart w:id="760" w:name="_Toc144116894"/>
      <w:bookmarkStart w:id="761" w:name="_Toc238031880"/>
      <w:r w:rsidRPr="00890B9D">
        <w:lastRenderedPageBreak/>
        <w:t xml:space="preserve">Figure </w:t>
      </w:r>
      <w:r w:rsidR="0042409F">
        <w:fldChar w:fldCharType="begin"/>
      </w:r>
      <w:r w:rsidR="0042409F">
        <w:instrText xml:space="preserve"> SEQ Figure \* ARABIC </w:instrText>
      </w:r>
      <w:r w:rsidR="0042409F">
        <w:fldChar w:fldCharType="separate"/>
      </w:r>
      <w:r w:rsidR="00C14FEC">
        <w:rPr>
          <w:noProof/>
        </w:rPr>
        <w:t>6</w:t>
      </w:r>
      <w:r w:rsidR="0042409F">
        <w:fldChar w:fldCharType="end"/>
      </w:r>
      <w:bookmarkEnd w:id="758"/>
      <w:r w:rsidRPr="00890B9D">
        <w:t xml:space="preserve">: </w:t>
      </w:r>
      <w:r w:rsidR="00391685">
        <w:t>Transfer of YTD Amounts</w:t>
      </w:r>
      <w:bookmarkEnd w:id="759"/>
      <w:bookmarkEnd w:id="760"/>
      <w:bookmarkEnd w:id="761"/>
    </w:p>
    <w:p w14:paraId="2286CFD7" w14:textId="25DAFBBB" w:rsidR="00CC1631" w:rsidRPr="00890B9D" w:rsidRDefault="00AA04D6" w:rsidP="000E6760">
      <w:pPr>
        <w:pStyle w:val="BodyText"/>
      </w:pPr>
      <w:r w:rsidRPr="00AA04D6">
        <w:rPr>
          <w:noProof/>
        </w:rPr>
        <w:drawing>
          <wp:inline distT="0" distB="0" distL="0" distR="0" wp14:anchorId="0738EA20" wp14:editId="7CA36AF4">
            <wp:extent cx="6097270" cy="8223885"/>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6097270" cy="8223885"/>
                    </a:xfrm>
                    <a:prstGeom prst="rect">
                      <a:avLst/>
                    </a:prstGeom>
                    <a:noFill/>
                    <a:ln>
                      <a:noFill/>
                    </a:ln>
                  </pic:spPr>
                </pic:pic>
              </a:graphicData>
            </a:graphic>
          </wp:inline>
        </w:drawing>
      </w:r>
    </w:p>
    <w:p w14:paraId="28E025C7" w14:textId="7D373F9C" w:rsidR="00605990" w:rsidRPr="00890B9D" w:rsidRDefault="00605990" w:rsidP="000E6760">
      <w:pPr>
        <w:pStyle w:val="BodyText"/>
      </w:pPr>
      <w:r w:rsidRPr="00890B9D">
        <w:t>Whilst payers have long-reported Payment Summary data including ABN/Br</w:t>
      </w:r>
      <w:r w:rsidR="006646F1">
        <w:t>anch</w:t>
      </w:r>
      <w:r w:rsidRPr="00890B9D">
        <w:t xml:space="preserve"> and TFN data, any decisions made by the payer about transferring YTD balances for the payee to other payroll systems or other payroll ids were addressed as part of their </w:t>
      </w:r>
      <w:r w:rsidR="006646F1">
        <w:t>end of financial year (</w:t>
      </w:r>
      <w:r w:rsidRPr="00890B9D">
        <w:t>EOFY</w:t>
      </w:r>
      <w:r w:rsidR="006646F1">
        <w:t>)</w:t>
      </w:r>
      <w:r w:rsidRPr="00890B9D">
        <w:t xml:space="preserve"> processes, as those payer decisions were known by the payer and manually controlled. However, now that the payer reports payee </w:t>
      </w:r>
      <w:r w:rsidRPr="00890B9D">
        <w:lastRenderedPageBreak/>
        <w:t xml:space="preserve">data </w:t>
      </w:r>
      <w:r w:rsidR="00142BD6" w:rsidRPr="00890B9D">
        <w:t xml:space="preserve">in real time </w:t>
      </w:r>
      <w:r w:rsidRPr="00890B9D">
        <w:t xml:space="preserve">to the ATO to present to the payee, all payer decisions about transferring YTD balances between payroll systems/payroll ids (key </w:t>
      </w:r>
      <w:r w:rsidR="00944259">
        <w:t>identifiers</w:t>
      </w:r>
      <w:r w:rsidRPr="00890B9D">
        <w:t xml:space="preserve">) must be </w:t>
      </w:r>
      <w:r w:rsidR="003A096D">
        <w:t>reported to</w:t>
      </w:r>
      <w:r w:rsidRPr="00890B9D">
        <w:t xml:space="preserve"> the ATO to</w:t>
      </w:r>
      <w:r w:rsidR="00A75DB3">
        <w:t xml:space="preserve"> ensure information provided to </w:t>
      </w:r>
      <w:r w:rsidR="00120AA3">
        <w:t xml:space="preserve">payees </w:t>
      </w:r>
      <w:r w:rsidR="00A75DB3">
        <w:t xml:space="preserve">is </w:t>
      </w:r>
      <w:r w:rsidRPr="00890B9D">
        <w:t>“true and correct”.</w:t>
      </w:r>
    </w:p>
    <w:p w14:paraId="3A15FF63" w14:textId="07894584" w:rsidR="00605990" w:rsidRPr="00890B9D" w:rsidRDefault="00605990">
      <w:pPr>
        <w:pStyle w:val="Heading3"/>
      </w:pPr>
      <w:bookmarkStart w:id="762" w:name="_Options_to_Alert"/>
      <w:bookmarkStart w:id="763" w:name="_Ref34387385"/>
      <w:bookmarkStart w:id="764" w:name="_Ref34387388"/>
      <w:bookmarkStart w:id="765" w:name="_Ref34390304"/>
      <w:bookmarkStart w:id="766" w:name="_Ref34390306"/>
      <w:bookmarkEnd w:id="762"/>
      <w:r w:rsidRPr="005B4D3E">
        <w:t>Options</w:t>
      </w:r>
      <w:r w:rsidRPr="00890B9D">
        <w:t xml:space="preserve"> to Alert Changes to Key </w:t>
      </w:r>
      <w:r w:rsidR="00391685">
        <w:t>Identifier</w:t>
      </w:r>
      <w:r w:rsidRPr="00890B9D">
        <w:t>s</w:t>
      </w:r>
      <w:bookmarkEnd w:id="763"/>
      <w:bookmarkEnd w:id="764"/>
      <w:bookmarkEnd w:id="765"/>
      <w:bookmarkEnd w:id="766"/>
    </w:p>
    <w:p w14:paraId="78F3465D" w14:textId="31F9745D" w:rsidR="00605990" w:rsidRPr="00890B9D" w:rsidRDefault="00A91903" w:rsidP="000E6760">
      <w:pPr>
        <w:pStyle w:val="BodyText"/>
      </w:pPr>
      <w:r w:rsidRPr="00890B9D">
        <w:t xml:space="preserve">If the payer transfers the </w:t>
      </w:r>
      <w:r w:rsidR="007F1E62">
        <w:t>payees</w:t>
      </w:r>
      <w:r w:rsidR="003A096D">
        <w:t xml:space="preserve"> </w:t>
      </w:r>
      <w:r w:rsidRPr="00890B9D">
        <w:t xml:space="preserve">YTD amount to </w:t>
      </w:r>
      <w:r w:rsidR="006B501F" w:rsidRPr="00890B9D">
        <w:t xml:space="preserve">a new </w:t>
      </w:r>
      <w:r w:rsidR="006646F1" w:rsidRPr="00890B9D">
        <w:t>BMS</w:t>
      </w:r>
      <w:r w:rsidR="006646F1">
        <w:t xml:space="preserve"> Id</w:t>
      </w:r>
      <w:r w:rsidR="00C9515A">
        <w:t xml:space="preserve"> </w:t>
      </w:r>
      <w:r w:rsidR="006646F1" w:rsidRPr="00890B9D">
        <w:t>but</w:t>
      </w:r>
      <w:r w:rsidR="006B501F" w:rsidRPr="00890B9D">
        <w:t xml:space="preserve"> retains</w:t>
      </w:r>
      <w:r w:rsidR="003A096D">
        <w:t xml:space="preserve"> and continues to report payee YTD amounts using</w:t>
      </w:r>
      <w:r w:rsidR="006B501F" w:rsidRPr="00890B9D">
        <w:t xml:space="preserve"> the original BMS Id</w:t>
      </w:r>
      <w:r w:rsidR="00443B1D" w:rsidRPr="00890B9D">
        <w:t xml:space="preserve"> and Payroll Ids</w:t>
      </w:r>
      <w:r w:rsidR="006B501F" w:rsidRPr="00890B9D">
        <w:t>, then</w:t>
      </w:r>
      <w:r w:rsidR="006F0A17" w:rsidRPr="00890B9D">
        <w:t xml:space="preserve"> </w:t>
      </w:r>
      <w:r w:rsidR="00443B1D" w:rsidRPr="00890B9D">
        <w:t>these options do not apply. Otherwi</w:t>
      </w:r>
      <w:r w:rsidR="008D3767" w:rsidRPr="00890B9D">
        <w:t>se, t</w:t>
      </w:r>
      <w:r w:rsidR="00605990" w:rsidRPr="00890B9D">
        <w:t>here are two options to alert the ATO to transfers of payee YTD amounts. DSPs must provide at least one of these options</w:t>
      </w:r>
      <w:r w:rsidR="00ED06B3" w:rsidRPr="00890B9D">
        <w:t xml:space="preserve"> to manage current </w:t>
      </w:r>
      <w:r w:rsidR="00C72FD0" w:rsidRPr="00890B9D">
        <w:t xml:space="preserve">YTD </w:t>
      </w:r>
      <w:r w:rsidR="000B666A" w:rsidRPr="00890B9D">
        <w:t xml:space="preserve">transferred </w:t>
      </w:r>
      <w:r w:rsidR="00C72FD0" w:rsidRPr="00890B9D">
        <w:t xml:space="preserve">amounts, but </w:t>
      </w:r>
      <w:r w:rsidR="003F296B" w:rsidRPr="00890B9D">
        <w:t xml:space="preserve">only the second method can be used for </w:t>
      </w:r>
      <w:r w:rsidR="00821620" w:rsidRPr="00890B9D">
        <w:t>amendments</w:t>
      </w:r>
      <w:r w:rsidR="004A2AE4" w:rsidRPr="00890B9D">
        <w:t xml:space="preserve"> to </w:t>
      </w:r>
      <w:r w:rsidR="00050502" w:rsidRPr="00890B9D">
        <w:t xml:space="preserve">previously </w:t>
      </w:r>
      <w:r w:rsidR="004A2AE4" w:rsidRPr="00890B9D">
        <w:t>finalised STP Income Statements</w:t>
      </w:r>
      <w:r w:rsidR="003A096D">
        <w:t xml:space="preserve"> where the BMS Id and/or Payroll Id has changed</w:t>
      </w:r>
      <w:r w:rsidR="00605990" w:rsidRPr="00890B9D">
        <w:t>:</w:t>
      </w:r>
    </w:p>
    <w:p w14:paraId="27DF4FFA" w14:textId="77777777" w:rsidR="00605990" w:rsidRPr="00064C86" w:rsidRDefault="00605990" w:rsidP="004E1335">
      <w:pPr>
        <w:pStyle w:val="ListNumber"/>
        <w:numPr>
          <w:ilvl w:val="0"/>
          <w:numId w:val="63"/>
        </w:numPr>
      </w:pPr>
      <w:r w:rsidRPr="0045329F">
        <w:t>Zeroing Out</w:t>
      </w:r>
      <w:r w:rsidRPr="00064C86">
        <w:t xml:space="preserve">: </w:t>
      </w:r>
    </w:p>
    <w:p w14:paraId="3D0BFCC4" w14:textId="3296B299" w:rsidR="00605990" w:rsidRPr="00C24540" w:rsidRDefault="00CA354A" w:rsidP="008B2DA7">
      <w:pPr>
        <w:pStyle w:val="ListNumber2"/>
      </w:pPr>
      <w:r w:rsidRPr="00C24540">
        <w:t>S</w:t>
      </w:r>
      <w:r w:rsidR="00605990" w:rsidRPr="00C24540">
        <w:t xml:space="preserve">end an update </w:t>
      </w:r>
      <w:r w:rsidR="00E94E25">
        <w:t>action</w:t>
      </w:r>
      <w:r w:rsidR="00E94E25" w:rsidRPr="00C24540">
        <w:t xml:space="preserve"> </w:t>
      </w:r>
      <w:r w:rsidR="00605990" w:rsidRPr="00C24540">
        <w:t xml:space="preserve">with the </w:t>
      </w:r>
      <w:r w:rsidR="00E94E25">
        <w:t xml:space="preserve">payee </w:t>
      </w:r>
      <w:r w:rsidR="00605990" w:rsidRPr="00C24540">
        <w:t xml:space="preserve">YTD amounts for the old key </w:t>
      </w:r>
      <w:r w:rsidR="00391685">
        <w:t>identifier</w:t>
      </w:r>
      <w:r w:rsidR="00605990" w:rsidRPr="00C24540">
        <w:t xml:space="preserve">s, prior to changing to the new key </w:t>
      </w:r>
      <w:r w:rsidR="00391685">
        <w:t>identifiers</w:t>
      </w:r>
      <w:r w:rsidR="00605990" w:rsidRPr="00C24540">
        <w:t xml:space="preserve">, as zero (0) or &lt;null&gt;. This is known as “zeroing out” the “closing balances”. This alerts the ATO that these old </w:t>
      </w:r>
      <w:r w:rsidR="00E94E25">
        <w:t xml:space="preserve">payee </w:t>
      </w:r>
      <w:r w:rsidR="00605990" w:rsidRPr="00C24540">
        <w:t>YTD amounts per ABN/</w:t>
      </w:r>
      <w:r w:rsidR="00605990" w:rsidRPr="00C24540">
        <w:rPr>
          <w:color w:val="auto"/>
        </w:rPr>
        <w:t>Br</w:t>
      </w:r>
      <w:r w:rsidR="006646F1">
        <w:rPr>
          <w:color w:val="auto"/>
        </w:rPr>
        <w:t>anch</w:t>
      </w:r>
      <w:r w:rsidR="00605990" w:rsidRPr="00C24540">
        <w:t xml:space="preserve">/BMS Id/Payroll Id should not be displayed to the taxpayer (TFN). </w:t>
      </w:r>
    </w:p>
    <w:p w14:paraId="0FECC7F8" w14:textId="2596ACC5" w:rsidR="00605990" w:rsidRPr="00C24540" w:rsidRDefault="00605990" w:rsidP="008B2DA7">
      <w:pPr>
        <w:pStyle w:val="ListNumber2"/>
      </w:pPr>
      <w:r w:rsidRPr="00C24540">
        <w:t xml:space="preserve">A new submit or update </w:t>
      </w:r>
      <w:r w:rsidR="00916E89" w:rsidRPr="00C24540">
        <w:t>action</w:t>
      </w:r>
      <w:r w:rsidR="00A71F3B" w:rsidRPr="00C24540">
        <w:t xml:space="preserve"> </w:t>
      </w:r>
      <w:r w:rsidRPr="00C24540">
        <w:t xml:space="preserve">can then be sent for the new key </w:t>
      </w:r>
      <w:r w:rsidR="00391685">
        <w:t>identifier</w:t>
      </w:r>
      <w:r w:rsidR="00391685" w:rsidRPr="00C24540">
        <w:t>s</w:t>
      </w:r>
      <w:r w:rsidRPr="00C24540">
        <w:t xml:space="preserve">, showing continuity of </w:t>
      </w:r>
      <w:r w:rsidR="00AE2A55">
        <w:t>payee</w:t>
      </w:r>
      <w:r w:rsidR="00AE2A55" w:rsidRPr="00C24540">
        <w:t xml:space="preserve"> </w:t>
      </w:r>
      <w:r w:rsidRPr="00C24540">
        <w:t xml:space="preserve">YTD amounts that ATO will display to the taxpayer (TFN). This is known as reporting the “opening balances” for the new key </w:t>
      </w:r>
      <w:r w:rsidR="00391685">
        <w:t>identifiers</w:t>
      </w:r>
      <w:r w:rsidRPr="00C24540">
        <w:t xml:space="preserve">. </w:t>
      </w:r>
    </w:p>
    <w:p w14:paraId="09C023A1" w14:textId="15F67789" w:rsidR="00605990" w:rsidRPr="00C24540" w:rsidRDefault="00A02E1C" w:rsidP="008B2DA7">
      <w:pPr>
        <w:pStyle w:val="ListNumber2"/>
      </w:pPr>
      <w:r w:rsidRPr="00C24540">
        <w:t xml:space="preserve">Note: </w:t>
      </w:r>
      <w:r w:rsidR="003C6448">
        <w:t>If t</w:t>
      </w:r>
      <w:r w:rsidR="006D3A58">
        <w:t xml:space="preserve">hese steps </w:t>
      </w:r>
      <w:r w:rsidR="003C6448">
        <w:t>are not</w:t>
      </w:r>
      <w:r w:rsidR="006D3A58">
        <w:t xml:space="preserve"> performed in sequence</w:t>
      </w:r>
      <w:r w:rsidR="000C2DCF">
        <w:t xml:space="preserve">, a duplicate payee YTD record will be created and </w:t>
      </w:r>
      <w:r w:rsidR="006D3A58">
        <w:t xml:space="preserve">the </w:t>
      </w:r>
      <w:r w:rsidR="003C6448">
        <w:t xml:space="preserve">ATO will display </w:t>
      </w:r>
      <w:proofErr w:type="gramStart"/>
      <w:r w:rsidR="003C6448">
        <w:t xml:space="preserve">both </w:t>
      </w:r>
      <w:r w:rsidR="000C2DCF">
        <w:t>of these</w:t>
      </w:r>
      <w:proofErr w:type="gramEnd"/>
      <w:r w:rsidR="000C2DCF">
        <w:t xml:space="preserve"> </w:t>
      </w:r>
      <w:r w:rsidR="003C6448">
        <w:t>YTD</w:t>
      </w:r>
      <w:r w:rsidR="00642CF6">
        <w:t xml:space="preserve"> records in the </w:t>
      </w:r>
      <w:r w:rsidR="006D3A58">
        <w:t>payee Income Statement</w:t>
      </w:r>
      <w:r w:rsidR="00FB29B0">
        <w:t xml:space="preserve">. Additionally, the ATO will </w:t>
      </w:r>
      <w:r w:rsidR="00642CF6">
        <w:t xml:space="preserve">pre-fill </w:t>
      </w:r>
      <w:r w:rsidR="00FB29B0">
        <w:t>the duplicate recor</w:t>
      </w:r>
      <w:r w:rsidR="00A47E2C">
        <w:t xml:space="preserve">ds </w:t>
      </w:r>
      <w:r w:rsidR="00642CF6">
        <w:t>into the IITR, overstating both their taxable income and PAYGW.</w:t>
      </w:r>
      <w:r w:rsidR="00B17626">
        <w:t xml:space="preserve"> Furthermore, </w:t>
      </w:r>
      <w:r w:rsidR="00EF75B1">
        <w:t xml:space="preserve">the ATO will assume that </w:t>
      </w:r>
      <w:r w:rsidR="00B17626">
        <w:t>this overstate</w:t>
      </w:r>
      <w:r w:rsidR="00830189">
        <w:t>d</w:t>
      </w:r>
      <w:r w:rsidR="00B17626">
        <w:t xml:space="preserve"> PAYGW</w:t>
      </w:r>
      <w:r w:rsidR="00830189">
        <w:t xml:space="preserve"> liability is payable</w:t>
      </w:r>
      <w:r w:rsidR="003E5E26">
        <w:t xml:space="preserve"> by the payer</w:t>
      </w:r>
      <w:r w:rsidR="00B17626">
        <w:t>.</w:t>
      </w:r>
    </w:p>
    <w:p w14:paraId="2B23833F" w14:textId="4B904F6A" w:rsidR="00605990" w:rsidRPr="00064C86" w:rsidRDefault="00605990" w:rsidP="004E1335">
      <w:pPr>
        <w:pStyle w:val="ListNumber"/>
      </w:pPr>
      <w:r w:rsidRPr="00064C86">
        <w:t xml:space="preserve">Replacing Key </w:t>
      </w:r>
      <w:r w:rsidR="00895A38">
        <w:t>Identifiers</w:t>
      </w:r>
      <w:r w:rsidRPr="00064C86">
        <w:t>:</w:t>
      </w:r>
    </w:p>
    <w:p w14:paraId="0C6EE4BA" w14:textId="06B4CAC9" w:rsidR="00605990" w:rsidRPr="00C24540" w:rsidRDefault="00B5599D" w:rsidP="00F9024B">
      <w:pPr>
        <w:pStyle w:val="ListNumber2"/>
      </w:pPr>
      <w:r w:rsidRPr="00C24540">
        <w:t>S</w:t>
      </w:r>
      <w:r w:rsidR="00605990" w:rsidRPr="00C24540">
        <w:t xml:space="preserve">end an update </w:t>
      </w:r>
      <w:r w:rsidR="00C06514" w:rsidRPr="00C24540">
        <w:t xml:space="preserve">service </w:t>
      </w:r>
      <w:r w:rsidR="00605990" w:rsidRPr="00C24540">
        <w:t xml:space="preserve">with the latest YTD amounts for the new key </w:t>
      </w:r>
      <w:r w:rsidR="00391685">
        <w:t>identifier</w:t>
      </w:r>
      <w:r w:rsidR="00391685" w:rsidRPr="00C24540">
        <w:t>s</w:t>
      </w:r>
      <w:r w:rsidR="00605990" w:rsidRPr="00C24540">
        <w:t xml:space="preserve">, after the </w:t>
      </w:r>
      <w:r w:rsidR="00391685">
        <w:t>identifiers</w:t>
      </w:r>
      <w:r w:rsidR="00605990" w:rsidRPr="00C24540">
        <w:t xml:space="preserve"> have been changed, referencing the previous (or old) key </w:t>
      </w:r>
      <w:r w:rsidR="006C4DF0">
        <w:t>identifier</w:t>
      </w:r>
      <w:r w:rsidR="006C4DF0" w:rsidRPr="00C24540">
        <w:t>s in</w:t>
      </w:r>
      <w:r w:rsidR="00605990" w:rsidRPr="00C24540">
        <w:t xml:space="preserve"> the new fields added specifically for this purpose. This is known as “replacing key </w:t>
      </w:r>
      <w:r w:rsidR="00895A38">
        <w:t>identifiers</w:t>
      </w:r>
      <w:r w:rsidR="00895A38" w:rsidRPr="00C24540">
        <w:t xml:space="preserve"> </w:t>
      </w:r>
      <w:r w:rsidR="00A75DB3" w:rsidRPr="00C24540">
        <w:t xml:space="preserve">and </w:t>
      </w:r>
      <w:r w:rsidR="00605990" w:rsidRPr="00C24540">
        <w:t xml:space="preserve">alerts the ATO that the new key </w:t>
      </w:r>
      <w:r w:rsidR="00391685">
        <w:t>identifiers</w:t>
      </w:r>
      <w:r w:rsidR="00605990" w:rsidRPr="00C24540">
        <w:t xml:space="preserve"> have replaced the old key </w:t>
      </w:r>
      <w:r w:rsidR="00391685">
        <w:t>identifiers</w:t>
      </w:r>
      <w:r w:rsidR="00A75DB3" w:rsidRPr="00C24540">
        <w:t>. The</w:t>
      </w:r>
      <w:r w:rsidR="00605990" w:rsidRPr="00C24540">
        <w:t xml:space="preserve"> ATO will modify the display to reflect the new key </w:t>
      </w:r>
      <w:r w:rsidR="00391685">
        <w:t>identifiers</w:t>
      </w:r>
      <w:r w:rsidR="00605990" w:rsidRPr="00C24540">
        <w:t>.</w:t>
      </w:r>
    </w:p>
    <w:p w14:paraId="15496912" w14:textId="77777777" w:rsidR="006E5DDB" w:rsidRPr="00C24540" w:rsidRDefault="006E5DDB" w:rsidP="00EB53AE">
      <w:pPr>
        <w:pStyle w:val="ListNumber3"/>
      </w:pPr>
      <w:r w:rsidRPr="00C24540">
        <w:t xml:space="preserve">Note: </w:t>
      </w:r>
      <w:r w:rsidR="00703C84" w:rsidRPr="00C24540">
        <w:t>Where a payer uses this method, th</w:t>
      </w:r>
      <w:r w:rsidR="00A75DB3" w:rsidRPr="00C24540">
        <w:t>ey</w:t>
      </w:r>
      <w:r w:rsidR="00703C84" w:rsidRPr="00C24540">
        <w:t xml:space="preserve"> must be </w:t>
      </w:r>
      <w:r w:rsidR="00B905AD" w:rsidRPr="00C24540">
        <w:t xml:space="preserve">reported only once via an </w:t>
      </w:r>
      <w:proofErr w:type="gramStart"/>
      <w:r w:rsidR="00B905AD" w:rsidRPr="00C24540">
        <w:t>update, and</w:t>
      </w:r>
      <w:proofErr w:type="gramEnd"/>
      <w:r w:rsidR="00B905AD" w:rsidRPr="00C24540">
        <w:t xml:space="preserve"> not </w:t>
      </w:r>
      <w:r w:rsidR="004B6C73" w:rsidRPr="00C24540">
        <w:t>reported each subsequent report.</w:t>
      </w:r>
    </w:p>
    <w:p w14:paraId="685307AD" w14:textId="1A4BE767" w:rsidR="003E5E26" w:rsidRPr="00C24540" w:rsidRDefault="003E5E26" w:rsidP="00193811">
      <w:pPr>
        <w:pStyle w:val="ListNumber2"/>
      </w:pPr>
      <w:r w:rsidRPr="00C24540">
        <w:t xml:space="preserve">Note: </w:t>
      </w:r>
      <w:r>
        <w:t xml:space="preserve">If this option is not performed, a duplicate payee YTD record will be created and the ATO will display </w:t>
      </w:r>
      <w:proofErr w:type="gramStart"/>
      <w:r>
        <w:t>both of these</w:t>
      </w:r>
      <w:proofErr w:type="gramEnd"/>
      <w:r>
        <w:t xml:space="preserve"> YTD records in the payee Income Statement. Additionally, the ATO will pre-fill the duplicate records into the IITR, overstating both their taxable income and PAYGW. Furthermore, the ATO will assume that this overstated PAYGW liability is payable by the payer.</w:t>
      </w:r>
    </w:p>
    <w:p w14:paraId="5C172A35" w14:textId="53BA43CE" w:rsidR="00B17661" w:rsidRDefault="008B2C1F" w:rsidP="000E6760">
      <w:pPr>
        <w:pStyle w:val="BodyText"/>
      </w:pPr>
      <w:r>
        <w:t xml:space="preserve">This process also applies to correct </w:t>
      </w:r>
      <w:r w:rsidR="00687006">
        <w:t xml:space="preserve">payee YTD amounts </w:t>
      </w:r>
      <w:r w:rsidR="00080A12">
        <w:t xml:space="preserve">reported by the wrong payer. </w:t>
      </w:r>
    </w:p>
    <w:p w14:paraId="54408F2A" w14:textId="1C4D3BB0" w:rsidR="007C239D" w:rsidRPr="00C24540" w:rsidRDefault="00B17661" w:rsidP="00BC1204">
      <w:pPr>
        <w:pStyle w:val="BodyText"/>
      </w:pPr>
      <w:r>
        <w:t>Note that any use of the &lt;null&gt; approach to XML must take into consideration mandatory fields</w:t>
      </w:r>
      <w:r w:rsidR="00C01ED9">
        <w:t xml:space="preserve">, such as the reporting </w:t>
      </w:r>
      <w:r w:rsidR="00491B6F">
        <w:t xml:space="preserve">in the </w:t>
      </w:r>
      <w:r w:rsidR="00CB431A">
        <w:t>Super Entitlement</w:t>
      </w:r>
      <w:r w:rsidR="00491B6F">
        <w:t>s</w:t>
      </w:r>
      <w:r w:rsidR="00CB431A">
        <w:t xml:space="preserve"> </w:t>
      </w:r>
      <w:r w:rsidR="00491B6F">
        <w:t>YTD tuple</w:t>
      </w:r>
      <w:r w:rsidR="00CB431A">
        <w:t xml:space="preserve">. </w:t>
      </w:r>
      <w:r w:rsidR="00080A12">
        <w:t xml:space="preserve">Refer to </w:t>
      </w:r>
      <w:r w:rsidR="005E1AD7">
        <w:t xml:space="preserve">section </w:t>
      </w:r>
      <w:r w:rsidR="005E1AD7" w:rsidRPr="007E2597">
        <w:rPr>
          <w:rStyle w:val="SmartLink"/>
        </w:rPr>
        <w:fldChar w:fldCharType="begin"/>
      </w:r>
      <w:r w:rsidR="005E1AD7" w:rsidRPr="007E2597">
        <w:rPr>
          <w:rStyle w:val="SmartLink"/>
        </w:rPr>
        <w:instrText xml:space="preserve"> REF _Ref55290330 \r \h </w:instrText>
      </w:r>
      <w:r w:rsidR="005E1AD7" w:rsidRPr="007E2597">
        <w:rPr>
          <w:rStyle w:val="SmartLink"/>
        </w:rPr>
      </w:r>
      <w:r w:rsidR="005E1AD7" w:rsidRPr="007E2597">
        <w:rPr>
          <w:rStyle w:val="SmartLink"/>
        </w:rPr>
        <w:fldChar w:fldCharType="separate"/>
      </w:r>
      <w:r w:rsidR="00C14FEC">
        <w:rPr>
          <w:rStyle w:val="SmartLink"/>
        </w:rPr>
        <w:t>5.11.6</w:t>
      </w:r>
      <w:r w:rsidR="005E1AD7" w:rsidRPr="007E2597">
        <w:rPr>
          <w:rStyle w:val="SmartLink"/>
        </w:rPr>
        <w:fldChar w:fldCharType="end"/>
      </w:r>
      <w:r w:rsidR="005E1AD7" w:rsidRPr="007E2597">
        <w:rPr>
          <w:rStyle w:val="SmartLink"/>
        </w:rPr>
        <w:t xml:space="preserve"> </w:t>
      </w:r>
      <w:r w:rsidR="005E1AD7" w:rsidRPr="009A5D7E">
        <w:rPr>
          <w:rStyle w:val="SmartLink"/>
        </w:rPr>
        <w:fldChar w:fldCharType="begin"/>
      </w:r>
      <w:r w:rsidR="005E1AD7" w:rsidRPr="009A5D7E">
        <w:rPr>
          <w:rStyle w:val="SmartLink"/>
        </w:rPr>
        <w:instrText xml:space="preserve"> REF _Ref55290330 \h </w:instrText>
      </w:r>
      <w:r w:rsidR="009A5D7E">
        <w:rPr>
          <w:rStyle w:val="SmartLink"/>
        </w:rPr>
        <w:instrText xml:space="preserve"> \* MERGEFORMAT </w:instrText>
      </w:r>
      <w:r w:rsidR="005E1AD7" w:rsidRPr="009A5D7E">
        <w:rPr>
          <w:rStyle w:val="SmartLink"/>
        </w:rPr>
      </w:r>
      <w:r w:rsidR="005E1AD7" w:rsidRPr="009A5D7E">
        <w:rPr>
          <w:rStyle w:val="SmartLink"/>
        </w:rPr>
        <w:fldChar w:fldCharType="separate"/>
      </w:r>
      <w:r w:rsidR="00C14FEC" w:rsidRPr="00C14FEC">
        <w:rPr>
          <w:rStyle w:val="SmartLink"/>
        </w:rPr>
        <w:t>Correcting the Payer (ABN/Br or WPN)</w:t>
      </w:r>
      <w:r w:rsidR="005E1AD7" w:rsidRPr="009A5D7E">
        <w:rPr>
          <w:rStyle w:val="SmartLink"/>
        </w:rPr>
        <w:fldChar w:fldCharType="end"/>
      </w:r>
      <w:r w:rsidR="005E1AD7">
        <w:t>.</w:t>
      </w:r>
    </w:p>
    <w:p w14:paraId="7CEB7C57" w14:textId="60D43817" w:rsidR="00AA7204" w:rsidRPr="00064C86" w:rsidRDefault="00605990" w:rsidP="000E6760">
      <w:pPr>
        <w:pStyle w:val="BodyText"/>
      </w:pPr>
      <w:r w:rsidRPr="00064C86">
        <w:t>The ATO displays the payee data, grouped by ABN/Br</w:t>
      </w:r>
      <w:r w:rsidR="006646F1">
        <w:t>anch</w:t>
      </w:r>
      <w:r w:rsidRPr="00064C86">
        <w:t xml:space="preserve">/BMS Id/Payroll Id. If data is received for the taxpayer where any of these key </w:t>
      </w:r>
      <w:r w:rsidR="00B17661">
        <w:t>identifiers</w:t>
      </w:r>
      <w:r w:rsidR="00B17661" w:rsidRPr="00064C86">
        <w:t xml:space="preserve"> </w:t>
      </w:r>
      <w:r w:rsidRPr="00064C86">
        <w:t xml:space="preserve">change, then a separate record is </w:t>
      </w:r>
      <w:r w:rsidR="0024201B" w:rsidRPr="00064C86">
        <w:t>created</w:t>
      </w:r>
      <w:r w:rsidR="00476357" w:rsidRPr="00064C86">
        <w:t xml:space="preserve"> and </w:t>
      </w:r>
      <w:r w:rsidRPr="00064C86">
        <w:t>displayed:</w:t>
      </w:r>
    </w:p>
    <w:p w14:paraId="710E144E" w14:textId="3A3FE3E0" w:rsidR="00AA7204" w:rsidRPr="00890B9D" w:rsidRDefault="00AA7204" w:rsidP="00DA5675">
      <w:pPr>
        <w:pStyle w:val="FigureCaption"/>
      </w:pPr>
      <w:bookmarkStart w:id="767" w:name="_Ref34752779"/>
      <w:bookmarkStart w:id="768" w:name="_Toc57733216"/>
      <w:bookmarkStart w:id="769" w:name="_Toc144116895"/>
      <w:bookmarkStart w:id="770" w:name="_Toc238031881"/>
      <w:r w:rsidRPr="00890B9D">
        <w:lastRenderedPageBreak/>
        <w:t xml:space="preserve">Figure </w:t>
      </w:r>
      <w:r w:rsidR="0042409F">
        <w:fldChar w:fldCharType="begin"/>
      </w:r>
      <w:r w:rsidR="0042409F">
        <w:instrText xml:space="preserve"> SEQ Figure \* ARABIC </w:instrText>
      </w:r>
      <w:r w:rsidR="0042409F">
        <w:fldChar w:fldCharType="separate"/>
      </w:r>
      <w:r w:rsidR="00C14FEC">
        <w:rPr>
          <w:noProof/>
        </w:rPr>
        <w:t>7</w:t>
      </w:r>
      <w:r w:rsidR="0042409F">
        <w:fldChar w:fldCharType="end"/>
      </w:r>
      <w:r w:rsidRPr="00890B9D">
        <w:t>: Failure to Alert YTD Transfers</w:t>
      </w:r>
      <w:bookmarkEnd w:id="767"/>
      <w:bookmarkEnd w:id="768"/>
      <w:bookmarkEnd w:id="769"/>
      <w:bookmarkEnd w:id="770"/>
    </w:p>
    <w:p w14:paraId="442DFA88" w14:textId="4EE1B5FB" w:rsidR="00B35990" w:rsidRPr="00890B9D" w:rsidRDefault="002D0A80" w:rsidP="000E6760">
      <w:pPr>
        <w:pStyle w:val="BodyText"/>
      </w:pPr>
      <w:r w:rsidRPr="00890B9D">
        <w:rPr>
          <w:noProof/>
          <w:lang w:eastAsia="en-AU"/>
        </w:rPr>
        <mc:AlternateContent>
          <mc:Choice Requires="wps">
            <w:drawing>
              <wp:anchor distT="0" distB="0" distL="114300" distR="114300" simplePos="0" relativeHeight="251658245" behindDoc="0" locked="0" layoutInCell="1" allowOverlap="1" wp14:anchorId="7F3BAF4A" wp14:editId="5DDF2C61">
                <wp:simplePos x="0" y="0"/>
                <wp:positionH relativeFrom="column">
                  <wp:posOffset>2902585</wp:posOffset>
                </wp:positionH>
                <wp:positionV relativeFrom="paragraph">
                  <wp:posOffset>2084705</wp:posOffset>
                </wp:positionV>
                <wp:extent cx="2609850" cy="2587625"/>
                <wp:effectExtent l="0" t="0" r="19050" b="22225"/>
                <wp:wrapNone/>
                <wp:docPr id="30" name="Text Box 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09850" cy="2587625"/>
                        </a:xfrm>
                        <a:prstGeom prst="rect">
                          <a:avLst/>
                        </a:prstGeom>
                        <a:solidFill>
                          <a:schemeClr val="bg2"/>
                        </a:solidFill>
                        <a:ln w="9525">
                          <a:solidFill>
                            <a:srgbClr val="000000"/>
                          </a:solidFill>
                          <a:miter lim="800000"/>
                          <a:headEnd/>
                          <a:tailEnd/>
                        </a:ln>
                      </wps:spPr>
                      <wps:txbx>
                        <w:txbxContent>
                          <w:p w14:paraId="03397A51" w14:textId="77777777" w:rsidR="00A007BE" w:rsidRDefault="00A007BE" w:rsidP="00BE2B6E">
                            <w:pPr>
                              <w:spacing w:line="240" w:lineRule="auto"/>
                            </w:pPr>
                            <w:r>
                              <w:t>In this example, the payer transferred the payee YTD amounts to a new BMS Id. The transferred balances from the old BMS Id were $15,000/$4,500.</w:t>
                            </w:r>
                          </w:p>
                          <w:p w14:paraId="4F1623E1" w14:textId="77777777" w:rsidR="00A007BE" w:rsidRDefault="00A007BE" w:rsidP="00BE2B6E">
                            <w:pPr>
                              <w:spacing w:line="240" w:lineRule="auto"/>
                            </w:pPr>
                          </w:p>
                          <w:p w14:paraId="1F6B6042" w14:textId="77777777" w:rsidR="00A007BE" w:rsidRDefault="00A007BE" w:rsidP="00BE2B6E">
                            <w:pPr>
                              <w:spacing w:line="240" w:lineRule="auto"/>
                            </w:pPr>
                            <w:r>
                              <w:t>After the first pay in the new BMS Id, the latest YTD amounts reported were $20,000/$6,000.</w:t>
                            </w:r>
                          </w:p>
                          <w:p w14:paraId="75589592" w14:textId="77777777" w:rsidR="00A007BE" w:rsidRDefault="00A007BE" w:rsidP="00BE2B6E">
                            <w:pPr>
                              <w:spacing w:line="240" w:lineRule="auto"/>
                            </w:pPr>
                          </w:p>
                          <w:p w14:paraId="626EFAD2" w14:textId="77777777" w:rsidR="00A007BE" w:rsidRDefault="00A007BE" w:rsidP="00BE2B6E">
                            <w:pPr>
                              <w:spacing w:line="240" w:lineRule="auto"/>
                            </w:pPr>
                            <w:r>
                              <w:t>Now the payee sees $35,000/$10,500.</w:t>
                            </w:r>
                          </w:p>
                          <w:p w14:paraId="569942FF" w14:textId="77777777" w:rsidR="00A007BE" w:rsidRDefault="00A007BE" w:rsidP="00BE2B6E">
                            <w:pPr>
                              <w:spacing w:line="240" w:lineRule="auto"/>
                            </w:pPr>
                          </w:p>
                          <w:p w14:paraId="50AC2261" w14:textId="77777777" w:rsidR="00A007BE" w:rsidRDefault="00A007BE" w:rsidP="00BE2B6E">
                            <w:pPr>
                              <w:spacing w:line="240" w:lineRule="auto"/>
                            </w:pPr>
                            <w:r>
                              <w:t>The payer failed to alert the transfer of the YTD amounts to the ATO.</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F3BAF4A" id="Text Box 30" o:spid="_x0000_s1031" type="#_x0000_t202" style="position:absolute;margin-left:228.55pt;margin-top:164.15pt;width:205.5pt;height:203.75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un/oHQIAADIEAAAOAAAAZHJzL2Uyb0RvYy54bWysU9tu2zAMfR+wfxD0vtgxmjQx6hRduw4D&#10;ugvQ7QNkWbaFyaJGKbG7rx8lp2m37mmYHwTRpA7Jw8OLy2kw7KDQa7AVXy5yzpSV0GjbVfzb19s3&#10;G858ELYRBqyq+IPy/HL3+tXF6EpVQA+mUcgIxPpydBXvQ3BllnnZq0H4BThlydkCDiKQiV3WoBgJ&#10;fTBZkefrbARsHIJU3tPfm9nJdwm/bZUMn9vWq8BMxam2kE5MZx3PbHchyg6F67U8liH+oYpBaEtJ&#10;T1A3Igi2R/0CatASwUMbFhKGDNpWS5V6oG6W+R/d3PfCqdQLkePdiSb//2Dlp8O9+4IsTG9hogGm&#10;Jry7A/ndMwvXvbCdukKEsVeiocTLSFk2Ol8en0aqfekjSD1+hIaGLPYBEtDU4hBZoT4ZodMAHk6k&#10;qykwST+Ldb7drMglyVesNufrYpVyiPLxuUMf3isYWLxUHGmqCV4c7nyI5YjyMSRm82B0c6uNSUZU&#10;kro2yA6CNFB3xRH8tyhj2Vjx7YpSv0TArj69z9P3N4hBB1Ky0UPFN6cgUUba3tkm6SwIbeY7VWzs&#10;kcdI3UximOqJ6abiiYBIaw3NAxGLMAuXFo0uPeBPzkYSbcX9j71AxZn5YGk42+XZWVR5Ms5W5wUZ&#10;+NxTP/cIKwmq4oGz+Xod5s3YO9RdT5lmOVi4ooG2OlH9VNWxfBJmmsBxiaLyn9sp6mnVd78AAAD/&#10;/wMAUEsDBBQABgAIAAAAIQAxhuQh4AAAAAsBAAAPAAAAZHJzL2Rvd25yZXYueG1sTI/LTsMwEEX3&#10;SPyDNUjsqNM6TayQSVVBWbKgIJWlE5skqh+R7bbp32NWdDkzR3fOrTez0eSsfBidRVguMiDKdk6O&#10;tkf4+nx74kBCFFYK7axCuKoAm+b+rhaVdBf7oc772JMUYkMlEIYYp4rS0A3KiLBwk7Lp9uO8ETGN&#10;vqfSi0sKN5qusqygRow2fRjEpF4G1R33J4OwO2aH8vrODkWuKdv67Hv32uaIjw/z9hlIVHP8h+FP&#10;P6lDk5xad7IyEI2Qr8tlQhHYijMgieAFT5sWoWRrDrSp6W2H5hcAAP//AwBQSwECLQAUAAYACAAA&#10;ACEAtoM4kv4AAADhAQAAEwAAAAAAAAAAAAAAAAAAAAAAW0NvbnRlbnRfVHlwZXNdLnhtbFBLAQIt&#10;ABQABgAIAAAAIQA4/SH/1gAAAJQBAAALAAAAAAAAAAAAAAAAAC8BAABfcmVscy8ucmVsc1BLAQIt&#10;ABQABgAIAAAAIQAbun/oHQIAADIEAAAOAAAAAAAAAAAAAAAAAC4CAABkcnMvZTJvRG9jLnhtbFBL&#10;AQItABQABgAIAAAAIQAxhuQh4AAAAAsBAAAPAAAAAAAAAAAAAAAAAHcEAABkcnMvZG93bnJldi54&#10;bWxQSwUGAAAAAAQABADzAAAAhAUAAAAA&#10;" fillcolor="#cedbe6 [3214]">
                <v:textbox>
                  <w:txbxContent>
                    <w:p w14:paraId="03397A51" w14:textId="77777777" w:rsidR="00A007BE" w:rsidRDefault="00A007BE" w:rsidP="00BE2B6E">
                      <w:pPr>
                        <w:spacing w:line="240" w:lineRule="auto"/>
                      </w:pPr>
                      <w:r>
                        <w:t>In this example, the payer transferred the payee YTD amounts to a new BMS Id. The transferred balances from the old BMS Id were $15,000/$4,500.</w:t>
                      </w:r>
                    </w:p>
                    <w:p w14:paraId="4F1623E1" w14:textId="77777777" w:rsidR="00A007BE" w:rsidRDefault="00A007BE" w:rsidP="00BE2B6E">
                      <w:pPr>
                        <w:spacing w:line="240" w:lineRule="auto"/>
                      </w:pPr>
                    </w:p>
                    <w:p w14:paraId="1F6B6042" w14:textId="77777777" w:rsidR="00A007BE" w:rsidRDefault="00A007BE" w:rsidP="00BE2B6E">
                      <w:pPr>
                        <w:spacing w:line="240" w:lineRule="auto"/>
                      </w:pPr>
                      <w:r>
                        <w:t>After the first pay in the new BMS Id, the latest YTD amounts reported were $20,000/$6,000.</w:t>
                      </w:r>
                    </w:p>
                    <w:p w14:paraId="75589592" w14:textId="77777777" w:rsidR="00A007BE" w:rsidRDefault="00A007BE" w:rsidP="00BE2B6E">
                      <w:pPr>
                        <w:spacing w:line="240" w:lineRule="auto"/>
                      </w:pPr>
                    </w:p>
                    <w:p w14:paraId="626EFAD2" w14:textId="77777777" w:rsidR="00A007BE" w:rsidRDefault="00A007BE" w:rsidP="00BE2B6E">
                      <w:pPr>
                        <w:spacing w:line="240" w:lineRule="auto"/>
                      </w:pPr>
                      <w:r>
                        <w:t>Now the payee sees $35,000/$10,500.</w:t>
                      </w:r>
                    </w:p>
                    <w:p w14:paraId="569942FF" w14:textId="77777777" w:rsidR="00A007BE" w:rsidRDefault="00A007BE" w:rsidP="00BE2B6E">
                      <w:pPr>
                        <w:spacing w:line="240" w:lineRule="auto"/>
                      </w:pPr>
                    </w:p>
                    <w:p w14:paraId="50AC2261" w14:textId="77777777" w:rsidR="00A007BE" w:rsidRDefault="00A007BE" w:rsidP="00BE2B6E">
                      <w:pPr>
                        <w:spacing w:line="240" w:lineRule="auto"/>
                      </w:pPr>
                      <w:r>
                        <w:t>The payer failed to alert the transfer of the YTD amounts to the ATO.</w:t>
                      </w:r>
                    </w:p>
                  </w:txbxContent>
                </v:textbox>
              </v:shape>
            </w:pict>
          </mc:Fallback>
        </mc:AlternateContent>
      </w:r>
      <w:r w:rsidR="007444FB">
        <w:rPr>
          <w:noProof/>
          <w:lang w:eastAsia="en-AU"/>
        </w:rPr>
        <w:drawing>
          <wp:inline distT="0" distB="0" distL="0" distR="0" wp14:anchorId="0F94455C" wp14:editId="55B67DDF">
            <wp:extent cx="5848350" cy="5487341"/>
            <wp:effectExtent l="133350" t="114300" r="152400" b="17081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0">
                      <a:extLst>
                        <a:ext uri="{28A0092B-C50C-407E-A947-70E740481C1C}">
                          <a14:useLocalDpi xmlns:a14="http://schemas.microsoft.com/office/drawing/2010/main"/>
                        </a:ext>
                      </a:extLst>
                    </a:blip>
                    <a:srcRect/>
                    <a:stretch>
                      <a:fillRect/>
                    </a:stretch>
                  </pic:blipFill>
                  <pic:spPr bwMode="auto">
                    <a:xfrm>
                      <a:off x="0" y="0"/>
                      <a:ext cx="5918840" cy="55534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a:graphicData>
            </a:graphic>
          </wp:inline>
        </w:drawing>
      </w:r>
    </w:p>
    <w:p w14:paraId="32F11989" w14:textId="2F6E97E3" w:rsidR="00B361C3" w:rsidRDefault="00B361C3">
      <w:pPr>
        <w:pStyle w:val="Cross-Reference"/>
      </w:pPr>
      <w:r w:rsidRPr="00890B9D">
        <w:t xml:space="preserve">Refer to business rules in section </w:t>
      </w:r>
      <w:r w:rsidR="000545CD" w:rsidRPr="007E2597">
        <w:rPr>
          <w:rStyle w:val="SmartLink"/>
        </w:rPr>
        <w:fldChar w:fldCharType="begin"/>
      </w:r>
      <w:r w:rsidR="000545CD" w:rsidRPr="007E2597">
        <w:rPr>
          <w:rStyle w:val="SmartLink"/>
        </w:rPr>
        <w:instrText xml:space="preserve"> REF  _Ref34387350 \h \r </w:instrText>
      </w:r>
      <w:r w:rsidR="000545CD" w:rsidRPr="007E2597">
        <w:rPr>
          <w:rStyle w:val="SmartLink"/>
        </w:rPr>
      </w:r>
      <w:r w:rsidR="000545CD" w:rsidRPr="007E2597">
        <w:rPr>
          <w:rStyle w:val="SmartLink"/>
        </w:rPr>
        <w:fldChar w:fldCharType="separate"/>
      </w:r>
      <w:r w:rsidR="00C14FEC">
        <w:rPr>
          <w:rStyle w:val="SmartLink"/>
        </w:rPr>
        <w:t>5.2</w:t>
      </w:r>
      <w:r w:rsidR="000545CD" w:rsidRPr="007E2597">
        <w:rPr>
          <w:rStyle w:val="SmartLink"/>
        </w:rPr>
        <w:fldChar w:fldCharType="end"/>
      </w:r>
      <w:r w:rsidR="00D6536B" w:rsidRPr="007E2597">
        <w:rPr>
          <w:rStyle w:val="SmartLink"/>
        </w:rPr>
        <w:t xml:space="preserve"> </w:t>
      </w:r>
      <w:r w:rsidR="007C5C45" w:rsidRPr="007E2597">
        <w:rPr>
          <w:rStyle w:val="SmartLink"/>
        </w:rPr>
        <w:fldChar w:fldCharType="begin"/>
      </w:r>
      <w:r w:rsidR="007C5C45" w:rsidRPr="007E2597">
        <w:rPr>
          <w:rStyle w:val="SmartLink"/>
        </w:rPr>
        <w:instrText xml:space="preserve"> REF _Ref57728131 \h </w:instrText>
      </w:r>
      <w:r w:rsidR="00EE426E">
        <w:rPr>
          <w:rStyle w:val="SmartLink"/>
        </w:rPr>
        <w:instrText xml:space="preserve"> \* MERGEFORMAT </w:instrText>
      </w:r>
      <w:r w:rsidR="007C5C45" w:rsidRPr="007E2597">
        <w:rPr>
          <w:rStyle w:val="SmartLink"/>
        </w:rPr>
      </w:r>
      <w:r w:rsidR="007C5C45" w:rsidRPr="007E2597">
        <w:rPr>
          <w:rStyle w:val="SmartLink"/>
        </w:rPr>
        <w:fldChar w:fldCharType="separate"/>
      </w:r>
      <w:r w:rsidR="00C14FEC" w:rsidRPr="00C14FEC">
        <w:rPr>
          <w:rStyle w:val="SmartLink"/>
        </w:rPr>
        <w:t>Payer Key Identifiers</w:t>
      </w:r>
      <w:r w:rsidR="007C5C45" w:rsidRPr="007E2597">
        <w:rPr>
          <w:rStyle w:val="SmartLink"/>
        </w:rPr>
        <w:fldChar w:fldCharType="end"/>
      </w:r>
      <w:r w:rsidR="00D6536B" w:rsidRPr="00890B9D">
        <w:t>.</w:t>
      </w:r>
    </w:p>
    <w:p w14:paraId="0F6D3AB4" w14:textId="7B4903AE" w:rsidR="00CF7B88" w:rsidRDefault="00CF7B88">
      <w:pPr>
        <w:pStyle w:val="Cross-Reference"/>
      </w:pPr>
      <w:r>
        <w:t xml:space="preserve">Refer to </w:t>
      </w:r>
      <w:r w:rsidR="004627D3">
        <w:t xml:space="preserve">the </w:t>
      </w:r>
      <w:hyperlink r:id="rId51" w:history="1">
        <w:r w:rsidR="004627D3" w:rsidRPr="004627D3">
          <w:rPr>
            <w:rStyle w:val="Hyperlink"/>
          </w:rPr>
          <w:t>Key Identifiers Position Paper</w:t>
        </w:r>
      </w:hyperlink>
      <w:r w:rsidR="004627D3">
        <w:t xml:space="preserve"> for further detailed requirements</w:t>
      </w:r>
      <w:r w:rsidR="00C4279E">
        <w:t>.</w:t>
      </w:r>
    </w:p>
    <w:p w14:paraId="77379A26" w14:textId="32E21654" w:rsidR="008035D6" w:rsidRPr="00890B9D" w:rsidRDefault="008035D6">
      <w:pPr>
        <w:pStyle w:val="Cross-Reference"/>
      </w:pPr>
      <w:r>
        <w:t xml:space="preserve">Refer to the ATO Guidance Notes </w:t>
      </w:r>
      <w:r w:rsidR="00515BD7">
        <w:t xml:space="preserve">for </w:t>
      </w:r>
      <w:hyperlink r:id="rId52" w:history="1">
        <w:r w:rsidR="00515BD7" w:rsidRPr="00515BD7">
          <w:rPr>
            <w:rStyle w:val="Hyperlink"/>
          </w:rPr>
          <w:t>ATO Online Screens and ATO Use of Data</w:t>
        </w:r>
      </w:hyperlink>
      <w:r w:rsidR="00C4279E">
        <w:rPr>
          <w:rStyle w:val="Hyperlink"/>
        </w:rPr>
        <w:t>.</w:t>
      </w:r>
    </w:p>
    <w:p w14:paraId="666D6659" w14:textId="091011B7" w:rsidR="00576A82" w:rsidRPr="00890B9D" w:rsidRDefault="00576A82" w:rsidP="007359C5">
      <w:pPr>
        <w:pStyle w:val="Heading2"/>
      </w:pPr>
      <w:bookmarkStart w:id="771" w:name="_Toc33894233"/>
      <w:bookmarkStart w:id="772" w:name="_Toc33894412"/>
      <w:bookmarkStart w:id="773" w:name="_Toc33895951"/>
      <w:bookmarkStart w:id="774" w:name="_Toc33896131"/>
      <w:bookmarkStart w:id="775" w:name="_Toc33903000"/>
      <w:bookmarkStart w:id="776" w:name="_Toc33903367"/>
      <w:bookmarkStart w:id="777" w:name="_Toc33903551"/>
      <w:bookmarkStart w:id="778" w:name="_Toc33910601"/>
      <w:bookmarkStart w:id="779" w:name="_Toc33972561"/>
      <w:bookmarkStart w:id="780" w:name="_Toc33894234"/>
      <w:bookmarkStart w:id="781" w:name="_Toc33894413"/>
      <w:bookmarkStart w:id="782" w:name="_Toc33895952"/>
      <w:bookmarkStart w:id="783" w:name="_Toc33896132"/>
      <w:bookmarkStart w:id="784" w:name="_Toc33903001"/>
      <w:bookmarkStart w:id="785" w:name="_Toc33903368"/>
      <w:bookmarkStart w:id="786" w:name="_Toc33903552"/>
      <w:bookmarkStart w:id="787" w:name="_Toc33910602"/>
      <w:bookmarkStart w:id="788" w:name="_Toc33972562"/>
      <w:bookmarkStart w:id="789" w:name="_Ref33887413"/>
      <w:bookmarkStart w:id="790" w:name="_Ref33887416"/>
      <w:bookmarkStart w:id="791" w:name="_Toc54861808"/>
      <w:bookmarkStart w:id="792" w:name="_Toc238031952"/>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r w:rsidRPr="00890B9D">
        <w:t>Payee Details</w:t>
      </w:r>
      <w:bookmarkEnd w:id="789"/>
      <w:bookmarkEnd w:id="790"/>
      <w:bookmarkEnd w:id="791"/>
      <w:bookmarkEnd w:id="792"/>
    </w:p>
    <w:p w14:paraId="0DFC4C69" w14:textId="08B6707C" w:rsidR="009C36F1" w:rsidRPr="00890B9D" w:rsidRDefault="00B2495E" w:rsidP="000E6760">
      <w:pPr>
        <w:pStyle w:val="BodyText"/>
      </w:pPr>
      <w:r w:rsidRPr="00890B9D">
        <w:t xml:space="preserve">The payee </w:t>
      </w:r>
      <w:r w:rsidR="007F210A" w:rsidRPr="00890B9D">
        <w:t xml:space="preserve">is identified by the payer when employed/engaged with the business to perform work or services. </w:t>
      </w:r>
      <w:r w:rsidR="007F4659" w:rsidRPr="00890B9D">
        <w:t xml:space="preserve">There is a minimum range of data collected by the business to </w:t>
      </w:r>
      <w:r w:rsidR="00A67A1C" w:rsidRPr="00890B9D">
        <w:t xml:space="preserve">confirm the identity of the payee. </w:t>
      </w:r>
      <w:r w:rsidR="0018352A" w:rsidRPr="00890B9D">
        <w:t xml:space="preserve">That data is stored in the BMS </w:t>
      </w:r>
      <w:r w:rsidR="001D1161" w:rsidRPr="00890B9D">
        <w:t>and must reference the identity of the payee using a unique</w:t>
      </w:r>
      <w:r w:rsidR="00682DCF" w:rsidRPr="00890B9D">
        <w:t xml:space="preserve"> identifier: Payroll Id. </w:t>
      </w:r>
      <w:r w:rsidR="00A67A1C" w:rsidRPr="00890B9D">
        <w:t xml:space="preserve">Additionally, the ATO requires </w:t>
      </w:r>
      <w:r w:rsidR="00E5377B" w:rsidRPr="00890B9D">
        <w:t>an approved form</w:t>
      </w:r>
      <w:r w:rsidR="00813724">
        <w:t xml:space="preserve"> (TFN </w:t>
      </w:r>
      <w:r w:rsidR="006646F1">
        <w:t>D</w:t>
      </w:r>
      <w:r w:rsidR="00813724">
        <w:t>eclaration</w:t>
      </w:r>
      <w:r w:rsidR="006646F1">
        <w:t xml:space="preserve"> Form NAT3092</w:t>
      </w:r>
      <w:r w:rsidR="00813724">
        <w:t>)</w:t>
      </w:r>
      <w:r w:rsidR="00E5377B" w:rsidRPr="00890B9D">
        <w:t xml:space="preserve">, declared by the payee to be true and correct, </w:t>
      </w:r>
      <w:r w:rsidR="00B1449B" w:rsidRPr="00890B9D">
        <w:t xml:space="preserve">to capture </w:t>
      </w:r>
      <w:r w:rsidR="00346F28" w:rsidRPr="00890B9D">
        <w:t xml:space="preserve">valid </w:t>
      </w:r>
      <w:r w:rsidR="00B1449B" w:rsidRPr="00890B9D">
        <w:t>TFN details</w:t>
      </w:r>
      <w:r w:rsidR="00FE1A79" w:rsidRPr="00890B9D">
        <w:t>. A payee does not have to provide that form to the payer, but</w:t>
      </w:r>
      <w:r w:rsidR="00F65437" w:rsidRPr="00890B9D">
        <w:t xml:space="preserve"> </w:t>
      </w:r>
      <w:r w:rsidR="00253637" w:rsidRPr="00890B9D">
        <w:t xml:space="preserve">the payer is obliged to withhold the highest </w:t>
      </w:r>
      <w:r w:rsidR="001246BF" w:rsidRPr="00890B9D">
        <w:t xml:space="preserve">rate </w:t>
      </w:r>
      <w:r w:rsidR="00253637" w:rsidRPr="00890B9D">
        <w:t xml:space="preserve">of tax </w:t>
      </w:r>
      <w:r w:rsidR="001246BF" w:rsidRPr="00890B9D">
        <w:t>if</w:t>
      </w:r>
      <w:r w:rsidR="00253637" w:rsidRPr="00890B9D">
        <w:t xml:space="preserve"> the payee does not do so.</w:t>
      </w:r>
    </w:p>
    <w:p w14:paraId="230C1716" w14:textId="39308955" w:rsidR="00253637" w:rsidRPr="00890B9D" w:rsidRDefault="00C078B1" w:rsidP="000E6760">
      <w:pPr>
        <w:pStyle w:val="BodyText"/>
      </w:pPr>
      <w:r w:rsidRPr="00890B9D">
        <w:t xml:space="preserve">The range of payee details in the </w:t>
      </w:r>
      <w:r w:rsidR="00D46C6C">
        <w:t>p</w:t>
      </w:r>
      <w:r w:rsidR="00D46C6C" w:rsidRPr="00890B9D">
        <w:t xml:space="preserve">ay </w:t>
      </w:r>
      <w:r w:rsidR="00D46C6C">
        <w:t>e</w:t>
      </w:r>
      <w:r w:rsidR="00D46C6C" w:rsidRPr="00890B9D">
        <w:t>vent</w:t>
      </w:r>
      <w:r w:rsidR="00A75DB3">
        <w:t>,</w:t>
      </w:r>
      <w:r w:rsidRPr="00890B9D">
        <w:t xml:space="preserve"> </w:t>
      </w:r>
      <w:r w:rsidR="007671A2">
        <w:t xml:space="preserve">will </w:t>
      </w:r>
      <w:r w:rsidRPr="00890B9D">
        <w:t xml:space="preserve">assist the ATO to match the </w:t>
      </w:r>
      <w:r w:rsidR="00087B1C" w:rsidRPr="00890B9D">
        <w:t xml:space="preserve">payee to their </w:t>
      </w:r>
      <w:r w:rsidR="008D0212" w:rsidRPr="00890B9D">
        <w:t xml:space="preserve">ATO </w:t>
      </w:r>
      <w:r w:rsidR="007671A2">
        <w:t xml:space="preserve">record. </w:t>
      </w:r>
      <w:r w:rsidR="00C20848" w:rsidRPr="00890B9D">
        <w:t xml:space="preserve">Without certainty as to the </w:t>
      </w:r>
      <w:proofErr w:type="gramStart"/>
      <w:r w:rsidR="000B0EE8" w:rsidRPr="00890B9D">
        <w:t>tax</w:t>
      </w:r>
      <w:r w:rsidR="007F1E62">
        <w:t>payers</w:t>
      </w:r>
      <w:proofErr w:type="gramEnd"/>
      <w:r w:rsidR="00C20848" w:rsidRPr="00890B9D">
        <w:t xml:space="preserve"> identi</w:t>
      </w:r>
      <w:r w:rsidR="00ED56C8" w:rsidRPr="00890B9D">
        <w:t xml:space="preserve">ty, the ATO is unable to </w:t>
      </w:r>
      <w:r w:rsidR="007671A2">
        <w:t>display</w:t>
      </w:r>
      <w:r w:rsidR="007671A2" w:rsidRPr="00890B9D">
        <w:t xml:space="preserve"> </w:t>
      </w:r>
      <w:r w:rsidR="00ED56C8" w:rsidRPr="00890B9D">
        <w:t xml:space="preserve">the </w:t>
      </w:r>
      <w:r w:rsidR="007671A2">
        <w:t xml:space="preserve">payees </w:t>
      </w:r>
      <w:r w:rsidR="00ED56C8" w:rsidRPr="00890B9D">
        <w:t>STP data on Income Statements</w:t>
      </w:r>
      <w:r w:rsidR="007671A2">
        <w:t xml:space="preserve"> accessed through ATO Online</w:t>
      </w:r>
      <w:r w:rsidR="00AB767C">
        <w:t xml:space="preserve"> services</w:t>
      </w:r>
      <w:r w:rsidR="007671A2">
        <w:t>.</w:t>
      </w:r>
    </w:p>
    <w:p w14:paraId="21DE70A6" w14:textId="77777777" w:rsidR="00B504BD" w:rsidRPr="00890B9D" w:rsidRDefault="00B504BD" w:rsidP="000E6760">
      <w:pPr>
        <w:pStyle w:val="BodyText"/>
      </w:pPr>
      <w:r w:rsidRPr="00890B9D">
        <w:t>The range of identifying data includes:</w:t>
      </w:r>
    </w:p>
    <w:p w14:paraId="6D9458FC" w14:textId="22FF2E68" w:rsidR="00B504BD" w:rsidRPr="00FA7291" w:rsidRDefault="00460981" w:rsidP="000E6760">
      <w:pPr>
        <w:pStyle w:val="ListBullet"/>
      </w:pPr>
      <w:r w:rsidRPr="00FA7291">
        <w:lastRenderedPageBreak/>
        <w:t xml:space="preserve">TFN – the valid tax file number or </w:t>
      </w:r>
      <w:r w:rsidR="00F412D9" w:rsidRPr="00FA7291">
        <w:t>exemption codes</w:t>
      </w:r>
      <w:r w:rsidR="004E2FCB" w:rsidRPr="00FA7291">
        <w:t xml:space="preserve"> issued by the ATO</w:t>
      </w:r>
    </w:p>
    <w:p w14:paraId="6F269CBA" w14:textId="77777777" w:rsidR="004E2FCB" w:rsidRPr="00FA7291" w:rsidRDefault="002B2C73" w:rsidP="000E6760">
      <w:pPr>
        <w:pStyle w:val="ListBullet"/>
      </w:pPr>
      <w:r w:rsidRPr="00FA7291">
        <w:t>ABN – for contractors</w:t>
      </w:r>
      <w:r w:rsidR="00A10883" w:rsidRPr="00FA7291">
        <w:t xml:space="preserve">, the Australian Business Number </w:t>
      </w:r>
      <w:r w:rsidR="00E730C4" w:rsidRPr="00FA7291">
        <w:t xml:space="preserve">for the registered entity to </w:t>
      </w:r>
      <w:r w:rsidR="003766AB" w:rsidRPr="00FA7291">
        <w:t>conduct business</w:t>
      </w:r>
    </w:p>
    <w:p w14:paraId="37577C0A" w14:textId="77777777" w:rsidR="003766AB" w:rsidRPr="00FA7291" w:rsidRDefault="003766AB" w:rsidP="000E6760">
      <w:pPr>
        <w:pStyle w:val="ListBullet"/>
      </w:pPr>
      <w:r w:rsidRPr="00FA7291">
        <w:t>Payroll Id – the unique identifier of the person in the BMS Id</w:t>
      </w:r>
    </w:p>
    <w:p w14:paraId="323E57D6" w14:textId="77777777" w:rsidR="000F38B8" w:rsidRPr="00FA7291" w:rsidRDefault="0051652C" w:rsidP="000E6760">
      <w:pPr>
        <w:pStyle w:val="ListBullet"/>
      </w:pPr>
      <w:r w:rsidRPr="00FA7291">
        <w:t xml:space="preserve">Name details – the name of the payee, as </w:t>
      </w:r>
      <w:r w:rsidR="003E7097" w:rsidRPr="00FA7291">
        <w:t>the business has confirmed against identity documents</w:t>
      </w:r>
      <w:r w:rsidR="00A16A2B" w:rsidRPr="00FA7291">
        <w:t>. Sometimes, a person may choose to be known by a name other than their legal name, such as where a person changes their legal name upon marriage but continues to use their previous name for work purposes. Send the name details that are recorded in the BMS for the payee</w:t>
      </w:r>
    </w:p>
    <w:p w14:paraId="1CBC7C2B" w14:textId="77777777" w:rsidR="001944FA" w:rsidRPr="00FA7291" w:rsidRDefault="000F38B8" w:rsidP="000E6760">
      <w:pPr>
        <w:pStyle w:val="ListBullet"/>
      </w:pPr>
      <w:r w:rsidRPr="00FA7291">
        <w:t xml:space="preserve">Date of </w:t>
      </w:r>
      <w:r w:rsidR="001944FA" w:rsidRPr="00FA7291">
        <w:t>B</w:t>
      </w:r>
      <w:r w:rsidRPr="00FA7291">
        <w:t xml:space="preserve">irth </w:t>
      </w:r>
      <w:r w:rsidR="00227851" w:rsidRPr="00FA7291">
        <w:t>–</w:t>
      </w:r>
      <w:r w:rsidRPr="00FA7291">
        <w:t xml:space="preserve"> </w:t>
      </w:r>
      <w:r w:rsidR="00227851" w:rsidRPr="00FA7291">
        <w:t xml:space="preserve">the date of birth of the payee, as </w:t>
      </w:r>
      <w:r w:rsidR="001944FA" w:rsidRPr="00FA7291">
        <w:t>confirmed against identity documents</w:t>
      </w:r>
    </w:p>
    <w:p w14:paraId="05F445C8" w14:textId="77777777" w:rsidR="003766AB" w:rsidRPr="00FA7291" w:rsidRDefault="001944FA" w:rsidP="000E6760">
      <w:pPr>
        <w:pStyle w:val="ListBullet"/>
      </w:pPr>
      <w:r w:rsidRPr="00FA7291">
        <w:t xml:space="preserve">Residential Address - </w:t>
      </w:r>
      <w:r w:rsidR="00701821" w:rsidRPr="00FA7291">
        <w:t xml:space="preserve">the permanent residential address of the payee, as </w:t>
      </w:r>
      <w:r w:rsidR="008055FB" w:rsidRPr="00FA7291">
        <w:t>currently recorded in the BMS. Many businesses allow their payees to maintain their own addresses</w:t>
      </w:r>
      <w:r w:rsidR="001C1832" w:rsidRPr="00FA7291">
        <w:t xml:space="preserve">, who may </w:t>
      </w:r>
      <w:r w:rsidR="001779DF" w:rsidRPr="00FA7291">
        <w:t xml:space="preserve">maintain an address other than their residential address. </w:t>
      </w:r>
      <w:r w:rsidR="00345AB4" w:rsidRPr="00FA7291">
        <w:t xml:space="preserve">Under the </w:t>
      </w:r>
      <w:r w:rsidR="00265990" w:rsidRPr="00FA7291">
        <w:t>payment summary process, many payees recorded a post office box to ensure the security of the physical documents, however, digital services</w:t>
      </w:r>
      <w:r w:rsidR="00706739" w:rsidRPr="00FA7291">
        <w:t xml:space="preserve"> </w:t>
      </w:r>
      <w:r w:rsidR="009B76E7" w:rsidRPr="00FA7291">
        <w:t>eliminate</w:t>
      </w:r>
      <w:r w:rsidR="00706739" w:rsidRPr="00FA7291">
        <w:t xml:space="preserve"> that issue</w:t>
      </w:r>
      <w:r w:rsidR="00E46B85" w:rsidRPr="00FA7291">
        <w:t xml:space="preserve">, thus </w:t>
      </w:r>
      <w:r w:rsidR="00F8650A" w:rsidRPr="00FA7291">
        <w:t>send the residential address</w:t>
      </w:r>
    </w:p>
    <w:p w14:paraId="0725BA10" w14:textId="161151D5" w:rsidR="00CC2DBB" w:rsidRPr="00FA7291" w:rsidRDefault="00771057" w:rsidP="000E6760">
      <w:pPr>
        <w:pStyle w:val="ListBullet"/>
      </w:pPr>
      <w:r w:rsidRPr="00FA7291">
        <w:t xml:space="preserve">Contact Details – in the </w:t>
      </w:r>
      <w:r w:rsidR="00250C22" w:rsidRPr="00FA7291">
        <w:t xml:space="preserve">creation of a </w:t>
      </w:r>
      <w:proofErr w:type="spellStart"/>
      <w:r w:rsidR="00250C22" w:rsidRPr="00FA7291">
        <w:t>myGov</w:t>
      </w:r>
      <w:proofErr w:type="spellEnd"/>
      <w:r w:rsidR="00250C22" w:rsidRPr="00FA7291">
        <w:t xml:space="preserve"> account, a payee uses an email address and mobile phone number. If th</w:t>
      </w:r>
      <w:r w:rsidR="00EF308B" w:rsidRPr="00FA7291">
        <w:t>e payer captures personal email address and mobile phone numbers for the payee, these will assist the ATO to match the payee identity to the taxpayer</w:t>
      </w:r>
      <w:r w:rsidR="00CC2DBB" w:rsidRPr="00FA7291">
        <w:t xml:space="preserve"> identity</w:t>
      </w:r>
    </w:p>
    <w:p w14:paraId="6C65A6B2" w14:textId="355FA5D8" w:rsidR="007671A2" w:rsidRPr="00FA7291" w:rsidRDefault="007671A2" w:rsidP="000E6760">
      <w:pPr>
        <w:pStyle w:val="ListBullet"/>
      </w:pPr>
      <w:r w:rsidRPr="00FA7291">
        <w:t>Note: the ATO does not use STP information to update payee contact details.</w:t>
      </w:r>
    </w:p>
    <w:p w14:paraId="316A13A8" w14:textId="2C8E47B3" w:rsidR="00D611BD" w:rsidRPr="00064C86" w:rsidRDefault="0078158E" w:rsidP="000E6760">
      <w:pPr>
        <w:pStyle w:val="BodyText"/>
      </w:pPr>
      <w:bookmarkStart w:id="793" w:name="Multi_PayId"/>
      <w:r>
        <w:t xml:space="preserve">In some payroll systems, death beneficiaries </w:t>
      </w:r>
      <w:r w:rsidR="00555B38">
        <w:t xml:space="preserve">are assigned to the Payroll Id of the deceased payee. </w:t>
      </w:r>
      <w:r w:rsidR="0085482E">
        <w:t>In these circumstances, the Payroll Id is not unique, however, all other identifying data</w:t>
      </w:r>
      <w:r w:rsidR="00E21777">
        <w:t xml:space="preserve">, such as name, address, TFN, are unique to the death beneficiary. </w:t>
      </w:r>
      <w:r w:rsidR="00A61D82">
        <w:t>The</w:t>
      </w:r>
      <w:r w:rsidR="004D5300">
        <w:t xml:space="preserve"> </w:t>
      </w:r>
      <w:r w:rsidR="00EB30AB">
        <w:t xml:space="preserve">payee details are comprised of the </w:t>
      </w:r>
      <w:r w:rsidR="004D5300">
        <w:t xml:space="preserve">Payroll Id </w:t>
      </w:r>
      <w:r w:rsidR="00EB30AB">
        <w:t xml:space="preserve">and the </w:t>
      </w:r>
      <w:r w:rsidR="00934F46">
        <w:t>p</w:t>
      </w:r>
      <w:r w:rsidR="004D5300">
        <w:t xml:space="preserve">ayee </w:t>
      </w:r>
      <w:r w:rsidR="00934F46">
        <w:t>i</w:t>
      </w:r>
      <w:r w:rsidR="004D5300">
        <w:t>denti</w:t>
      </w:r>
      <w:r w:rsidR="00417261">
        <w:t xml:space="preserve">ty </w:t>
      </w:r>
      <w:r w:rsidR="00261B63">
        <w:t xml:space="preserve">to ensure </w:t>
      </w:r>
      <w:r w:rsidR="00D52129">
        <w:t xml:space="preserve">they are treated as </w:t>
      </w:r>
      <w:r w:rsidR="00B34077">
        <w:t>two</w:t>
      </w:r>
      <w:r w:rsidR="00934F46">
        <w:t xml:space="preserve"> unique child records</w:t>
      </w:r>
      <w:bookmarkEnd w:id="793"/>
      <w:r w:rsidR="00D52129">
        <w:t xml:space="preserve">. </w:t>
      </w:r>
    </w:p>
    <w:p w14:paraId="4D5FB853" w14:textId="77777777" w:rsidR="00811DF6" w:rsidRPr="00516463" w:rsidRDefault="000B3C22">
      <w:pPr>
        <w:pStyle w:val="Cross-Reference"/>
      </w:pPr>
      <w:r w:rsidRPr="00064C86">
        <w:t xml:space="preserve">Refer to business rules in section </w:t>
      </w:r>
      <w:r w:rsidRPr="007E2597">
        <w:rPr>
          <w:rStyle w:val="SmartLink"/>
          <w:highlight w:val="cyan"/>
        </w:rPr>
        <w:fldChar w:fldCharType="begin" w:fldLock="1"/>
      </w:r>
      <w:r w:rsidRPr="007E2597">
        <w:rPr>
          <w:rStyle w:val="SmartLink"/>
        </w:rPr>
        <w:instrText xml:space="preserve"> REF _Ref33885123 \r \h </w:instrText>
      </w:r>
      <w:r w:rsidR="00064C86" w:rsidRPr="007E2597">
        <w:rPr>
          <w:rStyle w:val="SmartLink"/>
          <w:highlight w:val="cyan"/>
        </w:rPr>
        <w:instrText xml:space="preserve"> \* MERGEFORMAT </w:instrText>
      </w:r>
      <w:r w:rsidRPr="007E2597">
        <w:rPr>
          <w:rStyle w:val="SmartLink"/>
          <w:highlight w:val="cyan"/>
        </w:rPr>
      </w:r>
      <w:r w:rsidRPr="007E2597">
        <w:rPr>
          <w:rStyle w:val="SmartLink"/>
          <w:highlight w:val="cyan"/>
        </w:rPr>
        <w:fldChar w:fldCharType="separate"/>
      </w:r>
      <w:r w:rsidR="00C01EFE" w:rsidRPr="007E2597">
        <w:rPr>
          <w:rStyle w:val="SmartLink"/>
        </w:rPr>
        <w:t>5.3</w:t>
      </w:r>
      <w:r w:rsidRPr="007E2597">
        <w:rPr>
          <w:rStyle w:val="SmartLink"/>
          <w:highlight w:val="cyan"/>
        </w:rPr>
        <w:fldChar w:fldCharType="end"/>
      </w:r>
      <w:r w:rsidRPr="007E2597">
        <w:rPr>
          <w:rStyle w:val="SmartLink"/>
        </w:rPr>
        <w:t xml:space="preserve"> </w:t>
      </w:r>
      <w:r w:rsidR="00855748" w:rsidRPr="007E2597">
        <w:rPr>
          <w:rStyle w:val="SmartLink"/>
        </w:rPr>
        <w:fldChar w:fldCharType="begin" w:fldLock="1"/>
      </w:r>
      <w:r w:rsidR="00855748" w:rsidRPr="007E2597">
        <w:rPr>
          <w:rStyle w:val="SmartLink"/>
        </w:rPr>
        <w:instrText xml:space="preserve"> REF _Ref33892957 \h </w:instrText>
      </w:r>
      <w:r w:rsidR="00064C86" w:rsidRPr="007E2597">
        <w:rPr>
          <w:rStyle w:val="SmartLink"/>
        </w:rPr>
        <w:instrText xml:space="preserve"> \* MERGEFORMAT </w:instrText>
      </w:r>
      <w:r w:rsidR="00855748" w:rsidRPr="007E2597">
        <w:rPr>
          <w:rStyle w:val="SmartLink"/>
        </w:rPr>
      </w:r>
      <w:r w:rsidR="00855748" w:rsidRPr="007E2597">
        <w:rPr>
          <w:rStyle w:val="SmartLink"/>
        </w:rPr>
        <w:fldChar w:fldCharType="separate"/>
      </w:r>
      <w:r w:rsidR="00855748" w:rsidRPr="007E2597">
        <w:rPr>
          <w:rStyle w:val="SmartLink"/>
        </w:rPr>
        <w:t>Payee Details</w:t>
      </w:r>
      <w:r w:rsidR="00855748" w:rsidRPr="007E2597">
        <w:rPr>
          <w:rStyle w:val="SmartLink"/>
        </w:rPr>
        <w:fldChar w:fldCharType="end"/>
      </w:r>
      <w:r w:rsidR="00FA799E" w:rsidRPr="00516463">
        <w:t>.</w:t>
      </w:r>
    </w:p>
    <w:p w14:paraId="6C2F310D" w14:textId="00A29747" w:rsidR="008F009C" w:rsidRPr="00516463" w:rsidRDefault="008F009C">
      <w:pPr>
        <w:pStyle w:val="Cross-Reference"/>
      </w:pPr>
      <w:r w:rsidRPr="00516463">
        <w:t xml:space="preserve">Refer to </w:t>
      </w:r>
      <w:r w:rsidR="00FA799E" w:rsidRPr="00516463">
        <w:t xml:space="preserve">section </w:t>
      </w:r>
      <w:r w:rsidR="00EC439F" w:rsidRPr="007E2597">
        <w:rPr>
          <w:rStyle w:val="SmartLink"/>
        </w:rPr>
        <w:fldChar w:fldCharType="begin"/>
      </w:r>
      <w:r w:rsidR="00EC439F" w:rsidRPr="007E2597">
        <w:rPr>
          <w:rStyle w:val="SmartLink"/>
        </w:rPr>
        <w:instrText xml:space="preserve"> REF  _Ref34589033 \h \r  \* MERGEFORMAT </w:instrText>
      </w:r>
      <w:r w:rsidR="00EC439F" w:rsidRPr="007E2597">
        <w:rPr>
          <w:rStyle w:val="SmartLink"/>
        </w:rPr>
      </w:r>
      <w:r w:rsidR="00EC439F" w:rsidRPr="007E2597">
        <w:rPr>
          <w:rStyle w:val="SmartLink"/>
        </w:rPr>
        <w:fldChar w:fldCharType="separate"/>
      </w:r>
      <w:r w:rsidR="00C14FEC">
        <w:rPr>
          <w:rStyle w:val="SmartLink"/>
        </w:rPr>
        <w:t>10.8</w:t>
      </w:r>
      <w:r w:rsidR="00EC439F" w:rsidRPr="007E2597">
        <w:rPr>
          <w:rStyle w:val="SmartLink"/>
        </w:rPr>
        <w:fldChar w:fldCharType="end"/>
      </w:r>
      <w:r w:rsidR="00FA799E" w:rsidRPr="007E2597">
        <w:rPr>
          <w:rStyle w:val="SmartLink"/>
        </w:rPr>
        <w:t xml:space="preserve"> </w:t>
      </w:r>
      <w:r w:rsidR="00FA799E" w:rsidRPr="007E2597">
        <w:rPr>
          <w:rStyle w:val="SmartLink"/>
        </w:rPr>
        <w:fldChar w:fldCharType="begin" w:fldLock="1"/>
      </w:r>
      <w:r w:rsidR="00FA799E" w:rsidRPr="007E2597">
        <w:rPr>
          <w:rStyle w:val="SmartLink"/>
        </w:rPr>
        <w:instrText xml:space="preserve"> REF _Ref34589033 \h </w:instrText>
      </w:r>
      <w:r w:rsidR="00064C86" w:rsidRPr="007E2597">
        <w:rPr>
          <w:rStyle w:val="SmartLink"/>
        </w:rPr>
        <w:instrText xml:space="preserve"> \* MERGEFORMAT </w:instrText>
      </w:r>
      <w:r w:rsidR="00FA799E" w:rsidRPr="007E2597">
        <w:rPr>
          <w:rStyle w:val="SmartLink"/>
        </w:rPr>
      </w:r>
      <w:r w:rsidR="00FA799E" w:rsidRPr="007E2597">
        <w:rPr>
          <w:rStyle w:val="SmartLink"/>
        </w:rPr>
        <w:fldChar w:fldCharType="separate"/>
      </w:r>
      <w:r w:rsidR="009C456B" w:rsidRPr="007E2597">
        <w:rPr>
          <w:rStyle w:val="SmartLink"/>
        </w:rPr>
        <w:t>Tax File Number Exemption Codes</w:t>
      </w:r>
      <w:r w:rsidR="00FA799E" w:rsidRPr="007E2597">
        <w:rPr>
          <w:rStyle w:val="SmartLink"/>
        </w:rPr>
        <w:fldChar w:fldCharType="end"/>
      </w:r>
      <w:r w:rsidR="00FA799E" w:rsidRPr="00516463">
        <w:t>.</w:t>
      </w:r>
    </w:p>
    <w:p w14:paraId="6979A4F3" w14:textId="77777777" w:rsidR="00AF39E3" w:rsidRPr="00890B9D" w:rsidRDefault="00AF39E3" w:rsidP="007359C5">
      <w:pPr>
        <w:pStyle w:val="Heading2"/>
      </w:pPr>
      <w:bookmarkStart w:id="794" w:name="_Ref33887669"/>
      <w:bookmarkStart w:id="795" w:name="_Ref33887672"/>
      <w:bookmarkStart w:id="796" w:name="_Ref33890252"/>
      <w:bookmarkStart w:id="797" w:name="_Ref33890255"/>
      <w:bookmarkStart w:id="798" w:name="_Toc54861809"/>
      <w:bookmarkStart w:id="799" w:name="_Toc238031953"/>
      <w:r w:rsidRPr="00890B9D">
        <w:t>Employment Conditions</w:t>
      </w:r>
      <w:bookmarkEnd w:id="794"/>
      <w:bookmarkEnd w:id="795"/>
      <w:bookmarkEnd w:id="796"/>
      <w:bookmarkEnd w:id="797"/>
      <w:bookmarkEnd w:id="798"/>
      <w:bookmarkEnd w:id="799"/>
    </w:p>
    <w:p w14:paraId="7AB9E766" w14:textId="77777777" w:rsidR="00AF39E3" w:rsidRPr="00064C86" w:rsidRDefault="00AF39E3" w:rsidP="000E6760">
      <w:pPr>
        <w:pStyle w:val="BodyText"/>
      </w:pPr>
      <w:r w:rsidRPr="00064C86">
        <w:t xml:space="preserve">Those fields that define the employment or engagement relationship between the payer and payee are now grouped together under one tuple </w:t>
      </w:r>
      <w:r w:rsidR="009B783F" w:rsidRPr="00064C86">
        <w:t xml:space="preserve">for </w:t>
      </w:r>
      <w:r w:rsidRPr="00064C86">
        <w:t>each child record. These fields inform the government users of the data about the relationship and define the withholding rates applied to the payee. Fields included in this expanded tuple are:</w:t>
      </w:r>
    </w:p>
    <w:p w14:paraId="48EF2E30" w14:textId="77777777" w:rsidR="00AF39E3" w:rsidRPr="00064C86" w:rsidRDefault="00AF39E3" w:rsidP="000E6760">
      <w:pPr>
        <w:pStyle w:val="ListBullet"/>
      </w:pPr>
      <w:r w:rsidRPr="005F1D2F">
        <w:t>Commencement Date</w:t>
      </w:r>
      <w:r w:rsidRPr="00064C86">
        <w:t xml:space="preserve"> – the start of the employment or engagement relationship between the payer and the payee</w:t>
      </w:r>
    </w:p>
    <w:p w14:paraId="1ACBC447" w14:textId="1B1B733C" w:rsidR="00AF39E3" w:rsidRPr="00064C86" w:rsidRDefault="00AF39E3" w:rsidP="000E6760">
      <w:pPr>
        <w:pStyle w:val="ListBullet"/>
      </w:pPr>
      <w:r w:rsidRPr="005F1D2F">
        <w:t>Cessation Date</w:t>
      </w:r>
      <w:r w:rsidRPr="00064C86">
        <w:t xml:space="preserve"> – the end of the employment or engagement relationship between the payer and the payee</w:t>
      </w:r>
    </w:p>
    <w:p w14:paraId="16358D4B" w14:textId="77777777" w:rsidR="00AF39E3" w:rsidRPr="00064C86" w:rsidRDefault="00AF39E3" w:rsidP="000E6760">
      <w:pPr>
        <w:pStyle w:val="ListBullet"/>
      </w:pPr>
      <w:r w:rsidRPr="005F1D2F">
        <w:t>Employment Basis</w:t>
      </w:r>
      <w:r w:rsidRPr="00064C86">
        <w:t xml:space="preserve"> – the work pattern</w:t>
      </w:r>
      <w:r w:rsidR="004A1B9C" w:rsidRPr="00064C86">
        <w:t xml:space="preserve"> or other</w:t>
      </w:r>
      <w:r w:rsidRPr="00064C86">
        <w:t xml:space="preserve"> basis of the employment or engagement relationship between the payer and the payee</w:t>
      </w:r>
    </w:p>
    <w:p w14:paraId="1F7A4440" w14:textId="77777777" w:rsidR="00AF39E3" w:rsidRPr="00064C86" w:rsidRDefault="00AF39E3" w:rsidP="000E6760">
      <w:pPr>
        <w:pStyle w:val="ListBullet"/>
      </w:pPr>
      <w:r w:rsidRPr="005F1D2F">
        <w:t xml:space="preserve">Cessation Type Code </w:t>
      </w:r>
      <w:r w:rsidRPr="00064C86">
        <w:t>– the category of cessation reason for those payees that have ceased their employment or engagement relationship with the payer</w:t>
      </w:r>
    </w:p>
    <w:p w14:paraId="30990219" w14:textId="77777777" w:rsidR="00AF39E3" w:rsidRPr="00064C86" w:rsidRDefault="00AF39E3" w:rsidP="000E6760">
      <w:pPr>
        <w:pStyle w:val="ListBullet"/>
      </w:pPr>
      <w:r w:rsidRPr="005F1D2F">
        <w:t>Tax Treatment Code</w:t>
      </w:r>
      <w:r w:rsidRPr="00064C86">
        <w:t xml:space="preserve"> – the structured code that represents the components of PAYGW that have been applied by the payer to the payees’ payments subject to withholding</w:t>
      </w:r>
    </w:p>
    <w:p w14:paraId="78F2516B" w14:textId="249551A7" w:rsidR="00AF39E3" w:rsidRPr="00516463" w:rsidRDefault="006A65E2" w:rsidP="000E6760">
      <w:pPr>
        <w:pStyle w:val="ListBullet"/>
      </w:pPr>
      <w:r w:rsidRPr="00FB1BE6">
        <w:t xml:space="preserve">Tax </w:t>
      </w:r>
      <w:r w:rsidR="00AF39E3" w:rsidRPr="00FB1BE6">
        <w:t>Offset Amount</w:t>
      </w:r>
      <w:r w:rsidR="00AF39E3" w:rsidRPr="00064C86">
        <w:t xml:space="preserve"> – the annual tax offset </w:t>
      </w:r>
      <w:r w:rsidR="006C0AF6" w:rsidRPr="00064C86">
        <w:t xml:space="preserve">amount </w:t>
      </w:r>
      <w:r w:rsidR="00AF39E3" w:rsidRPr="00FB1BE6">
        <w:t xml:space="preserve">that some payees may provide to their payers to reduce </w:t>
      </w:r>
      <w:r w:rsidR="002F52FD" w:rsidRPr="00FB1BE6">
        <w:t xml:space="preserve">the amount of </w:t>
      </w:r>
      <w:r w:rsidR="00AF39E3" w:rsidRPr="00FB1BE6">
        <w:t>withholding</w:t>
      </w:r>
      <w:r w:rsidR="002F52FD" w:rsidRPr="00FB1BE6">
        <w:t>,</w:t>
      </w:r>
      <w:r w:rsidR="00AF39E3" w:rsidRPr="00FB1BE6">
        <w:t xml:space="preserve"> when specific criteria or concessi</w:t>
      </w:r>
      <w:r w:rsidR="00AF39E3" w:rsidRPr="00D20D1E">
        <w:t>ons apply</w:t>
      </w:r>
      <w:r w:rsidR="00793708" w:rsidRPr="00D20D1E">
        <w:t xml:space="preserve">. </w:t>
      </w:r>
      <w:r w:rsidR="00617FD1">
        <w:t>For example;</w:t>
      </w:r>
      <w:r w:rsidR="00793708" w:rsidRPr="00D20D1E">
        <w:t xml:space="preserve"> </w:t>
      </w:r>
      <w:r w:rsidR="00BF7042" w:rsidRPr="00D20D1E">
        <w:t>invalid or inv</w:t>
      </w:r>
      <w:r w:rsidR="003D3120" w:rsidRPr="00516463">
        <w:t>al</w:t>
      </w:r>
      <w:r w:rsidR="00BF7042" w:rsidRPr="00516463">
        <w:t>id carer tax offset;</w:t>
      </w:r>
      <w:r w:rsidR="003D3120" w:rsidRPr="00516463">
        <w:t xml:space="preserve"> or</w:t>
      </w:r>
      <w:r w:rsidR="00BF7042" w:rsidRPr="00516463">
        <w:t xml:space="preserve"> </w:t>
      </w:r>
      <w:r w:rsidR="00793708" w:rsidRPr="00516463">
        <w:t>zone</w:t>
      </w:r>
      <w:r w:rsidR="00BF7042" w:rsidRPr="00516463">
        <w:t xml:space="preserve"> or overseas forces tax offset.</w:t>
      </w:r>
    </w:p>
    <w:p w14:paraId="032A7BFF" w14:textId="6FA78012" w:rsidR="00AF39E3" w:rsidRPr="00516463" w:rsidRDefault="00AF39E3" w:rsidP="000E6760">
      <w:pPr>
        <w:pStyle w:val="BodyText"/>
      </w:pPr>
      <w:r w:rsidRPr="00516463">
        <w:t xml:space="preserve">By providing this new, expanded tuple of fields, the payer will </w:t>
      </w:r>
      <w:r w:rsidR="00A25263" w:rsidRPr="00516463">
        <w:t>have met</w:t>
      </w:r>
      <w:r w:rsidRPr="00516463">
        <w:t xml:space="preserve"> their obligation to send the </w:t>
      </w:r>
      <w:r w:rsidR="006646F1">
        <w:t>tax file number declaration (</w:t>
      </w:r>
      <w:r w:rsidRPr="00516463">
        <w:t>TFND</w:t>
      </w:r>
      <w:r w:rsidR="006646F1">
        <w:t>)</w:t>
      </w:r>
      <w:r w:rsidRPr="00516463">
        <w:t xml:space="preserve"> details to the ATO. The TFND is still to be provided to the payer, but the payer may include these fields in the </w:t>
      </w:r>
      <w:r w:rsidR="00D46C6C">
        <w:t>p</w:t>
      </w:r>
      <w:r w:rsidR="00D46C6C" w:rsidRPr="00516463">
        <w:t xml:space="preserve">ay </w:t>
      </w:r>
      <w:r w:rsidR="00D46C6C">
        <w:t>e</w:t>
      </w:r>
      <w:r w:rsidR="00D46C6C" w:rsidRPr="00516463">
        <w:t xml:space="preserve">vent </w:t>
      </w:r>
      <w:r w:rsidRPr="00516463">
        <w:t xml:space="preserve">2020 service instead of sending those details via another service or channel. For </w:t>
      </w:r>
      <w:r w:rsidR="00A712F0" w:rsidRPr="00516463">
        <w:t xml:space="preserve">those payees </w:t>
      </w:r>
      <w:r w:rsidR="005F7A86" w:rsidRPr="00516463">
        <w:t>not reported via STP</w:t>
      </w:r>
      <w:r w:rsidRPr="00516463">
        <w:t>, those stand-alone services or channels must still be used to provide the TFND to the ATO.</w:t>
      </w:r>
    </w:p>
    <w:p w14:paraId="0FE39E83" w14:textId="3A06A434" w:rsidR="00820694" w:rsidRDefault="00820694">
      <w:pPr>
        <w:pStyle w:val="Cross-Reference"/>
      </w:pPr>
      <w:r w:rsidRPr="00064C86">
        <w:t xml:space="preserve">Refer to business rules in section </w:t>
      </w:r>
      <w:r w:rsidR="000A4AE2" w:rsidRPr="007E2597">
        <w:rPr>
          <w:rStyle w:val="SmartLink"/>
        </w:rPr>
        <w:fldChar w:fldCharType="begin" w:fldLock="1"/>
      </w:r>
      <w:r w:rsidR="000A4AE2" w:rsidRPr="007E2597">
        <w:rPr>
          <w:rStyle w:val="SmartLink"/>
        </w:rPr>
        <w:instrText xml:space="preserve"> REF _Ref33885224 \r \h </w:instrText>
      </w:r>
      <w:r w:rsidR="00D43EF5" w:rsidRPr="007E2597">
        <w:rPr>
          <w:rStyle w:val="SmartLink"/>
        </w:rPr>
        <w:instrText xml:space="preserve"> \* MERGEFORMAT </w:instrText>
      </w:r>
      <w:r w:rsidR="000A4AE2" w:rsidRPr="007E2597">
        <w:rPr>
          <w:rStyle w:val="SmartLink"/>
        </w:rPr>
      </w:r>
      <w:r w:rsidR="000A4AE2" w:rsidRPr="007E2597">
        <w:rPr>
          <w:rStyle w:val="SmartLink"/>
        </w:rPr>
        <w:fldChar w:fldCharType="separate"/>
      </w:r>
      <w:r w:rsidR="00CC0B56" w:rsidRPr="007E2597">
        <w:rPr>
          <w:rStyle w:val="SmartLink"/>
        </w:rPr>
        <w:t>5.4</w:t>
      </w:r>
      <w:r w:rsidR="000A4AE2" w:rsidRPr="007E2597">
        <w:rPr>
          <w:rStyle w:val="SmartLink"/>
        </w:rPr>
        <w:fldChar w:fldCharType="end"/>
      </w:r>
      <w:r w:rsidR="000A4AE2" w:rsidRPr="007E2597">
        <w:rPr>
          <w:rStyle w:val="SmartLink"/>
        </w:rPr>
        <w:t xml:space="preserve"> </w:t>
      </w:r>
      <w:r w:rsidR="000A4AE2" w:rsidRPr="007E2597">
        <w:rPr>
          <w:rStyle w:val="SmartLink"/>
        </w:rPr>
        <w:fldChar w:fldCharType="begin" w:fldLock="1"/>
      </w:r>
      <w:r w:rsidR="000A4AE2" w:rsidRPr="007E2597">
        <w:rPr>
          <w:rStyle w:val="SmartLink"/>
        </w:rPr>
        <w:instrText xml:space="preserve"> REF _Ref33885227 \h </w:instrText>
      </w:r>
      <w:r w:rsidR="00D43EF5" w:rsidRPr="007E2597">
        <w:rPr>
          <w:rStyle w:val="SmartLink"/>
        </w:rPr>
        <w:instrText xml:space="preserve"> \* MERGEFORMAT </w:instrText>
      </w:r>
      <w:r w:rsidR="000A4AE2" w:rsidRPr="007E2597">
        <w:rPr>
          <w:rStyle w:val="SmartLink"/>
        </w:rPr>
      </w:r>
      <w:r w:rsidR="000A4AE2" w:rsidRPr="007E2597">
        <w:rPr>
          <w:rStyle w:val="SmartLink"/>
        </w:rPr>
        <w:fldChar w:fldCharType="separate"/>
      </w:r>
      <w:r w:rsidR="00C01EFE" w:rsidRPr="007E2597">
        <w:rPr>
          <w:rStyle w:val="SmartLink"/>
        </w:rPr>
        <w:t>Employment Conditions</w:t>
      </w:r>
      <w:r w:rsidR="000A4AE2" w:rsidRPr="007E2597">
        <w:rPr>
          <w:rStyle w:val="SmartLink"/>
        </w:rPr>
        <w:fldChar w:fldCharType="end"/>
      </w:r>
      <w:r w:rsidR="000A4AE2" w:rsidRPr="00516463">
        <w:t>.</w:t>
      </w:r>
    </w:p>
    <w:p w14:paraId="2BD62D0B" w14:textId="1DF817B6" w:rsidR="005256CA" w:rsidRPr="00516463" w:rsidRDefault="005256CA">
      <w:pPr>
        <w:pStyle w:val="Cross-Reference"/>
      </w:pPr>
      <w:r>
        <w:t xml:space="preserve">Refer to the </w:t>
      </w:r>
      <w:hyperlink r:id="rId53" w:history="1">
        <w:r w:rsidRPr="007474A5">
          <w:rPr>
            <w:rStyle w:val="Hyperlink"/>
          </w:rPr>
          <w:t>Tax Treatments Position Paper</w:t>
        </w:r>
      </w:hyperlink>
      <w:r>
        <w:t xml:space="preserve"> for detailed requirements</w:t>
      </w:r>
      <w:r w:rsidR="00C4279E">
        <w:t>.</w:t>
      </w:r>
    </w:p>
    <w:p w14:paraId="2A44B5E6" w14:textId="77777777" w:rsidR="00AF39E3" w:rsidRPr="00890B9D" w:rsidRDefault="00AF39E3" w:rsidP="006A3266">
      <w:pPr>
        <w:pStyle w:val="Heading3"/>
      </w:pPr>
      <w:bookmarkStart w:id="800" w:name="_Employment_Basis"/>
      <w:bookmarkStart w:id="801" w:name="_Ref33890100"/>
      <w:bookmarkStart w:id="802" w:name="_Ref33890103"/>
      <w:bookmarkEnd w:id="800"/>
      <w:r w:rsidRPr="00890B9D">
        <w:lastRenderedPageBreak/>
        <w:t>Employment Basis</w:t>
      </w:r>
      <w:bookmarkEnd w:id="801"/>
      <w:bookmarkEnd w:id="802"/>
    </w:p>
    <w:p w14:paraId="29030CC7" w14:textId="77777777" w:rsidR="00AF39E3" w:rsidRPr="00890B9D" w:rsidRDefault="00AF39E3" w:rsidP="000E6760">
      <w:pPr>
        <w:pStyle w:val="BodyText"/>
      </w:pPr>
      <w:r w:rsidRPr="00890B9D">
        <w:t xml:space="preserve">The purpose of this field is to not only satisfy the requirements to provide details of the TFND form, but to inform the other data supplied in the </w:t>
      </w:r>
      <w:r w:rsidR="0039392D">
        <w:t>p</w:t>
      </w:r>
      <w:r w:rsidR="0039392D" w:rsidRPr="00890B9D">
        <w:t xml:space="preserve">ay </w:t>
      </w:r>
      <w:r w:rsidR="0039392D">
        <w:t>e</w:t>
      </w:r>
      <w:r w:rsidR="0039392D" w:rsidRPr="00890B9D">
        <w:t>vent</w:t>
      </w:r>
      <w:r w:rsidRPr="00890B9D">
        <w:t xml:space="preserve">. This field becomes critical to provide context to the changes in the financial amounts for each </w:t>
      </w:r>
      <w:r w:rsidR="0039392D">
        <w:t>p</w:t>
      </w:r>
      <w:r w:rsidR="0039392D" w:rsidRPr="00890B9D">
        <w:t>ay</w:t>
      </w:r>
      <w:r w:rsidR="003844C5">
        <w:t xml:space="preserve"> event </w:t>
      </w:r>
      <w:r w:rsidRPr="00890B9D">
        <w:t xml:space="preserve">for government </w:t>
      </w:r>
      <w:r w:rsidR="001371E1" w:rsidRPr="00890B9D">
        <w:t>recipients of</w:t>
      </w:r>
      <w:r w:rsidRPr="00890B9D">
        <w:t xml:space="preserve"> this data.</w:t>
      </w:r>
    </w:p>
    <w:p w14:paraId="750DE80F" w14:textId="73A40B82" w:rsidR="00AF39E3" w:rsidRPr="00064C86" w:rsidRDefault="00AF39E3" w:rsidP="000E6760">
      <w:pPr>
        <w:pStyle w:val="BodyText"/>
      </w:pPr>
      <w:r w:rsidRPr="00064C86">
        <w:t xml:space="preserve">The values permitted in the Employment Basis </w:t>
      </w:r>
      <w:r w:rsidR="00874CCC">
        <w:t>code</w:t>
      </w:r>
      <w:r w:rsidR="00874CCC" w:rsidRPr="00064C86">
        <w:t xml:space="preserve"> </w:t>
      </w:r>
      <w:r w:rsidR="00735422" w:rsidRPr="00064C86">
        <w:t xml:space="preserve">(PAYEVNTEMP282) </w:t>
      </w:r>
      <w:r w:rsidRPr="00064C86">
        <w:t>are:</w:t>
      </w:r>
    </w:p>
    <w:p w14:paraId="318C8960" w14:textId="77777777" w:rsidR="00AF39E3" w:rsidRPr="00FB1BE6" w:rsidRDefault="00AF39E3" w:rsidP="000E6760">
      <w:pPr>
        <w:pStyle w:val="ListBullet"/>
      </w:pPr>
      <w:bookmarkStart w:id="803" w:name="EmploymentBasisF"/>
      <w:r w:rsidRPr="00064C86">
        <w:t xml:space="preserve">F (Full time) – a person who is engaged for the full ordinary hours of work as agreed between the payer and the payee and/or set by an award, registered agreement or other engagement arrangement. A </w:t>
      </w:r>
      <w:r w:rsidR="00A05BD3" w:rsidRPr="00064C86">
        <w:t>full-time</w:t>
      </w:r>
      <w:r w:rsidRPr="00FB1BE6">
        <w:t xml:space="preserve"> payee has an expectation of continuity of the employment or engagement on either an ongoing or fixed term basis</w:t>
      </w:r>
    </w:p>
    <w:p w14:paraId="777F0083" w14:textId="77777777" w:rsidR="00AF39E3" w:rsidRPr="00064C86" w:rsidRDefault="00AF39E3" w:rsidP="000E6760">
      <w:pPr>
        <w:pStyle w:val="ListBullet"/>
      </w:pPr>
      <w:bookmarkStart w:id="804" w:name="EmploymentBasisP"/>
      <w:bookmarkEnd w:id="803"/>
      <w:r w:rsidRPr="00FB1BE6">
        <w:t>P (Part time)</w:t>
      </w:r>
      <w:r w:rsidRPr="00064C86">
        <w:t xml:space="preserve"> – a person who is engaged for less than the full ordinary hours of work, as agreed between the payer and the payee and/or set by an award, registered agreement or other engagement arrangement. A part time payee has an expectation of continuity of the employment or engagement on either an ongoing or fixed term basis</w:t>
      </w:r>
    </w:p>
    <w:p w14:paraId="5E439D38" w14:textId="77777777" w:rsidR="00AF39E3" w:rsidRPr="00064C86" w:rsidRDefault="00AF39E3" w:rsidP="000E6760">
      <w:pPr>
        <w:pStyle w:val="ListBullet"/>
      </w:pPr>
      <w:bookmarkStart w:id="805" w:name="EmploymentBasisC"/>
      <w:bookmarkEnd w:id="804"/>
      <w:r w:rsidRPr="00FB1BE6">
        <w:t>C (Casual)</w:t>
      </w:r>
      <w:r w:rsidRPr="00064C86">
        <w:t xml:space="preserve"> – a person who does not have a firm commitment in advance from a payer about how long they will be employed or engaged, or for the days or hours they will work. A casual payee also does not commit to all work a payer may offer. A casual payee has no expectation of continuity of the employment or engagement</w:t>
      </w:r>
    </w:p>
    <w:p w14:paraId="62F36274" w14:textId="142D7FD6" w:rsidR="00AF39E3" w:rsidRPr="00064C86" w:rsidRDefault="00AF39E3" w:rsidP="000E6760">
      <w:pPr>
        <w:pStyle w:val="ListBullet"/>
      </w:pPr>
      <w:bookmarkStart w:id="806" w:name="EmploymentBasisL"/>
      <w:bookmarkEnd w:id="805"/>
      <w:r w:rsidRPr="00FB1BE6">
        <w:t>L (Labour Hire)</w:t>
      </w:r>
      <w:r w:rsidRPr="00064C86">
        <w:t xml:space="preserve"> – a contractor who has been engaged by a payer to work for their client. The hours of work and duration of engagement are not factors for consideration</w:t>
      </w:r>
    </w:p>
    <w:p w14:paraId="2E14F8AC" w14:textId="77777777" w:rsidR="00AF39E3" w:rsidRPr="00064C86" w:rsidRDefault="00AF39E3" w:rsidP="000E6760">
      <w:pPr>
        <w:pStyle w:val="ListBullet"/>
      </w:pPr>
      <w:bookmarkStart w:id="807" w:name="EmploymentBasisV"/>
      <w:bookmarkEnd w:id="806"/>
      <w:r w:rsidRPr="00D20D1E">
        <w:t>V (Voluntary Agreement)</w:t>
      </w:r>
      <w:r w:rsidRPr="00064C86">
        <w:t xml:space="preserve"> – a contractor with their own ABN and is an individual person. The hours of work and duration of engagement are not factors for consideration</w:t>
      </w:r>
    </w:p>
    <w:p w14:paraId="7594B3FA" w14:textId="77777777" w:rsidR="00AF39E3" w:rsidRPr="00064C86" w:rsidRDefault="00AF39E3" w:rsidP="000E6760">
      <w:pPr>
        <w:pStyle w:val="ListBullet"/>
      </w:pPr>
      <w:bookmarkStart w:id="808" w:name="EmploymentBasisD"/>
      <w:bookmarkEnd w:id="807"/>
      <w:r w:rsidRPr="00D20D1E">
        <w:t xml:space="preserve">D (Death Beneficiary) </w:t>
      </w:r>
      <w:r w:rsidRPr="00064C86">
        <w:t>– the recipient of an ETP death beneficiary payment who is either a dependant, non-dependant or trustee of the estate of the deceased payee</w:t>
      </w:r>
    </w:p>
    <w:p w14:paraId="64C96153" w14:textId="4BD8F425" w:rsidR="00AF39E3" w:rsidRPr="00064C86" w:rsidRDefault="00AF39E3" w:rsidP="000E6760">
      <w:pPr>
        <w:pStyle w:val="ListBullet"/>
      </w:pPr>
      <w:bookmarkStart w:id="809" w:name="EmploymentBasisN"/>
      <w:bookmarkEnd w:id="808"/>
      <w:r w:rsidRPr="00D20D1E">
        <w:t>N (</w:t>
      </w:r>
      <w:proofErr w:type="gramStart"/>
      <w:r w:rsidRPr="00D20D1E">
        <w:t>Non-Employee</w:t>
      </w:r>
      <w:proofErr w:type="gramEnd"/>
      <w:r w:rsidRPr="00D20D1E">
        <w:t>)</w:t>
      </w:r>
      <w:r w:rsidRPr="00064C86">
        <w:t xml:space="preserve"> – a payee who is not in scope of STP for payments but may be included in STP for </w:t>
      </w:r>
      <w:r w:rsidR="007F5E8E" w:rsidRPr="00064C86">
        <w:t xml:space="preserve">voluntary reporting of </w:t>
      </w:r>
      <w:r w:rsidRPr="00064C86">
        <w:t xml:space="preserve">superannuation </w:t>
      </w:r>
      <w:r w:rsidR="00D30105">
        <w:t>entitlements</w:t>
      </w:r>
      <w:r w:rsidRPr="00064C86">
        <w:t>.</w:t>
      </w:r>
    </w:p>
    <w:bookmarkEnd w:id="809"/>
    <w:p w14:paraId="1CA78F63" w14:textId="46382548" w:rsidR="00DB635B" w:rsidRPr="00516463" w:rsidRDefault="00DB635B">
      <w:pPr>
        <w:pStyle w:val="Cross-Reference"/>
      </w:pPr>
      <w:r w:rsidRPr="00064C86">
        <w:t xml:space="preserve">Refer to business rules in section </w:t>
      </w:r>
      <w:r w:rsidR="006646F1" w:rsidRPr="00825495">
        <w:rPr>
          <w:rStyle w:val="SmartLink"/>
        </w:rPr>
        <w:fldChar w:fldCharType="begin"/>
      </w:r>
      <w:r w:rsidR="006646F1" w:rsidRPr="00825495">
        <w:rPr>
          <w:rStyle w:val="SmartLink"/>
        </w:rPr>
        <w:instrText xml:space="preserve"> REF _Ref33885272 \w \h </w:instrText>
      </w:r>
      <w:r w:rsidR="00825495">
        <w:rPr>
          <w:rStyle w:val="SmartLink"/>
        </w:rPr>
        <w:instrText xml:space="preserve"> \* MERGEFORMAT </w:instrText>
      </w:r>
      <w:r w:rsidR="006646F1" w:rsidRPr="00825495">
        <w:rPr>
          <w:rStyle w:val="SmartLink"/>
        </w:rPr>
      </w:r>
      <w:r w:rsidR="006646F1" w:rsidRPr="00825495">
        <w:rPr>
          <w:rStyle w:val="SmartLink"/>
        </w:rPr>
        <w:fldChar w:fldCharType="separate"/>
      </w:r>
      <w:r w:rsidR="00C14FEC">
        <w:rPr>
          <w:rStyle w:val="SmartLink"/>
        </w:rPr>
        <w:t>5.4.3</w:t>
      </w:r>
      <w:r w:rsidR="006646F1"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_Ref33885276 \h </w:instrText>
      </w:r>
      <w:r w:rsidR="00064C86" w:rsidRPr="00825495">
        <w:rPr>
          <w:rStyle w:val="SmartLink"/>
        </w:rPr>
        <w:instrText xml:space="preserve"> \* MERGEFORMAT </w:instrText>
      </w:r>
      <w:r w:rsidRPr="00825495">
        <w:rPr>
          <w:rStyle w:val="SmartLink"/>
        </w:rPr>
      </w:r>
      <w:r w:rsidRPr="00825495">
        <w:rPr>
          <w:rStyle w:val="SmartLink"/>
        </w:rPr>
        <w:fldChar w:fldCharType="separate"/>
      </w:r>
      <w:r w:rsidR="00C01EFE" w:rsidRPr="00825495">
        <w:rPr>
          <w:rStyle w:val="SmartLink"/>
        </w:rPr>
        <w:t>Employment Basis</w:t>
      </w:r>
      <w:r w:rsidRPr="00825495">
        <w:rPr>
          <w:rStyle w:val="SmartLink"/>
        </w:rPr>
        <w:fldChar w:fldCharType="end"/>
      </w:r>
      <w:r w:rsidRPr="00516463">
        <w:t>.</w:t>
      </w:r>
    </w:p>
    <w:p w14:paraId="63348175" w14:textId="243659C3" w:rsidR="003A0037" w:rsidRPr="00516463" w:rsidRDefault="003A0037">
      <w:pPr>
        <w:pStyle w:val="Cross-Reference"/>
      </w:pPr>
      <w:r w:rsidRPr="00516463">
        <w:t xml:space="preserve">Refer to enumeration codes in section </w:t>
      </w:r>
      <w:r w:rsidR="00EC439F" w:rsidRPr="00825495">
        <w:rPr>
          <w:rStyle w:val="SmartLink"/>
        </w:rPr>
        <w:fldChar w:fldCharType="begin"/>
      </w:r>
      <w:r w:rsidR="00EC439F" w:rsidRPr="00825495">
        <w:rPr>
          <w:rStyle w:val="SmartLink"/>
        </w:rPr>
        <w:instrText xml:space="preserve"> REF  _Ref34571026 \h \r  \* MERGEFORMAT </w:instrText>
      </w:r>
      <w:r w:rsidR="00EC439F" w:rsidRPr="00825495">
        <w:rPr>
          <w:rStyle w:val="SmartLink"/>
        </w:rPr>
      </w:r>
      <w:r w:rsidR="00EC439F" w:rsidRPr="00825495">
        <w:rPr>
          <w:rStyle w:val="SmartLink"/>
        </w:rPr>
        <w:fldChar w:fldCharType="separate"/>
      </w:r>
      <w:r w:rsidR="00C14FEC">
        <w:rPr>
          <w:rStyle w:val="SmartLink"/>
        </w:rPr>
        <w:t>10.12</w:t>
      </w:r>
      <w:r w:rsidR="00EC439F"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00064C86" w:rsidRPr="00825495">
        <w:rPr>
          <w:rStyle w:val="SmartLink"/>
        </w:rPr>
        <w:instrText xml:space="preserve"> \* MERGEFORMAT </w:instrText>
      </w:r>
      <w:r w:rsidRPr="00825495">
        <w:rPr>
          <w:rStyle w:val="SmartLink"/>
        </w:rPr>
      </w:r>
      <w:r w:rsidRPr="00825495">
        <w:rPr>
          <w:rStyle w:val="SmartLink"/>
        </w:rPr>
        <w:fldChar w:fldCharType="separate"/>
      </w:r>
      <w:r w:rsidR="009C456B" w:rsidRPr="00825495">
        <w:rPr>
          <w:rStyle w:val="SmartLink"/>
        </w:rPr>
        <w:t>Enumerations</w:t>
      </w:r>
      <w:r w:rsidRPr="00825495">
        <w:rPr>
          <w:rStyle w:val="SmartLink"/>
        </w:rPr>
        <w:fldChar w:fldCharType="end"/>
      </w:r>
      <w:r w:rsidRPr="00516463">
        <w:t>.</w:t>
      </w:r>
    </w:p>
    <w:p w14:paraId="7057640E" w14:textId="32A41C55" w:rsidR="00AF39E3" w:rsidRPr="00890B9D" w:rsidRDefault="00AF39E3" w:rsidP="006A3266">
      <w:pPr>
        <w:pStyle w:val="Heading3"/>
      </w:pPr>
      <w:bookmarkStart w:id="810" w:name="_Ref33890070"/>
      <w:bookmarkStart w:id="811" w:name="_Ref33890072"/>
      <w:bookmarkStart w:id="812" w:name="_Ref33890169"/>
      <w:bookmarkStart w:id="813" w:name="_Ref33890171"/>
      <w:bookmarkStart w:id="814" w:name="_Ref54876465"/>
      <w:r w:rsidRPr="00890B9D">
        <w:t>Cessation Type</w:t>
      </w:r>
      <w:bookmarkEnd w:id="810"/>
      <w:bookmarkEnd w:id="811"/>
      <w:bookmarkEnd w:id="812"/>
      <w:bookmarkEnd w:id="813"/>
      <w:bookmarkEnd w:id="814"/>
    </w:p>
    <w:p w14:paraId="4FCB36F1" w14:textId="158FE4D3" w:rsidR="00743D20" w:rsidRPr="00890B9D" w:rsidRDefault="00AF39E3" w:rsidP="000E6760">
      <w:pPr>
        <w:pStyle w:val="BodyText"/>
      </w:pPr>
      <w:r w:rsidRPr="00890B9D">
        <w:t xml:space="preserve">Employment Separation Certificates (ESC) help Services Australia to pay people the right amount from the correct date. It </w:t>
      </w:r>
      <w:r w:rsidR="00636242">
        <w:t>provided information to Services Australia about payees who have ceased employment</w:t>
      </w:r>
      <w:r w:rsidRPr="00890B9D">
        <w:t>. The data on the form provides reasons for separation, cash out of leave in service prior to separation, payment details for unused leave on termination, redundancy and other employment termination payments.</w:t>
      </w:r>
      <w:r w:rsidR="00743D20" w:rsidRPr="00743D20">
        <w:t xml:space="preserve"> </w:t>
      </w:r>
      <w:bookmarkStart w:id="815" w:name="_Hlk54950772"/>
      <w:r w:rsidR="00743D20">
        <w:t xml:space="preserve">Services Australia will use the cessation type reported via the pay event 2020 to minimise the need for payers to provide an </w:t>
      </w:r>
      <w:r w:rsidR="00743D20" w:rsidRPr="00890B9D">
        <w:t>Employment Separation Certificates (ESC)</w:t>
      </w:r>
      <w:r w:rsidR="00743D20">
        <w:t xml:space="preserve">. </w:t>
      </w:r>
    </w:p>
    <w:bookmarkEnd w:id="815"/>
    <w:p w14:paraId="0187EF66" w14:textId="77777777" w:rsidR="00AF39E3" w:rsidRPr="00890B9D" w:rsidRDefault="00B300FB" w:rsidP="000E6760">
      <w:pPr>
        <w:pStyle w:val="BodyText"/>
      </w:pPr>
      <w:r w:rsidRPr="00890B9D">
        <w:t xml:space="preserve">This information can be obtained from the </w:t>
      </w:r>
      <w:r w:rsidR="0039392D">
        <w:t>p</w:t>
      </w:r>
      <w:r w:rsidR="0039392D" w:rsidRPr="00890B9D">
        <w:t xml:space="preserve">ay </w:t>
      </w:r>
      <w:r w:rsidR="0039392D">
        <w:t>e</w:t>
      </w:r>
      <w:r w:rsidR="0039392D" w:rsidRPr="00890B9D">
        <w:t xml:space="preserve">vent </w:t>
      </w:r>
      <w:r w:rsidRPr="00890B9D">
        <w:t>2020 services with the addition of</w:t>
      </w:r>
      <w:r w:rsidR="00AF39E3" w:rsidRPr="00890B9D">
        <w:t xml:space="preserve"> the Cessation Type Code.</w:t>
      </w:r>
    </w:p>
    <w:p w14:paraId="56F7BBAC" w14:textId="77777777" w:rsidR="00AF39E3" w:rsidRPr="00890B9D" w:rsidRDefault="00B14D48" w:rsidP="000E6760">
      <w:pPr>
        <w:pStyle w:val="BodyText"/>
      </w:pPr>
      <w:r w:rsidRPr="00890B9D">
        <w:t xml:space="preserve">The permissible values for </w:t>
      </w:r>
      <w:r w:rsidR="00AF39E3" w:rsidRPr="00890B9D">
        <w:t>cessation types are as follows:</w:t>
      </w:r>
    </w:p>
    <w:p w14:paraId="78E7A859" w14:textId="77777777" w:rsidR="00AF39E3" w:rsidRPr="00FB1BE6" w:rsidRDefault="00AF39E3" w:rsidP="000E6760">
      <w:pPr>
        <w:pStyle w:val="ListBullet"/>
      </w:pPr>
      <w:bookmarkStart w:id="816" w:name="CessationTypeV"/>
      <w:r w:rsidRPr="00064C86">
        <w:t xml:space="preserve">V (Voluntary Cessation) – an </w:t>
      </w:r>
      <w:r w:rsidR="00A05BD3" w:rsidRPr="00064C86">
        <w:t>employee</w:t>
      </w:r>
      <w:r w:rsidRPr="00064C86">
        <w:t xml:space="preserve"> resignation, retirement, domestic or pressing necessity or abandonment of employment</w:t>
      </w:r>
    </w:p>
    <w:p w14:paraId="6A325517" w14:textId="77777777" w:rsidR="00AF39E3" w:rsidRPr="00D20D1E" w:rsidRDefault="00AF39E3" w:rsidP="000E6760">
      <w:pPr>
        <w:pStyle w:val="ListBullet"/>
      </w:pPr>
      <w:bookmarkStart w:id="817" w:name="CessationTypeI"/>
      <w:bookmarkEnd w:id="816"/>
      <w:r w:rsidRPr="00FB1BE6">
        <w:t>I (Ill Health)</w:t>
      </w:r>
      <w:r w:rsidRPr="00064C86">
        <w:t xml:space="preserve"> – an </w:t>
      </w:r>
      <w:r w:rsidR="00A05BD3" w:rsidRPr="00064C86">
        <w:t>employee</w:t>
      </w:r>
      <w:r w:rsidR="00831248" w:rsidRPr="00064C86">
        <w:t xml:space="preserve"> </w:t>
      </w:r>
      <w:r w:rsidR="00FE0A65" w:rsidRPr="00FB1BE6">
        <w:t>resignation</w:t>
      </w:r>
      <w:r w:rsidR="005B5206" w:rsidRPr="00FB1BE6">
        <w:t xml:space="preserve"> due to </w:t>
      </w:r>
      <w:r w:rsidRPr="00FB1BE6">
        <w:t>medical condition that prevents the continuation of employment, such as for illness, ill-health, medical unfitness or total permanent disability</w:t>
      </w:r>
    </w:p>
    <w:p w14:paraId="27F74FD0" w14:textId="77777777" w:rsidR="00AF39E3" w:rsidRPr="00064C86" w:rsidRDefault="00AF39E3" w:rsidP="000E6760">
      <w:pPr>
        <w:pStyle w:val="ListBullet"/>
      </w:pPr>
      <w:bookmarkStart w:id="818" w:name="CessationTypeD"/>
      <w:bookmarkEnd w:id="817"/>
      <w:r w:rsidRPr="00D20D1E">
        <w:t>D (Deceased)</w:t>
      </w:r>
      <w:r w:rsidRPr="00064C86">
        <w:t xml:space="preserve"> –the death of an employee</w:t>
      </w:r>
    </w:p>
    <w:p w14:paraId="55BDAD16" w14:textId="28AE073C" w:rsidR="00AF39E3" w:rsidRPr="00D20D1E" w:rsidRDefault="00AF39E3" w:rsidP="000E6760">
      <w:pPr>
        <w:pStyle w:val="ListBullet"/>
      </w:pPr>
      <w:bookmarkStart w:id="819" w:name="CessationTypeR"/>
      <w:bookmarkEnd w:id="818"/>
      <w:r w:rsidRPr="00D20D1E">
        <w:t>R (Redundancy)</w:t>
      </w:r>
      <w:r w:rsidRPr="00064C86">
        <w:t xml:space="preserve"> – an </w:t>
      </w:r>
      <w:r w:rsidR="00A05BD3" w:rsidRPr="00064C86">
        <w:t>employer-initiated</w:t>
      </w:r>
      <w:r w:rsidRPr="00FB1BE6">
        <w:t xml:space="preserve"> termination of employment due to a genuine bona-fide redundancy or approved early retirement scheme</w:t>
      </w:r>
      <w:r w:rsidR="0011718F">
        <w:t xml:space="preserve">, </w:t>
      </w:r>
      <w:r w:rsidR="0011718F">
        <w:rPr>
          <w:rStyle w:val="Emphasis"/>
        </w:rPr>
        <w:t>or a </w:t>
      </w:r>
      <w:hyperlink r:id="rId54" w:anchor="Redundancy1" w:history="1">
        <w:r w:rsidR="0011718F" w:rsidRPr="00DE4D88">
          <w:rPr>
            <w:rStyle w:val="Hyperlink"/>
            <w:shd w:val="clear" w:color="auto" w:fill="F3F2F1"/>
          </w:rPr>
          <w:t>non-genuine redundancy</w:t>
        </w:r>
      </w:hyperlink>
    </w:p>
    <w:p w14:paraId="68A60C9E" w14:textId="77777777" w:rsidR="00AF39E3" w:rsidRPr="00064C86" w:rsidRDefault="00AF39E3" w:rsidP="000E6760">
      <w:pPr>
        <w:pStyle w:val="ListBullet"/>
      </w:pPr>
      <w:bookmarkStart w:id="820" w:name="CessationTypeF"/>
      <w:bookmarkEnd w:id="819"/>
      <w:r w:rsidRPr="00D20D1E">
        <w:t>F (Dismissal)</w:t>
      </w:r>
      <w:r w:rsidRPr="00064C86">
        <w:t xml:space="preserve"> – an </w:t>
      </w:r>
      <w:r w:rsidR="00A05BD3" w:rsidRPr="00064C86">
        <w:t>employer-initiated</w:t>
      </w:r>
      <w:r w:rsidRPr="00064C86">
        <w:t xml:space="preserve"> termination of employment due to dismissal, inability to perform the required work, misconduct or inefficiency</w:t>
      </w:r>
    </w:p>
    <w:p w14:paraId="453EEB41" w14:textId="77777777" w:rsidR="00AF39E3" w:rsidRPr="00064C86" w:rsidRDefault="00AF39E3" w:rsidP="000E6760">
      <w:pPr>
        <w:pStyle w:val="ListBullet"/>
      </w:pPr>
      <w:bookmarkStart w:id="821" w:name="CessationTypeC"/>
      <w:bookmarkEnd w:id="820"/>
      <w:r w:rsidRPr="00D20D1E">
        <w:lastRenderedPageBreak/>
        <w:t>C (Contract Cessation)</w:t>
      </w:r>
      <w:r w:rsidRPr="00064C86">
        <w:t xml:space="preserve"> – the natural conclusion of a limited employment relationship due to contract/engagement duration or task completion, seasonal work completion, or to cease casuals that are no longer required</w:t>
      </w:r>
    </w:p>
    <w:p w14:paraId="19D3FEFF" w14:textId="77777777" w:rsidR="00AF39E3" w:rsidRPr="00FB1BE6" w:rsidRDefault="00AF39E3" w:rsidP="000E6760">
      <w:pPr>
        <w:pStyle w:val="ListBullet"/>
      </w:pPr>
      <w:bookmarkStart w:id="822" w:name="CessationTypeT"/>
      <w:bookmarkEnd w:id="821"/>
      <w:r w:rsidRPr="00D20D1E">
        <w:t>T (Transfer)</w:t>
      </w:r>
      <w:r w:rsidRPr="00064C86">
        <w:t xml:space="preserve"> – the administrative arrangements performed to transfer employees across payroll systems, move them temporarily to another employer (machinery of government for public servants), </w:t>
      </w:r>
      <w:r w:rsidR="004B4CA5" w:rsidRPr="00064C86">
        <w:t xml:space="preserve">transfer of </w:t>
      </w:r>
      <w:r w:rsidR="000246B7" w:rsidRPr="00064C86">
        <w:t xml:space="preserve">business, </w:t>
      </w:r>
      <w:r w:rsidRPr="00064C86">
        <w:t>move them to outsourcing arrangements or other such technical activities</w:t>
      </w:r>
      <w:r w:rsidR="006D22F3" w:rsidRPr="00064C86">
        <w:t>.</w:t>
      </w:r>
    </w:p>
    <w:bookmarkEnd w:id="822"/>
    <w:p w14:paraId="74EA4311" w14:textId="54991B37" w:rsidR="00DB635B" w:rsidRPr="00516463" w:rsidRDefault="00DB635B">
      <w:pPr>
        <w:pStyle w:val="Cross-Reference"/>
      </w:pPr>
      <w:r w:rsidRPr="00064C86">
        <w:t xml:space="preserve">Refer to business rules in section </w:t>
      </w:r>
      <w:r w:rsidR="006038BE" w:rsidRPr="00825495">
        <w:rPr>
          <w:rStyle w:val="SmartLink"/>
        </w:rPr>
        <w:fldChar w:fldCharType="begin"/>
      </w:r>
      <w:r w:rsidR="006038BE" w:rsidRPr="00825495">
        <w:rPr>
          <w:rStyle w:val="SmartLink"/>
        </w:rPr>
        <w:instrText xml:space="preserve"> REF _Ref33885311 \w \h </w:instrText>
      </w:r>
      <w:r w:rsidR="006038BE" w:rsidRPr="00825495">
        <w:rPr>
          <w:rStyle w:val="SmartLink"/>
        </w:rPr>
      </w:r>
      <w:r w:rsidR="006038BE" w:rsidRPr="00825495">
        <w:rPr>
          <w:rStyle w:val="SmartLink"/>
        </w:rPr>
        <w:fldChar w:fldCharType="separate"/>
      </w:r>
      <w:r w:rsidR="00C14FEC">
        <w:rPr>
          <w:rStyle w:val="SmartLink"/>
        </w:rPr>
        <w:t>5.4.4</w:t>
      </w:r>
      <w:r w:rsidR="006038BE"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_Ref33885315 \h </w:instrText>
      </w:r>
      <w:r w:rsidR="00D43EF5" w:rsidRPr="00825495">
        <w:rPr>
          <w:rStyle w:val="SmartLink"/>
        </w:rPr>
        <w:instrText xml:space="preserve"> \* MERGEFORMAT </w:instrText>
      </w:r>
      <w:r w:rsidRPr="00825495">
        <w:rPr>
          <w:rStyle w:val="SmartLink"/>
        </w:rPr>
      </w:r>
      <w:r w:rsidRPr="00825495">
        <w:rPr>
          <w:rStyle w:val="SmartLink"/>
        </w:rPr>
        <w:fldChar w:fldCharType="separate"/>
      </w:r>
      <w:r w:rsidR="00C01EFE" w:rsidRPr="00825495">
        <w:rPr>
          <w:rStyle w:val="SmartLink"/>
        </w:rPr>
        <w:t>Cessation Type Code</w:t>
      </w:r>
      <w:r w:rsidRPr="00825495">
        <w:rPr>
          <w:rStyle w:val="SmartLink"/>
        </w:rPr>
        <w:fldChar w:fldCharType="end"/>
      </w:r>
      <w:r w:rsidRPr="00516463">
        <w:t>.</w:t>
      </w:r>
    </w:p>
    <w:p w14:paraId="5A1BD97C" w14:textId="2CF1DD23" w:rsidR="0056369F" w:rsidRDefault="0056369F">
      <w:pPr>
        <w:pStyle w:val="Cross-Reference"/>
      </w:pPr>
      <w:r w:rsidRPr="00516463">
        <w:t xml:space="preserve">Refer to enumeration codes in section </w:t>
      </w:r>
      <w:r w:rsidR="00EC439F" w:rsidRPr="00825495">
        <w:rPr>
          <w:rStyle w:val="SmartLink"/>
        </w:rPr>
        <w:fldChar w:fldCharType="begin"/>
      </w:r>
      <w:r w:rsidR="00EC439F" w:rsidRPr="00825495">
        <w:rPr>
          <w:rStyle w:val="SmartLink"/>
        </w:rPr>
        <w:instrText xml:space="preserve"> REF  _Ref34571026 \h \r  \* MERGEFORMAT </w:instrText>
      </w:r>
      <w:r w:rsidR="00EC439F" w:rsidRPr="00825495">
        <w:rPr>
          <w:rStyle w:val="SmartLink"/>
        </w:rPr>
      </w:r>
      <w:r w:rsidR="00EC439F" w:rsidRPr="00825495">
        <w:rPr>
          <w:rStyle w:val="SmartLink"/>
        </w:rPr>
        <w:fldChar w:fldCharType="separate"/>
      </w:r>
      <w:r w:rsidR="00C14FEC">
        <w:rPr>
          <w:rStyle w:val="SmartLink"/>
        </w:rPr>
        <w:t>10.12</w:t>
      </w:r>
      <w:r w:rsidR="00EC439F"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00064C86" w:rsidRPr="00825495">
        <w:rPr>
          <w:rStyle w:val="SmartLink"/>
        </w:rPr>
        <w:instrText xml:space="preserve"> \* MERGEFORMAT </w:instrText>
      </w:r>
      <w:r w:rsidRPr="00825495">
        <w:rPr>
          <w:rStyle w:val="SmartLink"/>
        </w:rPr>
      </w:r>
      <w:r w:rsidRPr="00825495">
        <w:rPr>
          <w:rStyle w:val="SmartLink"/>
        </w:rPr>
        <w:fldChar w:fldCharType="separate"/>
      </w:r>
      <w:r w:rsidR="009C456B" w:rsidRPr="00825495">
        <w:rPr>
          <w:rStyle w:val="SmartLink"/>
        </w:rPr>
        <w:t>Enumerations</w:t>
      </w:r>
      <w:r w:rsidRPr="00825495">
        <w:rPr>
          <w:rStyle w:val="SmartLink"/>
        </w:rPr>
        <w:fldChar w:fldCharType="end"/>
      </w:r>
      <w:r w:rsidRPr="00516463">
        <w:t>.</w:t>
      </w:r>
    </w:p>
    <w:p w14:paraId="70CCC860" w14:textId="59384597" w:rsidR="007474A5" w:rsidRPr="00516463" w:rsidRDefault="007474A5">
      <w:pPr>
        <w:pStyle w:val="Cross-Reference"/>
      </w:pPr>
      <w:r>
        <w:t xml:space="preserve">Refer to the </w:t>
      </w:r>
      <w:hyperlink r:id="rId55" w:history="1">
        <w:r w:rsidRPr="007474A5">
          <w:rPr>
            <w:rStyle w:val="Hyperlink"/>
          </w:rPr>
          <w:t>Tax Treatments Position Paper</w:t>
        </w:r>
      </w:hyperlink>
      <w:r>
        <w:t xml:space="preserve"> for detailed requirements</w:t>
      </w:r>
      <w:r w:rsidR="00C4279E">
        <w:t>.</w:t>
      </w:r>
    </w:p>
    <w:p w14:paraId="7973630E" w14:textId="77777777" w:rsidR="00AF39E3" w:rsidRPr="00890B9D" w:rsidRDefault="00AF39E3" w:rsidP="004A0EAE">
      <w:pPr>
        <w:pStyle w:val="Heading3"/>
      </w:pPr>
      <w:bookmarkStart w:id="823" w:name="_Ref33890205"/>
      <w:bookmarkStart w:id="824" w:name="_Ref33890207"/>
      <w:r w:rsidRPr="00890B9D">
        <w:t>Tax Treatment</w:t>
      </w:r>
      <w:bookmarkEnd w:id="823"/>
      <w:bookmarkEnd w:id="824"/>
    </w:p>
    <w:p w14:paraId="5AABF756" w14:textId="77777777" w:rsidR="00AF39E3" w:rsidRPr="00890B9D" w:rsidRDefault="00AF39E3" w:rsidP="000E6760">
      <w:pPr>
        <w:pStyle w:val="BodyText"/>
      </w:pPr>
      <w:r w:rsidRPr="00890B9D">
        <w:t xml:space="preserve">There are a range of triggers that inform the rate of withholding a payer applies to the payees’ payments that are subject to withholding. These triggers, whilst initially </w:t>
      </w:r>
      <w:r w:rsidR="001C7585" w:rsidRPr="00890B9D">
        <w:t xml:space="preserve">advised by the </w:t>
      </w:r>
      <w:r w:rsidR="00513DF5" w:rsidRPr="00890B9D">
        <w:t xml:space="preserve">payee </w:t>
      </w:r>
      <w:r w:rsidRPr="00890B9D">
        <w:t xml:space="preserve">upon employment or engagement, may change over the employment/engagement life cycle to influence the rate of withholding each pay. </w:t>
      </w:r>
    </w:p>
    <w:p w14:paraId="123C83C6" w14:textId="77777777" w:rsidR="00AF39E3" w:rsidRPr="00890B9D" w:rsidRDefault="00AF39E3" w:rsidP="000E6760">
      <w:pPr>
        <w:pStyle w:val="BodyText"/>
      </w:pPr>
      <w:r w:rsidRPr="00890B9D">
        <w:t xml:space="preserve">The payer </w:t>
      </w:r>
      <w:r w:rsidR="00874633" w:rsidRPr="00890B9D">
        <w:t>considers</w:t>
      </w:r>
      <w:r w:rsidRPr="00890B9D">
        <w:t xml:space="preserve"> information </w:t>
      </w:r>
      <w:r w:rsidR="002904CD" w:rsidRPr="00890B9D">
        <w:t xml:space="preserve">known or </w:t>
      </w:r>
      <w:r w:rsidRPr="00890B9D">
        <w:t>provided</w:t>
      </w:r>
      <w:r w:rsidR="00B9079E" w:rsidRPr="00890B9D">
        <w:t xml:space="preserve"> by the </w:t>
      </w:r>
      <w:r w:rsidR="00B20E48" w:rsidRPr="00890B9D">
        <w:t>payee</w:t>
      </w:r>
      <w:r w:rsidRPr="00890B9D">
        <w:t xml:space="preserve">, or not provided in the case of TFN, to determine the specific tax rates to apply. </w:t>
      </w:r>
      <w:r w:rsidR="00F5314B" w:rsidRPr="00890B9D">
        <w:t xml:space="preserve">The payer must have additional data about the worker to ascertain </w:t>
      </w:r>
      <w:r w:rsidR="007444FB">
        <w:t>the correct</w:t>
      </w:r>
      <w:r w:rsidR="007444FB" w:rsidRPr="00890B9D">
        <w:t xml:space="preserve"> </w:t>
      </w:r>
      <w:r w:rsidR="00F5314B" w:rsidRPr="00890B9D">
        <w:t xml:space="preserve">tax arrangements to establish for the payee. </w:t>
      </w:r>
      <w:r w:rsidRPr="00890B9D">
        <w:t xml:space="preserve">The payee may also have </w:t>
      </w:r>
      <w:r w:rsidR="003F722E" w:rsidRPr="00890B9D">
        <w:t>advised of eligibility</w:t>
      </w:r>
      <w:r w:rsidRPr="00890B9D">
        <w:t xml:space="preserve"> for tax concessions. The ATO provides a range of tax tables that represent the withholding rates for the range of possible payee circumstances. Certain payments have specific ATO-defined rates of withholding that are not influenced by payee-provided information, such as for unused leave on termination. </w:t>
      </w:r>
    </w:p>
    <w:p w14:paraId="3697FB20" w14:textId="77777777" w:rsidR="00AF39E3" w:rsidRPr="00890B9D" w:rsidRDefault="00AF39E3" w:rsidP="000E6760">
      <w:pPr>
        <w:pStyle w:val="BodyText"/>
      </w:pPr>
      <w:r w:rsidRPr="00890B9D">
        <w:t xml:space="preserve">Whilst the YTD amount of PAYGW is reported to the ATO, </w:t>
      </w:r>
      <w:r w:rsidR="00486894" w:rsidRPr="00890B9D">
        <w:t>the Tax Treatment code is required</w:t>
      </w:r>
      <w:r w:rsidRPr="00890B9D">
        <w:t xml:space="preserve"> to identify the factors that influenced </w:t>
      </w:r>
      <w:r w:rsidR="00060C81" w:rsidRPr="00890B9D">
        <w:t>the calculation of the PAYGW</w:t>
      </w:r>
      <w:r w:rsidR="00A7073D" w:rsidRPr="00890B9D">
        <w:t xml:space="preserve"> </w:t>
      </w:r>
      <w:r w:rsidR="00A57586" w:rsidRPr="00890B9D">
        <w:t>and that</w:t>
      </w:r>
      <w:r w:rsidRPr="00890B9D">
        <w:t xml:space="preserve"> the payee had identified </w:t>
      </w:r>
      <w:proofErr w:type="gramStart"/>
      <w:r w:rsidRPr="00890B9D">
        <w:t>all of</w:t>
      </w:r>
      <w:proofErr w:type="gramEnd"/>
      <w:r w:rsidRPr="00890B9D">
        <w:t xml:space="preserve"> their circumstances to the payer, such as having a Study Training Support Loan (STSL). </w:t>
      </w:r>
    </w:p>
    <w:p w14:paraId="7F89DD4D" w14:textId="16BAE422" w:rsidR="00803048" w:rsidRPr="00890B9D" w:rsidRDefault="00AF39E3" w:rsidP="000E6760">
      <w:pPr>
        <w:pStyle w:val="BodyText"/>
      </w:pPr>
      <w:r w:rsidRPr="00890B9D">
        <w:t>If payees have not provided the correct information to the payer, the payer may not withhold enough tax to meet the payee</w:t>
      </w:r>
      <w:r w:rsidR="00150533" w:rsidRPr="00890B9D">
        <w:t>s’</w:t>
      </w:r>
      <w:r w:rsidRPr="00890B9D">
        <w:t xml:space="preserve"> obligations. Payees may be presented with </w:t>
      </w:r>
      <w:r w:rsidR="00CA263D" w:rsidRPr="00890B9D">
        <w:t>a</w:t>
      </w:r>
      <w:r w:rsidRPr="00890B9D">
        <w:t xml:space="preserve"> tax debt at the end of financial year when they complete their </w:t>
      </w:r>
      <w:r w:rsidR="007E11DE" w:rsidRPr="00890B9D">
        <w:t>I</w:t>
      </w:r>
      <w:r w:rsidR="00525FA8">
        <w:t>ndividual I</w:t>
      </w:r>
      <w:r w:rsidR="007E11DE" w:rsidRPr="00890B9D">
        <w:t>ncome Tax Return (</w:t>
      </w:r>
      <w:r w:rsidR="00525FA8">
        <w:t>IITR</w:t>
      </w:r>
      <w:r w:rsidR="007E11DE" w:rsidRPr="00890B9D">
        <w:t>)</w:t>
      </w:r>
      <w:r w:rsidRPr="00890B9D">
        <w:t xml:space="preserve">. To avoid these adverse impacts to payees, </w:t>
      </w:r>
      <w:r w:rsidR="00C15D1E" w:rsidRPr="00890B9D">
        <w:t xml:space="preserve">a 6-character Tax Treatment </w:t>
      </w:r>
      <w:r w:rsidRPr="00890B9D">
        <w:t xml:space="preserve">code representing these components will be mandatorily required each </w:t>
      </w:r>
      <w:r w:rsidR="0039392D">
        <w:t>p</w:t>
      </w:r>
      <w:r w:rsidR="0039392D" w:rsidRPr="00890B9D">
        <w:t xml:space="preserve">ay </w:t>
      </w:r>
      <w:r w:rsidR="0039392D">
        <w:t>e</w:t>
      </w:r>
      <w:r w:rsidR="0039392D" w:rsidRPr="00890B9D">
        <w:t xml:space="preserve">vent </w:t>
      </w:r>
      <w:r w:rsidRPr="00890B9D">
        <w:t>(</w:t>
      </w:r>
      <w:r w:rsidR="005B4D3E">
        <w:t>submit</w:t>
      </w:r>
      <w:r w:rsidRPr="00890B9D">
        <w:t xml:space="preserve"> and </w:t>
      </w:r>
      <w:r w:rsidR="005F4641" w:rsidRPr="00890B9D">
        <w:t>Update action</w:t>
      </w:r>
      <w:r w:rsidRPr="00890B9D">
        <w:t>s)</w:t>
      </w:r>
      <w:r w:rsidR="00803048" w:rsidRPr="00890B9D">
        <w:t>.</w:t>
      </w:r>
    </w:p>
    <w:p w14:paraId="66FBDBA4" w14:textId="77777777" w:rsidR="00AF39E3" w:rsidRPr="00890B9D" w:rsidRDefault="00803048" w:rsidP="000E6760">
      <w:pPr>
        <w:pStyle w:val="BodyText"/>
      </w:pPr>
      <w:r w:rsidRPr="00890B9D">
        <w:t>This 6-character code is comprised of ATO-defined values for each character, where the first 2 characters have specific values for every payee, but characters 3-6 are specific values only if the payee notifies choices, else “X”</w:t>
      </w:r>
      <w:r w:rsidR="00AF39E3" w:rsidRPr="00890B9D">
        <w:t>:</w:t>
      </w:r>
    </w:p>
    <w:p w14:paraId="67260867" w14:textId="77777777" w:rsidR="00AF39E3" w:rsidRPr="00FB1BE6" w:rsidRDefault="00AF39E3" w:rsidP="000E6760">
      <w:pPr>
        <w:pStyle w:val="ListBullet"/>
      </w:pPr>
      <w:r w:rsidRPr="00064C86">
        <w:t>Category of Tax Scale</w:t>
      </w:r>
      <w:r w:rsidR="0032389C" w:rsidRPr="00FB1BE6">
        <w:t xml:space="preserve"> (Char 1)</w:t>
      </w:r>
      <w:r w:rsidRPr="00064C86">
        <w:t xml:space="preserve"> – that represents the tax table or schedule of withholding rates, such as Regular for the standard weekly, fortnightly, monthly</w:t>
      </w:r>
      <w:r w:rsidR="00B456EA" w:rsidRPr="00064C86">
        <w:t xml:space="preserve"> or</w:t>
      </w:r>
      <w:r w:rsidRPr="00FB1BE6">
        <w:t xml:space="preserve"> daily schedules. </w:t>
      </w:r>
      <w:r w:rsidR="00485F7E" w:rsidRPr="00FB1BE6">
        <w:t>Categories include:</w:t>
      </w:r>
    </w:p>
    <w:p w14:paraId="391D51DA" w14:textId="77777777" w:rsidR="00826C84" w:rsidRPr="004C48E8" w:rsidRDefault="00826C84" w:rsidP="00614C92">
      <w:pPr>
        <w:pStyle w:val="ListBullet3"/>
        <w:ind w:left="1134"/>
      </w:pPr>
      <w:r w:rsidRPr="004C48E8">
        <w:t>R - Regular</w:t>
      </w:r>
    </w:p>
    <w:p w14:paraId="34D9EA65" w14:textId="77777777" w:rsidR="00CF65BF" w:rsidRPr="004C48E8" w:rsidRDefault="00CF65BF" w:rsidP="00614C92">
      <w:pPr>
        <w:pStyle w:val="ListBullet3"/>
        <w:ind w:left="1134"/>
      </w:pPr>
      <w:r w:rsidRPr="004C48E8">
        <w:t>A - Actors</w:t>
      </w:r>
    </w:p>
    <w:p w14:paraId="2701E222" w14:textId="77777777" w:rsidR="00CF65BF" w:rsidRPr="004C48E8" w:rsidRDefault="00CF65BF" w:rsidP="00614C92">
      <w:pPr>
        <w:pStyle w:val="ListBullet3"/>
        <w:ind w:left="1134"/>
      </w:pPr>
      <w:r w:rsidRPr="004C48E8">
        <w:t>C - Horticulturists and Shearers</w:t>
      </w:r>
    </w:p>
    <w:p w14:paraId="0E4D0A19" w14:textId="77777777" w:rsidR="00CF65BF" w:rsidRPr="004C48E8" w:rsidRDefault="00CF65BF" w:rsidP="00614C92">
      <w:pPr>
        <w:pStyle w:val="ListBullet3"/>
        <w:ind w:left="1134"/>
      </w:pPr>
      <w:r w:rsidRPr="004C48E8">
        <w:t>S - Seniors and Pensioners</w:t>
      </w:r>
    </w:p>
    <w:p w14:paraId="3C890918" w14:textId="77777777" w:rsidR="00826C84" w:rsidRPr="004C48E8" w:rsidRDefault="00826C84" w:rsidP="00614C92">
      <w:pPr>
        <w:pStyle w:val="ListBullet3"/>
        <w:ind w:left="1134"/>
      </w:pPr>
      <w:r w:rsidRPr="004C48E8">
        <w:t>H - Working Holiday Makers</w:t>
      </w:r>
    </w:p>
    <w:p w14:paraId="702EB768" w14:textId="77777777" w:rsidR="00CF65BF" w:rsidRPr="004C48E8" w:rsidRDefault="00CF65BF" w:rsidP="00614C92">
      <w:pPr>
        <w:pStyle w:val="ListBullet3"/>
        <w:ind w:left="1134"/>
      </w:pPr>
      <w:r w:rsidRPr="004C48E8">
        <w:t>W - Seasonal Worker Programme</w:t>
      </w:r>
    </w:p>
    <w:p w14:paraId="4B3EFAE1" w14:textId="77777777" w:rsidR="00CF65BF" w:rsidRPr="004C48E8" w:rsidRDefault="00CF65BF" w:rsidP="00614C92">
      <w:pPr>
        <w:pStyle w:val="ListBullet3"/>
        <w:ind w:left="1134"/>
      </w:pPr>
      <w:r w:rsidRPr="004C48E8">
        <w:t>F - Foreign Resident</w:t>
      </w:r>
    </w:p>
    <w:p w14:paraId="4A2B6B5F" w14:textId="77777777" w:rsidR="00CF65BF" w:rsidRPr="004C48E8" w:rsidRDefault="00CF65BF" w:rsidP="00614C92">
      <w:pPr>
        <w:pStyle w:val="ListBullet3"/>
        <w:ind w:left="1134"/>
      </w:pPr>
      <w:r w:rsidRPr="004C48E8">
        <w:t>N - No TFN</w:t>
      </w:r>
    </w:p>
    <w:p w14:paraId="7EC2E8FC" w14:textId="66D95D17" w:rsidR="00CF65BF" w:rsidRPr="004C48E8" w:rsidRDefault="00CF65BF" w:rsidP="00614C92">
      <w:pPr>
        <w:pStyle w:val="ListBullet3"/>
        <w:ind w:left="1134"/>
      </w:pPr>
      <w:r w:rsidRPr="004C48E8">
        <w:t>D - ATO-Defined</w:t>
      </w:r>
    </w:p>
    <w:p w14:paraId="167104B5" w14:textId="77777777" w:rsidR="00485F7E" w:rsidRPr="004C48E8" w:rsidRDefault="00826C84" w:rsidP="00614C92">
      <w:pPr>
        <w:pStyle w:val="ListBullet3"/>
        <w:ind w:left="1134"/>
      </w:pPr>
      <w:r w:rsidRPr="004C48E8">
        <w:t>V - Voluntary Agreement</w:t>
      </w:r>
      <w:r w:rsidR="007444FB" w:rsidRPr="004C48E8">
        <w:t>.</w:t>
      </w:r>
    </w:p>
    <w:p w14:paraId="08CE62A8" w14:textId="77777777" w:rsidR="00AF39E3" w:rsidRPr="00FB1BE6" w:rsidRDefault="00AF39E3" w:rsidP="000E6760">
      <w:pPr>
        <w:pStyle w:val="ListBullet"/>
      </w:pPr>
      <w:r w:rsidRPr="00FB1BE6">
        <w:t>Options</w:t>
      </w:r>
      <w:r w:rsidR="0032389C" w:rsidRPr="00D20D1E">
        <w:t xml:space="preserve"> (Char 2)</w:t>
      </w:r>
      <w:r w:rsidRPr="00064C86">
        <w:t xml:space="preserve"> – that represents the options </w:t>
      </w:r>
      <w:r w:rsidR="007C4313" w:rsidRPr="00064C86">
        <w:t xml:space="preserve">per </w:t>
      </w:r>
      <w:r w:rsidR="007C4313" w:rsidRPr="00FB1BE6">
        <w:rPr>
          <w:rStyle w:val="IntenseEmphasis"/>
        </w:rPr>
        <w:t>Category</w:t>
      </w:r>
      <w:r w:rsidR="007C4313" w:rsidRPr="00064C86">
        <w:t xml:space="preserve"> </w:t>
      </w:r>
      <w:r w:rsidRPr="00064C86">
        <w:t xml:space="preserve">that may be included in the categories of tax scales, such as for </w:t>
      </w:r>
      <w:r w:rsidR="00FD1489" w:rsidRPr="00064C86">
        <w:t xml:space="preserve">Regular: </w:t>
      </w:r>
      <w:r w:rsidRPr="00064C86">
        <w:t xml:space="preserve">Tax Free Threshold, No </w:t>
      </w:r>
      <w:r w:rsidR="00A05BD3" w:rsidRPr="00064C86">
        <w:t>Tax-Free</w:t>
      </w:r>
      <w:r w:rsidRPr="00064C86">
        <w:t xml:space="preserve"> Threshold, Daily Casuals</w:t>
      </w:r>
    </w:p>
    <w:p w14:paraId="70AB84C5" w14:textId="77777777" w:rsidR="00AF39E3" w:rsidRPr="00064C86" w:rsidRDefault="00AF39E3" w:rsidP="000E6760">
      <w:pPr>
        <w:pStyle w:val="ListBullet"/>
      </w:pPr>
      <w:r w:rsidRPr="00D20D1E">
        <w:lastRenderedPageBreak/>
        <w:t>Study Training Support Loans</w:t>
      </w:r>
      <w:r w:rsidR="0032389C" w:rsidRPr="00D20D1E">
        <w:t xml:space="preserve"> (Char 3)</w:t>
      </w:r>
      <w:r w:rsidRPr="00064C86">
        <w:t xml:space="preserve"> – that represents where the payee has an obligation to repay a higher rate of withholding when income thresholds are reached. </w:t>
      </w:r>
      <w:r w:rsidR="00590C11" w:rsidRPr="00064C86">
        <w:t>This reflects any loans notified by the payee</w:t>
      </w:r>
    </w:p>
    <w:p w14:paraId="7F116D2D" w14:textId="77777777" w:rsidR="00AF39E3" w:rsidRPr="00064C86" w:rsidRDefault="00AF39E3" w:rsidP="000E6760">
      <w:pPr>
        <w:pStyle w:val="ListBullet"/>
      </w:pPr>
      <w:r w:rsidRPr="00D20D1E">
        <w:t>Medicare Levy Surcharge</w:t>
      </w:r>
      <w:r w:rsidR="0032389C" w:rsidRPr="00D20D1E">
        <w:t xml:space="preserve"> (Char 4)</w:t>
      </w:r>
      <w:r w:rsidRPr="00064C86">
        <w:t xml:space="preserve"> – that represents additional rates of Medicare Levy imposed on those who do not have an appropriate level of private patient hospital cover and earn above a certain income. The rates are dependent upon domestic circumstances (single/family) and combined family income thresholds. This </w:t>
      </w:r>
      <w:r w:rsidR="00D74AC1" w:rsidRPr="00064C86">
        <w:t>reflects payee choices</w:t>
      </w:r>
    </w:p>
    <w:p w14:paraId="5A96620A" w14:textId="77777777" w:rsidR="00AF39E3" w:rsidRPr="00064C86" w:rsidRDefault="00AF39E3" w:rsidP="000E6760">
      <w:pPr>
        <w:pStyle w:val="ListBullet"/>
      </w:pPr>
      <w:r w:rsidRPr="00D20D1E">
        <w:t>Medicare Levy Exemption</w:t>
      </w:r>
      <w:r w:rsidR="0032389C" w:rsidRPr="00D20D1E">
        <w:t xml:space="preserve"> (Char 5)</w:t>
      </w:r>
      <w:r w:rsidRPr="00064C86">
        <w:t xml:space="preserve"> – that represents full or half exemption from Medicare Levy for those who meet certain medical requirements; are a foreign resident; or are not entitled to Medicare benefits. This </w:t>
      </w:r>
      <w:r w:rsidR="00D74AC1" w:rsidRPr="00064C86">
        <w:t>reflects payee choices</w:t>
      </w:r>
    </w:p>
    <w:p w14:paraId="563BFBDD" w14:textId="3BD5199E" w:rsidR="00AF39E3" w:rsidRPr="00064C86" w:rsidRDefault="00AF39E3" w:rsidP="000E6760">
      <w:pPr>
        <w:pStyle w:val="ListBullet"/>
      </w:pPr>
      <w:r w:rsidRPr="00D20D1E">
        <w:t>Medicare Levy Reduction</w:t>
      </w:r>
      <w:r w:rsidR="0032389C" w:rsidRPr="00D20D1E">
        <w:t xml:space="preserve"> (Char 6)</w:t>
      </w:r>
      <w:r w:rsidRPr="00064C86">
        <w:t xml:space="preserve"> – that represents a reduction in the rate of Medicare Levy based on family taxable income below a certain threshold and consideration of the number of dependants, if any. Claiming this variation may also absolve the payee from repayment of Study and Training Support Loans that would otherwise be payable, for the period of reduction. This </w:t>
      </w:r>
      <w:r w:rsidR="00D74AC1" w:rsidRPr="00064C86">
        <w:t>reflects payee choices</w:t>
      </w:r>
      <w:r w:rsidRPr="00064C86">
        <w:t>.</w:t>
      </w:r>
    </w:p>
    <w:p w14:paraId="563A2C25" w14:textId="66AA4F9C" w:rsidR="00D8330C" w:rsidRDefault="00D8330C">
      <w:pPr>
        <w:pStyle w:val="Cross-Reference"/>
      </w:pPr>
      <w:r w:rsidRPr="00064C86">
        <w:t>Refer to business rules in section</w:t>
      </w:r>
      <w:r w:rsidR="00E21212" w:rsidRPr="00064C86">
        <w:t xml:space="preserve"> </w:t>
      </w:r>
      <w:r w:rsidR="00E21212" w:rsidRPr="00825495">
        <w:rPr>
          <w:rStyle w:val="SmartLink"/>
        </w:rPr>
        <w:fldChar w:fldCharType="begin" w:fldLock="1"/>
      </w:r>
      <w:r w:rsidR="00E21212" w:rsidRPr="00825495">
        <w:rPr>
          <w:rStyle w:val="SmartLink"/>
        </w:rPr>
        <w:instrText xml:space="preserve"> REF _Ref33893418 \r \h </w:instrText>
      </w:r>
      <w:r w:rsidR="00064C86" w:rsidRPr="00825495">
        <w:rPr>
          <w:rStyle w:val="SmartLink"/>
        </w:rPr>
        <w:instrText xml:space="preserve"> \* MERGEFORMAT </w:instrText>
      </w:r>
      <w:r w:rsidR="00E21212" w:rsidRPr="00825495">
        <w:rPr>
          <w:rStyle w:val="SmartLink"/>
        </w:rPr>
      </w:r>
      <w:r w:rsidR="00E21212" w:rsidRPr="00825495">
        <w:rPr>
          <w:rStyle w:val="SmartLink"/>
        </w:rPr>
        <w:fldChar w:fldCharType="separate"/>
      </w:r>
      <w:r w:rsidR="00E21212" w:rsidRPr="00825495">
        <w:rPr>
          <w:rStyle w:val="SmartLink"/>
        </w:rPr>
        <w:t>5.4.5</w:t>
      </w:r>
      <w:r w:rsidR="00E21212" w:rsidRPr="00825495">
        <w:rPr>
          <w:rStyle w:val="SmartLink"/>
        </w:rPr>
        <w:fldChar w:fldCharType="end"/>
      </w:r>
      <w:r w:rsidR="00E21212" w:rsidRPr="00825495">
        <w:rPr>
          <w:rStyle w:val="SmartLink"/>
        </w:rPr>
        <w:t xml:space="preserve"> </w:t>
      </w:r>
      <w:r w:rsidR="00E21212" w:rsidRPr="00825495">
        <w:rPr>
          <w:rStyle w:val="SmartLink"/>
        </w:rPr>
        <w:fldChar w:fldCharType="begin" w:fldLock="1"/>
      </w:r>
      <w:r w:rsidR="00E21212" w:rsidRPr="00825495">
        <w:rPr>
          <w:rStyle w:val="SmartLink"/>
        </w:rPr>
        <w:instrText xml:space="preserve"> REF _Ref33893420 \h </w:instrText>
      </w:r>
      <w:r w:rsidR="00064C86" w:rsidRPr="00825495">
        <w:rPr>
          <w:rStyle w:val="SmartLink"/>
        </w:rPr>
        <w:instrText xml:space="preserve"> \* MERGEFORMAT </w:instrText>
      </w:r>
      <w:r w:rsidR="00E21212" w:rsidRPr="00825495">
        <w:rPr>
          <w:rStyle w:val="SmartLink"/>
        </w:rPr>
      </w:r>
      <w:r w:rsidR="00E21212" w:rsidRPr="00825495">
        <w:rPr>
          <w:rStyle w:val="SmartLink"/>
        </w:rPr>
        <w:fldChar w:fldCharType="separate"/>
      </w:r>
      <w:r w:rsidR="00E21212" w:rsidRPr="00825495">
        <w:rPr>
          <w:rStyle w:val="SmartLink"/>
        </w:rPr>
        <w:t>Tax Treatment</w:t>
      </w:r>
      <w:r w:rsidR="00E21212" w:rsidRPr="00825495">
        <w:rPr>
          <w:rStyle w:val="SmartLink"/>
        </w:rPr>
        <w:fldChar w:fldCharType="end"/>
      </w:r>
      <w:r w:rsidRPr="00516463">
        <w:t>.</w:t>
      </w:r>
    </w:p>
    <w:p w14:paraId="2EBCFB39" w14:textId="50066929" w:rsidR="007474A5" w:rsidRPr="00516463" w:rsidRDefault="007474A5">
      <w:pPr>
        <w:pStyle w:val="Cross-Reference"/>
      </w:pPr>
      <w:r>
        <w:t xml:space="preserve">Refer to the </w:t>
      </w:r>
      <w:hyperlink r:id="rId56" w:history="1">
        <w:r w:rsidRPr="007474A5">
          <w:rPr>
            <w:rStyle w:val="Hyperlink"/>
          </w:rPr>
          <w:t>Tax Treatments Position Paper</w:t>
        </w:r>
      </w:hyperlink>
      <w:r>
        <w:t xml:space="preserve"> for detailed requirements</w:t>
      </w:r>
      <w:r w:rsidR="00C4279E">
        <w:t>.</w:t>
      </w:r>
    </w:p>
    <w:p w14:paraId="10BC5FA3" w14:textId="77777777" w:rsidR="00AF39E3" w:rsidRPr="00516463" w:rsidRDefault="00AF39E3" w:rsidP="000E6760">
      <w:pPr>
        <w:pStyle w:val="BodyText"/>
      </w:pPr>
      <w:r w:rsidRPr="00516463">
        <w:t>Not all categories/options permit the optional variations for payee personal circumstances.</w:t>
      </w:r>
    </w:p>
    <w:p w14:paraId="25AD9BAD" w14:textId="082AC634" w:rsidR="005408BB" w:rsidRPr="00890B9D" w:rsidRDefault="005408BB" w:rsidP="004D06A2">
      <w:pPr>
        <w:pStyle w:val="FigureCaption"/>
      </w:pPr>
      <w:bookmarkStart w:id="825" w:name="_Toc57733217"/>
      <w:bookmarkStart w:id="826" w:name="_Toc144116896"/>
      <w:bookmarkStart w:id="827" w:name="_Toc238031882"/>
      <w:r w:rsidRPr="00890B9D">
        <w:t xml:space="preserve">Figure </w:t>
      </w:r>
      <w:r w:rsidR="0042409F">
        <w:fldChar w:fldCharType="begin"/>
      </w:r>
      <w:r w:rsidR="0042409F">
        <w:instrText xml:space="preserve"> SEQ Figure \* ARABIC </w:instrText>
      </w:r>
      <w:r w:rsidR="0042409F">
        <w:fldChar w:fldCharType="separate"/>
      </w:r>
      <w:r w:rsidR="00C14FEC">
        <w:rPr>
          <w:noProof/>
        </w:rPr>
        <w:t>8</w:t>
      </w:r>
      <w:r w:rsidR="0042409F">
        <w:fldChar w:fldCharType="end"/>
      </w:r>
      <w:r w:rsidRPr="00890B9D">
        <w:t>: Tax Treatment Code Structure</w:t>
      </w:r>
      <w:bookmarkEnd w:id="825"/>
      <w:bookmarkEnd w:id="826"/>
      <w:bookmarkEnd w:id="827"/>
    </w:p>
    <w:p w14:paraId="1039FCD0" w14:textId="77777777" w:rsidR="00F348E4" w:rsidRPr="00890B9D" w:rsidRDefault="00F619F0" w:rsidP="000E6760">
      <w:pPr>
        <w:pStyle w:val="BodyText"/>
      </w:pPr>
      <w:r w:rsidRPr="00890B9D">
        <w:rPr>
          <w:noProof/>
          <w:lang w:eastAsia="en-AU"/>
        </w:rPr>
        <w:drawing>
          <wp:inline distT="0" distB="0" distL="0" distR="0" wp14:anchorId="110A114A" wp14:editId="4A45F423">
            <wp:extent cx="5937003" cy="850265"/>
            <wp:effectExtent l="19050" t="0" r="26035" b="0"/>
            <wp:docPr id="45" name="Diagram 4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7" r:lo="rId58" r:qs="rId59" r:cs="rId60"/>
              </a:graphicData>
            </a:graphic>
          </wp:inline>
        </w:drawing>
      </w:r>
    </w:p>
    <w:p w14:paraId="1BA47D8C" w14:textId="32DEF103" w:rsidR="001524F1" w:rsidRPr="00890B9D" w:rsidRDefault="00E37948">
      <w:pPr>
        <w:pStyle w:val="Cross-Reference"/>
      </w:pPr>
      <w:r w:rsidRPr="00890B9D">
        <w:t xml:space="preserve">Refer to </w:t>
      </w:r>
      <w:r w:rsidR="00CA2389" w:rsidRPr="00890B9D">
        <w:t xml:space="preserve">section </w:t>
      </w:r>
      <w:r w:rsidR="00D37D99" w:rsidRPr="00825495">
        <w:rPr>
          <w:rStyle w:val="SmartLink"/>
        </w:rPr>
        <w:fldChar w:fldCharType="begin"/>
      </w:r>
      <w:r w:rsidR="00D37D99" w:rsidRPr="00825495">
        <w:rPr>
          <w:rStyle w:val="SmartLink"/>
        </w:rPr>
        <w:instrText xml:space="preserve"> REF _Ref55343356 \r \h </w:instrText>
      </w:r>
      <w:r w:rsidR="00D37D99" w:rsidRPr="00825495">
        <w:rPr>
          <w:rStyle w:val="SmartLink"/>
        </w:rPr>
      </w:r>
      <w:r w:rsidR="00D37D99" w:rsidRPr="00825495">
        <w:rPr>
          <w:rStyle w:val="SmartLink"/>
        </w:rPr>
        <w:fldChar w:fldCharType="separate"/>
      </w:r>
      <w:r w:rsidR="00C14FEC">
        <w:rPr>
          <w:rStyle w:val="SmartLink"/>
        </w:rPr>
        <w:t>10.5</w:t>
      </w:r>
      <w:r w:rsidR="00D37D99" w:rsidRPr="00825495">
        <w:rPr>
          <w:rStyle w:val="SmartLink"/>
        </w:rPr>
        <w:fldChar w:fldCharType="end"/>
      </w:r>
      <w:r w:rsidR="00104FD2" w:rsidRPr="00825495">
        <w:rPr>
          <w:rStyle w:val="SmartLink"/>
        </w:rPr>
        <w:t xml:space="preserve"> </w:t>
      </w:r>
      <w:r w:rsidR="00104FD2" w:rsidRPr="00825495">
        <w:rPr>
          <w:rStyle w:val="SmartLink"/>
        </w:rPr>
        <w:fldChar w:fldCharType="begin" w:fldLock="1"/>
      </w:r>
      <w:r w:rsidR="00104FD2" w:rsidRPr="00825495">
        <w:rPr>
          <w:rStyle w:val="SmartLink"/>
        </w:rPr>
        <w:instrText xml:space="preserve"> REF _Ref34857066 \h </w:instrText>
      </w:r>
      <w:r w:rsidR="00104FD2" w:rsidRPr="00825495">
        <w:rPr>
          <w:rStyle w:val="SmartLink"/>
        </w:rPr>
      </w:r>
      <w:r w:rsidR="00104FD2" w:rsidRPr="00825495">
        <w:rPr>
          <w:rStyle w:val="SmartLink"/>
        </w:rPr>
        <w:fldChar w:fldCharType="separate"/>
      </w:r>
      <w:r w:rsidR="00664A93" w:rsidRPr="00825495">
        <w:rPr>
          <w:rStyle w:val="SmartLink"/>
        </w:rPr>
        <w:t>Overview of Tax Table Permissions</w:t>
      </w:r>
      <w:r w:rsidR="00104FD2" w:rsidRPr="00825495">
        <w:rPr>
          <w:rStyle w:val="SmartLink"/>
        </w:rPr>
        <w:fldChar w:fldCharType="end"/>
      </w:r>
      <w:r w:rsidR="00104FD2" w:rsidRPr="00890B9D">
        <w:t xml:space="preserve"> for the </w:t>
      </w:r>
      <w:r w:rsidR="001524F1" w:rsidRPr="00890B9D">
        <w:t>options and supplemental variations that are permissible per tax category.</w:t>
      </w:r>
    </w:p>
    <w:p w14:paraId="1071305D" w14:textId="3FF4D4C1" w:rsidR="00D06F91" w:rsidRPr="00890B9D" w:rsidRDefault="001524F1">
      <w:pPr>
        <w:pStyle w:val="Cross-Reference"/>
      </w:pPr>
      <w:r w:rsidRPr="00890B9D">
        <w:t xml:space="preserve">Refer to section </w:t>
      </w:r>
      <w:r w:rsidR="00D37D99" w:rsidRPr="00825495">
        <w:rPr>
          <w:rStyle w:val="SmartLink"/>
        </w:rPr>
        <w:fldChar w:fldCharType="begin"/>
      </w:r>
      <w:r w:rsidR="00D37D99" w:rsidRPr="00825495">
        <w:rPr>
          <w:rStyle w:val="SmartLink"/>
        </w:rPr>
        <w:instrText xml:space="preserve"> REF  _Ref34857077 \h \r </w:instrText>
      </w:r>
      <w:r w:rsidR="00D37D99" w:rsidRPr="00825495">
        <w:rPr>
          <w:rStyle w:val="SmartLink"/>
        </w:rPr>
      </w:r>
      <w:r w:rsidR="00D37D99" w:rsidRPr="00825495">
        <w:rPr>
          <w:rStyle w:val="SmartLink"/>
        </w:rPr>
        <w:fldChar w:fldCharType="separate"/>
      </w:r>
      <w:r w:rsidR="00C14FEC">
        <w:rPr>
          <w:rStyle w:val="SmartLink"/>
        </w:rPr>
        <w:t>10.6</w:t>
      </w:r>
      <w:r w:rsidR="00D37D99" w:rsidRPr="00825495">
        <w:rPr>
          <w:rStyle w:val="SmartLink"/>
        </w:rPr>
        <w:fldChar w:fldCharType="end"/>
      </w:r>
      <w:r w:rsidRPr="00825495">
        <w:rPr>
          <w:rStyle w:val="SmartLink"/>
        </w:rPr>
        <w:t xml:space="preserve"> </w:t>
      </w:r>
      <w:r w:rsidR="00104FD2" w:rsidRPr="00825495">
        <w:rPr>
          <w:rStyle w:val="SmartLink"/>
        </w:rPr>
        <w:fldChar w:fldCharType="begin" w:fldLock="1"/>
      </w:r>
      <w:r w:rsidR="00104FD2" w:rsidRPr="00825495">
        <w:rPr>
          <w:rStyle w:val="SmartLink"/>
        </w:rPr>
        <w:instrText xml:space="preserve"> REF _Ref34857077 \h </w:instrText>
      </w:r>
      <w:r w:rsidR="00104FD2" w:rsidRPr="00825495">
        <w:rPr>
          <w:rStyle w:val="SmartLink"/>
        </w:rPr>
      </w:r>
      <w:r w:rsidR="00104FD2" w:rsidRPr="00825495">
        <w:rPr>
          <w:rStyle w:val="SmartLink"/>
        </w:rPr>
        <w:fldChar w:fldCharType="separate"/>
      </w:r>
      <w:r w:rsidR="00664A93" w:rsidRPr="00825495">
        <w:rPr>
          <w:rStyle w:val="SmartLink"/>
        </w:rPr>
        <w:t>Tax Treatment Matrices</w:t>
      </w:r>
      <w:r w:rsidR="00104FD2" w:rsidRPr="00825495">
        <w:rPr>
          <w:rStyle w:val="SmartLink"/>
        </w:rPr>
        <w:fldChar w:fldCharType="end"/>
      </w:r>
      <w:r w:rsidRPr="00890B9D">
        <w:t xml:space="preserve"> for the validation rules for </w:t>
      </w:r>
      <w:r w:rsidR="004B159E" w:rsidRPr="00890B9D">
        <w:t>Tax Treatment code</w:t>
      </w:r>
      <w:r w:rsidR="00C4279E">
        <w:t>.</w:t>
      </w:r>
      <w:r w:rsidR="00D06F91" w:rsidRPr="00890B9D">
        <w:t xml:space="preserve"> </w:t>
      </w:r>
    </w:p>
    <w:p w14:paraId="615924B8" w14:textId="77777777" w:rsidR="00D06F91" w:rsidRPr="00890B9D" w:rsidRDefault="00D06F91" w:rsidP="000E6760">
      <w:pPr>
        <w:pStyle w:val="BodyText"/>
      </w:pPr>
      <w:r w:rsidRPr="00890B9D">
        <w:t>The following diagram represents the Tax Treatment Framework, illustrating the components of the code.</w:t>
      </w:r>
    </w:p>
    <w:p w14:paraId="33E284E1" w14:textId="77777777" w:rsidR="00E37948" w:rsidRPr="00890B9D" w:rsidRDefault="00E37948" w:rsidP="000E6760">
      <w:pPr>
        <w:pStyle w:val="BodyText"/>
        <w:sectPr w:rsidR="00E37948" w:rsidRPr="00890B9D" w:rsidSect="004E469E">
          <w:pgSz w:w="11906" w:h="16838" w:code="9"/>
          <w:pgMar w:top="1134" w:right="1152" w:bottom="1135" w:left="1152" w:header="227" w:footer="227" w:gutter="0"/>
          <w:cols w:space="708"/>
          <w:docGrid w:linePitch="360"/>
        </w:sectPr>
      </w:pPr>
    </w:p>
    <w:p w14:paraId="58A4F327" w14:textId="4A552CF6" w:rsidR="00B61B3A" w:rsidRDefault="00AF39E3" w:rsidP="007B1C2B">
      <w:pPr>
        <w:pStyle w:val="FigureCaption"/>
      </w:pPr>
      <w:bookmarkStart w:id="828" w:name="_Toc57733218"/>
      <w:bookmarkStart w:id="829" w:name="_Toc144116897"/>
      <w:bookmarkStart w:id="830" w:name="_Toc238031883"/>
      <w:r w:rsidRPr="00890B9D">
        <w:lastRenderedPageBreak/>
        <w:t xml:space="preserve">Figure </w:t>
      </w:r>
      <w:r w:rsidR="0042409F">
        <w:fldChar w:fldCharType="begin"/>
      </w:r>
      <w:r w:rsidR="0042409F">
        <w:instrText xml:space="preserve"> SEQ Figure \* ARABIC </w:instrText>
      </w:r>
      <w:r w:rsidR="0042409F">
        <w:fldChar w:fldCharType="separate"/>
      </w:r>
      <w:r w:rsidR="00C14FEC">
        <w:rPr>
          <w:noProof/>
        </w:rPr>
        <w:t>9</w:t>
      </w:r>
      <w:r w:rsidR="0042409F">
        <w:fldChar w:fldCharType="end"/>
      </w:r>
      <w:r w:rsidRPr="00890B9D">
        <w:t>: Tax Treatment Framework</w:t>
      </w:r>
      <w:bookmarkEnd w:id="828"/>
      <w:bookmarkEnd w:id="829"/>
      <w:bookmarkEnd w:id="830"/>
    </w:p>
    <w:p w14:paraId="218B774F" w14:textId="6CF75A30" w:rsidR="007B1C2B" w:rsidRPr="00890B9D" w:rsidRDefault="007B1C2B" w:rsidP="007B1C2B">
      <w:pPr>
        <w:pStyle w:val="FigureCaption"/>
      </w:pPr>
      <w:r w:rsidRPr="007B1C2B">
        <w:rPr>
          <w:noProof/>
        </w:rPr>
        <w:drawing>
          <wp:inline distT="0" distB="0" distL="0" distR="0" wp14:anchorId="3E06A2FC" wp14:editId="5061B347">
            <wp:extent cx="9251315" cy="4671695"/>
            <wp:effectExtent l="0" t="0" r="6985" b="0"/>
            <wp:docPr id="199826548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9251315" cy="4671695"/>
                    </a:xfrm>
                    <a:prstGeom prst="rect">
                      <a:avLst/>
                    </a:prstGeom>
                    <a:noFill/>
                    <a:ln>
                      <a:noFill/>
                    </a:ln>
                  </pic:spPr>
                </pic:pic>
              </a:graphicData>
            </a:graphic>
          </wp:inline>
        </w:drawing>
      </w:r>
    </w:p>
    <w:p w14:paraId="4B11025F" w14:textId="77777777" w:rsidR="003376F6" w:rsidRPr="00890B9D" w:rsidRDefault="003376F6" w:rsidP="00E26F4A">
      <w:pPr>
        <w:pStyle w:val="Caption"/>
        <w:keepNext/>
        <w:rPr>
          <w:iCs w:val="0"/>
        </w:rPr>
        <w:sectPr w:rsidR="003376F6" w:rsidRPr="00890B9D" w:rsidSect="004E469E">
          <w:headerReference w:type="even" r:id="rId63"/>
          <w:headerReference w:type="default" r:id="rId64"/>
          <w:footerReference w:type="default" r:id="rId65"/>
          <w:headerReference w:type="first" r:id="rId66"/>
          <w:pgSz w:w="16838" w:h="11906" w:orient="landscape" w:code="9"/>
          <w:pgMar w:top="1152" w:right="1134" w:bottom="1152" w:left="1135" w:header="227" w:footer="227" w:gutter="0"/>
          <w:cols w:space="708"/>
          <w:docGrid w:linePitch="360"/>
        </w:sectPr>
      </w:pPr>
    </w:p>
    <w:p w14:paraId="6694E33B" w14:textId="5DF9E8FF" w:rsidR="00AF487B" w:rsidRPr="00890B9D" w:rsidRDefault="00AF487B" w:rsidP="007359C5">
      <w:pPr>
        <w:pStyle w:val="Heading2"/>
      </w:pPr>
      <w:bookmarkStart w:id="831" w:name="_Toc33894240"/>
      <w:bookmarkStart w:id="832" w:name="_Toc33894419"/>
      <w:bookmarkStart w:id="833" w:name="_Toc33895958"/>
      <w:bookmarkStart w:id="834" w:name="_Toc33896138"/>
      <w:bookmarkStart w:id="835" w:name="_Toc33903374"/>
      <w:bookmarkStart w:id="836" w:name="_Toc33903558"/>
      <w:bookmarkStart w:id="837" w:name="_Toc33910608"/>
      <w:bookmarkStart w:id="838" w:name="_Toc33972568"/>
      <w:bookmarkStart w:id="839" w:name="_Ref33903144"/>
      <w:bookmarkStart w:id="840" w:name="_Toc54861810"/>
      <w:bookmarkStart w:id="841" w:name="_Toc238031954"/>
      <w:bookmarkEnd w:id="831"/>
      <w:bookmarkEnd w:id="832"/>
      <w:bookmarkEnd w:id="833"/>
      <w:bookmarkEnd w:id="834"/>
      <w:bookmarkEnd w:id="835"/>
      <w:bookmarkEnd w:id="836"/>
      <w:bookmarkEnd w:id="837"/>
      <w:bookmarkEnd w:id="838"/>
      <w:r w:rsidRPr="00890B9D">
        <w:lastRenderedPageBreak/>
        <w:t>Payee Payroll Period Details</w:t>
      </w:r>
      <w:bookmarkEnd w:id="839"/>
      <w:bookmarkEnd w:id="840"/>
      <w:bookmarkEnd w:id="841"/>
    </w:p>
    <w:p w14:paraId="3173F89A" w14:textId="7881D301" w:rsidR="001752AB" w:rsidRDefault="00632802" w:rsidP="000E6760">
      <w:pPr>
        <w:pStyle w:val="BodyText"/>
      </w:pPr>
      <w:r w:rsidRPr="00890B9D">
        <w:t>Each</w:t>
      </w:r>
      <w:r w:rsidR="00E72154" w:rsidRPr="00890B9D">
        <w:t xml:space="preserve"> payee </w:t>
      </w:r>
      <w:r w:rsidRPr="00890B9D">
        <w:t>record</w:t>
      </w:r>
      <w:r w:rsidR="00E72154" w:rsidRPr="00890B9D">
        <w:t xml:space="preserve"> </w:t>
      </w:r>
      <w:r w:rsidR="00C5751A" w:rsidRPr="00890B9D">
        <w:t xml:space="preserve">must </w:t>
      </w:r>
      <w:r w:rsidR="008F61BE">
        <w:t xml:space="preserve">identify </w:t>
      </w:r>
      <w:r w:rsidR="00F67EFE" w:rsidRPr="00890B9D">
        <w:t>the payroll period</w:t>
      </w:r>
      <w:r w:rsidR="00EF425F">
        <w:t>,</w:t>
      </w:r>
      <w:r w:rsidR="00E049A6" w:rsidRPr="00890B9D">
        <w:t xml:space="preserve"> to which </w:t>
      </w:r>
      <w:r w:rsidR="00C31566">
        <w:t xml:space="preserve">the payment </w:t>
      </w:r>
      <w:r w:rsidR="00E049A6" w:rsidRPr="00890B9D">
        <w:t>relates</w:t>
      </w:r>
      <w:r w:rsidR="001752AB">
        <w:t>:</w:t>
      </w:r>
    </w:p>
    <w:p w14:paraId="0B402F9D" w14:textId="77777777" w:rsidR="00F07224" w:rsidRPr="00757CB6" w:rsidRDefault="00F07224" w:rsidP="000E6760">
      <w:pPr>
        <w:pStyle w:val="ListBullet"/>
      </w:pPr>
      <w:r w:rsidRPr="00757CB6">
        <w:t>Submit action:</w:t>
      </w:r>
    </w:p>
    <w:p w14:paraId="0856AD92" w14:textId="673F213C" w:rsidR="00F07224" w:rsidRDefault="00F07224" w:rsidP="00752FF4">
      <w:pPr>
        <w:pStyle w:val="ListBullet2"/>
      </w:pPr>
      <w:r>
        <w:t>For regular pay</w:t>
      </w:r>
      <w:r w:rsidR="00901D98">
        <w:t xml:space="preserve"> </w:t>
      </w:r>
      <w:r w:rsidR="00FA6EBE">
        <w:t>–</w:t>
      </w:r>
      <w:r w:rsidR="00901D98">
        <w:t xml:space="preserve"> </w:t>
      </w:r>
      <w:r w:rsidR="003843C1">
        <w:t xml:space="preserve">the pay period start date and pay period end date of the </w:t>
      </w:r>
      <w:r w:rsidR="007525AD">
        <w:t>planned</w:t>
      </w:r>
      <w:r w:rsidR="003843C1">
        <w:t xml:space="preserve"> regular cycle that is reported. This does not refer to the financial year, but the </w:t>
      </w:r>
      <w:r w:rsidR="00AF5B06">
        <w:t xml:space="preserve">pay cycle period. For example: </w:t>
      </w:r>
      <w:r w:rsidR="008E6C8B">
        <w:t>22.06</w:t>
      </w:r>
      <w:r w:rsidR="00F618CB">
        <w:t xml:space="preserve">.2020 to </w:t>
      </w:r>
      <w:r w:rsidR="008E6C8B">
        <w:t>05.07</w:t>
      </w:r>
      <w:r w:rsidR="00F618CB">
        <w:t>.2020</w:t>
      </w:r>
    </w:p>
    <w:p w14:paraId="7539F659" w14:textId="7BEAF441" w:rsidR="00AD771D" w:rsidRDefault="00F07224" w:rsidP="00752FF4">
      <w:pPr>
        <w:pStyle w:val="ListBullet2"/>
      </w:pPr>
      <w:r>
        <w:t>For out of cycle pay reported on or before the date of payment (payday)</w:t>
      </w:r>
      <w:r w:rsidR="00901D98">
        <w:t xml:space="preserve"> </w:t>
      </w:r>
      <w:r w:rsidR="008A62BE">
        <w:t>–</w:t>
      </w:r>
      <w:r w:rsidR="00901D98">
        <w:t xml:space="preserve"> </w:t>
      </w:r>
      <w:r w:rsidR="008A62BE">
        <w:t>the pay period start date and pay period end date is</w:t>
      </w:r>
      <w:r w:rsidR="005B01A6">
        <w:t xml:space="preserve"> </w:t>
      </w:r>
      <w:r w:rsidR="00674632">
        <w:t xml:space="preserve">either the </w:t>
      </w:r>
      <w:r w:rsidR="005B01A6">
        <w:t xml:space="preserve">date of payment of the </w:t>
      </w:r>
      <w:r w:rsidR="009506F2">
        <w:t>unplanned</w:t>
      </w:r>
      <w:r w:rsidR="005B01A6">
        <w:t xml:space="preserve"> pay</w:t>
      </w:r>
      <w:r w:rsidR="00674632">
        <w:t xml:space="preserve"> or the date range for which the payment applies</w:t>
      </w:r>
      <w:r w:rsidR="005B01A6">
        <w:t>.</w:t>
      </w:r>
      <w:r w:rsidR="00406E83">
        <w:t xml:space="preserve"> For example: </w:t>
      </w:r>
      <w:r w:rsidR="000F1EC4">
        <w:t>07.07.2020 to 07.07.202</w:t>
      </w:r>
      <w:r w:rsidR="00550600">
        <w:t>0 or 06.07.2020 to 19.07.2020</w:t>
      </w:r>
    </w:p>
    <w:p w14:paraId="7888F0AA" w14:textId="77777777" w:rsidR="00AD771D" w:rsidRDefault="00AD771D" w:rsidP="00752FF4">
      <w:pPr>
        <w:pStyle w:val="ListBullet2"/>
      </w:pPr>
      <w:r>
        <w:t>For out of cycle pay deferred to the next regular pay within the reporting period:</w:t>
      </w:r>
    </w:p>
    <w:p w14:paraId="61267BCC" w14:textId="2788B4FE" w:rsidR="005F5A2A" w:rsidRDefault="00AD771D" w:rsidP="00F572A6">
      <w:pPr>
        <w:pStyle w:val="ListBullet3"/>
      </w:pPr>
      <w:r>
        <w:t xml:space="preserve">Where the payee </w:t>
      </w:r>
      <w:r w:rsidR="005F5A2A">
        <w:t>receive</w:t>
      </w:r>
      <w:r w:rsidR="004075F1">
        <w:t>d</w:t>
      </w:r>
      <w:r w:rsidR="005F5A2A">
        <w:t xml:space="preserve"> a payment subject to withholding</w:t>
      </w:r>
      <w:r>
        <w:t xml:space="preserve"> in the regular pay</w:t>
      </w:r>
      <w:r w:rsidR="00901D98">
        <w:t xml:space="preserve"> </w:t>
      </w:r>
      <w:r w:rsidR="004075F1">
        <w:t>–</w:t>
      </w:r>
      <w:r w:rsidR="00901D98">
        <w:t xml:space="preserve"> </w:t>
      </w:r>
      <w:r w:rsidR="004075F1">
        <w:t>the pay period start date and pay period end date of the planned regular cycle</w:t>
      </w:r>
      <w:r w:rsidR="00EF425F">
        <w:t>,</w:t>
      </w:r>
      <w:r w:rsidR="004075F1">
        <w:t xml:space="preserve"> </w:t>
      </w:r>
      <w:r w:rsidR="00914BC2">
        <w:t>to which the unplanned pay is deferred</w:t>
      </w:r>
      <w:r w:rsidR="000F1EC4">
        <w:t xml:space="preserve">. For example: </w:t>
      </w:r>
      <w:r w:rsidR="008F2BC1">
        <w:t>06.07.2020 to 19.07.2020</w:t>
      </w:r>
    </w:p>
    <w:p w14:paraId="38AF475F" w14:textId="42942FD7" w:rsidR="00231DD3" w:rsidRDefault="005F5A2A" w:rsidP="00F572A6">
      <w:pPr>
        <w:pStyle w:val="ListBullet3"/>
      </w:pPr>
      <w:r>
        <w:t xml:space="preserve">Where the payee </w:t>
      </w:r>
      <w:r w:rsidR="00231DD3">
        <w:t>did</w:t>
      </w:r>
      <w:r>
        <w:t xml:space="preserve"> not receive a payment subject to withholding in the regular pay</w:t>
      </w:r>
      <w:r w:rsidR="00354687">
        <w:t xml:space="preserve"> </w:t>
      </w:r>
      <w:r w:rsidR="009D0111">
        <w:t>–</w:t>
      </w:r>
      <w:r w:rsidR="00354687">
        <w:t xml:space="preserve"> </w:t>
      </w:r>
      <w:r w:rsidR="009D0111">
        <w:t>the pay period start date and pay period end date of the planned regular cycle</w:t>
      </w:r>
      <w:r w:rsidR="00EF425F">
        <w:t>,</w:t>
      </w:r>
      <w:r w:rsidR="009D0111">
        <w:t xml:space="preserve"> to which the unplanned pay is deferred. </w:t>
      </w:r>
      <w:r w:rsidR="008F2BC1">
        <w:t xml:space="preserve">For example: </w:t>
      </w:r>
      <w:r w:rsidR="002D702D">
        <w:t xml:space="preserve">06.07.2020 to 19.07.2020. </w:t>
      </w:r>
      <w:r w:rsidR="009D0111">
        <w:t>A</w:t>
      </w:r>
      <w:r w:rsidR="00700F75">
        <w:t>lternatively</w:t>
      </w:r>
      <w:r w:rsidR="009D0111">
        <w:t>, it</w:t>
      </w:r>
      <w:r w:rsidR="00700F75">
        <w:t xml:space="preserve"> </w:t>
      </w:r>
      <w:r w:rsidR="00901D98">
        <w:t xml:space="preserve">may </w:t>
      </w:r>
      <w:r w:rsidR="00700F75">
        <w:t xml:space="preserve">be reported </w:t>
      </w:r>
      <w:r w:rsidR="00354687">
        <w:t>as follows:</w:t>
      </w:r>
    </w:p>
    <w:p w14:paraId="36EB0A7A" w14:textId="7FA94C4F" w:rsidR="00354687" w:rsidRPr="00E71131" w:rsidRDefault="00354687" w:rsidP="00E71131">
      <w:pPr>
        <w:pStyle w:val="ListBullet4"/>
      </w:pPr>
      <w:r w:rsidRPr="00E71131">
        <w:t xml:space="preserve">Only one out of cycle payment deferred – </w:t>
      </w:r>
      <w:r w:rsidR="002027C5" w:rsidRPr="00E71131">
        <w:t>the pay period start date and pay period end date is the date of payment of the unplanned pay</w:t>
      </w:r>
      <w:r w:rsidR="00BE03A6">
        <w:t xml:space="preserve"> or the date range</w:t>
      </w:r>
      <w:r w:rsidR="00EF425F">
        <w:t>,</w:t>
      </w:r>
      <w:r w:rsidR="00BE03A6">
        <w:t xml:space="preserve"> for which the payment applies</w:t>
      </w:r>
      <w:r w:rsidR="00110053">
        <w:t>, other than the date range for the regular pay</w:t>
      </w:r>
      <w:r w:rsidR="00EF425F">
        <w:t>,</w:t>
      </w:r>
      <w:r w:rsidR="00110053">
        <w:t xml:space="preserve"> to which the out of cycle payment is deferred</w:t>
      </w:r>
      <w:r w:rsidR="002D702D" w:rsidRPr="00E71131">
        <w:t>. For example: 07.07.2020 to 07.07.2020</w:t>
      </w:r>
      <w:r w:rsidR="008A391B">
        <w:t xml:space="preserve"> or 22.06.2020 to 05.07.2020</w:t>
      </w:r>
    </w:p>
    <w:p w14:paraId="267F2541" w14:textId="1CE165B7" w:rsidR="00700F75" w:rsidRPr="00E71131" w:rsidRDefault="00354687" w:rsidP="00E71131">
      <w:pPr>
        <w:pStyle w:val="ListBullet4"/>
      </w:pPr>
      <w:r w:rsidRPr="00E71131">
        <w:t xml:space="preserve">More than one out of cycle payment deferred </w:t>
      </w:r>
      <w:r w:rsidR="00700F75" w:rsidRPr="00E71131">
        <w:t>–</w:t>
      </w:r>
      <w:r w:rsidRPr="00E71131">
        <w:t xml:space="preserve"> </w:t>
      </w:r>
      <w:r w:rsidR="00427070" w:rsidRPr="00E71131">
        <w:t xml:space="preserve">the pay period start date is the date of the earliest </w:t>
      </w:r>
      <w:r w:rsidR="00AF1464">
        <w:t xml:space="preserve">start date </w:t>
      </w:r>
      <w:r w:rsidR="00C52B5A">
        <w:t>of</w:t>
      </w:r>
      <w:r w:rsidR="00AF1464">
        <w:t xml:space="preserve"> the </w:t>
      </w:r>
      <w:r w:rsidR="00AF6EA2">
        <w:t>unplanned</w:t>
      </w:r>
      <w:r w:rsidR="00AF1464">
        <w:t xml:space="preserve"> </w:t>
      </w:r>
      <w:r w:rsidR="00427070" w:rsidRPr="00E71131">
        <w:t>payment</w:t>
      </w:r>
      <w:r w:rsidR="00AF6EA2">
        <w:t>s</w:t>
      </w:r>
      <w:r w:rsidR="00427070" w:rsidRPr="00E71131">
        <w:t xml:space="preserve"> and the pay period end date is the </w:t>
      </w:r>
      <w:r w:rsidR="002D50F4">
        <w:t xml:space="preserve">latest end date </w:t>
      </w:r>
      <w:r w:rsidR="00C52B5A">
        <w:t>of</w:t>
      </w:r>
      <w:r w:rsidR="002D50F4">
        <w:t xml:space="preserve"> </w:t>
      </w:r>
      <w:r w:rsidR="00AF6EA2">
        <w:t>the</w:t>
      </w:r>
      <w:r w:rsidR="00427070" w:rsidRPr="00E71131">
        <w:t xml:space="preserve"> unplanned pay</w:t>
      </w:r>
      <w:r w:rsidR="00AF6EA2">
        <w:t>ment</w:t>
      </w:r>
      <w:r w:rsidR="00427070" w:rsidRPr="00E71131">
        <w:t>s</w:t>
      </w:r>
      <w:r w:rsidR="002D702D" w:rsidRPr="00E71131">
        <w:t xml:space="preserve">. For example: 07.07.2020 to </w:t>
      </w:r>
      <w:r w:rsidR="001905A2" w:rsidRPr="00E71131">
        <w:t>09.07.2020</w:t>
      </w:r>
    </w:p>
    <w:p w14:paraId="61DCEFA7" w14:textId="77777777" w:rsidR="00700F75" w:rsidRDefault="00700F75" w:rsidP="000E6760">
      <w:pPr>
        <w:pStyle w:val="ListBullet"/>
      </w:pPr>
      <w:r>
        <w:t>Update action:</w:t>
      </w:r>
    </w:p>
    <w:p w14:paraId="726EC9C5" w14:textId="0E07F06E" w:rsidR="00901D98" w:rsidRDefault="00901D98" w:rsidP="00752FF4">
      <w:pPr>
        <w:pStyle w:val="ListBullet2"/>
      </w:pPr>
      <w:r>
        <w:t xml:space="preserve">For current financial year – </w:t>
      </w:r>
      <w:r w:rsidR="00B55A90">
        <w:t xml:space="preserve">the pay period start </w:t>
      </w:r>
      <w:proofErr w:type="gramStart"/>
      <w:r w:rsidR="00B55A90">
        <w:t>date</w:t>
      </w:r>
      <w:proofErr w:type="gramEnd"/>
      <w:r w:rsidR="00B55A90">
        <w:t xml:space="preserve"> and the pay period end date is the same as the Pay/Update Date</w:t>
      </w:r>
      <w:r w:rsidR="008648C8">
        <w:t>. For example: 20.07.2020 to 20.07.2020.</w:t>
      </w:r>
      <w:r w:rsidR="00992274">
        <w:t xml:space="preserve"> FY 20</w:t>
      </w:r>
      <w:r w:rsidR="0032231C">
        <w:t>20/2021</w:t>
      </w:r>
    </w:p>
    <w:p w14:paraId="32CD9664" w14:textId="6DB09076" w:rsidR="00C241CD" w:rsidRPr="00890B9D" w:rsidRDefault="00901D98" w:rsidP="00752FF4">
      <w:pPr>
        <w:pStyle w:val="ListBullet2"/>
      </w:pPr>
      <w:r>
        <w:t xml:space="preserve">For prior financial year </w:t>
      </w:r>
      <w:r w:rsidR="008648C8">
        <w:t>–</w:t>
      </w:r>
      <w:r>
        <w:t xml:space="preserve"> </w:t>
      </w:r>
      <w:r w:rsidR="008648C8">
        <w:t xml:space="preserve">the pay period start </w:t>
      </w:r>
      <w:proofErr w:type="gramStart"/>
      <w:r w:rsidR="008648C8">
        <w:t>date</w:t>
      </w:r>
      <w:proofErr w:type="gramEnd"/>
      <w:r w:rsidR="008648C8">
        <w:t xml:space="preserve"> and the pay period end date is the same as the Pay/Update Date. </w:t>
      </w:r>
      <w:r w:rsidR="00DD650D">
        <w:t>This date must be 30 June of the relevant financial year</w:t>
      </w:r>
      <w:r w:rsidR="004D745D">
        <w:t xml:space="preserve"> the update action seeks to finalise or correct</w:t>
      </w:r>
      <w:r w:rsidR="00DD650D">
        <w:t xml:space="preserve">. </w:t>
      </w:r>
      <w:r w:rsidR="008648C8">
        <w:t>For example: 30.06.2020 to 30.06.2020.</w:t>
      </w:r>
      <w:r w:rsidR="0032231C">
        <w:t xml:space="preserve"> FY 2019/2020.</w:t>
      </w:r>
    </w:p>
    <w:p w14:paraId="14A1B1E9" w14:textId="13786698" w:rsidR="00C90EE1" w:rsidRDefault="00C90EE1" w:rsidP="000E6760">
      <w:pPr>
        <w:pStyle w:val="ListBullet"/>
      </w:pPr>
      <w:r>
        <w:t>Adjust action:</w:t>
      </w:r>
    </w:p>
    <w:p w14:paraId="27C53EE5" w14:textId="78BD19DB" w:rsidR="00046DC6" w:rsidRDefault="004B3CE7" w:rsidP="00752FF4">
      <w:pPr>
        <w:pStyle w:val="ListBullet2"/>
      </w:pPr>
      <w:r w:rsidRPr="004B3CE7">
        <w:t xml:space="preserve">Payee payroll period details do not form part of the </w:t>
      </w:r>
      <w:r w:rsidR="00A13ED9">
        <w:t>a</w:t>
      </w:r>
      <w:r w:rsidRPr="004B3CE7">
        <w:t>djust action</w:t>
      </w:r>
      <w:r w:rsidR="00C241CD">
        <w:t>.</w:t>
      </w:r>
    </w:p>
    <w:p w14:paraId="00F4D1FD" w14:textId="033873F5" w:rsidR="006F1583" w:rsidRPr="00890B9D" w:rsidRDefault="00E001D7" w:rsidP="000E6760">
      <w:pPr>
        <w:pStyle w:val="BodyText"/>
      </w:pPr>
      <w:r w:rsidRPr="00890B9D">
        <w:t xml:space="preserve">This data is used by the government recipients of the STP data, to understand the </w:t>
      </w:r>
      <w:proofErr w:type="gramStart"/>
      <w:r w:rsidRPr="00890B9D">
        <w:t>period of time</w:t>
      </w:r>
      <w:proofErr w:type="gramEnd"/>
      <w:r w:rsidRPr="00890B9D">
        <w:t xml:space="preserve"> the employment income is relevant, ascertain frequency of cycles, and </w:t>
      </w:r>
      <w:r w:rsidR="008D5CA4">
        <w:t>derive</w:t>
      </w:r>
      <w:r w:rsidR="008D5CA4" w:rsidRPr="00890B9D">
        <w:t xml:space="preserve"> </w:t>
      </w:r>
      <w:r w:rsidRPr="00890B9D">
        <w:t xml:space="preserve">period amounts to inform the assessment of eligibility and entitlement to payments and services. </w:t>
      </w:r>
    </w:p>
    <w:p w14:paraId="46CA3329" w14:textId="32BEA1E8" w:rsidR="00234319" w:rsidRDefault="00234319">
      <w:pPr>
        <w:pStyle w:val="Cross-Reference"/>
      </w:pPr>
      <w:r>
        <w:t xml:space="preserve">Refer to business rule in section </w:t>
      </w:r>
      <w:r w:rsidRPr="00825495">
        <w:rPr>
          <w:rStyle w:val="SmartLink"/>
        </w:rPr>
        <w:fldChar w:fldCharType="begin"/>
      </w:r>
      <w:r w:rsidRPr="00825495">
        <w:rPr>
          <w:rStyle w:val="SmartLink"/>
        </w:rPr>
        <w:instrText xml:space="preserve"> REF _Ref33896650 \w \h  \* MERGEFORMAT </w:instrText>
      </w:r>
      <w:r w:rsidRPr="00825495">
        <w:rPr>
          <w:rStyle w:val="SmartLink"/>
        </w:rPr>
      </w:r>
      <w:r w:rsidRPr="00825495">
        <w:rPr>
          <w:rStyle w:val="SmartLink"/>
        </w:rPr>
        <w:fldChar w:fldCharType="separate"/>
      </w:r>
      <w:r w:rsidR="00C14FEC">
        <w:rPr>
          <w:rStyle w:val="SmartLink"/>
        </w:rPr>
        <w:t>5.8.2</w:t>
      </w:r>
      <w:r w:rsidRPr="00825495">
        <w:rPr>
          <w:rStyle w:val="SmartLink"/>
        </w:rPr>
        <w:fldChar w:fldCharType="end"/>
      </w:r>
      <w:r w:rsidRPr="00825495">
        <w:rPr>
          <w:rStyle w:val="SmartLink"/>
        </w:rPr>
        <w:t xml:space="preserve"> </w:t>
      </w:r>
      <w:r w:rsidRPr="00825495">
        <w:rPr>
          <w:rStyle w:val="SmartLink"/>
        </w:rPr>
        <w:fldChar w:fldCharType="begin"/>
      </w:r>
      <w:r w:rsidRPr="00825495">
        <w:rPr>
          <w:rStyle w:val="SmartLink"/>
        </w:rPr>
        <w:instrText xml:space="preserve"> REF _Ref33896650 \h  \* MERGEFORMAT </w:instrText>
      </w:r>
      <w:r w:rsidRPr="00825495">
        <w:rPr>
          <w:rStyle w:val="SmartLink"/>
        </w:rPr>
      </w:r>
      <w:r w:rsidRPr="00825495">
        <w:rPr>
          <w:rStyle w:val="SmartLink"/>
        </w:rPr>
        <w:fldChar w:fldCharType="separate"/>
      </w:r>
      <w:r w:rsidR="00C14FEC" w:rsidRPr="00C14FEC">
        <w:rPr>
          <w:rStyle w:val="SmartLink"/>
        </w:rPr>
        <w:t>Out of cycle payment</w:t>
      </w:r>
      <w:r w:rsidRPr="00825495">
        <w:rPr>
          <w:rStyle w:val="SmartLink"/>
        </w:rPr>
        <w:fldChar w:fldCharType="end"/>
      </w:r>
      <w:r w:rsidR="00C4279E">
        <w:t>.</w:t>
      </w:r>
    </w:p>
    <w:p w14:paraId="4B289088" w14:textId="09A2784D" w:rsidR="00E304CA" w:rsidRDefault="00E304CA">
      <w:pPr>
        <w:pStyle w:val="Cross-Reference"/>
      </w:pPr>
      <w:r w:rsidRPr="00890B9D">
        <w:t xml:space="preserve">Refer to business rules in section </w:t>
      </w:r>
      <w:r w:rsidRPr="00825495">
        <w:rPr>
          <w:rStyle w:val="SmartLink"/>
        </w:rPr>
        <w:fldChar w:fldCharType="begin" w:fldLock="1"/>
      </w:r>
      <w:r w:rsidRPr="00825495">
        <w:rPr>
          <w:rStyle w:val="SmartLink"/>
        </w:rPr>
        <w:instrText xml:space="preserve"> REF _Ref33886094 \r \h </w:instrText>
      </w:r>
      <w:r w:rsidRPr="00825495">
        <w:rPr>
          <w:rStyle w:val="SmartLink"/>
        </w:rPr>
      </w:r>
      <w:r w:rsidRPr="00825495">
        <w:rPr>
          <w:rStyle w:val="SmartLink"/>
        </w:rPr>
        <w:fldChar w:fldCharType="separate"/>
      </w:r>
      <w:r w:rsidRPr="00825495">
        <w:rPr>
          <w:rStyle w:val="SmartLink"/>
        </w:rPr>
        <w:t>5.5</w:t>
      </w:r>
      <w:r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_Ref33886098 \h </w:instrText>
      </w:r>
      <w:r w:rsidRPr="00825495">
        <w:rPr>
          <w:rStyle w:val="SmartLink"/>
        </w:rPr>
      </w:r>
      <w:r w:rsidRPr="00825495">
        <w:rPr>
          <w:rStyle w:val="SmartLink"/>
        </w:rPr>
        <w:fldChar w:fldCharType="separate"/>
      </w:r>
      <w:r w:rsidRPr="00825495">
        <w:rPr>
          <w:rStyle w:val="SmartLink"/>
        </w:rPr>
        <w:t>Payee Payroll Period</w:t>
      </w:r>
      <w:r w:rsidRPr="00825495">
        <w:rPr>
          <w:rStyle w:val="SmartLink"/>
        </w:rPr>
        <w:fldChar w:fldCharType="end"/>
      </w:r>
      <w:r w:rsidRPr="00890B9D">
        <w:t>.</w:t>
      </w:r>
    </w:p>
    <w:p w14:paraId="38EDC9E9" w14:textId="402A6822" w:rsidR="00B60471" w:rsidRPr="00890B9D" w:rsidRDefault="00B60471">
      <w:pPr>
        <w:pStyle w:val="Cross-Reference"/>
      </w:pPr>
      <w:r>
        <w:t xml:space="preserve">Refer to the ATO Guidance Note on </w:t>
      </w:r>
      <w:hyperlink r:id="rId67" w:history="1">
        <w:r w:rsidRPr="00AE6D43">
          <w:rPr>
            <w:rStyle w:val="Hyperlink"/>
          </w:rPr>
          <w:t>Key Dates</w:t>
        </w:r>
      </w:hyperlink>
      <w:r w:rsidR="00C4279E">
        <w:rPr>
          <w:rStyle w:val="Hyperlink"/>
        </w:rPr>
        <w:t>.</w:t>
      </w:r>
    </w:p>
    <w:p w14:paraId="6E3D7F08" w14:textId="77777777" w:rsidR="00D40A5F" w:rsidRPr="00890B9D" w:rsidRDefault="0039230C" w:rsidP="004A0EAE">
      <w:pPr>
        <w:pStyle w:val="Heading3"/>
      </w:pPr>
      <w:bookmarkStart w:id="842" w:name="_Toc33894242"/>
      <w:bookmarkStart w:id="843" w:name="_Toc33894421"/>
      <w:bookmarkStart w:id="844" w:name="_Toc33895960"/>
      <w:bookmarkStart w:id="845" w:name="_Toc33896140"/>
      <w:bookmarkStart w:id="846" w:name="_Toc33903009"/>
      <w:bookmarkStart w:id="847" w:name="_Toc33903376"/>
      <w:bookmarkStart w:id="848" w:name="_Toc33903560"/>
      <w:bookmarkStart w:id="849" w:name="_Toc33910610"/>
      <w:bookmarkStart w:id="850" w:name="_Toc33972570"/>
      <w:bookmarkStart w:id="851" w:name="_Toc33894243"/>
      <w:bookmarkStart w:id="852" w:name="_Toc33894422"/>
      <w:bookmarkStart w:id="853" w:name="_Toc33895961"/>
      <w:bookmarkStart w:id="854" w:name="_Toc33896141"/>
      <w:bookmarkStart w:id="855" w:name="_Toc33903010"/>
      <w:bookmarkStart w:id="856" w:name="_Toc33903377"/>
      <w:bookmarkStart w:id="857" w:name="_Toc33903561"/>
      <w:bookmarkStart w:id="858" w:name="_Toc33910611"/>
      <w:bookmarkStart w:id="859" w:name="_Toc33972571"/>
      <w:bookmarkStart w:id="860" w:name="_Ref33893968"/>
      <w:bookmarkStart w:id="861" w:name="_Ref33893972"/>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r w:rsidRPr="00890B9D">
        <w:t>Final Event Indicator</w:t>
      </w:r>
      <w:bookmarkEnd w:id="860"/>
      <w:bookmarkEnd w:id="861"/>
    </w:p>
    <w:p w14:paraId="483F421A" w14:textId="56B64D8C" w:rsidR="00D40A5F" w:rsidRPr="00890B9D" w:rsidRDefault="00D40A5F" w:rsidP="000E6760">
      <w:pPr>
        <w:pStyle w:val="BodyText"/>
      </w:pPr>
      <w:r w:rsidRPr="00890B9D">
        <w:t xml:space="preserve">A </w:t>
      </w:r>
      <w:r w:rsidR="00FA72DE" w:rsidRPr="00890B9D">
        <w:t xml:space="preserve">payer </w:t>
      </w:r>
      <w:r w:rsidRPr="00890B9D">
        <w:t xml:space="preserve">is required to make a declaration to the ATO that they have provided all the information for each </w:t>
      </w:r>
      <w:r w:rsidR="006F1583" w:rsidRPr="00890B9D">
        <w:t xml:space="preserve">payee </w:t>
      </w:r>
      <w:r w:rsidRPr="00890B9D">
        <w:t xml:space="preserve">for a financial year. This is done by providing the finalisation indicator as a part of </w:t>
      </w:r>
      <w:r w:rsidR="003B180F" w:rsidRPr="00890B9D">
        <w:t xml:space="preserve">a </w:t>
      </w:r>
      <w:r w:rsidR="007F1E62">
        <w:t>payees</w:t>
      </w:r>
      <w:r w:rsidRPr="00890B9D">
        <w:t xml:space="preserve"> STP report.</w:t>
      </w:r>
    </w:p>
    <w:p w14:paraId="3DD7C460" w14:textId="2AC9D0B2" w:rsidR="00D40A5F" w:rsidRPr="00890B9D" w:rsidRDefault="00D40A5F" w:rsidP="000E6760">
      <w:pPr>
        <w:pStyle w:val="BodyText"/>
      </w:pPr>
      <w:r w:rsidRPr="00890B9D">
        <w:t xml:space="preserve">This declaration allows the ATO to make the </w:t>
      </w:r>
      <w:r w:rsidR="006F1583" w:rsidRPr="00890B9D">
        <w:t xml:space="preserve">payee </w:t>
      </w:r>
      <w:r w:rsidRPr="00890B9D">
        <w:t xml:space="preserve">information available for income tax return prefill for </w:t>
      </w:r>
      <w:r w:rsidR="006F1583" w:rsidRPr="00890B9D">
        <w:t>payees</w:t>
      </w:r>
      <w:r w:rsidRPr="00890B9D">
        <w:t xml:space="preserve">. It will also update the </w:t>
      </w:r>
      <w:r w:rsidR="007F1E62">
        <w:t>payees</w:t>
      </w:r>
      <w:r w:rsidR="006F1583" w:rsidRPr="00890B9D">
        <w:t xml:space="preserve"> </w:t>
      </w:r>
      <w:r w:rsidR="009C61A3" w:rsidRPr="00890B9D">
        <w:t>Income Statement, available in ATO Online</w:t>
      </w:r>
      <w:r w:rsidRPr="00890B9D">
        <w:t xml:space="preserve">, to show the </w:t>
      </w:r>
      <w:r w:rsidR="006C474B" w:rsidRPr="00890B9D">
        <w:t xml:space="preserve">payee </w:t>
      </w:r>
      <w:r w:rsidRPr="00890B9D">
        <w:t>income statement for STP reported information is final for the financial year</w:t>
      </w:r>
      <w:r w:rsidR="00A718EA" w:rsidRPr="00890B9D">
        <w:t xml:space="preserve"> (Tax Ready)</w:t>
      </w:r>
      <w:r w:rsidRPr="00890B9D">
        <w:t xml:space="preserve">. Providing the declaration for STP reported information removes the </w:t>
      </w:r>
      <w:r w:rsidR="00C5033A" w:rsidRPr="00890B9D">
        <w:t xml:space="preserve">payer </w:t>
      </w:r>
      <w:r w:rsidRPr="00890B9D">
        <w:t xml:space="preserve">obligation to provide their </w:t>
      </w:r>
      <w:r w:rsidR="00C5033A" w:rsidRPr="00890B9D">
        <w:t xml:space="preserve">payees </w:t>
      </w:r>
      <w:r w:rsidRPr="00890B9D">
        <w:t>with payment summaries in relation to the STP reported information.</w:t>
      </w:r>
    </w:p>
    <w:p w14:paraId="1995640E" w14:textId="629E24C6" w:rsidR="00D40A5F" w:rsidRDefault="003B180F" w:rsidP="000E6760">
      <w:pPr>
        <w:pStyle w:val="BodyText"/>
      </w:pPr>
      <w:r w:rsidRPr="00890B9D">
        <w:lastRenderedPageBreak/>
        <w:t>A payer</w:t>
      </w:r>
      <w:r w:rsidR="00D40A5F" w:rsidRPr="00890B9D">
        <w:t xml:space="preserve"> may make the declaration at any time during the financial year, after the end of the financial year up to 14 July, or on the deferred due date.</w:t>
      </w:r>
      <w:r w:rsidR="000A2D29">
        <w:t xml:space="preserve"> </w:t>
      </w:r>
      <w:r w:rsidR="00C03CB6">
        <w:t xml:space="preserve">A final event indicator may be included in either a </w:t>
      </w:r>
      <w:r w:rsidR="00BE22F1">
        <w:t>s</w:t>
      </w:r>
      <w:r w:rsidR="000A2D29">
        <w:t xml:space="preserve">ubmit </w:t>
      </w:r>
      <w:r w:rsidR="00C03CB6">
        <w:t>or</w:t>
      </w:r>
      <w:r w:rsidR="000A2D29">
        <w:t xml:space="preserve"> </w:t>
      </w:r>
      <w:r w:rsidR="00BE22F1">
        <w:t>u</w:t>
      </w:r>
      <w:r w:rsidR="000A2D29">
        <w:t xml:space="preserve">pdate </w:t>
      </w:r>
      <w:r w:rsidR="00C03CB6">
        <w:t>action.</w:t>
      </w:r>
    </w:p>
    <w:p w14:paraId="67F5B27E" w14:textId="6F2ABB4C" w:rsidR="00F266DD" w:rsidRPr="00890B9D" w:rsidRDefault="00F266DD" w:rsidP="000E6760">
      <w:pPr>
        <w:pStyle w:val="BodyText"/>
      </w:pPr>
      <w:r w:rsidRPr="00F266DD">
        <w:t>Adjust action does not contain payee records and does not require finalisation.</w:t>
      </w:r>
    </w:p>
    <w:p w14:paraId="132C2403" w14:textId="77777777" w:rsidR="00E304CA" w:rsidRPr="00890B9D" w:rsidRDefault="00E304CA">
      <w:pPr>
        <w:pStyle w:val="Cross-Reference"/>
      </w:pPr>
      <w:r w:rsidRPr="00890B9D">
        <w:t xml:space="preserve">Refer to business rules in section </w:t>
      </w:r>
      <w:r w:rsidRPr="00825495">
        <w:rPr>
          <w:rStyle w:val="SmartLink"/>
        </w:rPr>
        <w:fldChar w:fldCharType="begin" w:fldLock="1"/>
      </w:r>
      <w:r w:rsidRPr="00825495">
        <w:rPr>
          <w:rStyle w:val="SmartLink"/>
        </w:rPr>
        <w:instrText xml:space="preserve"> REF _Ref33904074 \r \h </w:instrText>
      </w:r>
      <w:r w:rsidRPr="00825495">
        <w:rPr>
          <w:rStyle w:val="SmartLink"/>
        </w:rPr>
      </w:r>
      <w:r w:rsidRPr="00825495">
        <w:rPr>
          <w:rStyle w:val="SmartLink"/>
        </w:rPr>
        <w:fldChar w:fldCharType="separate"/>
      </w:r>
      <w:r w:rsidRPr="00825495">
        <w:rPr>
          <w:rStyle w:val="SmartLink"/>
        </w:rPr>
        <w:t>5.14</w:t>
      </w:r>
      <w:r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_Ref33904077 \h </w:instrText>
      </w:r>
      <w:r w:rsidRPr="00825495">
        <w:rPr>
          <w:rStyle w:val="SmartLink"/>
        </w:rPr>
      </w:r>
      <w:r w:rsidRPr="00825495">
        <w:rPr>
          <w:rStyle w:val="SmartLink"/>
        </w:rPr>
        <w:fldChar w:fldCharType="separate"/>
      </w:r>
      <w:r w:rsidRPr="00825495">
        <w:rPr>
          <w:rStyle w:val="SmartLink"/>
        </w:rPr>
        <w:t>Finalisation</w:t>
      </w:r>
      <w:r w:rsidRPr="00825495">
        <w:rPr>
          <w:rStyle w:val="SmartLink"/>
        </w:rPr>
        <w:fldChar w:fldCharType="end"/>
      </w:r>
      <w:r w:rsidRPr="00890B9D">
        <w:t>.</w:t>
      </w:r>
    </w:p>
    <w:p w14:paraId="1F6E400A" w14:textId="77777777" w:rsidR="00605990" w:rsidRPr="006D5E28" w:rsidRDefault="00605990" w:rsidP="007359C5">
      <w:pPr>
        <w:pStyle w:val="Heading2"/>
      </w:pPr>
      <w:bookmarkStart w:id="862" w:name="_Toc33910613"/>
      <w:bookmarkStart w:id="863" w:name="_Toc33972573"/>
      <w:bookmarkStart w:id="864" w:name="_Ref34675964"/>
      <w:bookmarkStart w:id="865" w:name="_Ref34675967"/>
      <w:bookmarkStart w:id="866" w:name="_Toc54861811"/>
      <w:bookmarkStart w:id="867" w:name="_Toc238031955"/>
      <w:bookmarkEnd w:id="862"/>
      <w:bookmarkEnd w:id="863"/>
      <w:r w:rsidRPr="006D5E28">
        <w:t>Income Types/Country Codes</w:t>
      </w:r>
      <w:bookmarkEnd w:id="864"/>
      <w:bookmarkEnd w:id="865"/>
      <w:bookmarkEnd w:id="866"/>
      <w:bookmarkEnd w:id="867"/>
    </w:p>
    <w:p w14:paraId="639B74E8" w14:textId="77777777" w:rsidR="00605990" w:rsidRPr="00890B9D" w:rsidRDefault="00605990" w:rsidP="000E6760">
      <w:pPr>
        <w:pStyle w:val="BodyText"/>
      </w:pPr>
      <w:r w:rsidRPr="00890B9D">
        <w:t>Income Types are a critical foundation to the payee data reported to the ATO. This grouping of income has always been required:</w:t>
      </w:r>
    </w:p>
    <w:p w14:paraId="5DE0C7BD" w14:textId="2330E807" w:rsidR="00605990" w:rsidRPr="00890B9D" w:rsidRDefault="00605990" w:rsidP="000E6760">
      <w:pPr>
        <w:pStyle w:val="ListBullet"/>
      </w:pPr>
      <w:r w:rsidRPr="00890B9D">
        <w:t xml:space="preserve">Payment Summaries – separate forms/labels for each income </w:t>
      </w:r>
      <w:r w:rsidR="00A57586" w:rsidRPr="00890B9D">
        <w:t>type</w:t>
      </w:r>
      <w:r w:rsidR="002856FC">
        <w:t xml:space="preserve"> </w:t>
      </w:r>
    </w:p>
    <w:p w14:paraId="135B873D" w14:textId="77777777" w:rsidR="00605990" w:rsidRPr="00890B9D" w:rsidRDefault="00605990" w:rsidP="000E6760">
      <w:pPr>
        <w:pStyle w:val="ListBullet"/>
      </w:pPr>
      <w:r w:rsidRPr="00890B9D">
        <w:t xml:space="preserve">STP 2018 </w:t>
      </w:r>
      <w:r w:rsidR="00D46C6C">
        <w:t>p</w:t>
      </w:r>
      <w:r w:rsidR="00D46C6C" w:rsidRPr="00890B9D">
        <w:t xml:space="preserve">ay </w:t>
      </w:r>
      <w:r w:rsidR="00D46C6C">
        <w:t>e</w:t>
      </w:r>
      <w:r w:rsidR="00D46C6C" w:rsidRPr="00890B9D">
        <w:t xml:space="preserve">vent </w:t>
      </w:r>
      <w:r w:rsidRPr="00890B9D">
        <w:t>– replicated the Payment Summary groupings of separate Income Types/Payment Types (different labels per form)</w:t>
      </w:r>
      <w:r w:rsidR="007444FB">
        <w:t>.</w:t>
      </w:r>
    </w:p>
    <w:p w14:paraId="395FE004" w14:textId="77777777" w:rsidR="00605990" w:rsidRPr="00890B9D" w:rsidRDefault="00605990" w:rsidP="000E6760">
      <w:pPr>
        <w:pStyle w:val="BodyText"/>
      </w:pPr>
      <w:r w:rsidRPr="00890B9D">
        <w:t xml:space="preserve">The data structure change for the </w:t>
      </w:r>
      <w:r w:rsidR="0039392D">
        <w:t>p</w:t>
      </w:r>
      <w:r w:rsidR="0039392D" w:rsidRPr="00890B9D">
        <w:t xml:space="preserve">ay </w:t>
      </w:r>
      <w:r w:rsidR="0039392D">
        <w:t>e</w:t>
      </w:r>
      <w:r w:rsidR="0039392D" w:rsidRPr="00890B9D">
        <w:t xml:space="preserve">vent </w:t>
      </w:r>
      <w:r w:rsidR="00C56D1E" w:rsidRPr="00890B9D">
        <w:t xml:space="preserve">2020 </w:t>
      </w:r>
      <w:r w:rsidRPr="00890B9D">
        <w:t xml:space="preserve">services has moved to a framework where the Payment Types (labels) are grouped by Income Type and, for some Income Types, by Country Code. This is known as the Income Stream Collection.  Income Stream Collection does not include these </w:t>
      </w:r>
      <w:r w:rsidR="006F156C" w:rsidRPr="00064C86">
        <w:t>Other Components</w:t>
      </w:r>
      <w:r w:rsidRPr="00FB1BE6">
        <w:t xml:space="preserve"> </w:t>
      </w:r>
      <w:r w:rsidRPr="00890B9D">
        <w:t>that are reported for the payee without reference to the Income Type/Country Code:</w:t>
      </w:r>
    </w:p>
    <w:p w14:paraId="2E21BD6A" w14:textId="77777777" w:rsidR="00605990" w:rsidRPr="00CA19CC" w:rsidRDefault="00605990" w:rsidP="000E6760">
      <w:pPr>
        <w:pStyle w:val="ListBullet"/>
      </w:pPr>
      <w:r w:rsidRPr="00CA19CC">
        <w:t>Deductions</w:t>
      </w:r>
    </w:p>
    <w:p w14:paraId="5F6C5BAE" w14:textId="77777777" w:rsidR="00605990" w:rsidRPr="00CA19CC" w:rsidRDefault="00605990" w:rsidP="000E6760">
      <w:pPr>
        <w:pStyle w:val="ListBullet"/>
      </w:pPr>
      <w:r w:rsidRPr="00CA19CC">
        <w:t>Super Entitlements</w:t>
      </w:r>
    </w:p>
    <w:p w14:paraId="5B0609B0" w14:textId="7F148CCD" w:rsidR="00605990" w:rsidRPr="00CA19CC" w:rsidRDefault="00605990" w:rsidP="000E6760">
      <w:pPr>
        <w:pStyle w:val="ListBullet"/>
      </w:pPr>
      <w:r w:rsidRPr="00CA19CC">
        <w:t>Reportable Fringe Benefits Amounts</w:t>
      </w:r>
      <w:r w:rsidR="00C4279E">
        <w:t>.</w:t>
      </w:r>
    </w:p>
    <w:p w14:paraId="11AE78DC" w14:textId="77777777" w:rsidR="00605990" w:rsidRPr="00890B9D" w:rsidRDefault="00605990" w:rsidP="000E6760">
      <w:pPr>
        <w:pStyle w:val="BodyText"/>
      </w:pPr>
      <w:r w:rsidRPr="00890B9D">
        <w:t>Not all Payment Types are permitted for all Income Types. Income types and country codes serve three primary purposes:</w:t>
      </w:r>
    </w:p>
    <w:p w14:paraId="6D5F542E" w14:textId="012E3368" w:rsidR="00336F72" w:rsidRPr="00CA19CC" w:rsidRDefault="00336F72" w:rsidP="004E1335">
      <w:pPr>
        <w:pStyle w:val="ListNumber"/>
        <w:numPr>
          <w:ilvl w:val="0"/>
          <w:numId w:val="114"/>
        </w:numPr>
      </w:pPr>
      <w:r w:rsidRPr="00CA19CC">
        <w:t xml:space="preserve">To identify amounts with specific tax consequence and/or mapping to a specific part of the individual’s </w:t>
      </w:r>
      <w:r w:rsidR="00525FA8" w:rsidRPr="00CA19CC">
        <w:t>IITR</w:t>
      </w:r>
    </w:p>
    <w:p w14:paraId="7D2D54C1" w14:textId="1DB1C10C" w:rsidR="00336F72" w:rsidRPr="00CA19CC" w:rsidRDefault="00336F72" w:rsidP="004E1335">
      <w:pPr>
        <w:pStyle w:val="ListNumber"/>
      </w:pPr>
      <w:r w:rsidRPr="00CA19CC">
        <w:t xml:space="preserve">To identify that a payer may choose to claim an STP reporting concession and to avoid unnecessary contact with the payer. </w:t>
      </w:r>
      <w:r w:rsidR="00617FD1">
        <w:t>For example;</w:t>
      </w:r>
      <w:r w:rsidRPr="00CA19CC">
        <w:t xml:space="preserve"> claiming a reporting concession for Closely Held Payees</w:t>
      </w:r>
    </w:p>
    <w:p w14:paraId="4F196D9E" w14:textId="4747A035" w:rsidR="00336F72" w:rsidRPr="00CA19CC" w:rsidRDefault="00336F72" w:rsidP="004E1335">
      <w:pPr>
        <w:pStyle w:val="ListNumber"/>
      </w:pPr>
      <w:r w:rsidRPr="00CA19CC">
        <w:t xml:space="preserve">Clarifies the reporting obligations of the payer with respect to the Income Type and Country Code. </w:t>
      </w:r>
      <w:r w:rsidR="00617FD1">
        <w:t>For example;</w:t>
      </w:r>
      <w:r w:rsidRPr="00CA19CC">
        <w:t xml:space="preserve"> if there is a tax treaty in place with the foreign country.</w:t>
      </w:r>
    </w:p>
    <w:p w14:paraId="1D8F29D5" w14:textId="36F78B22" w:rsidR="00605990" w:rsidRPr="00890B9D" w:rsidRDefault="00605990" w:rsidP="004A0EAE">
      <w:pPr>
        <w:pStyle w:val="Heading3"/>
      </w:pPr>
      <w:bookmarkStart w:id="868" w:name="_Ref33890369"/>
      <w:bookmarkStart w:id="869" w:name="_Ref33890372"/>
      <w:r w:rsidRPr="00890B9D">
        <w:t xml:space="preserve">Income </w:t>
      </w:r>
      <w:r w:rsidR="004911C3" w:rsidRPr="00890B9D">
        <w:t>Stream Type Code</w:t>
      </w:r>
      <w:bookmarkEnd w:id="868"/>
      <w:bookmarkEnd w:id="869"/>
    </w:p>
    <w:p w14:paraId="18448548" w14:textId="77777777" w:rsidR="00605990" w:rsidRPr="00890B9D" w:rsidRDefault="009B6582" w:rsidP="000E6760">
      <w:pPr>
        <w:pStyle w:val="BodyText"/>
      </w:pPr>
      <w:r w:rsidRPr="00890B9D">
        <w:t xml:space="preserve">Permissible values for </w:t>
      </w:r>
      <w:r w:rsidR="00605990" w:rsidRPr="00890B9D">
        <w:t xml:space="preserve">Income </w:t>
      </w:r>
      <w:r w:rsidR="004911C3" w:rsidRPr="00890B9D">
        <w:t xml:space="preserve">Stream </w:t>
      </w:r>
      <w:r w:rsidR="00605990" w:rsidRPr="00890B9D">
        <w:t>Type</w:t>
      </w:r>
      <w:r w:rsidR="004911C3" w:rsidRPr="00890B9D">
        <w:t xml:space="preserve"> Code (PAYEVNTEMP257)</w:t>
      </w:r>
      <w:r w:rsidR="00605990" w:rsidRPr="00890B9D">
        <w:t xml:space="preserve"> for the </w:t>
      </w:r>
      <w:r w:rsidR="0039392D">
        <w:t>p</w:t>
      </w:r>
      <w:r w:rsidR="0039392D" w:rsidRPr="00890B9D">
        <w:t xml:space="preserve">ay </w:t>
      </w:r>
      <w:r w:rsidR="0039392D">
        <w:t>e</w:t>
      </w:r>
      <w:r w:rsidR="0039392D" w:rsidRPr="00890B9D">
        <w:t xml:space="preserve">vent </w:t>
      </w:r>
      <w:r w:rsidR="006529D0" w:rsidRPr="00890B9D">
        <w:t xml:space="preserve">2020 </w:t>
      </w:r>
      <w:r w:rsidR="00605990" w:rsidRPr="00890B9D">
        <w:t>services are:</w:t>
      </w:r>
    </w:p>
    <w:p w14:paraId="17B9D7C7" w14:textId="77777777" w:rsidR="00605990" w:rsidRPr="007E7B7E" w:rsidRDefault="00BD5899" w:rsidP="000E6760">
      <w:pPr>
        <w:pStyle w:val="ListBullet"/>
      </w:pPr>
      <w:bookmarkStart w:id="870" w:name="IncomeTypeSAW"/>
      <w:r w:rsidRPr="00D20D1E">
        <w:t>SAW (</w:t>
      </w:r>
      <w:r w:rsidR="00605990" w:rsidRPr="00D20D1E">
        <w:t>Salary and Wages)</w:t>
      </w:r>
      <w:r w:rsidR="00605990" w:rsidRPr="007E7B7E">
        <w:t xml:space="preserve"> – Assessable </w:t>
      </w:r>
      <w:r w:rsidR="00605990" w:rsidRPr="00312978">
        <w:t>income</w:t>
      </w:r>
      <w:r w:rsidR="00605990" w:rsidRPr="007E7B7E">
        <w:t xml:space="preserve"> paid to payees for work performed in Australia, other than that included as other Income Types. This includes income paid to Pacific Labour Scheme workers</w:t>
      </w:r>
    </w:p>
    <w:p w14:paraId="4F979EBF" w14:textId="039498CA" w:rsidR="00605990" w:rsidRPr="007E7B7E" w:rsidRDefault="00BD5899" w:rsidP="000E6760">
      <w:pPr>
        <w:pStyle w:val="ListBullet"/>
      </w:pPr>
      <w:bookmarkStart w:id="871" w:name="IncomeTypeCHP"/>
      <w:bookmarkEnd w:id="870"/>
      <w:r w:rsidRPr="00AC4747">
        <w:t>CHP (</w:t>
      </w:r>
      <w:r w:rsidR="00605990" w:rsidRPr="00AC4747">
        <w:t>Closely Held Payees)</w:t>
      </w:r>
      <w:r w:rsidR="00605990" w:rsidRPr="007E7B7E">
        <w:t xml:space="preserve"> – New - </w:t>
      </w:r>
      <w:r w:rsidR="006B6A46" w:rsidRPr="007E7B7E">
        <w:t>a payee who is directly related to the entity</w:t>
      </w:r>
      <w:r w:rsidR="00DE5543" w:rsidRPr="007E7B7E">
        <w:t>,</w:t>
      </w:r>
      <w:r w:rsidR="006B6A46" w:rsidRPr="007E7B7E">
        <w:t xml:space="preserve"> from which they receive payments, such as family members of a family business; directors or shareholders of a company; beneficiaries of a trust</w:t>
      </w:r>
      <w:r w:rsidR="00605990" w:rsidRPr="007E7B7E">
        <w:t xml:space="preserve">. </w:t>
      </w:r>
      <w:r w:rsidR="005F7035" w:rsidRPr="00AC4747">
        <w:t xml:space="preserve">The concept of closely held payees flows on from existing Payment Summary Annual Report (PSAR) concessions. </w:t>
      </w:r>
      <w:r w:rsidR="00FC7618" w:rsidRPr="008762A3">
        <w:t>All other payees of an entity (known as arm’s length payees) must be reported by the statutory due date.</w:t>
      </w:r>
      <w:r w:rsidR="00FC7618">
        <w:t xml:space="preserve"> </w:t>
      </w:r>
      <w:r w:rsidR="006D0329" w:rsidRPr="007E7B7E">
        <w:t xml:space="preserve">Payers </w:t>
      </w:r>
      <w:r w:rsidR="005F7035" w:rsidRPr="00AC4747">
        <w:t>with this class of</w:t>
      </w:r>
      <w:r w:rsidR="006D0329" w:rsidRPr="007E7B7E">
        <w:t xml:space="preserve"> payee</w:t>
      </w:r>
      <w:r w:rsidR="00DE29E0" w:rsidRPr="007E7B7E">
        <w:t xml:space="preserve"> </w:t>
      </w:r>
      <w:r w:rsidR="00D019A1" w:rsidRPr="007E7B7E">
        <w:t xml:space="preserve">are </w:t>
      </w:r>
      <w:r w:rsidR="00605990" w:rsidRPr="007E7B7E">
        <w:t>eligible</w:t>
      </w:r>
      <w:r w:rsidR="008F156E" w:rsidRPr="00AC4747">
        <w:t xml:space="preserve"> for </w:t>
      </w:r>
      <w:r w:rsidR="00AE1A25" w:rsidRPr="00AC4747">
        <w:t>the following c</w:t>
      </w:r>
      <w:r w:rsidR="00605990" w:rsidRPr="007E7B7E">
        <w:t>oncession</w:t>
      </w:r>
      <w:r w:rsidR="00AE1A25" w:rsidRPr="00AC4747">
        <w:t>s</w:t>
      </w:r>
      <w:r w:rsidR="00605990" w:rsidRPr="007E7B7E">
        <w:t>:</w:t>
      </w:r>
    </w:p>
    <w:p w14:paraId="06B1DABC" w14:textId="5827AF67" w:rsidR="00605990" w:rsidRPr="007E7B7E" w:rsidRDefault="00605990" w:rsidP="00752FF4">
      <w:pPr>
        <w:pStyle w:val="ListBullet2"/>
      </w:pPr>
      <w:r w:rsidRPr="007E7B7E">
        <w:t xml:space="preserve">Deferred </w:t>
      </w:r>
      <w:proofErr w:type="spellStart"/>
      <w:r w:rsidRPr="007E7B7E">
        <w:t>Lodgment</w:t>
      </w:r>
      <w:proofErr w:type="spellEnd"/>
      <w:r w:rsidRPr="007E7B7E">
        <w:t xml:space="preserve"> –</w:t>
      </w:r>
      <w:r w:rsidR="003667C5" w:rsidRPr="007E7B7E">
        <w:t xml:space="preserve"> </w:t>
      </w:r>
      <w:r w:rsidRPr="007E7B7E">
        <w:t>reporting payments to closely held payees subject to withholding “on or before payday”, the report may be deferred to quarterly reporting</w:t>
      </w:r>
      <w:r w:rsidR="002620E3" w:rsidRPr="00AC4747">
        <w:t xml:space="preserve"> for payers with 19 or fewer payees</w:t>
      </w:r>
    </w:p>
    <w:p w14:paraId="0370BF3E" w14:textId="47E1A98F" w:rsidR="00EB335A" w:rsidRPr="004008B7" w:rsidRDefault="00605990" w:rsidP="00752FF4">
      <w:pPr>
        <w:pStyle w:val="ListBullet2"/>
      </w:pPr>
      <w:r w:rsidRPr="007E7B7E">
        <w:t>Deferred Finalisation –</w:t>
      </w:r>
      <w:r w:rsidR="003667C5" w:rsidRPr="007E7B7E">
        <w:t xml:space="preserve"> </w:t>
      </w:r>
      <w:r w:rsidR="004C48E8" w:rsidRPr="00AC4747">
        <w:t xml:space="preserve">concessional due dates for finalising STP reporting </w:t>
      </w:r>
      <w:r w:rsidR="005F7035" w:rsidRPr="007E7B7E">
        <w:t xml:space="preserve">for closely held payees </w:t>
      </w:r>
      <w:r w:rsidR="00CF21E7" w:rsidRPr="00AC4747">
        <w:t>are</w:t>
      </w:r>
      <w:r w:rsidR="004C48E8" w:rsidRPr="00AC4747">
        <w:t xml:space="preserve"> avai</w:t>
      </w:r>
      <w:r w:rsidR="00CF21E7" w:rsidRPr="00AC4747">
        <w:t>l</w:t>
      </w:r>
      <w:r w:rsidR="004C48E8" w:rsidRPr="00AC4747">
        <w:t>able. See ato.gov.au/</w:t>
      </w:r>
      <w:r w:rsidR="00410AB3" w:rsidRPr="00AC4747">
        <w:t>STP for finali</w:t>
      </w:r>
      <w:r w:rsidR="00A0574F" w:rsidRPr="00AC4747">
        <w:t>s</w:t>
      </w:r>
      <w:r w:rsidR="00410AB3" w:rsidRPr="00AC4747">
        <w:t>ation due dates.</w:t>
      </w:r>
    </w:p>
    <w:p w14:paraId="4BD6C527" w14:textId="665A5BBA" w:rsidR="004C48E8" w:rsidRPr="00285A8A" w:rsidRDefault="00DA4BDD" w:rsidP="00285A8A">
      <w:pPr>
        <w:pStyle w:val="ListContinue2"/>
      </w:pPr>
      <w:r w:rsidRPr="00285A8A">
        <w:rPr>
          <w:rStyle w:val="BodyTextIndentChar"/>
          <w:color w:val="000000" w:themeColor="text1"/>
        </w:rPr>
        <w:t>Where a payer is utili</w:t>
      </w:r>
      <w:r w:rsidR="00EE4155" w:rsidRPr="00285A8A">
        <w:rPr>
          <w:rStyle w:val="BodyTextIndentChar"/>
          <w:color w:val="000000" w:themeColor="text1"/>
        </w:rPr>
        <w:t>s</w:t>
      </w:r>
      <w:r w:rsidRPr="00285A8A">
        <w:rPr>
          <w:rStyle w:val="BodyTextIndentChar"/>
          <w:color w:val="000000" w:themeColor="text1"/>
        </w:rPr>
        <w:t xml:space="preserve">ing either of these concessions, </w:t>
      </w:r>
      <w:r w:rsidR="00AC4747" w:rsidRPr="00285A8A">
        <w:rPr>
          <w:rStyle w:val="BodyTextIndentChar"/>
          <w:color w:val="000000" w:themeColor="text1"/>
        </w:rPr>
        <w:t>the income must be reported under this income type</w:t>
      </w:r>
      <w:r w:rsidR="00AC4747" w:rsidRPr="00285A8A">
        <w:t>.</w:t>
      </w:r>
      <w:r w:rsidR="00EE4155" w:rsidRPr="00285A8A">
        <w:t xml:space="preserve"> This income type only applies to SAW income. Where a payer is utilising the deferred </w:t>
      </w:r>
      <w:proofErr w:type="spellStart"/>
      <w:r w:rsidR="00EE4155" w:rsidRPr="00285A8A">
        <w:t>lodgment</w:t>
      </w:r>
      <w:proofErr w:type="spellEnd"/>
      <w:r w:rsidR="00EE4155" w:rsidRPr="00285A8A">
        <w:t xml:space="preserve"> concession, they may report more regularly </w:t>
      </w:r>
      <w:r w:rsidR="008F285B" w:rsidRPr="00285A8A">
        <w:t>if they choose to do so.</w:t>
      </w:r>
      <w:r w:rsidR="00EC0BD4" w:rsidRPr="00285A8A">
        <w:t xml:space="preserve"> A payer may report YTD amounts for any closely held payee</w:t>
      </w:r>
      <w:r w:rsidR="00B85FC8" w:rsidRPr="00285A8A">
        <w:t xml:space="preserve"> under this income type</w:t>
      </w:r>
      <w:r w:rsidR="00F8428D" w:rsidRPr="00285A8A">
        <w:t>, even if they</w:t>
      </w:r>
      <w:r w:rsidR="008B368F" w:rsidRPr="00285A8A">
        <w:t xml:space="preserve"> do not access the concession</w:t>
      </w:r>
      <w:r w:rsidR="00B85FC8" w:rsidRPr="00285A8A">
        <w:t>.</w:t>
      </w:r>
      <w:r w:rsidR="008E26CA" w:rsidRPr="00285A8A">
        <w:t xml:space="preserve"> This </w:t>
      </w:r>
      <w:r w:rsidR="008E26CA" w:rsidRPr="00285A8A">
        <w:lastRenderedPageBreak/>
        <w:t>reporting concession does not relieve the payer of their PAYGW payment obligations, including the due date of payment.</w:t>
      </w:r>
      <w:r w:rsidR="00410AB3" w:rsidRPr="00285A8A">
        <w:t xml:space="preserve"> </w:t>
      </w:r>
      <w:bookmarkEnd w:id="871"/>
    </w:p>
    <w:p w14:paraId="3F0FD1F9" w14:textId="77C02621" w:rsidR="00605990" w:rsidRPr="007E7B7E" w:rsidRDefault="00D14506" w:rsidP="000E6760">
      <w:pPr>
        <w:pStyle w:val="ListBullet"/>
      </w:pPr>
      <w:bookmarkStart w:id="872" w:name="IncomeTypeIAA"/>
      <w:r w:rsidRPr="004C48E8">
        <w:t>IAA (</w:t>
      </w:r>
      <w:r w:rsidR="00605990" w:rsidRPr="004C48E8">
        <w:t xml:space="preserve">Inbound Assignees to Australia) </w:t>
      </w:r>
      <w:r w:rsidR="00605990" w:rsidRPr="007E7B7E">
        <w:t xml:space="preserve">– </w:t>
      </w:r>
      <w:r w:rsidR="00605990" w:rsidRPr="00D20D1E">
        <w:rPr>
          <w:rStyle w:val="IntenseReference"/>
          <w:b w:val="0"/>
          <w:color w:val="auto"/>
        </w:rPr>
        <w:t>New</w:t>
      </w:r>
      <w:r w:rsidR="00605990" w:rsidRPr="007E7B7E">
        <w:t xml:space="preserve"> - some multinational </w:t>
      </w:r>
      <w:r w:rsidR="00670793" w:rsidRPr="007E7B7E">
        <w:t xml:space="preserve">payers </w:t>
      </w:r>
      <w:r w:rsidR="00605990" w:rsidRPr="007E7B7E">
        <w:t xml:space="preserve">exchange, or transfer, </w:t>
      </w:r>
      <w:r w:rsidR="003667C5" w:rsidRPr="007E7B7E">
        <w:t xml:space="preserve">payees </w:t>
      </w:r>
      <w:r w:rsidR="00605990" w:rsidRPr="007E7B7E">
        <w:t>between affiliated entities in different tax jurisdictions. This is done for business and commercial purposes. This payer of this class of payee is eligible, but may not require, a concession for:</w:t>
      </w:r>
    </w:p>
    <w:p w14:paraId="5CF71BA4" w14:textId="77777777" w:rsidR="00605990" w:rsidRPr="007E7B7E" w:rsidRDefault="00605990" w:rsidP="00752FF4">
      <w:pPr>
        <w:pStyle w:val="ListBullet2"/>
        <w:rPr>
          <w:lang w:eastAsia="en-US"/>
        </w:rPr>
      </w:pPr>
      <w:r w:rsidRPr="007E7B7E">
        <w:rPr>
          <w:lang w:eastAsia="en-US"/>
        </w:rPr>
        <w:t xml:space="preserve">Deferred </w:t>
      </w:r>
      <w:proofErr w:type="spellStart"/>
      <w:r w:rsidRPr="007E7B7E">
        <w:rPr>
          <w:lang w:eastAsia="en-US"/>
        </w:rPr>
        <w:t>Lodgment</w:t>
      </w:r>
      <w:proofErr w:type="spellEnd"/>
      <w:r w:rsidRPr="007E7B7E">
        <w:rPr>
          <w:lang w:eastAsia="en-US"/>
        </w:rPr>
        <w:t xml:space="preserve"> –</w:t>
      </w:r>
      <w:r w:rsidR="003667C5" w:rsidRPr="007E7B7E">
        <w:rPr>
          <w:lang w:eastAsia="en-US"/>
        </w:rPr>
        <w:t xml:space="preserve"> </w:t>
      </w:r>
      <w:r w:rsidRPr="007E7B7E">
        <w:rPr>
          <w:lang w:eastAsia="en-US"/>
        </w:rPr>
        <w:t>reporting payments subject to withholding “on or before payday”, the report may be deferred until the last day of the month after the relevant payment was made. A “reasonable estimate” may be provided if actual amounts are not known but must be corrected on or before finalisation</w:t>
      </w:r>
    </w:p>
    <w:p w14:paraId="0EEC48C9" w14:textId="31361A79" w:rsidR="00605990" w:rsidRDefault="00605990" w:rsidP="00752FF4">
      <w:pPr>
        <w:pStyle w:val="ListBullet2"/>
        <w:rPr>
          <w:b/>
        </w:rPr>
      </w:pPr>
      <w:r w:rsidRPr="007E7B7E">
        <w:rPr>
          <w:lang w:eastAsia="en-US"/>
        </w:rPr>
        <w:t>Deferred Finalisation –</w:t>
      </w:r>
      <w:r w:rsidR="003667C5" w:rsidRPr="007E7B7E">
        <w:rPr>
          <w:lang w:eastAsia="en-US"/>
        </w:rPr>
        <w:t xml:space="preserve"> </w:t>
      </w:r>
      <w:r w:rsidRPr="007E7B7E">
        <w:rPr>
          <w:lang w:eastAsia="en-US"/>
        </w:rPr>
        <w:t>finalising the payee income by 14 July, the finalisation may be deferred by one month: until 14 August of that same year</w:t>
      </w:r>
      <w:r w:rsidR="00A2678D">
        <w:t>.</w:t>
      </w:r>
    </w:p>
    <w:p w14:paraId="03A262DC" w14:textId="487930C7" w:rsidR="00A2678D" w:rsidRPr="007E7B7E" w:rsidRDefault="00A2678D" w:rsidP="00285A8A">
      <w:pPr>
        <w:pStyle w:val="ListContinue2"/>
      </w:pPr>
      <w:r w:rsidRPr="00B307C5">
        <w:t>Where</w:t>
      </w:r>
      <w:r w:rsidRPr="00471D8A">
        <w:t xml:space="preserve"> a payer is utilising either of these concessions, the income must be reported under this income type. This income type only applies to SAW income. Where a payer is utilising the deferred </w:t>
      </w:r>
      <w:proofErr w:type="spellStart"/>
      <w:r w:rsidRPr="00471D8A">
        <w:t>lodgment</w:t>
      </w:r>
      <w:proofErr w:type="spellEnd"/>
      <w:r w:rsidRPr="00471D8A">
        <w:t xml:space="preserve"> concess</w:t>
      </w:r>
      <w:r w:rsidRPr="00E71131">
        <w:t xml:space="preserve">ion, they may report </w:t>
      </w:r>
      <w:r>
        <w:t>on or before the actual foreign payment date</w:t>
      </w:r>
      <w:r w:rsidRPr="00471D8A">
        <w:t xml:space="preserve"> if they choose to do so. A payer may report YTD amounts for any </w:t>
      </w:r>
      <w:r>
        <w:t>inbound assignee</w:t>
      </w:r>
      <w:r w:rsidRPr="00471D8A">
        <w:t xml:space="preserve"> under this income type, even if they do not access the concession. This reporting concession does not relieve</w:t>
      </w:r>
      <w:r w:rsidRPr="00E71131">
        <w:t xml:space="preserve"> the payer of their PAYGW payment obligations, including the due date of payment.</w:t>
      </w:r>
    </w:p>
    <w:p w14:paraId="19B0F135" w14:textId="77777777" w:rsidR="00605990" w:rsidRPr="00064C86" w:rsidRDefault="00D14506" w:rsidP="000E6760">
      <w:pPr>
        <w:pStyle w:val="ListBullet"/>
      </w:pPr>
      <w:bookmarkStart w:id="873" w:name="IncomeTypeWHM"/>
      <w:bookmarkEnd w:id="872"/>
      <w:r w:rsidRPr="00D20D1E">
        <w:t>WHM (</w:t>
      </w:r>
      <w:r w:rsidR="00605990" w:rsidRPr="00D20D1E">
        <w:t>Working Holiday Makers)</w:t>
      </w:r>
      <w:r w:rsidR="00605990" w:rsidRPr="00064C86">
        <w:t xml:space="preserve"> – income only for limited visa subclasses for foreign residents. This includes income for a WHM engaged by a Labour-Hire business as an employee but does not include contractors engaged by a Labour-Hire business</w:t>
      </w:r>
    </w:p>
    <w:p w14:paraId="34223BD9" w14:textId="34F8C99C" w:rsidR="00605990" w:rsidRDefault="006038BE" w:rsidP="000E6760">
      <w:pPr>
        <w:pStyle w:val="ListBullet"/>
      </w:pPr>
      <w:bookmarkStart w:id="874" w:name="IncomeTypeSWP"/>
      <w:bookmarkEnd w:id="873"/>
      <w:r>
        <w:t>SWP (</w:t>
      </w:r>
      <w:r w:rsidR="00605990" w:rsidRPr="00D20D1E">
        <w:t xml:space="preserve">Seasonal Worker Programme) </w:t>
      </w:r>
      <w:r w:rsidR="00605990" w:rsidRPr="00064C86">
        <w:t xml:space="preserve">– </w:t>
      </w:r>
      <w:r w:rsidR="00605990" w:rsidRPr="00D20D1E">
        <w:rPr>
          <w:rStyle w:val="IntenseReference"/>
          <w:b w:val="0"/>
          <w:color w:val="auto"/>
        </w:rPr>
        <w:t>New</w:t>
      </w:r>
      <w:r w:rsidR="00605990" w:rsidRPr="00064C86">
        <w:t xml:space="preserve"> </w:t>
      </w:r>
      <w:r w:rsidR="004272A9">
        <w:t>–</w:t>
      </w:r>
      <w:r w:rsidR="00605990" w:rsidRPr="00064C86">
        <w:t xml:space="preserve"> </w:t>
      </w:r>
      <w:r w:rsidR="004272A9">
        <w:t xml:space="preserve">applies to </w:t>
      </w:r>
      <w:r w:rsidR="00605990" w:rsidRPr="00064C86">
        <w:t>regional programmes for government-approved employers</w:t>
      </w:r>
      <w:r w:rsidR="004272A9">
        <w:t>.</w:t>
      </w:r>
      <w:r w:rsidR="00605990" w:rsidRPr="00064C86">
        <w:t xml:space="preserve"> This includes income for a SWP engaged by a Labour-Hire business as an employee but does not include contractors engaged by a Labour-Hire business</w:t>
      </w:r>
    </w:p>
    <w:p w14:paraId="4C71C55F" w14:textId="19462620" w:rsidR="004272A9" w:rsidRDefault="004272A9" w:rsidP="00752FF4">
      <w:pPr>
        <w:pStyle w:val="ListBullet2"/>
      </w:pPr>
      <w:r w:rsidRPr="004272A9">
        <w:t xml:space="preserve">Use this income type to report payments to participants in the </w:t>
      </w:r>
      <w:r w:rsidRPr="00F572A6">
        <w:rPr>
          <w:u w:val="single"/>
        </w:rPr>
        <w:t>Seasonal Worker Program</w:t>
      </w:r>
      <w:r w:rsidRPr="004272A9">
        <w:t xml:space="preserve">, and participants in the </w:t>
      </w:r>
      <w:r w:rsidRPr="00F572A6">
        <w:rPr>
          <w:u w:val="single"/>
        </w:rPr>
        <w:t>Pacific Australia Labour Mobility</w:t>
      </w:r>
      <w:r w:rsidRPr="004272A9">
        <w:t xml:space="preserve"> (PALM) scheme who have indicated on a TFN declaration that they are a non-resident.</w:t>
      </w:r>
    </w:p>
    <w:p w14:paraId="33315D23" w14:textId="69D76051" w:rsidR="004272A9" w:rsidRPr="00064C86" w:rsidRDefault="004272A9" w:rsidP="00752FF4">
      <w:pPr>
        <w:pStyle w:val="ListBullet2"/>
      </w:pPr>
      <w:r w:rsidRPr="004272A9">
        <w:t>Do not use this income type to report payments to participants in the PALM scheme who have indicated on a TFN declaration that they are a resident. Use SAW income type instead.</w:t>
      </w:r>
    </w:p>
    <w:p w14:paraId="205EB326" w14:textId="77777777" w:rsidR="00605990" w:rsidRPr="00064C86" w:rsidRDefault="00D14506" w:rsidP="000E6760">
      <w:pPr>
        <w:pStyle w:val="ListBullet"/>
      </w:pPr>
      <w:bookmarkStart w:id="875" w:name="IncomeTypeFEI"/>
      <w:bookmarkEnd w:id="874"/>
      <w:r w:rsidRPr="00D20D1E">
        <w:t>FEI (</w:t>
      </w:r>
      <w:r w:rsidR="00605990" w:rsidRPr="00D20D1E">
        <w:t>Foreign Employment)</w:t>
      </w:r>
      <w:r w:rsidR="00605990" w:rsidRPr="00064C86">
        <w:t xml:space="preserve"> – assessable income paid to payees, who are Australian tax residents, that is subject to tax in another country, for work performed in that country, if the qualification period is met</w:t>
      </w:r>
    </w:p>
    <w:p w14:paraId="6C0B7EEF" w14:textId="42816AA6" w:rsidR="00605990" w:rsidRPr="00FB1BE6" w:rsidRDefault="00D14506" w:rsidP="000E6760">
      <w:pPr>
        <w:pStyle w:val="ListBullet"/>
      </w:pPr>
      <w:bookmarkStart w:id="876" w:name="IncomeTypeJPD"/>
      <w:bookmarkEnd w:id="875"/>
      <w:r w:rsidRPr="00D20D1E">
        <w:t>JPD (</w:t>
      </w:r>
      <w:r w:rsidR="00605990" w:rsidRPr="00D20D1E">
        <w:t>Joint Petroleum Development Area)</w:t>
      </w:r>
      <w:r w:rsidR="00605990" w:rsidRPr="00064C86">
        <w:t xml:space="preserve"> – </w:t>
      </w:r>
      <w:r w:rsidR="00605990" w:rsidRPr="00D20D1E">
        <w:rPr>
          <w:rStyle w:val="IntenseReference"/>
          <w:b w:val="0"/>
          <w:color w:val="auto"/>
        </w:rPr>
        <w:t>Deprecated</w:t>
      </w:r>
      <w:r w:rsidR="00605990" w:rsidRPr="00064C86">
        <w:t xml:space="preserve"> – for payments to individuals for work or services performed in the JPDA where the payment is covered by </w:t>
      </w:r>
      <w:r w:rsidR="00605990" w:rsidRPr="007E7B7E">
        <w:rPr>
          <w:i/>
        </w:rPr>
        <w:t>Subdivision 12-B of schedule 1 to the TAA</w:t>
      </w:r>
      <w:r w:rsidR="00605990" w:rsidRPr="00064C86">
        <w:t>.</w:t>
      </w:r>
      <w:r w:rsidR="008F2F1A" w:rsidRPr="00064C86">
        <w:t xml:space="preserve"> </w:t>
      </w:r>
      <w:r w:rsidR="000E1E22" w:rsidRPr="00064C86">
        <w:t xml:space="preserve">Can only be reported for financial year </w:t>
      </w:r>
      <w:r w:rsidR="00AC0498" w:rsidRPr="00064C86">
        <w:t>2019/2020 and earlier</w:t>
      </w:r>
    </w:p>
    <w:p w14:paraId="101197A1" w14:textId="77777777" w:rsidR="00605990" w:rsidRPr="00064C86" w:rsidRDefault="00956C18" w:rsidP="000E6760">
      <w:pPr>
        <w:pStyle w:val="ListBullet"/>
      </w:pPr>
      <w:bookmarkStart w:id="877" w:name="IncomeTypeVOL"/>
      <w:bookmarkEnd w:id="876"/>
      <w:r w:rsidRPr="00D20D1E">
        <w:t>VOL (</w:t>
      </w:r>
      <w:r w:rsidR="00605990" w:rsidRPr="00D20D1E">
        <w:t>Voluntary Agreement)</w:t>
      </w:r>
      <w:r w:rsidR="00605990" w:rsidRPr="00064C86">
        <w:t xml:space="preserve"> - a written agreement between a </w:t>
      </w:r>
      <w:proofErr w:type="spellStart"/>
      <w:r w:rsidR="00605990" w:rsidRPr="00064C86">
        <w:t>payer</w:t>
      </w:r>
      <w:proofErr w:type="spellEnd"/>
      <w:r w:rsidR="00605990" w:rsidRPr="00064C86">
        <w:t xml:space="preserve"> and a contractor payee to bring work payments into the PAYGW system. The payer does not have to withhold amounts for payments they make to contractors. However, the payer and a contract worker (payee) can enter into a voluntary agreement to withhold an amount of tax from each payment they make to the contractor</w:t>
      </w:r>
    </w:p>
    <w:p w14:paraId="0DF2B842" w14:textId="72BF7C34" w:rsidR="00605990" w:rsidRPr="00064C86" w:rsidRDefault="00956C18" w:rsidP="000E6760">
      <w:pPr>
        <w:pStyle w:val="ListBullet"/>
      </w:pPr>
      <w:bookmarkStart w:id="878" w:name="IncomeTypeLAB"/>
      <w:bookmarkEnd w:id="877"/>
      <w:r w:rsidRPr="00D20D1E">
        <w:t>LAB (</w:t>
      </w:r>
      <w:r w:rsidR="00605990" w:rsidRPr="00D20D1E">
        <w:t>Labour-Hire)</w:t>
      </w:r>
      <w:r w:rsidR="00605990" w:rsidRPr="00064C86">
        <w:t xml:space="preserve"> – payments by a business that arranges for persons to perform work or services, or performances, directly for clients of the entity. Income for contractors only, does not include employees</w:t>
      </w:r>
      <w:r w:rsidR="00236DFE">
        <w:t xml:space="preserve"> but may include those with a voluntary agreement</w:t>
      </w:r>
    </w:p>
    <w:p w14:paraId="33937B5E" w14:textId="77777777" w:rsidR="00605990" w:rsidRPr="00064C86" w:rsidRDefault="00956C18" w:rsidP="000E6760">
      <w:pPr>
        <w:pStyle w:val="ListBullet"/>
      </w:pPr>
      <w:bookmarkStart w:id="879" w:name="IncomeTypeOSP"/>
      <w:bookmarkEnd w:id="878"/>
      <w:r w:rsidRPr="00D20D1E">
        <w:t>OSP (</w:t>
      </w:r>
      <w:r w:rsidR="00605990" w:rsidRPr="00D20D1E">
        <w:t>Other Specified Payments)</w:t>
      </w:r>
      <w:r w:rsidR="00605990" w:rsidRPr="00064C86">
        <w:t xml:space="preserve"> - Specified payments by regulation 27 of the Taxation Administration Regulations 2017. Income from tutorial services provided for the Aboriginal Tutorial Assistance Scheme of the Department of Education, Skills and Employment; from translation and interpretation services for the Translating and Interpreting Service of the Department of Home Affairs; as a performing artist in a promotional activity.</w:t>
      </w:r>
    </w:p>
    <w:bookmarkEnd w:id="879"/>
    <w:p w14:paraId="3BF09240" w14:textId="6187A7C2" w:rsidR="008D40B5" w:rsidRPr="00890B9D" w:rsidRDefault="008D40B5">
      <w:pPr>
        <w:pStyle w:val="Cross-Reference"/>
      </w:pPr>
      <w:r w:rsidRPr="00890B9D">
        <w:t xml:space="preserve">For the Tax Treatment Category/Options that are permissible per Income Type, refer to section </w:t>
      </w:r>
      <w:r w:rsidR="001F5317" w:rsidRPr="00825495">
        <w:rPr>
          <w:rStyle w:val="SmartLink"/>
        </w:rPr>
        <w:fldChar w:fldCharType="begin"/>
      </w:r>
      <w:r w:rsidR="001F5317" w:rsidRPr="00825495">
        <w:rPr>
          <w:rStyle w:val="SmartLink"/>
        </w:rPr>
        <w:instrText xml:space="preserve"> REF _Ref34858371 \r \h </w:instrText>
      </w:r>
      <w:r w:rsidR="001F5317" w:rsidRPr="00825495">
        <w:rPr>
          <w:rStyle w:val="SmartLink"/>
        </w:rPr>
      </w:r>
      <w:r w:rsidR="001F5317" w:rsidRPr="00825495">
        <w:rPr>
          <w:rStyle w:val="SmartLink"/>
        </w:rPr>
        <w:fldChar w:fldCharType="separate"/>
      </w:r>
      <w:r w:rsidR="00C14FEC">
        <w:rPr>
          <w:rStyle w:val="SmartLink"/>
        </w:rPr>
        <w:t>10.10</w:t>
      </w:r>
      <w:r w:rsidR="001F5317" w:rsidRPr="00825495">
        <w:rPr>
          <w:rStyle w:val="SmartLink"/>
        </w:rPr>
        <w:fldChar w:fldCharType="end"/>
      </w:r>
      <w:r w:rsidR="00B422EF" w:rsidRPr="00825495">
        <w:rPr>
          <w:rStyle w:val="SmartLink"/>
        </w:rPr>
        <w:t xml:space="preserve"> </w:t>
      </w:r>
      <w:r w:rsidR="001E24FD" w:rsidRPr="00825495">
        <w:rPr>
          <w:rStyle w:val="SmartLink"/>
        </w:rPr>
        <w:fldChar w:fldCharType="begin" w:fldLock="1"/>
      </w:r>
      <w:r w:rsidR="001E24FD" w:rsidRPr="00825495">
        <w:rPr>
          <w:rStyle w:val="SmartLink"/>
        </w:rPr>
        <w:instrText xml:space="preserve"> REF _Ref34858371 \h </w:instrText>
      </w:r>
      <w:r w:rsidR="001E24FD" w:rsidRPr="00825495">
        <w:rPr>
          <w:rStyle w:val="SmartLink"/>
        </w:rPr>
      </w:r>
      <w:r w:rsidR="001E24FD" w:rsidRPr="00825495">
        <w:rPr>
          <w:rStyle w:val="SmartLink"/>
        </w:rPr>
        <w:fldChar w:fldCharType="separate"/>
      </w:r>
      <w:r w:rsidR="001E24FD" w:rsidRPr="00825495">
        <w:rPr>
          <w:rStyle w:val="SmartLink"/>
        </w:rPr>
        <w:t>Tax Treatment Codes Permissible per Income Type</w:t>
      </w:r>
      <w:r w:rsidR="001E24FD" w:rsidRPr="00825495">
        <w:rPr>
          <w:rStyle w:val="SmartLink"/>
        </w:rPr>
        <w:fldChar w:fldCharType="end"/>
      </w:r>
      <w:r w:rsidR="001E24FD" w:rsidRPr="00890B9D">
        <w:t>.</w:t>
      </w:r>
    </w:p>
    <w:p w14:paraId="17277792" w14:textId="0645634C" w:rsidR="00F80336" w:rsidRPr="00890B9D" w:rsidRDefault="0081664F">
      <w:pPr>
        <w:pStyle w:val="Cross-Reference"/>
      </w:pPr>
      <w:r w:rsidRPr="00890B9D">
        <w:t xml:space="preserve">Refer to business rules in section </w:t>
      </w:r>
      <w:r w:rsidR="00D3545A" w:rsidRPr="00825495">
        <w:rPr>
          <w:rStyle w:val="SmartLink"/>
        </w:rPr>
        <w:fldChar w:fldCharType="begin"/>
      </w:r>
      <w:r w:rsidR="00D3545A" w:rsidRPr="00825495">
        <w:rPr>
          <w:rStyle w:val="SmartLink"/>
        </w:rPr>
        <w:instrText xml:space="preserve"> REF _Ref33886194 \r \h </w:instrText>
      </w:r>
      <w:r w:rsidR="00D3545A" w:rsidRPr="00825495">
        <w:rPr>
          <w:rStyle w:val="SmartLink"/>
        </w:rPr>
      </w:r>
      <w:r w:rsidR="00D3545A" w:rsidRPr="00825495">
        <w:rPr>
          <w:rStyle w:val="SmartLink"/>
        </w:rPr>
        <w:fldChar w:fldCharType="separate"/>
      </w:r>
      <w:r w:rsidR="00C14FEC">
        <w:rPr>
          <w:rStyle w:val="SmartLink"/>
        </w:rPr>
        <w:t>5.6</w:t>
      </w:r>
      <w:r w:rsidR="00D3545A"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_Ref33886194 \h </w:instrText>
      </w:r>
      <w:r w:rsidRPr="00825495">
        <w:rPr>
          <w:rStyle w:val="SmartLink"/>
        </w:rPr>
      </w:r>
      <w:r w:rsidRPr="00825495">
        <w:rPr>
          <w:rStyle w:val="SmartLink"/>
        </w:rPr>
        <w:fldChar w:fldCharType="separate"/>
      </w:r>
      <w:r w:rsidR="00C01EFE" w:rsidRPr="00825495">
        <w:rPr>
          <w:rStyle w:val="SmartLink"/>
        </w:rPr>
        <w:t>Income Types</w:t>
      </w:r>
      <w:r w:rsidRPr="00825495">
        <w:rPr>
          <w:rStyle w:val="SmartLink"/>
        </w:rPr>
        <w:fldChar w:fldCharType="end"/>
      </w:r>
      <w:r w:rsidRPr="00890B9D">
        <w:t>.</w:t>
      </w:r>
    </w:p>
    <w:p w14:paraId="6022D91B" w14:textId="0BD47C42" w:rsidR="00676ADC" w:rsidRDefault="00676ADC">
      <w:pPr>
        <w:pStyle w:val="Cross-Reference"/>
      </w:pPr>
      <w:r w:rsidRPr="00890B9D">
        <w:t xml:space="preserve">Refer to enumeration codes in section </w:t>
      </w:r>
      <w:r w:rsidR="00D37D99" w:rsidRPr="00825495">
        <w:rPr>
          <w:rStyle w:val="SmartLink"/>
        </w:rPr>
        <w:fldChar w:fldCharType="begin"/>
      </w:r>
      <w:r w:rsidR="00D37D99" w:rsidRPr="00825495">
        <w:rPr>
          <w:rStyle w:val="SmartLink"/>
        </w:rPr>
        <w:instrText xml:space="preserve"> REF  _Ref34571026 \h \r </w:instrText>
      </w:r>
      <w:r w:rsidR="00D37D99" w:rsidRPr="00825495">
        <w:rPr>
          <w:rStyle w:val="SmartLink"/>
        </w:rPr>
      </w:r>
      <w:r w:rsidR="00D37D99" w:rsidRPr="00825495">
        <w:rPr>
          <w:rStyle w:val="SmartLink"/>
        </w:rPr>
        <w:fldChar w:fldCharType="separate"/>
      </w:r>
      <w:r w:rsidR="00C14FEC">
        <w:rPr>
          <w:rStyle w:val="SmartLink"/>
        </w:rPr>
        <w:t>10.12</w:t>
      </w:r>
      <w:r w:rsidR="00D37D99"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Pr="00825495">
        <w:rPr>
          <w:rStyle w:val="SmartLink"/>
        </w:rPr>
      </w:r>
      <w:r w:rsidRPr="00825495">
        <w:rPr>
          <w:rStyle w:val="SmartLink"/>
        </w:rPr>
        <w:fldChar w:fldCharType="separate"/>
      </w:r>
      <w:r w:rsidR="001E24FD" w:rsidRPr="00825495">
        <w:rPr>
          <w:rStyle w:val="SmartLink"/>
        </w:rPr>
        <w:t>Enumerations</w:t>
      </w:r>
      <w:r w:rsidRPr="00825495">
        <w:rPr>
          <w:rStyle w:val="SmartLink"/>
        </w:rPr>
        <w:fldChar w:fldCharType="end"/>
      </w:r>
      <w:r w:rsidRPr="00890B9D">
        <w:t>.</w:t>
      </w:r>
    </w:p>
    <w:p w14:paraId="42AE65AA" w14:textId="7D4066BA" w:rsidR="00AE6D43" w:rsidRPr="00890B9D" w:rsidRDefault="00AE6D43">
      <w:pPr>
        <w:pStyle w:val="Cross-Reference"/>
      </w:pPr>
      <w:r>
        <w:t xml:space="preserve">Refer to the </w:t>
      </w:r>
      <w:hyperlink r:id="rId68" w:history="1">
        <w:r w:rsidRPr="00FA611D">
          <w:rPr>
            <w:rStyle w:val="Hyperlink"/>
          </w:rPr>
          <w:t>Income</w:t>
        </w:r>
        <w:r w:rsidR="00FA611D" w:rsidRPr="00FA611D">
          <w:rPr>
            <w:rStyle w:val="Hyperlink"/>
          </w:rPr>
          <w:t xml:space="preserve"> Types/Country Codes Position Paper</w:t>
        </w:r>
      </w:hyperlink>
      <w:r w:rsidR="00FA611D">
        <w:t xml:space="preserve"> for detailed requirements</w:t>
      </w:r>
      <w:r w:rsidR="00C4279E">
        <w:t>.</w:t>
      </w:r>
    </w:p>
    <w:p w14:paraId="33EFBC13" w14:textId="77777777" w:rsidR="00605990" w:rsidRPr="00890B9D" w:rsidRDefault="00605990" w:rsidP="004A0EAE">
      <w:pPr>
        <w:pStyle w:val="Heading3"/>
      </w:pPr>
      <w:bookmarkStart w:id="880" w:name="_Ref33890428"/>
      <w:bookmarkStart w:id="881" w:name="_Ref33890431"/>
      <w:r w:rsidRPr="00890B9D">
        <w:lastRenderedPageBreak/>
        <w:t>Country Codes</w:t>
      </w:r>
      <w:bookmarkEnd w:id="880"/>
      <w:bookmarkEnd w:id="881"/>
    </w:p>
    <w:p w14:paraId="0F0EE186" w14:textId="77777777" w:rsidR="00BE5E6E" w:rsidRPr="00890B9D" w:rsidRDefault="00BE5E6E" w:rsidP="000E6760">
      <w:pPr>
        <w:pStyle w:val="BodyText"/>
      </w:pPr>
      <w:r w:rsidRPr="00890B9D">
        <w:t>Where income involves other tax jurisdictions, the income must be provided for the specific country for that tax jurisdiction. Australia has tax treaties with many countries to reduce or eliminate double taxation caused by overlapping tax jurisdictions. These treaties:</w:t>
      </w:r>
    </w:p>
    <w:p w14:paraId="48EE8322" w14:textId="77777777" w:rsidR="00BE5E6E" w:rsidRPr="00890B9D" w:rsidRDefault="00BE5E6E" w:rsidP="000E6760">
      <w:pPr>
        <w:pStyle w:val="ListBullet"/>
      </w:pPr>
      <w:r w:rsidRPr="00890B9D">
        <w:t xml:space="preserve">Provide a level of security about the tax rules that will apply to </w:t>
      </w:r>
      <w:proofErr w:type="gramStart"/>
      <w:r w:rsidRPr="00890B9D">
        <w:t>particular international</w:t>
      </w:r>
      <w:proofErr w:type="gramEnd"/>
      <w:r w:rsidRPr="00890B9D">
        <w:t xml:space="preserve"> transactions</w:t>
      </w:r>
    </w:p>
    <w:p w14:paraId="012984B3" w14:textId="77777777" w:rsidR="00BE5E6E" w:rsidRPr="00890B9D" w:rsidRDefault="00BE5E6E" w:rsidP="000E6760">
      <w:pPr>
        <w:pStyle w:val="ListBullet"/>
      </w:pPr>
      <w:r w:rsidRPr="00890B9D">
        <w:t>Prevent avoidance and evasion of taxes on various forms of income flows between treaty partners.</w:t>
      </w:r>
    </w:p>
    <w:p w14:paraId="30D4763C" w14:textId="77777777" w:rsidR="00BE5E6E" w:rsidRPr="00890B9D" w:rsidRDefault="00BE5E6E" w:rsidP="000E6760">
      <w:pPr>
        <w:pStyle w:val="BodyText"/>
      </w:pPr>
      <w:r w:rsidRPr="00890B9D">
        <w:t>New treaties are regularly formed with foreign countries. Since September 2018, the ATO receives and exchanges financial account information with participating foreign tax authorities. As such, specific Income Types must report YTD income by Country Code to assist Australia to meet its international commitments:</w:t>
      </w:r>
    </w:p>
    <w:p w14:paraId="61C89FE8" w14:textId="77777777" w:rsidR="00BE5E6E" w:rsidRPr="00064C86" w:rsidRDefault="00BE5E6E" w:rsidP="000E6760">
      <w:pPr>
        <w:pStyle w:val="ListBullet"/>
      </w:pPr>
      <w:r w:rsidRPr="00FB1BE6">
        <w:t>Foreign Employment</w:t>
      </w:r>
      <w:r w:rsidRPr="00064C86">
        <w:t xml:space="preserve"> – Australian residents for tax purposes are taxed on their worldwide income. If the payee worked overseas or provided services to an organisation located outside of Australia, payments must be defined both as Foreign Employment (if the qualification period is or will be satisfied) and Country Code where the work was performed or the foreign entity is located (“host” country)</w:t>
      </w:r>
    </w:p>
    <w:p w14:paraId="68AB70E4" w14:textId="77777777" w:rsidR="00BE5E6E" w:rsidRPr="00064C86" w:rsidRDefault="00BE5E6E" w:rsidP="000E6760">
      <w:pPr>
        <w:pStyle w:val="ListBullet"/>
      </w:pPr>
      <w:r w:rsidRPr="00D20D1E">
        <w:t>Inbound Assignees to Australia</w:t>
      </w:r>
      <w:r w:rsidRPr="00064C86">
        <w:t xml:space="preserve"> – an inbound assignee who is seconded to work in Australia for an Australian entity but is employed by an offshore entity and is paid, in whole or part of their base salary and other remuneration, by an offshore entity. As the work performed in Australia may be subject to payroll taxes, superannuation guarantee and PAYGW, but not wholly paid by the Australian entity, the income must be reported by Country Code of the offshore entity (“home” country) </w:t>
      </w:r>
    </w:p>
    <w:p w14:paraId="491D5343" w14:textId="51C728D5" w:rsidR="00605990" w:rsidRPr="00890B9D" w:rsidRDefault="00BE5E6E" w:rsidP="000E6760">
      <w:pPr>
        <w:pStyle w:val="ListBullet"/>
      </w:pPr>
      <w:r w:rsidRPr="00D20D1E">
        <w:t xml:space="preserve">Working Holiday Maker </w:t>
      </w:r>
      <w:r w:rsidRPr="00064C86">
        <w:t>–</w:t>
      </w:r>
      <w:r w:rsidRPr="00FB1BE6">
        <w:t xml:space="preserve"> </w:t>
      </w:r>
      <w:r w:rsidRPr="00890B9D">
        <w:t xml:space="preserve">those payees who have a specific class of Visa (417 and 462 only) to enable them to temporarily work in Australia must have their income reported by Country Code of their visa (“home” country). </w:t>
      </w:r>
      <w:r w:rsidR="00605990" w:rsidRPr="00890B9D">
        <w:t>All Payment Types/labels within the Income Stream Collection must be reported for each combination of Income Type/Country Code.</w:t>
      </w:r>
    </w:p>
    <w:p w14:paraId="051016F2" w14:textId="07185563" w:rsidR="008B464B" w:rsidRDefault="008B464B">
      <w:pPr>
        <w:pStyle w:val="Cross-Reference"/>
      </w:pPr>
      <w:r w:rsidRPr="00890B9D">
        <w:t xml:space="preserve">Refer to business rules in section </w:t>
      </w:r>
      <w:r w:rsidR="00D3545A" w:rsidRPr="00825495">
        <w:rPr>
          <w:rStyle w:val="SmartLink"/>
        </w:rPr>
        <w:fldChar w:fldCharType="begin"/>
      </w:r>
      <w:r w:rsidR="00D3545A" w:rsidRPr="00825495">
        <w:rPr>
          <w:rStyle w:val="SmartLink"/>
        </w:rPr>
        <w:instrText xml:space="preserve"> REF _Ref33886255 \r \h </w:instrText>
      </w:r>
      <w:r w:rsidR="00D3545A" w:rsidRPr="00825495">
        <w:rPr>
          <w:rStyle w:val="SmartLink"/>
        </w:rPr>
      </w:r>
      <w:r w:rsidR="00D3545A" w:rsidRPr="00825495">
        <w:rPr>
          <w:rStyle w:val="SmartLink"/>
        </w:rPr>
        <w:fldChar w:fldCharType="separate"/>
      </w:r>
      <w:r w:rsidR="00C14FEC">
        <w:rPr>
          <w:rStyle w:val="SmartLink"/>
        </w:rPr>
        <w:t>5.7</w:t>
      </w:r>
      <w:r w:rsidR="00D3545A"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_Ref33886258 \h </w:instrText>
      </w:r>
      <w:r w:rsidRPr="00825495">
        <w:rPr>
          <w:rStyle w:val="SmartLink"/>
        </w:rPr>
      </w:r>
      <w:r w:rsidRPr="00825495">
        <w:rPr>
          <w:rStyle w:val="SmartLink"/>
        </w:rPr>
        <w:fldChar w:fldCharType="separate"/>
      </w:r>
      <w:r w:rsidR="00C01EFE" w:rsidRPr="00825495">
        <w:rPr>
          <w:rStyle w:val="SmartLink"/>
        </w:rPr>
        <w:t>Country Codes</w:t>
      </w:r>
      <w:r w:rsidRPr="00825495">
        <w:rPr>
          <w:rStyle w:val="SmartLink"/>
        </w:rPr>
        <w:fldChar w:fldCharType="end"/>
      </w:r>
      <w:r w:rsidRPr="00890B9D">
        <w:t>.</w:t>
      </w:r>
    </w:p>
    <w:p w14:paraId="05A20637" w14:textId="7EDD1C62" w:rsidR="00FA611D" w:rsidRPr="00890B9D" w:rsidRDefault="00FA611D">
      <w:pPr>
        <w:pStyle w:val="Cross-Reference"/>
      </w:pPr>
      <w:r>
        <w:t xml:space="preserve">Refer to the </w:t>
      </w:r>
      <w:hyperlink r:id="rId69" w:history="1">
        <w:r w:rsidRPr="00FA611D">
          <w:rPr>
            <w:rStyle w:val="Hyperlink"/>
          </w:rPr>
          <w:t>Income Types/Country Codes Position Paper</w:t>
        </w:r>
      </w:hyperlink>
      <w:r>
        <w:t xml:space="preserve"> for detailed requirements</w:t>
      </w:r>
      <w:r w:rsidR="00141D1C">
        <w:t>.</w:t>
      </w:r>
    </w:p>
    <w:p w14:paraId="554D0114" w14:textId="77777777" w:rsidR="00444B63" w:rsidRPr="00890B9D" w:rsidRDefault="00444B63" w:rsidP="007359C5">
      <w:pPr>
        <w:pStyle w:val="Heading2"/>
      </w:pPr>
      <w:bookmarkStart w:id="882" w:name="_Ref33895400"/>
      <w:bookmarkStart w:id="883" w:name="_Ref33895402"/>
      <w:bookmarkStart w:id="884" w:name="_Toc54861812"/>
      <w:bookmarkStart w:id="885" w:name="_Toc238031956"/>
      <w:r w:rsidRPr="00890B9D">
        <w:t>Corrections Framework</w:t>
      </w:r>
      <w:bookmarkEnd w:id="882"/>
      <w:bookmarkEnd w:id="883"/>
      <w:bookmarkEnd w:id="884"/>
      <w:bookmarkEnd w:id="885"/>
    </w:p>
    <w:p w14:paraId="062F3AD4" w14:textId="3C9749A1" w:rsidR="00444B63" w:rsidRPr="00890B9D" w:rsidRDefault="00444B63" w:rsidP="000E6760">
      <w:pPr>
        <w:pStyle w:val="BodyText"/>
      </w:pPr>
      <w:r w:rsidRPr="00890B9D">
        <w:t>There are many reasons why previously reported data may need to be corrected</w:t>
      </w:r>
      <w:r w:rsidR="00D03A78">
        <w:t>. Common reasons include</w:t>
      </w:r>
      <w:r w:rsidRPr="00890B9D">
        <w:t>:</w:t>
      </w:r>
    </w:p>
    <w:p w14:paraId="5CF09355" w14:textId="1C5C6791" w:rsidR="00444B63" w:rsidRPr="00FB1BE6" w:rsidRDefault="00444B63" w:rsidP="000E6760">
      <w:pPr>
        <w:pStyle w:val="ListBullet"/>
      </w:pPr>
      <w:r w:rsidRPr="00D20D1E">
        <w:rPr>
          <w:rStyle w:val="IntenseEmphasis"/>
        </w:rPr>
        <w:t>The fix involves a payment subject to withholding</w:t>
      </w:r>
      <w:r w:rsidRPr="00064C86">
        <w:t xml:space="preserve"> - If an additional payment is made and is subject to withholding then the </w:t>
      </w:r>
      <w:r w:rsidR="005F4641" w:rsidRPr="00064C86">
        <w:t>payer</w:t>
      </w:r>
      <w:r w:rsidRPr="00064C86">
        <w:t xml:space="preserve"> is required to report in a pay event</w:t>
      </w:r>
      <w:r w:rsidR="008A1D0D">
        <w:t xml:space="preserve"> (</w:t>
      </w:r>
      <w:r w:rsidR="005B4D3E">
        <w:t>submit</w:t>
      </w:r>
      <w:r w:rsidR="008A1D0D">
        <w:t>)</w:t>
      </w:r>
    </w:p>
    <w:p w14:paraId="14510630" w14:textId="5533230E" w:rsidR="00444B63" w:rsidRPr="00064C86" w:rsidRDefault="00444B63" w:rsidP="000E6760">
      <w:pPr>
        <w:pStyle w:val="ListBullet"/>
      </w:pPr>
      <w:r w:rsidRPr="00D20D1E">
        <w:rPr>
          <w:rStyle w:val="IntenseEmphasis"/>
        </w:rPr>
        <w:t>The fix involves a payment NOT subject to withholding</w:t>
      </w:r>
      <w:r w:rsidRPr="00064C86">
        <w:t xml:space="preserve"> - Payments not subject to withholding </w:t>
      </w:r>
      <w:r w:rsidR="002F181F" w:rsidRPr="00064C86">
        <w:t>are not reportable</w:t>
      </w:r>
      <w:r w:rsidR="002F181F">
        <w:t xml:space="preserve"> through STP </w:t>
      </w:r>
      <w:r w:rsidR="00861ACB">
        <w:t>(</w:t>
      </w:r>
      <w:proofErr w:type="gramStart"/>
      <w:r w:rsidR="00861ACB">
        <w:t>with the exception of</w:t>
      </w:r>
      <w:proofErr w:type="gramEnd"/>
      <w:r w:rsidR="00861ACB">
        <w:t xml:space="preserve"> Lump Sum D and Exempt Foreign Employment Income)</w:t>
      </w:r>
    </w:p>
    <w:p w14:paraId="03671EE8" w14:textId="77777777" w:rsidR="00444B63" w:rsidRPr="00FB1BE6" w:rsidRDefault="00444B63" w:rsidP="000E6760">
      <w:pPr>
        <w:pStyle w:val="ListBullet"/>
      </w:pPr>
      <w:r w:rsidRPr="00D20D1E">
        <w:rPr>
          <w:rStyle w:val="IntenseEmphasis"/>
        </w:rPr>
        <w:t>Misclassification with no additional payment</w:t>
      </w:r>
      <w:r w:rsidRPr="00064C86">
        <w:t xml:space="preserve"> - A misclassification is when information has previously been reported under an incorrect </w:t>
      </w:r>
      <w:r w:rsidR="001817C2" w:rsidRPr="00064C86">
        <w:t xml:space="preserve">Income Type, </w:t>
      </w:r>
      <w:r w:rsidR="005A2477" w:rsidRPr="00064C86">
        <w:t>Country Code, Payment Type or Other Component</w:t>
      </w:r>
      <w:r w:rsidRPr="00FB1BE6">
        <w:t xml:space="preserve"> and there is no additional payment to the </w:t>
      </w:r>
      <w:r w:rsidR="002368E6" w:rsidRPr="00FB1BE6">
        <w:t>payee</w:t>
      </w:r>
    </w:p>
    <w:p w14:paraId="261957FD" w14:textId="46FBF950" w:rsidR="00444B63" w:rsidRPr="00FB1BE6" w:rsidRDefault="00444B63" w:rsidP="000E6760">
      <w:pPr>
        <w:pStyle w:val="ListBullet"/>
      </w:pPr>
      <w:r w:rsidRPr="00D20D1E">
        <w:rPr>
          <w:rStyle w:val="IntenseEmphasis"/>
        </w:rPr>
        <w:t>Overpayment</w:t>
      </w:r>
      <w:r w:rsidR="00716EF0">
        <w:rPr>
          <w:rStyle w:val="IntenseEmphasis"/>
        </w:rPr>
        <w:t>s</w:t>
      </w:r>
      <w:r w:rsidRPr="00D20D1E">
        <w:rPr>
          <w:rStyle w:val="IntenseEmphasis"/>
        </w:rPr>
        <w:t xml:space="preserve"> </w:t>
      </w:r>
      <w:r w:rsidRPr="00064C86">
        <w:t xml:space="preserve">- An overpayment is when </w:t>
      </w:r>
      <w:r w:rsidR="003B180F" w:rsidRPr="00064C86">
        <w:t xml:space="preserve">a </w:t>
      </w:r>
      <w:proofErr w:type="spellStart"/>
      <w:r w:rsidR="003B180F" w:rsidRPr="00064C86">
        <w:t>payer</w:t>
      </w:r>
      <w:proofErr w:type="spellEnd"/>
      <w:r w:rsidRPr="00064C86">
        <w:t xml:space="preserve"> has mistakenly overpaid </w:t>
      </w:r>
      <w:r w:rsidR="003B180F" w:rsidRPr="00FB1BE6">
        <w:t>a payee</w:t>
      </w:r>
      <w:r w:rsidRPr="00FB1BE6">
        <w:t xml:space="preserve"> the appropriate wages and entitlements due under the </w:t>
      </w:r>
      <w:proofErr w:type="gramStart"/>
      <w:r w:rsidR="007F1E62">
        <w:t>payees</w:t>
      </w:r>
      <w:proofErr w:type="gramEnd"/>
      <w:r w:rsidRPr="00FB1BE6">
        <w:t xml:space="preserve"> contract of employment</w:t>
      </w:r>
      <w:r w:rsidR="0011783D">
        <w:t xml:space="preserve">. </w:t>
      </w:r>
      <w:r w:rsidR="000E7E75">
        <w:t>If a payee is overpaid in a previous financial year and it is realised in a later year</w:t>
      </w:r>
      <w:r w:rsidR="00765719">
        <w:t>, the prior year finalised</w:t>
      </w:r>
      <w:r w:rsidR="00594FAD">
        <w:t xml:space="preserve"> Income Statement</w:t>
      </w:r>
      <w:r w:rsidR="00765719">
        <w:t xml:space="preserve"> must be amended. </w:t>
      </w:r>
      <w:r w:rsidR="00D307A4">
        <w:t xml:space="preserve"> </w:t>
      </w:r>
      <w:r w:rsidR="00BE7040">
        <w:t>Similarly, for transfers between payers in an economic group on the same payroll</w:t>
      </w:r>
      <w:r w:rsidR="004A3EB0">
        <w:t xml:space="preserve"> system</w:t>
      </w:r>
      <w:r w:rsidR="00BE7040">
        <w:t xml:space="preserve">, </w:t>
      </w:r>
      <w:r w:rsidR="004A3EB0">
        <w:t xml:space="preserve">if a payee is overpaid in a previous payer and it is realised in </w:t>
      </w:r>
      <w:r w:rsidR="00FC6FB1">
        <w:t>the current payer, a correction to the</w:t>
      </w:r>
      <w:r w:rsidR="005300AB">
        <w:t xml:space="preserve"> payer record may be required</w:t>
      </w:r>
    </w:p>
    <w:p w14:paraId="3551571C" w14:textId="2F9B8C73" w:rsidR="00444B63" w:rsidRDefault="00444B63" w:rsidP="000E6760">
      <w:pPr>
        <w:pStyle w:val="ListBullet"/>
      </w:pPr>
      <w:r w:rsidRPr="00D20D1E">
        <w:rPr>
          <w:rStyle w:val="IntenseEmphasis"/>
        </w:rPr>
        <w:t>Business response messages (child records)</w:t>
      </w:r>
      <w:r w:rsidRPr="00064C86">
        <w:t xml:space="preserve"> - When a data validation error message is received from the ATO after the pay event has been </w:t>
      </w:r>
      <w:r w:rsidR="00916E89" w:rsidRPr="00064C86">
        <w:t>sent</w:t>
      </w:r>
      <w:r w:rsidRPr="00064C86">
        <w:t>, identifying error(s) in one or more child record</w:t>
      </w:r>
    </w:p>
    <w:p w14:paraId="6654D84F" w14:textId="6663B60D" w:rsidR="001D49DD" w:rsidRDefault="001A356C" w:rsidP="000E6760">
      <w:pPr>
        <w:pStyle w:val="ListBullet"/>
      </w:pPr>
      <w:r w:rsidRPr="007E7B7E">
        <w:rPr>
          <w:rStyle w:val="IntenseEmphasis"/>
          <w:szCs w:val="18"/>
        </w:rPr>
        <w:t>The fix involves a change to a valid TFN</w:t>
      </w:r>
      <w:r w:rsidRPr="007E7B7E">
        <w:t xml:space="preserve"> - </w:t>
      </w:r>
      <w:r w:rsidR="001D49DD" w:rsidRPr="00AD31E5">
        <w:t>Where the payee advises the payer of a different valid TFN (not exemption codes), the payer should report with this new valid TFN. There is no need for the payer to separately advise the ATO about changes to this key indicator.</w:t>
      </w:r>
    </w:p>
    <w:p w14:paraId="62CDEFBB" w14:textId="2AF2EFD3" w:rsidR="00562A0E" w:rsidRPr="00562A0E" w:rsidRDefault="00562A0E" w:rsidP="000E6760">
      <w:pPr>
        <w:pStyle w:val="ListBullet"/>
      </w:pPr>
      <w:bookmarkStart w:id="886" w:name="_Hlk132364008"/>
      <w:r w:rsidRPr="00562A0E">
        <w:rPr>
          <w:i/>
          <w:iCs/>
        </w:rPr>
        <w:lastRenderedPageBreak/>
        <w:t xml:space="preserve">Adjustments – </w:t>
      </w:r>
      <w:r w:rsidRPr="00562A0E">
        <w:t xml:space="preserve">An adjustment is where a payer period total amount, successfully reported via a submit or adjust action, is incorrect and doesn’t reflect the correct payer period total amounts. The payer adjustment will correct the Total Gross payments W1 and Total PAYGW amount W2 reported via STP. The payer will need to determine the impact of the adjustment on their activity statement or integrated client account </w:t>
      </w:r>
      <w:r w:rsidR="001778C3">
        <w:t>(</w:t>
      </w:r>
      <w:r w:rsidRPr="00562A0E">
        <w:t>for large withholders</w:t>
      </w:r>
      <w:r w:rsidR="001778C3">
        <w:t>)</w:t>
      </w:r>
      <w:r w:rsidRPr="00562A0E">
        <w:t>:</w:t>
      </w:r>
    </w:p>
    <w:p w14:paraId="1172C0B6" w14:textId="2CD585F7" w:rsidR="00562A0E" w:rsidRPr="00562A0E" w:rsidRDefault="00562A0E" w:rsidP="00752FF4">
      <w:pPr>
        <w:pStyle w:val="ListBullet2"/>
      </w:pPr>
      <w:r w:rsidRPr="00562A0E">
        <w:t xml:space="preserve">For small and medium </w:t>
      </w:r>
      <w:proofErr w:type="spellStart"/>
      <w:r w:rsidRPr="00562A0E">
        <w:t>withholders</w:t>
      </w:r>
      <w:proofErr w:type="spellEnd"/>
      <w:r w:rsidRPr="00562A0E">
        <w:t>, where the adjustment relates to an activity statement that is yet to be lodged the payer should include this amount in the appropriate labels (W1 and W2) on the activity statement. If the activity statement has been pre-filled using STP data, the payer should adjust the W1 and W2 amounts.  If the payer reports the adjustment through the adjust action before the activity is pre-</w:t>
      </w:r>
      <w:proofErr w:type="gramStart"/>
      <w:r w:rsidRPr="00562A0E">
        <w:t>filled</w:t>
      </w:r>
      <w:proofErr w:type="gramEnd"/>
      <w:r w:rsidRPr="00562A0E">
        <w:t xml:space="preserve"> then the pre-fill amounts will contain the adjustment. </w:t>
      </w:r>
    </w:p>
    <w:p w14:paraId="362F5A0A" w14:textId="5FB68706" w:rsidR="002D5236" w:rsidRDefault="00562A0E" w:rsidP="00752FF4">
      <w:pPr>
        <w:pStyle w:val="ListBullet2"/>
      </w:pPr>
      <w:r w:rsidRPr="00562A0E">
        <w:t xml:space="preserve">Large withholders should continue to follow the existing process to notify the ATO of an adjustment where required as outlined in the large withholder </w:t>
      </w:r>
      <w:r w:rsidR="00216E50" w:rsidRPr="00562A0E">
        <w:t>bulletin.</w:t>
      </w:r>
    </w:p>
    <w:bookmarkEnd w:id="886"/>
    <w:p w14:paraId="0C878A9E" w14:textId="6C995A1B" w:rsidR="00631846" w:rsidRDefault="00631846">
      <w:pPr>
        <w:pStyle w:val="Cross-Reference"/>
      </w:pPr>
      <w:r w:rsidRPr="00890B9D">
        <w:t xml:space="preserve">Refer to business rules in section </w:t>
      </w:r>
      <w:r w:rsidR="00E45E50" w:rsidRPr="00825495">
        <w:rPr>
          <w:rStyle w:val="SmartLink"/>
        </w:rPr>
        <w:fldChar w:fldCharType="begin" w:fldLock="1"/>
      </w:r>
      <w:r w:rsidR="00E45E50" w:rsidRPr="00825495">
        <w:rPr>
          <w:rStyle w:val="SmartLink"/>
        </w:rPr>
        <w:instrText xml:space="preserve"> REF _Ref33886333 \r \h </w:instrText>
      </w:r>
      <w:r w:rsidR="00E45E50" w:rsidRPr="00825495">
        <w:rPr>
          <w:rStyle w:val="SmartLink"/>
        </w:rPr>
      </w:r>
      <w:r w:rsidR="00E45E50" w:rsidRPr="00825495">
        <w:rPr>
          <w:rStyle w:val="SmartLink"/>
        </w:rPr>
        <w:fldChar w:fldCharType="separate"/>
      </w:r>
      <w:r w:rsidR="00FE74ED" w:rsidRPr="00825495">
        <w:rPr>
          <w:rStyle w:val="SmartLink"/>
        </w:rPr>
        <w:t>5.11</w:t>
      </w:r>
      <w:r w:rsidR="00E45E50" w:rsidRPr="00825495">
        <w:rPr>
          <w:rStyle w:val="SmartLink"/>
        </w:rPr>
        <w:fldChar w:fldCharType="end"/>
      </w:r>
      <w:r w:rsidR="00E45E50" w:rsidRPr="00825495">
        <w:rPr>
          <w:rStyle w:val="SmartLink"/>
        </w:rPr>
        <w:t xml:space="preserve"> </w:t>
      </w:r>
      <w:r w:rsidR="00E45E50" w:rsidRPr="00825495">
        <w:rPr>
          <w:rStyle w:val="SmartLink"/>
        </w:rPr>
        <w:fldChar w:fldCharType="begin" w:fldLock="1"/>
      </w:r>
      <w:r w:rsidR="00E45E50" w:rsidRPr="00825495">
        <w:rPr>
          <w:rStyle w:val="SmartLink"/>
        </w:rPr>
        <w:instrText xml:space="preserve"> REF _Ref33886336 \h </w:instrText>
      </w:r>
      <w:r w:rsidR="00E45E50" w:rsidRPr="00825495">
        <w:rPr>
          <w:rStyle w:val="SmartLink"/>
        </w:rPr>
      </w:r>
      <w:r w:rsidR="00E45E50" w:rsidRPr="00825495">
        <w:rPr>
          <w:rStyle w:val="SmartLink"/>
        </w:rPr>
        <w:fldChar w:fldCharType="separate"/>
      </w:r>
      <w:r w:rsidR="00FE74ED" w:rsidRPr="00825495">
        <w:rPr>
          <w:rStyle w:val="SmartLink"/>
        </w:rPr>
        <w:t>Corrections</w:t>
      </w:r>
      <w:r w:rsidR="00E45E50" w:rsidRPr="00825495">
        <w:rPr>
          <w:rStyle w:val="SmartLink"/>
        </w:rPr>
        <w:fldChar w:fldCharType="end"/>
      </w:r>
      <w:r w:rsidR="00E45E50" w:rsidRPr="00890B9D">
        <w:t>.</w:t>
      </w:r>
    </w:p>
    <w:p w14:paraId="5222BD30" w14:textId="5A638FA5" w:rsidR="004F67E4" w:rsidRPr="00890B9D" w:rsidRDefault="004F67E4">
      <w:pPr>
        <w:pStyle w:val="Cross-Reference"/>
      </w:pPr>
      <w:r>
        <w:t xml:space="preserve">Refer to overpayments business rules in section </w:t>
      </w:r>
      <w:r w:rsidR="00C618C1" w:rsidRPr="00825495">
        <w:rPr>
          <w:rStyle w:val="SmartLink"/>
        </w:rPr>
        <w:fldChar w:fldCharType="begin"/>
      </w:r>
      <w:r w:rsidR="00C618C1" w:rsidRPr="00825495">
        <w:rPr>
          <w:rStyle w:val="SmartLink"/>
        </w:rPr>
        <w:instrText xml:space="preserve"> REF _Ref55054525 \r \h </w:instrText>
      </w:r>
      <w:r w:rsidR="00C618C1" w:rsidRPr="00825495">
        <w:rPr>
          <w:rStyle w:val="SmartLink"/>
        </w:rPr>
      </w:r>
      <w:r w:rsidR="00C618C1" w:rsidRPr="00825495">
        <w:rPr>
          <w:rStyle w:val="SmartLink"/>
        </w:rPr>
        <w:fldChar w:fldCharType="separate"/>
      </w:r>
      <w:r w:rsidR="00C14FEC">
        <w:rPr>
          <w:rStyle w:val="SmartLink"/>
        </w:rPr>
        <w:t>5.14.4</w:t>
      </w:r>
      <w:r w:rsidR="00C618C1" w:rsidRPr="00825495">
        <w:rPr>
          <w:rStyle w:val="SmartLink"/>
        </w:rPr>
        <w:fldChar w:fldCharType="end"/>
      </w:r>
      <w:r w:rsidR="00C618C1" w:rsidRPr="00EE426E">
        <w:rPr>
          <w:rStyle w:val="SmartLink"/>
        </w:rPr>
        <w:t xml:space="preserve"> </w:t>
      </w:r>
      <w:r w:rsidR="00C618C1" w:rsidRPr="00EE426E">
        <w:rPr>
          <w:rStyle w:val="SmartLink"/>
        </w:rPr>
        <w:fldChar w:fldCharType="begin"/>
      </w:r>
      <w:r w:rsidR="00C618C1" w:rsidRPr="00EE426E">
        <w:rPr>
          <w:rStyle w:val="SmartLink"/>
        </w:rPr>
        <w:instrText xml:space="preserve"> REF _Ref55054525 \h </w:instrText>
      </w:r>
      <w:r w:rsidR="00C618C1" w:rsidRPr="00EE426E">
        <w:rPr>
          <w:rStyle w:val="SmartLink"/>
        </w:rPr>
      </w:r>
      <w:r w:rsidR="00C618C1" w:rsidRPr="00EE426E">
        <w:rPr>
          <w:rStyle w:val="SmartLink"/>
        </w:rPr>
        <w:fldChar w:fldCharType="separate"/>
      </w:r>
      <w:r w:rsidR="00C14FEC" w:rsidRPr="00890B9D">
        <w:t>Finalised Prior Financial Year Overpayment</w:t>
      </w:r>
      <w:r w:rsidR="00C618C1" w:rsidRPr="00EE426E">
        <w:rPr>
          <w:rStyle w:val="SmartLink"/>
        </w:rPr>
        <w:fldChar w:fldCharType="end"/>
      </w:r>
      <w:r w:rsidR="00141D1C">
        <w:t>.</w:t>
      </w:r>
    </w:p>
    <w:p w14:paraId="46DD80C7" w14:textId="38F1ACC0" w:rsidR="00605990" w:rsidRPr="00E9684D" w:rsidRDefault="00605990" w:rsidP="007359C5">
      <w:pPr>
        <w:pStyle w:val="Heading2"/>
      </w:pPr>
      <w:bookmarkStart w:id="887" w:name="_Ref33890919"/>
      <w:bookmarkStart w:id="888" w:name="_Ref33890926"/>
      <w:bookmarkStart w:id="889" w:name="_Toc54861813"/>
      <w:bookmarkStart w:id="890" w:name="_Ref54877642"/>
      <w:bookmarkStart w:id="891" w:name="_Toc238031957"/>
      <w:r w:rsidRPr="00E9684D">
        <w:t>Disaggregation of Gross</w:t>
      </w:r>
      <w:r w:rsidR="005C2E33" w:rsidRPr="00E9684D">
        <w:t xml:space="preserve"> </w:t>
      </w:r>
      <w:r w:rsidR="00576D3F" w:rsidRPr="00E9684D">
        <w:t>(</w:t>
      </w:r>
      <w:r w:rsidR="005C2E33" w:rsidRPr="00E9684D">
        <w:t>Payment Types</w:t>
      </w:r>
      <w:r w:rsidR="00576D3F" w:rsidRPr="00E9684D">
        <w:t>)</w:t>
      </w:r>
      <w:bookmarkEnd w:id="887"/>
      <w:bookmarkEnd w:id="888"/>
      <w:bookmarkEnd w:id="889"/>
      <w:bookmarkEnd w:id="890"/>
      <w:bookmarkEnd w:id="891"/>
    </w:p>
    <w:p w14:paraId="3AA220AB" w14:textId="07087266" w:rsidR="00D615A0" w:rsidRPr="009C10EB" w:rsidRDefault="008A4D99" w:rsidP="000E6760">
      <w:pPr>
        <w:pStyle w:val="BodyText"/>
      </w:pPr>
      <w:r w:rsidRPr="009C10EB">
        <w:t>STP</w:t>
      </w:r>
      <w:r w:rsidR="00A12933" w:rsidRPr="009C10EB">
        <w:t xml:space="preserve"> Phase 1 required payers to report an aggregated total of </w:t>
      </w:r>
      <w:r w:rsidR="00405D24" w:rsidRPr="009C10EB">
        <w:t xml:space="preserve">YTD </w:t>
      </w:r>
      <w:r w:rsidR="00A12933" w:rsidRPr="009C10EB">
        <w:t xml:space="preserve">gross income amounts. </w:t>
      </w:r>
      <w:r w:rsidR="00CF6399" w:rsidRPr="009C10EB">
        <w:t xml:space="preserve">Rather than focus on </w:t>
      </w:r>
      <w:r w:rsidR="00F3487D" w:rsidRPr="009C10EB">
        <w:t xml:space="preserve">the </w:t>
      </w:r>
      <w:r w:rsidR="00A234C5" w:rsidRPr="009C10EB">
        <w:t>I</w:t>
      </w:r>
      <w:r w:rsidR="00F54842">
        <w:t>I</w:t>
      </w:r>
      <w:r w:rsidR="00A234C5" w:rsidRPr="009C10EB">
        <w:t xml:space="preserve">TR classification of </w:t>
      </w:r>
      <w:r w:rsidR="00174678" w:rsidRPr="009C10EB">
        <w:t xml:space="preserve">assessable income, the </w:t>
      </w:r>
      <w:r w:rsidR="007E6BD1" w:rsidRPr="009C10EB">
        <w:t xml:space="preserve">data that is to be reported in STP Phase 2 is more aligned to the way the different payment types are categorised in </w:t>
      </w:r>
      <w:r w:rsidR="00A76FD1" w:rsidRPr="009C10EB">
        <w:t>the</w:t>
      </w:r>
      <w:r w:rsidR="00210419" w:rsidRPr="009C10EB">
        <w:t xml:space="preserve"> payroll systems</w:t>
      </w:r>
      <w:r w:rsidR="007E6BD1" w:rsidRPr="009C10EB">
        <w:t xml:space="preserve">. </w:t>
      </w:r>
      <w:r w:rsidR="00A2212D" w:rsidRPr="009C10EB">
        <w:t>These payment types now have a common definition and are to be reported by income stream collection</w:t>
      </w:r>
      <w:r w:rsidR="004A4961" w:rsidRPr="009C10EB">
        <w:t xml:space="preserve"> for the permissible income types.</w:t>
      </w:r>
    </w:p>
    <w:p w14:paraId="283FCED4" w14:textId="7D67E360" w:rsidR="00F070AB" w:rsidRPr="009C10EB" w:rsidRDefault="00B65B19" w:rsidP="000E6760">
      <w:pPr>
        <w:pStyle w:val="BodyText"/>
      </w:pPr>
      <w:r>
        <w:t xml:space="preserve">Salary Sacrifice </w:t>
      </w:r>
      <w:r w:rsidR="001D3D1E" w:rsidRPr="009C10EB">
        <w:t>has been introduced as a discrete payment type</w:t>
      </w:r>
      <w:r w:rsidR="00CE3FC8" w:rsidRPr="009C10EB">
        <w:t xml:space="preserve"> (</w:t>
      </w:r>
      <w:r w:rsidR="00337036" w:rsidRPr="009C10EB">
        <w:t>as a positive amount</w:t>
      </w:r>
      <w:r w:rsidR="00CE3FC8" w:rsidRPr="009C10EB">
        <w:t xml:space="preserve">) </w:t>
      </w:r>
      <w:r w:rsidR="001D3D1E" w:rsidRPr="009C10EB">
        <w:t xml:space="preserve">that now requires all other </w:t>
      </w:r>
      <w:r w:rsidR="00D20AD0" w:rsidRPr="009C10EB">
        <w:t>payment types to be reported as the pre-sacrificed YTD amounts.</w:t>
      </w:r>
    </w:p>
    <w:p w14:paraId="397229B9" w14:textId="77777777" w:rsidR="00D520D9" w:rsidRPr="009C10EB" w:rsidRDefault="00D520D9" w:rsidP="000E6760">
      <w:pPr>
        <w:pStyle w:val="BodyText"/>
      </w:pPr>
      <w:r w:rsidRPr="009C10EB">
        <w:t>For Services Australia the disaggregation of gross will provide the granularity to support the accurate application of employment income across the relevant welfare payments and services it is responsible for administering. This will improve the accuracy of payments, ensuring individuals receive the right payment at the right time.</w:t>
      </w:r>
    </w:p>
    <w:p w14:paraId="0D6635B4" w14:textId="19126011" w:rsidR="003C163A" w:rsidRPr="009C10EB" w:rsidRDefault="00AE0DD8" w:rsidP="000E6760">
      <w:pPr>
        <w:pStyle w:val="BodyText"/>
      </w:pPr>
      <w:r w:rsidRPr="009C10EB">
        <w:t xml:space="preserve">This change </w:t>
      </w:r>
      <w:r w:rsidR="00D520D9" w:rsidRPr="009C10EB">
        <w:t>will also</w:t>
      </w:r>
      <w:r w:rsidRPr="009C10EB">
        <w:t xml:space="preserve"> ensure the flexibility of the data use by Government in the future, and the full visibility of income for ATO and Services Australia to assess, given the different definitions used </w:t>
      </w:r>
      <w:r w:rsidR="00716EF0" w:rsidRPr="009C10EB">
        <w:t xml:space="preserve">by </w:t>
      </w:r>
      <w:r w:rsidRPr="009C10EB">
        <w:t>the agencies.</w:t>
      </w:r>
    </w:p>
    <w:p w14:paraId="6BDD5CA2" w14:textId="2FCF3EDA" w:rsidR="009417B3" w:rsidRPr="00605414" w:rsidRDefault="003C163A">
      <w:pPr>
        <w:pStyle w:val="Heading3"/>
      </w:pPr>
      <w:bookmarkStart w:id="892" w:name="_Ref57732108"/>
      <w:bookmarkStart w:id="893" w:name="_Ref57731907"/>
      <w:r>
        <w:t>Drivers for Change</w:t>
      </w:r>
      <w:bookmarkEnd w:id="892"/>
      <w:bookmarkEnd w:id="893"/>
    </w:p>
    <w:p w14:paraId="1C2CCF2B" w14:textId="3C9EDC6A" w:rsidR="009F5E29" w:rsidRPr="00D431BB" w:rsidRDefault="009F5E29" w:rsidP="000E6760">
      <w:pPr>
        <w:pStyle w:val="BodyText"/>
      </w:pPr>
      <w:r w:rsidRPr="00D431BB">
        <w:t xml:space="preserve">The move to a disaggregation of gross model, rather than the existing aggregated gross model, is due to the different assessment of income required for social services agencies to administer their programmes. Not all the payments that were included in the aggregated “Gross” are treated the same way for welfare benefits. Additionally, unlike the </w:t>
      </w:r>
      <w:proofErr w:type="gramStart"/>
      <w:r w:rsidRPr="00D431BB">
        <w:t>period of time</w:t>
      </w:r>
      <w:proofErr w:type="gramEnd"/>
      <w:r w:rsidRPr="00D431BB">
        <w:t xml:space="preserve"> for which ATO use this data, for the annual IITR, the social services agencies have specific fortnightly instalment periods whereby their customers must declare their income and upon which periodic welfare payments are made. </w:t>
      </w:r>
    </w:p>
    <w:p w14:paraId="078BFBA6" w14:textId="30F8A53A" w:rsidR="008F3AC3" w:rsidRPr="00D431BB" w:rsidRDefault="008F3AC3" w:rsidP="000E6760">
      <w:pPr>
        <w:pStyle w:val="BodyText"/>
      </w:pPr>
      <w:r w:rsidRPr="00D431BB">
        <w:t xml:space="preserve">This income data will now be provided through the PAYEVNT.2020 and the social services agencies will </w:t>
      </w:r>
      <w:r w:rsidR="007877C8">
        <w:t>calculate</w:t>
      </w:r>
      <w:r w:rsidRPr="00D431BB">
        <w:t xml:space="preserve"> the period amount </w:t>
      </w:r>
      <w:r w:rsidR="005553CF">
        <w:t xml:space="preserve">for a pay event </w:t>
      </w:r>
      <w:r w:rsidRPr="00D431BB">
        <w:t xml:space="preserve">and assign it to the relevant fortnightly instalment period, based upon the income category of the types of payments. The data will be presented to their customers for review and </w:t>
      </w:r>
      <w:proofErr w:type="gramStart"/>
      <w:r w:rsidRPr="00D431BB">
        <w:t>confirmation</w:t>
      </w:r>
      <w:proofErr w:type="gramEnd"/>
      <w:r w:rsidRPr="00D431BB">
        <w:t xml:space="preserve"> and welfare payments will be made, based upon this data. Late or missed reports will have a significant and adverse impact on the </w:t>
      </w:r>
      <w:r w:rsidR="006E5EE3">
        <w:t>ability</w:t>
      </w:r>
      <w:r w:rsidR="00BD7C94">
        <w:t xml:space="preserve"> to pre-fill information for </w:t>
      </w:r>
      <w:r w:rsidRPr="00D431BB">
        <w:t>welfare recipient</w:t>
      </w:r>
      <w:r w:rsidR="00BD7C94">
        <w:t>s</w:t>
      </w:r>
      <w:r w:rsidRPr="00D431BB">
        <w:t>.</w:t>
      </w:r>
      <w:r w:rsidR="000C4D60">
        <w:t xml:space="preserve"> Payers may </w:t>
      </w:r>
      <w:r w:rsidR="00C71A51">
        <w:t xml:space="preserve">be contacted by </w:t>
      </w:r>
      <w:r w:rsidR="00D025B3">
        <w:t xml:space="preserve">their payees and/or </w:t>
      </w:r>
      <w:r w:rsidR="00C71A51">
        <w:t xml:space="preserve">Services Australia </w:t>
      </w:r>
      <w:r w:rsidR="00396A9F">
        <w:t>where there are late or missed reports</w:t>
      </w:r>
      <w:r w:rsidR="00C71A51">
        <w:t>.</w:t>
      </w:r>
      <w:r w:rsidRPr="00D431BB">
        <w:t xml:space="preserve"> This disaggregated gross income data will streamline the social services processes.</w:t>
      </w:r>
    </w:p>
    <w:p w14:paraId="234846D5" w14:textId="1C4E24D4" w:rsidR="00741529" w:rsidRDefault="00741529" w:rsidP="00815E69">
      <w:pPr>
        <w:pStyle w:val="Caption"/>
        <w:keepNext/>
        <w:keepLines/>
      </w:pPr>
      <w:bookmarkStart w:id="894" w:name="_Ref144138027"/>
      <w:bookmarkStart w:id="895" w:name="_Toc57733219"/>
      <w:bookmarkStart w:id="896" w:name="_Toc144116898"/>
      <w:bookmarkStart w:id="897" w:name="_Toc238031884"/>
      <w:r>
        <w:lastRenderedPageBreak/>
        <w:t xml:space="preserve">Figure </w:t>
      </w:r>
      <w:r w:rsidR="0068043A">
        <w:t>10</w:t>
      </w:r>
      <w:r w:rsidR="0042409F">
        <w:fldChar w:fldCharType="begin"/>
      </w:r>
      <w:r w:rsidR="0042409F">
        <w:instrText xml:space="preserve"> SEQ Figure \* ARABIC </w:instrText>
      </w:r>
      <w:r w:rsidR="0042409F">
        <w:fldChar w:fldCharType="separate"/>
      </w:r>
      <w:r w:rsidR="00C14FEC">
        <w:rPr>
          <w:noProof/>
        </w:rPr>
        <w:t>10</w:t>
      </w:r>
      <w:r w:rsidR="0042409F">
        <w:fldChar w:fldCharType="end"/>
      </w:r>
      <w:bookmarkEnd w:id="894"/>
      <w:r w:rsidR="00926CD8">
        <w:t xml:space="preserve">: </w:t>
      </w:r>
      <w:r>
        <w:t>Services Australia Income Reporting</w:t>
      </w:r>
      <w:bookmarkEnd w:id="895"/>
      <w:bookmarkEnd w:id="896"/>
      <w:bookmarkEnd w:id="897"/>
    </w:p>
    <w:p w14:paraId="0C79E324" w14:textId="1E407447" w:rsidR="000A13F1" w:rsidRDefault="00946AB4" w:rsidP="00BC1204">
      <w:pPr>
        <w:pStyle w:val="BodyText"/>
      </w:pPr>
      <w:r w:rsidRPr="00946AB4">
        <w:rPr>
          <w:noProof/>
        </w:rPr>
        <w:drawing>
          <wp:inline distT="0" distB="0" distL="0" distR="0" wp14:anchorId="6BF4BEFC" wp14:editId="4753155B">
            <wp:extent cx="5810878" cy="2983288"/>
            <wp:effectExtent l="0" t="0" r="0" b="762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5894966" cy="3026459"/>
                    </a:xfrm>
                    <a:prstGeom prst="rect">
                      <a:avLst/>
                    </a:prstGeom>
                    <a:noFill/>
                    <a:ln>
                      <a:noFill/>
                    </a:ln>
                  </pic:spPr>
                </pic:pic>
              </a:graphicData>
            </a:graphic>
          </wp:inline>
        </w:drawing>
      </w:r>
    </w:p>
    <w:p w14:paraId="6E7518BD" w14:textId="77777777" w:rsidR="00FB117A" w:rsidRPr="00D431BB" w:rsidRDefault="00FB117A" w:rsidP="000E6760">
      <w:pPr>
        <w:pStyle w:val="BodyText"/>
      </w:pPr>
      <w:r w:rsidRPr="00D431BB">
        <w:t>Just as regular pay cycles are defined in the various industrial instruments that includes the pay period start date, pay period end date and payday, Services Australia has specific fortnightly instalment periods. These periods have start and end dates and welfare payments are paid in arrears (after the instalment period end date).</w:t>
      </w:r>
    </w:p>
    <w:p w14:paraId="625C3B76" w14:textId="0CA484AC" w:rsidR="000764A9" w:rsidRDefault="00FB117A" w:rsidP="000E6760">
      <w:pPr>
        <w:pStyle w:val="BodyText"/>
      </w:pPr>
      <w:r w:rsidRPr="00D431BB">
        <w:t xml:space="preserve">The PAYEVNT.2020 Pay/Update Date is used to determine which instalment period applies to the various </w:t>
      </w:r>
      <w:r w:rsidR="00C90A43">
        <w:t>calculated</w:t>
      </w:r>
      <w:r w:rsidRPr="00D431BB">
        <w:t xml:space="preserve"> period payment amounts and types. Which payments are included in Services Australia’s assessment of income and how those payments are categorised will determine how the </w:t>
      </w:r>
      <w:r w:rsidR="00C90A43">
        <w:t>calculated</w:t>
      </w:r>
      <w:r w:rsidRPr="00D431BB">
        <w:t xml:space="preserve"> period amount is assigned</w:t>
      </w:r>
      <w:r w:rsidR="000764A9">
        <w:t xml:space="preserve">. </w:t>
      </w:r>
      <w:r w:rsidR="008B2BC4" w:rsidRPr="00D431BB">
        <w:t xml:space="preserve"> </w:t>
      </w:r>
      <w:r w:rsidR="0019175C">
        <w:t>Each welfare benefit has a specific instalment frequency and payday.</w:t>
      </w:r>
    </w:p>
    <w:p w14:paraId="1D431009" w14:textId="5DBACD20" w:rsidR="00FB117A" w:rsidRPr="00D431BB" w:rsidRDefault="00FA672D" w:rsidP="000E6760">
      <w:pPr>
        <w:pStyle w:val="BodyText"/>
      </w:pPr>
      <w:r w:rsidRPr="00D431BB">
        <w:t>Services Australia i</w:t>
      </w:r>
      <w:r w:rsidR="008B2BC4" w:rsidRPr="00D431BB">
        <w:t>ncome</w:t>
      </w:r>
      <w:r w:rsidR="00282987" w:rsidRPr="00D431BB">
        <w:t xml:space="preserve"> assessment categories are:</w:t>
      </w:r>
    </w:p>
    <w:p w14:paraId="70220750" w14:textId="4F71FFF7" w:rsidR="00490E7B" w:rsidRDefault="00490E7B" w:rsidP="004E1335">
      <w:pPr>
        <w:pStyle w:val="ListNumber"/>
        <w:numPr>
          <w:ilvl w:val="0"/>
          <w:numId w:val="72"/>
        </w:numPr>
      </w:pPr>
      <w:bookmarkStart w:id="898" w:name="SA_EMPL"/>
      <w:r>
        <w:t>Employment Income</w:t>
      </w:r>
      <w:bookmarkEnd w:id="898"/>
      <w:r>
        <w:t xml:space="preserve"> (EMPL) – this type of income is complex to define in a precise way, other than as the residual of total remuneration excluding the other types of income referenced below. It is periodic income for the employment/engagement period, such as salary and wages. It will also include allowances other than those defined as Expense Allowances. This type of income is assigned </w:t>
      </w:r>
      <w:r w:rsidR="00B00F57">
        <w:t>or apportioned</w:t>
      </w:r>
      <w:r>
        <w:t xml:space="preserve"> to the instalment period</w:t>
      </w:r>
      <w:r w:rsidR="00EF425F">
        <w:t>,</w:t>
      </w:r>
      <w:r>
        <w:t xml:space="preserve"> in which the payment is made. </w:t>
      </w:r>
      <w:r w:rsidR="00617FD1">
        <w:t>For example;</w:t>
      </w:r>
      <w:r>
        <w:t xml:space="preserve"> salary and wages paid of $1,200 would result in $1,200 assigned to the instalment period that includes the payment date</w:t>
      </w:r>
      <w:r w:rsidR="00B00F57">
        <w:t xml:space="preserve"> if the frequency of the welfare benefit was fortnightly or more</w:t>
      </w:r>
      <w:r w:rsidR="00584684">
        <w:t>.</w:t>
      </w:r>
    </w:p>
    <w:p w14:paraId="647F75FB" w14:textId="5F0A7042" w:rsidR="00490E7B" w:rsidRDefault="00490E7B" w:rsidP="004E1335">
      <w:pPr>
        <w:pStyle w:val="ListNumber"/>
      </w:pPr>
      <w:bookmarkStart w:id="899" w:name="SA_LUMP"/>
      <w:r>
        <w:t xml:space="preserve">Lump Sum </w:t>
      </w:r>
      <w:bookmarkEnd w:id="899"/>
      <w:r>
        <w:t xml:space="preserve">(LUMP) – this type of income is irregular, one-off, non-periodic remuneration for active employees for the employment/engagement period, such as bonuses and commissions. This type of income is generally marginalised over the future 52 weeks. </w:t>
      </w:r>
      <w:r w:rsidR="00617FD1">
        <w:t>For example;</w:t>
      </w:r>
      <w:r>
        <w:t xml:space="preserve"> a bonus of $1,200 may not be for a known, specific period and thus marginalised as $23.07 per week ($1,200 </w:t>
      </w:r>
      <w:r w:rsidR="00FC5457">
        <w:rPr>
          <w:rFonts w:ascii="Symbol" w:eastAsia="Symbol" w:hAnsi="Symbol" w:cs="Symbol"/>
        </w:rPr>
        <w:t>¸</w:t>
      </w:r>
      <w:r>
        <w:t xml:space="preserve"> 52 weeks) and $46.14 assigned to each of the 26 fortnightly instalment periods after the payment date. </w:t>
      </w:r>
    </w:p>
    <w:p w14:paraId="08DE0A02" w14:textId="3A2F73CB" w:rsidR="00490E7B" w:rsidRDefault="00490E7B" w:rsidP="004E1335">
      <w:pPr>
        <w:pStyle w:val="ListNumber"/>
      </w:pPr>
      <w:bookmarkStart w:id="900" w:name="SA_TERM"/>
      <w:r>
        <w:t xml:space="preserve">Termination Payment </w:t>
      </w:r>
      <w:bookmarkEnd w:id="900"/>
      <w:r>
        <w:t>(TERM) – this type of income is paid out at cessation of employment, such as unused leave on termination or Employment Termination Payments. This type of income may represent remuneration for future, post-employment periods for the purposes of income assessment by Services Australia. This type of income is marginalised over the period</w:t>
      </w:r>
      <w:r w:rsidR="00EF425F">
        <w:t>,</w:t>
      </w:r>
      <w:r>
        <w:t xml:space="preserve"> for which the payment relates and assigned to the future relevant instalment periods. This period will be nominated by the employee, when presented with the </w:t>
      </w:r>
      <w:r w:rsidR="006B0DC8">
        <w:t>calculated</w:t>
      </w:r>
      <w:r>
        <w:t xml:space="preserve"> period amount by Services Australia. </w:t>
      </w:r>
      <w:r w:rsidR="00617FD1">
        <w:t>For example;</w:t>
      </w:r>
      <w:r>
        <w:t xml:space="preserve"> a Lump Sum A payment of $2,400 may represent 4 weeks of Long Service Leave and marginalised as $600 per week ($2,400 </w:t>
      </w:r>
      <w:r w:rsidR="00FC5457">
        <w:rPr>
          <w:rFonts w:ascii="Symbol" w:eastAsia="Symbol" w:hAnsi="Symbol" w:cs="Symbol"/>
        </w:rPr>
        <w:t>¸</w:t>
      </w:r>
      <w:r>
        <w:t xml:space="preserve"> 4) and $1,200 assigned to each of the 2 fortnightly instalment periods after the payment date.</w:t>
      </w:r>
    </w:p>
    <w:p w14:paraId="4932B0D0" w14:textId="3B11757C" w:rsidR="00490E7B" w:rsidRDefault="00490E7B" w:rsidP="004E1335">
      <w:pPr>
        <w:pStyle w:val="ListNumber"/>
      </w:pPr>
      <w:bookmarkStart w:id="901" w:name="SA_ALLW"/>
      <w:r>
        <w:t xml:space="preserve">Expense Allowance </w:t>
      </w:r>
      <w:bookmarkEnd w:id="901"/>
      <w:r>
        <w:t xml:space="preserve">(ALLW) – this type of income is to offset particular expenses with a reasonable expectation that the employee will fully expend the money in the course of providing services, such as cents per kilometre that is intended to cover the vehicle running expenses (including registration, fuel, servicing and insurance) and depreciation. This type of income is not deemed to be income by Services Australia and is not applied to any instalment period. </w:t>
      </w:r>
      <w:r w:rsidR="00617FD1">
        <w:t>For example;</w:t>
      </w:r>
      <w:r>
        <w:t xml:space="preserve"> cents per kilometre </w:t>
      </w:r>
      <w:r>
        <w:lastRenderedPageBreak/>
        <w:t>allowances reported under the STP Allowance Type CD Cents per Kilometre are excluded from the Services Australia assessment of income.</w:t>
      </w:r>
    </w:p>
    <w:p w14:paraId="38B5FD58" w14:textId="5AE85217" w:rsidR="00490E7B" w:rsidRDefault="00490E7B" w:rsidP="004E1335">
      <w:pPr>
        <w:pStyle w:val="ListNumber"/>
      </w:pPr>
      <w:bookmarkStart w:id="902" w:name="SA_COMP"/>
      <w:r>
        <w:t>Compensation</w:t>
      </w:r>
      <w:bookmarkEnd w:id="902"/>
      <w:r>
        <w:t xml:space="preserve"> (COMP) – this type of income is in respect of personal injury: physical and/or emotional suffering; or property damage such as workers’ compensation paid </w:t>
      </w:r>
      <w:proofErr w:type="gramStart"/>
      <w:r>
        <w:t>absences</w:t>
      </w:r>
      <w:r w:rsidR="002E1279">
        <w:t>, or</w:t>
      </w:r>
      <w:proofErr w:type="gramEnd"/>
      <w:r w:rsidR="002E1279">
        <w:t xml:space="preserve"> is an Australian Government payment</w:t>
      </w:r>
      <w:r>
        <w:t xml:space="preserve">. This type of income may be paid periodically or in a lump sum and may reduce most Services Australia payments by the full compensation amount. </w:t>
      </w:r>
      <w:r w:rsidR="00617FD1">
        <w:t>For example;</w:t>
      </w:r>
      <w:r>
        <w:t xml:space="preserve"> a workers’ compensation absence paid of $1,000 could result in a deduction of $1,000 from the fortnightly instalment payment from Services Australia.</w:t>
      </w:r>
    </w:p>
    <w:p w14:paraId="1A591588" w14:textId="75097D29" w:rsidR="00E76D3F" w:rsidRDefault="00490E7B" w:rsidP="000E6760">
      <w:pPr>
        <w:pStyle w:val="BodyText"/>
      </w:pPr>
      <w:r>
        <w:t>Services Australia use of the data, once reported via STP, is outside the scope and purpose of this document.</w:t>
      </w:r>
    </w:p>
    <w:p w14:paraId="08138FF9" w14:textId="5A75B5E7" w:rsidR="000D14AD" w:rsidRDefault="000D14AD">
      <w:pPr>
        <w:pStyle w:val="Cross-Reference"/>
      </w:pPr>
      <w:r>
        <w:t xml:space="preserve">Refer to the ATO Guidance Note on </w:t>
      </w:r>
      <w:hyperlink r:id="rId71" w:history="1">
        <w:r w:rsidRPr="009D6006">
          <w:rPr>
            <w:rStyle w:val="Hyperlink"/>
          </w:rPr>
          <w:t>Services Australia Use of Data</w:t>
        </w:r>
      </w:hyperlink>
      <w:r w:rsidR="00141D1C">
        <w:rPr>
          <w:rStyle w:val="Hyperlink"/>
        </w:rPr>
        <w:t>.</w:t>
      </w:r>
    </w:p>
    <w:p w14:paraId="7FDCCC66" w14:textId="6837B77C" w:rsidR="002A63E9" w:rsidRDefault="00AC32B9" w:rsidP="007E7B7E">
      <w:pPr>
        <w:pStyle w:val="Heading3"/>
      </w:pPr>
      <w:bookmarkStart w:id="903" w:name="_Ref55228964"/>
      <w:r>
        <w:t xml:space="preserve">Negative </w:t>
      </w:r>
      <w:r w:rsidR="009C10EB">
        <w:t>Y</w:t>
      </w:r>
      <w:r>
        <w:t>TD Amounts</w:t>
      </w:r>
      <w:bookmarkEnd w:id="903"/>
    </w:p>
    <w:p w14:paraId="48D3FD79" w14:textId="29D70AD6" w:rsidR="007927E8" w:rsidRDefault="007927E8" w:rsidP="000E6760">
      <w:pPr>
        <w:pStyle w:val="BodyText"/>
      </w:pPr>
      <w:r>
        <w:t xml:space="preserve">A key concept of STP Phase 1 was that payee YTD amounts could not be negative. With the introduction of disaggregation of gross, some payroll </w:t>
      </w:r>
      <w:r w:rsidR="003A6C35">
        <w:t>systems, when</w:t>
      </w:r>
      <w:r>
        <w:t xml:space="preserve"> calculating corrections</w:t>
      </w:r>
      <w:r w:rsidR="008D33F6">
        <w:t>,</w:t>
      </w:r>
      <w:r>
        <w:t xml:space="preserve"> may produce a negative YTD amount </w:t>
      </w:r>
      <w:r w:rsidR="008D33F6">
        <w:t>for</w:t>
      </w:r>
      <w:r>
        <w:t xml:space="preserve"> the payment type. To accommodate this, the ATO will allow the reporting of negative</w:t>
      </w:r>
      <w:r w:rsidR="008D33F6">
        <w:t xml:space="preserve"> YTD amounts</w:t>
      </w:r>
      <w:r>
        <w:t xml:space="preserve"> for </w:t>
      </w:r>
      <w:r w:rsidR="002A63E9">
        <w:t>the following</w:t>
      </w:r>
      <w:r>
        <w:t xml:space="preserve"> payment types</w:t>
      </w:r>
      <w:r w:rsidR="002A63E9">
        <w:t>:</w:t>
      </w:r>
      <w:r w:rsidR="00E76D3F">
        <w:t xml:space="preserve"> </w:t>
      </w:r>
    </w:p>
    <w:p w14:paraId="016C56DC" w14:textId="4763473F" w:rsidR="00CB7F5D" w:rsidRPr="004E1335" w:rsidRDefault="00CB7F5D" w:rsidP="004E1335">
      <w:pPr>
        <w:pStyle w:val="ListNumber"/>
        <w:numPr>
          <w:ilvl w:val="0"/>
          <w:numId w:val="70"/>
        </w:numPr>
        <w:rPr>
          <w:b/>
          <w:lang w:eastAsia="en-US"/>
        </w:rPr>
      </w:pPr>
      <w:r w:rsidRPr="00E90ED9">
        <w:rPr>
          <w:lang w:eastAsia="en-US"/>
        </w:rPr>
        <w:t>Gross Amount PAYEVNTEMP258</w:t>
      </w:r>
      <w:r w:rsidR="00141D1C">
        <w:rPr>
          <w:lang w:eastAsia="en-US"/>
        </w:rPr>
        <w:t>.</w:t>
      </w:r>
    </w:p>
    <w:p w14:paraId="344CEC05" w14:textId="46B11115" w:rsidR="00CB7F5D" w:rsidRPr="00D05B3D" w:rsidRDefault="00CB7F5D" w:rsidP="004E1335">
      <w:pPr>
        <w:pStyle w:val="ListNumber"/>
        <w:rPr>
          <w:b/>
        </w:rPr>
      </w:pPr>
      <w:r w:rsidRPr="00D05B3D">
        <w:rPr>
          <w:lang w:eastAsia="en-US"/>
        </w:rPr>
        <w:t>Paid Leave Payment Amount PAYEVNTEMP270</w:t>
      </w:r>
      <w:r w:rsidR="00141D1C">
        <w:rPr>
          <w:lang w:eastAsia="en-US"/>
        </w:rPr>
        <w:t>.</w:t>
      </w:r>
    </w:p>
    <w:p w14:paraId="06075B35" w14:textId="73FB2811" w:rsidR="00CB7F5D" w:rsidRPr="00D05B3D" w:rsidRDefault="00CB7F5D" w:rsidP="004E1335">
      <w:pPr>
        <w:pStyle w:val="ListNumber"/>
        <w:rPr>
          <w:b/>
        </w:rPr>
      </w:pPr>
      <w:r w:rsidRPr="00D05B3D">
        <w:rPr>
          <w:lang w:eastAsia="en-US"/>
        </w:rPr>
        <w:t>Payee Allowance Amount PAYEVNTEMP62</w:t>
      </w:r>
      <w:r w:rsidR="00141D1C">
        <w:rPr>
          <w:lang w:eastAsia="en-US"/>
        </w:rPr>
        <w:t>.</w:t>
      </w:r>
    </w:p>
    <w:p w14:paraId="6342A1A2" w14:textId="7FF0B8AB" w:rsidR="00CB7F5D" w:rsidRPr="00D05B3D" w:rsidRDefault="00CB7F5D" w:rsidP="004E1335">
      <w:pPr>
        <w:pStyle w:val="ListNumber"/>
        <w:rPr>
          <w:b/>
        </w:rPr>
      </w:pPr>
      <w:r w:rsidRPr="00D05B3D">
        <w:rPr>
          <w:lang w:eastAsia="en-US"/>
        </w:rPr>
        <w:t>Overtime Amount PAYEVNTEMP263</w:t>
      </w:r>
      <w:r w:rsidR="00141D1C">
        <w:rPr>
          <w:lang w:eastAsia="en-US"/>
        </w:rPr>
        <w:t>.</w:t>
      </w:r>
      <w:r w:rsidRPr="00D05B3D">
        <w:rPr>
          <w:lang w:eastAsia="en-US"/>
        </w:rPr>
        <w:t>    </w:t>
      </w:r>
    </w:p>
    <w:p w14:paraId="0E3FADD7" w14:textId="50E97600" w:rsidR="00CB7F5D" w:rsidRPr="00D05B3D" w:rsidRDefault="00CB7F5D" w:rsidP="004E1335">
      <w:pPr>
        <w:pStyle w:val="ListNumber"/>
        <w:rPr>
          <w:b/>
        </w:rPr>
      </w:pPr>
      <w:r w:rsidRPr="00D05B3D">
        <w:rPr>
          <w:lang w:eastAsia="en-US"/>
        </w:rPr>
        <w:t>Bonuses and Commissions Amount PAYEVNTEMP262</w:t>
      </w:r>
      <w:r w:rsidR="00141D1C">
        <w:rPr>
          <w:lang w:eastAsia="en-US"/>
        </w:rPr>
        <w:t>.</w:t>
      </w:r>
      <w:r w:rsidRPr="00D05B3D">
        <w:rPr>
          <w:lang w:eastAsia="en-US"/>
        </w:rPr>
        <w:t>    </w:t>
      </w:r>
    </w:p>
    <w:p w14:paraId="3BFCD524" w14:textId="2760BDD6" w:rsidR="00CB7F5D" w:rsidRPr="00D05B3D" w:rsidRDefault="00CB7F5D" w:rsidP="004E1335">
      <w:pPr>
        <w:pStyle w:val="ListNumber"/>
        <w:rPr>
          <w:b/>
        </w:rPr>
      </w:pPr>
      <w:r w:rsidRPr="00D05B3D">
        <w:rPr>
          <w:lang w:eastAsia="en-US"/>
        </w:rPr>
        <w:t>Directors' Fees Amount PAYEVNTEMP264</w:t>
      </w:r>
      <w:r w:rsidR="00141D1C">
        <w:rPr>
          <w:lang w:eastAsia="en-US"/>
        </w:rPr>
        <w:t>.</w:t>
      </w:r>
    </w:p>
    <w:p w14:paraId="6D899D38" w14:textId="455F7A6E" w:rsidR="00CB7F5D" w:rsidRPr="00D05B3D" w:rsidRDefault="00CB7F5D" w:rsidP="004E1335">
      <w:pPr>
        <w:pStyle w:val="ListNumber"/>
        <w:rPr>
          <w:b/>
        </w:rPr>
      </w:pPr>
      <w:r w:rsidRPr="00D05B3D">
        <w:rPr>
          <w:lang w:eastAsia="en-US"/>
        </w:rPr>
        <w:t xml:space="preserve">Lump Sum </w:t>
      </w:r>
      <w:r w:rsidR="00CC1B61">
        <w:t xml:space="preserve">Payment Amount </w:t>
      </w:r>
      <w:r w:rsidRPr="00D05B3D">
        <w:rPr>
          <w:lang w:eastAsia="en-US"/>
        </w:rPr>
        <w:t>(</w:t>
      </w:r>
      <w:r w:rsidR="00CC1B61">
        <w:t>Type-</w:t>
      </w:r>
      <w:r w:rsidRPr="00D05B3D">
        <w:rPr>
          <w:lang w:eastAsia="en-US"/>
        </w:rPr>
        <w:t>W only) PAYEVNTEMP273</w:t>
      </w:r>
      <w:r w:rsidR="00141D1C">
        <w:rPr>
          <w:lang w:eastAsia="en-US"/>
        </w:rPr>
        <w:t>.</w:t>
      </w:r>
      <w:r w:rsidRPr="00D05B3D">
        <w:rPr>
          <w:lang w:eastAsia="en-US"/>
        </w:rPr>
        <w:t>        </w:t>
      </w:r>
    </w:p>
    <w:p w14:paraId="02FA9903" w14:textId="765CE39B" w:rsidR="0040189B" w:rsidRDefault="00B65B19" w:rsidP="004E1335">
      <w:pPr>
        <w:pStyle w:val="ListNumber"/>
      </w:pPr>
      <w:r>
        <w:rPr>
          <w:lang w:eastAsia="en-US"/>
        </w:rPr>
        <w:t xml:space="preserve">Salary Sacrifice </w:t>
      </w:r>
      <w:r w:rsidR="00A0222F">
        <w:t>Amount</w:t>
      </w:r>
      <w:r w:rsidR="00CB7F5D" w:rsidRPr="00D05B3D">
        <w:rPr>
          <w:lang w:eastAsia="en-US"/>
        </w:rPr>
        <w:t xml:space="preserve"> PAYEVNTEMP267</w:t>
      </w:r>
      <w:r w:rsidR="00141D1C">
        <w:rPr>
          <w:lang w:eastAsia="en-US"/>
        </w:rPr>
        <w:t>.</w:t>
      </w:r>
      <w:r w:rsidR="00CB7F5D">
        <w:t xml:space="preserve"> </w:t>
      </w:r>
    </w:p>
    <w:p w14:paraId="5B8C5F46" w14:textId="6494969C" w:rsidR="008F0D08" w:rsidRDefault="000B18AE" w:rsidP="000E6760">
      <w:pPr>
        <w:pStyle w:val="BodyText"/>
      </w:pPr>
      <w:r>
        <w:t>Whilst each of these payment types permit negative YTD amounts, the sum of the payment types</w:t>
      </w:r>
      <w:r w:rsidR="009C5CFF">
        <w:t xml:space="preserve"> </w:t>
      </w:r>
      <w:r w:rsidR="00854774">
        <w:t xml:space="preserve">(items 1-7) </w:t>
      </w:r>
      <w:r w:rsidR="009C5CFF">
        <w:t xml:space="preserve">less the </w:t>
      </w:r>
      <w:r w:rsidR="00B65B19">
        <w:t xml:space="preserve">Salary Sacrifice </w:t>
      </w:r>
      <w:r w:rsidR="00487228">
        <w:t xml:space="preserve">YTD amount </w:t>
      </w:r>
      <w:r w:rsidR="00854774">
        <w:t xml:space="preserve">(item 8) </w:t>
      </w:r>
      <w:r>
        <w:t xml:space="preserve">must </w:t>
      </w:r>
      <w:r w:rsidR="009C5CFF">
        <w:t xml:space="preserve">be </w:t>
      </w:r>
      <w:r w:rsidR="00712F66">
        <w:t>zero or a positive amount.</w:t>
      </w:r>
    </w:p>
    <w:p w14:paraId="60E036E5" w14:textId="19491E7C" w:rsidR="0040189B" w:rsidRDefault="0040189B" w:rsidP="007E7B7E">
      <w:pPr>
        <w:pStyle w:val="Heading3"/>
      </w:pPr>
      <w:bookmarkStart w:id="904" w:name="_ATO_Derived_Aggregated"/>
      <w:bookmarkStart w:id="905" w:name="_Ref55228977"/>
      <w:bookmarkEnd w:id="904"/>
      <w:r>
        <w:t>ATO Derived Aggregated Gross</w:t>
      </w:r>
      <w:bookmarkEnd w:id="905"/>
    </w:p>
    <w:p w14:paraId="558576A4" w14:textId="3362CEB1" w:rsidR="002A63E9" w:rsidRDefault="00147255" w:rsidP="000E6760">
      <w:pPr>
        <w:pStyle w:val="BodyText"/>
      </w:pPr>
      <w:r>
        <w:t xml:space="preserve">To manage </w:t>
      </w:r>
      <w:r w:rsidR="007C58DE">
        <w:t>the introduction of negative YTD amounts</w:t>
      </w:r>
      <w:r>
        <w:t xml:space="preserve">, a new concept of ATO derived aggregated gross income will be introduced. </w:t>
      </w:r>
      <w:r w:rsidR="002A63E9">
        <w:t xml:space="preserve">Whilst </w:t>
      </w:r>
      <w:r w:rsidR="0073382E">
        <w:t xml:space="preserve">specific </w:t>
      </w:r>
      <w:r w:rsidR="002A63E9">
        <w:t>payment type</w:t>
      </w:r>
      <w:r w:rsidR="00210CDD">
        <w:t>s</w:t>
      </w:r>
      <w:r w:rsidR="0073382E">
        <w:t xml:space="preserve"> may be negative</w:t>
      </w:r>
      <w:r w:rsidR="002A63E9">
        <w:t xml:space="preserve">, </w:t>
      </w:r>
      <w:r w:rsidR="0073382E">
        <w:t>the sum of th</w:t>
      </w:r>
      <w:r w:rsidR="00173F55">
        <w:t xml:space="preserve">e </w:t>
      </w:r>
      <w:r w:rsidR="00BC1E86">
        <w:t xml:space="preserve">payment types </w:t>
      </w:r>
      <w:r w:rsidR="00C91568">
        <w:t xml:space="preserve">(items 1-7 in the previous section) </w:t>
      </w:r>
      <w:r w:rsidR="00BC1E86">
        <w:t xml:space="preserve">less the </w:t>
      </w:r>
      <w:r w:rsidR="00B65B19">
        <w:t xml:space="preserve">Salary Sacrifice </w:t>
      </w:r>
      <w:r w:rsidR="00BC1E86">
        <w:t>YTD amount</w:t>
      </w:r>
      <w:r w:rsidR="0073382E">
        <w:t xml:space="preserve"> </w:t>
      </w:r>
      <w:r w:rsidR="00C91568">
        <w:t xml:space="preserve">(item 8 in the previous section) </w:t>
      </w:r>
      <w:r w:rsidR="004E6D10">
        <w:t>must be zero or a positive amount</w:t>
      </w:r>
      <w:r w:rsidR="00F3721C">
        <w:t xml:space="preserve"> </w:t>
      </w:r>
      <w:r w:rsidR="00EA242C">
        <w:t>per income stream collection</w:t>
      </w:r>
      <w:r w:rsidR="002A63E9">
        <w:t xml:space="preserve">. </w:t>
      </w:r>
    </w:p>
    <w:p w14:paraId="7ABB1B18" w14:textId="70A024FB" w:rsidR="00290FA9" w:rsidRDefault="00B23143" w:rsidP="000E6760">
      <w:pPr>
        <w:pStyle w:val="BodyText"/>
      </w:pPr>
      <w:r>
        <w:t xml:space="preserve">This </w:t>
      </w:r>
      <w:r w:rsidR="003F1CFD">
        <w:t xml:space="preserve">new YTD amount will be derived by summing the payment types listed above and deducting the </w:t>
      </w:r>
      <w:r w:rsidR="00B65B19">
        <w:t xml:space="preserve">Salary Sacrifice </w:t>
      </w:r>
      <w:r w:rsidR="003F1CFD">
        <w:t xml:space="preserve">Amount. </w:t>
      </w:r>
      <w:r w:rsidR="00012169">
        <w:t xml:space="preserve"> </w:t>
      </w:r>
    </w:p>
    <w:p w14:paraId="2F8E1AA0" w14:textId="4C815A73" w:rsidR="00A74C20" w:rsidRDefault="00A74C20" w:rsidP="007E7B7E">
      <w:pPr>
        <w:pStyle w:val="Caption"/>
        <w:keepNext/>
      </w:pPr>
      <w:bookmarkStart w:id="906" w:name="_Toc57733220"/>
      <w:bookmarkStart w:id="907" w:name="_Toc144116899"/>
      <w:bookmarkStart w:id="908" w:name="_Toc238031885"/>
      <w:r>
        <w:lastRenderedPageBreak/>
        <w:t xml:space="preserve">Figure </w:t>
      </w:r>
      <w:r w:rsidR="0042409F">
        <w:fldChar w:fldCharType="begin"/>
      </w:r>
      <w:r w:rsidR="0042409F">
        <w:instrText xml:space="preserve"> SEQ Figure \* ARABIC </w:instrText>
      </w:r>
      <w:r w:rsidR="0042409F">
        <w:fldChar w:fldCharType="separate"/>
      </w:r>
      <w:r w:rsidR="00C14FEC">
        <w:rPr>
          <w:noProof/>
        </w:rPr>
        <w:t>11</w:t>
      </w:r>
      <w:r w:rsidR="0042409F">
        <w:fldChar w:fldCharType="end"/>
      </w:r>
      <w:r w:rsidR="00926CD8">
        <w:t xml:space="preserve">: </w:t>
      </w:r>
      <w:r>
        <w:t>ATO Derived Aggregated Gross</w:t>
      </w:r>
      <w:bookmarkEnd w:id="906"/>
      <w:bookmarkEnd w:id="907"/>
      <w:bookmarkEnd w:id="908"/>
    </w:p>
    <w:p w14:paraId="196B5403" w14:textId="57F33B74" w:rsidR="0023081C" w:rsidRPr="007E7B7E" w:rsidRDefault="00617C30" w:rsidP="000E6760">
      <w:pPr>
        <w:pStyle w:val="BodyText"/>
        <w:rPr>
          <w:lang w:eastAsia="en-US"/>
        </w:rPr>
      </w:pPr>
      <w:r w:rsidRPr="00617C30">
        <w:rPr>
          <w:noProof/>
        </w:rPr>
        <w:drawing>
          <wp:inline distT="0" distB="0" distL="0" distR="0" wp14:anchorId="16D3CD3B" wp14:editId="0AED982A">
            <wp:extent cx="4014470" cy="2386330"/>
            <wp:effectExtent l="0" t="0" r="508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4014470" cy="2386330"/>
                    </a:xfrm>
                    <a:prstGeom prst="rect">
                      <a:avLst/>
                    </a:prstGeom>
                    <a:noFill/>
                    <a:ln>
                      <a:noFill/>
                    </a:ln>
                  </pic:spPr>
                </pic:pic>
              </a:graphicData>
            </a:graphic>
          </wp:inline>
        </w:drawing>
      </w:r>
    </w:p>
    <w:p w14:paraId="2D3CB93E" w14:textId="0A4FAFB8" w:rsidR="000B616A" w:rsidRDefault="000B616A" w:rsidP="000E6760">
      <w:pPr>
        <w:pStyle w:val="BodyText"/>
      </w:pPr>
      <w:bookmarkStart w:id="909" w:name="_Ref34570056"/>
      <w:r w:rsidRPr="00890B9D">
        <w:t xml:space="preserve">The following sections detail the Payment Types, representing the elements that </w:t>
      </w:r>
      <w:r w:rsidR="0081251C" w:rsidRPr="00890B9D">
        <w:t>characterise</w:t>
      </w:r>
      <w:r w:rsidRPr="00890B9D">
        <w:t xml:space="preserve"> payee remuneration.</w:t>
      </w:r>
      <w:r w:rsidR="000C250C" w:rsidRPr="00890B9D">
        <w:t xml:space="preserve"> All Payment Types are to be reported as YTD amounts</w:t>
      </w:r>
      <w:r w:rsidR="009A2A23" w:rsidRPr="00890B9D">
        <w:t xml:space="preserve"> and must continue to be reported</w:t>
      </w:r>
      <w:r w:rsidR="000C250C" w:rsidRPr="00890B9D">
        <w:t>.</w:t>
      </w:r>
    </w:p>
    <w:p w14:paraId="2E14CE9B" w14:textId="255F70FC" w:rsidR="00A71BE6" w:rsidRDefault="00A71BE6">
      <w:pPr>
        <w:pStyle w:val="Cross-Reference"/>
      </w:pPr>
      <w:r>
        <w:t xml:space="preserve">Refer to the </w:t>
      </w:r>
      <w:hyperlink r:id="rId73">
        <w:r w:rsidRPr="76A7CE71">
          <w:rPr>
            <w:rStyle w:val="Hyperlink"/>
          </w:rPr>
          <w:t>Disaggregation of Gross Position Paper</w:t>
        </w:r>
      </w:hyperlink>
      <w:r>
        <w:t xml:space="preserve"> for detailed requirements</w:t>
      </w:r>
      <w:r w:rsidR="00141D1C">
        <w:t>.</w:t>
      </w:r>
    </w:p>
    <w:p w14:paraId="1C8146D7" w14:textId="58865906" w:rsidR="009D6006" w:rsidRPr="00890B9D" w:rsidRDefault="009D6006">
      <w:pPr>
        <w:pStyle w:val="Cross-Reference"/>
      </w:pPr>
      <w:r>
        <w:t xml:space="preserve">Refer to the ATO Guidance Note on </w:t>
      </w:r>
      <w:hyperlink r:id="rId74" w:history="1">
        <w:r w:rsidRPr="0055309F">
          <w:rPr>
            <w:rStyle w:val="Hyperlink"/>
          </w:rPr>
          <w:t>ATO Use of Data</w:t>
        </w:r>
      </w:hyperlink>
      <w:r w:rsidR="00141D1C">
        <w:rPr>
          <w:rStyle w:val="Hyperlink"/>
        </w:rPr>
        <w:t>.</w:t>
      </w:r>
    </w:p>
    <w:p w14:paraId="0D9B4D01" w14:textId="77777777" w:rsidR="00F1211D" w:rsidRPr="00890B9D" w:rsidRDefault="00F1211D" w:rsidP="004A0EAE">
      <w:pPr>
        <w:pStyle w:val="Heading3"/>
      </w:pPr>
      <w:bookmarkStart w:id="910" w:name="_Ref55236320"/>
      <w:r w:rsidRPr="00890B9D">
        <w:t>PAYG Withholding</w:t>
      </w:r>
      <w:bookmarkEnd w:id="910"/>
    </w:p>
    <w:p w14:paraId="61A15E73" w14:textId="5C38C8E0" w:rsidR="00E6269A" w:rsidRDefault="00A70DBE" w:rsidP="000E6760">
      <w:pPr>
        <w:pStyle w:val="BodyText"/>
      </w:pPr>
      <w:r>
        <w:t>The PAYGW YTD amount is determined b</w:t>
      </w:r>
      <w:r w:rsidR="009474D3" w:rsidRPr="00890B9D">
        <w:t xml:space="preserve">y applying </w:t>
      </w:r>
      <w:r w:rsidR="00474936" w:rsidRPr="00890B9D">
        <w:t xml:space="preserve">the tax treatments that </w:t>
      </w:r>
      <w:r w:rsidR="00DC2563" w:rsidRPr="00890B9D">
        <w:t>relate</w:t>
      </w:r>
      <w:r w:rsidR="00474936" w:rsidRPr="00890B9D">
        <w:t xml:space="preserve"> </w:t>
      </w:r>
      <w:r w:rsidR="00DC2563" w:rsidRPr="00890B9D">
        <w:t>to</w:t>
      </w:r>
      <w:r w:rsidR="00474936" w:rsidRPr="00890B9D">
        <w:t xml:space="preserve"> payee circumstances</w:t>
      </w:r>
      <w:r w:rsidR="00740ADB" w:rsidRPr="00890B9D">
        <w:t xml:space="preserve"> </w:t>
      </w:r>
      <w:r w:rsidR="00A97663">
        <w:t>or</w:t>
      </w:r>
      <w:r w:rsidR="00A97663" w:rsidRPr="00890B9D">
        <w:t xml:space="preserve"> </w:t>
      </w:r>
      <w:r w:rsidR="00740ADB" w:rsidRPr="00890B9D">
        <w:t>for specific payment types</w:t>
      </w:r>
      <w:r>
        <w:t xml:space="preserve">. This </w:t>
      </w:r>
      <w:r w:rsidR="00740ADB" w:rsidRPr="00890B9D">
        <w:t xml:space="preserve">YTD amount </w:t>
      </w:r>
      <w:r w:rsidR="00C838A8">
        <w:t xml:space="preserve">is to be reported </w:t>
      </w:r>
      <w:r w:rsidR="00740ADB" w:rsidRPr="00890B9D">
        <w:t>for each payee</w:t>
      </w:r>
      <w:r w:rsidR="00442925">
        <w:t xml:space="preserve"> a</w:t>
      </w:r>
      <w:r w:rsidR="00E6269A">
        <w:t>t</w:t>
      </w:r>
      <w:r w:rsidR="00442925">
        <w:t xml:space="preserve"> </w:t>
      </w:r>
      <w:r w:rsidR="00912292">
        <w:t>PAYGW Amount (PAYEVNTEMP259)</w:t>
      </w:r>
      <w:r w:rsidR="006D6C58">
        <w:t xml:space="preserve">, </w:t>
      </w:r>
      <w:r w:rsidR="006D6C58" w:rsidRPr="006D6C58">
        <w:t>except for tax on ETPs that is separately itemised within the ETP tuple (PAYEVNTEMP117 Payee Total ETP PAYGW Amount)</w:t>
      </w:r>
      <w:r w:rsidR="00740ADB" w:rsidRPr="00890B9D">
        <w:t>.</w:t>
      </w:r>
      <w:r w:rsidR="009C76D2" w:rsidRPr="00890B9D">
        <w:t xml:space="preserve"> </w:t>
      </w:r>
    </w:p>
    <w:p w14:paraId="19E5CBCC" w14:textId="6F6684BB" w:rsidR="00F1211D" w:rsidRPr="00890B9D" w:rsidRDefault="009C76D2" w:rsidP="000E6760">
      <w:pPr>
        <w:pStyle w:val="BodyText"/>
      </w:pPr>
      <w:r w:rsidRPr="00890B9D">
        <w:t xml:space="preserve">For </w:t>
      </w:r>
      <w:r w:rsidR="007A53A2" w:rsidRPr="00890B9D">
        <w:t xml:space="preserve">Australian </w:t>
      </w:r>
      <w:r w:rsidR="00E6269A">
        <w:t xml:space="preserve">tax </w:t>
      </w:r>
      <w:r w:rsidR="007A53A2" w:rsidRPr="00890B9D">
        <w:t xml:space="preserve">resident payees who are working in a foreign country for the qualifying period and whose payments are taxed in that foreign country, the PAYGW </w:t>
      </w:r>
      <w:r w:rsidR="008D6F65" w:rsidRPr="00890B9D">
        <w:t>component</w:t>
      </w:r>
      <w:r w:rsidR="00926ED8" w:rsidRPr="00890B9D">
        <w:t xml:space="preserve"> of their Foreign Employment income</w:t>
      </w:r>
      <w:r w:rsidR="00271598">
        <w:t xml:space="preserve"> (FEI)</w:t>
      </w:r>
      <w:r w:rsidR="00926ED8" w:rsidRPr="00890B9D">
        <w:t xml:space="preserve"> is the </w:t>
      </w:r>
      <w:r w:rsidR="00092625">
        <w:t xml:space="preserve">residual </w:t>
      </w:r>
      <w:r w:rsidR="003B6B17" w:rsidRPr="00890B9D">
        <w:t xml:space="preserve">balance </w:t>
      </w:r>
      <w:r w:rsidR="00092625">
        <w:t>remaining</w:t>
      </w:r>
      <w:r w:rsidR="00F23FE6">
        <w:t xml:space="preserve"> from the</w:t>
      </w:r>
      <w:r w:rsidR="003B6B17" w:rsidRPr="00890B9D">
        <w:t xml:space="preserve"> Australian PAYGW </w:t>
      </w:r>
      <w:r w:rsidR="00F23FE6">
        <w:t>after the deduction of</w:t>
      </w:r>
      <w:r w:rsidR="00F23FE6" w:rsidRPr="00890B9D">
        <w:t xml:space="preserve"> </w:t>
      </w:r>
      <w:r w:rsidR="003B6B17" w:rsidRPr="00890B9D">
        <w:t>the foreign tax paid.</w:t>
      </w:r>
    </w:p>
    <w:p w14:paraId="006FDE78" w14:textId="10BA7E21" w:rsidR="00DC7397" w:rsidRDefault="00DC7397">
      <w:pPr>
        <w:pStyle w:val="Cross-Reference"/>
      </w:pPr>
      <w:r>
        <w:t xml:space="preserve">Refer to the </w:t>
      </w:r>
      <w:hyperlink r:id="rId75" w:history="1">
        <w:r w:rsidRPr="00BC242B">
          <w:rPr>
            <w:rStyle w:val="Hyperlink"/>
          </w:rPr>
          <w:t>Disaggregation of Gross Position Paper</w:t>
        </w:r>
      </w:hyperlink>
      <w:r>
        <w:t xml:space="preserve"> for detailed requirements</w:t>
      </w:r>
      <w:r w:rsidR="00141D1C">
        <w:t>.</w:t>
      </w:r>
    </w:p>
    <w:p w14:paraId="1FC81FF0" w14:textId="60FB910D" w:rsidR="00740ADB" w:rsidRPr="00890B9D" w:rsidRDefault="00740ADB">
      <w:pPr>
        <w:pStyle w:val="Cross-Reference"/>
      </w:pPr>
      <w:r w:rsidRPr="00890B9D">
        <w:t xml:space="preserve">Refer to business rules in section </w:t>
      </w:r>
      <w:r w:rsidR="00C944A5" w:rsidRPr="00825495">
        <w:rPr>
          <w:rStyle w:val="SmartLink"/>
        </w:rPr>
        <w:fldChar w:fldCharType="begin" w:fldLock="1"/>
      </w:r>
      <w:r w:rsidR="00C944A5" w:rsidRPr="00825495">
        <w:rPr>
          <w:rStyle w:val="SmartLink"/>
        </w:rPr>
        <w:instrText xml:space="preserve"> REF _Ref34586794 \r \h </w:instrText>
      </w:r>
      <w:r w:rsidR="00825495">
        <w:rPr>
          <w:rStyle w:val="SmartLink"/>
        </w:rPr>
        <w:instrText xml:space="preserve"> \* MERGEFORMAT </w:instrText>
      </w:r>
      <w:r w:rsidR="00C944A5" w:rsidRPr="00825495">
        <w:rPr>
          <w:rStyle w:val="SmartLink"/>
        </w:rPr>
      </w:r>
      <w:r w:rsidR="00C944A5" w:rsidRPr="00825495">
        <w:rPr>
          <w:rStyle w:val="SmartLink"/>
        </w:rPr>
        <w:fldChar w:fldCharType="separate"/>
      </w:r>
      <w:r w:rsidR="00C944A5" w:rsidRPr="00825495">
        <w:rPr>
          <w:rStyle w:val="SmartLink"/>
        </w:rPr>
        <w:t>5.9.1</w:t>
      </w:r>
      <w:r w:rsidR="00C944A5" w:rsidRPr="00825495">
        <w:rPr>
          <w:rStyle w:val="SmartLink"/>
        </w:rPr>
        <w:fldChar w:fldCharType="end"/>
      </w:r>
      <w:r w:rsidR="00A6684E" w:rsidRPr="00825495">
        <w:rPr>
          <w:rStyle w:val="SmartLink"/>
        </w:rPr>
        <w:t xml:space="preserve"> </w:t>
      </w:r>
      <w:r w:rsidR="00A6684E" w:rsidRPr="00825495">
        <w:rPr>
          <w:rStyle w:val="SmartLink"/>
        </w:rPr>
        <w:fldChar w:fldCharType="begin"/>
      </w:r>
      <w:r w:rsidR="00A6684E" w:rsidRPr="00825495">
        <w:rPr>
          <w:rStyle w:val="SmartLink"/>
        </w:rPr>
        <w:instrText xml:space="preserve"> REF _Ref34586794 \h </w:instrText>
      </w:r>
      <w:r w:rsidR="00825495">
        <w:rPr>
          <w:rStyle w:val="SmartLink"/>
        </w:rPr>
        <w:instrText xml:space="preserve"> \* MERGEFORMAT </w:instrText>
      </w:r>
      <w:r w:rsidR="00A6684E" w:rsidRPr="00825495">
        <w:rPr>
          <w:rStyle w:val="SmartLink"/>
        </w:rPr>
      </w:r>
      <w:r w:rsidR="00A6684E" w:rsidRPr="00825495">
        <w:rPr>
          <w:rStyle w:val="SmartLink"/>
        </w:rPr>
        <w:fldChar w:fldCharType="separate"/>
      </w:r>
      <w:r w:rsidR="00C14FEC" w:rsidRPr="00C14FEC">
        <w:rPr>
          <w:rStyle w:val="SmartLink"/>
        </w:rPr>
        <w:t>PAYG Withholding</w:t>
      </w:r>
      <w:r w:rsidR="00A6684E" w:rsidRPr="00825495">
        <w:rPr>
          <w:rStyle w:val="SmartLink"/>
        </w:rPr>
        <w:fldChar w:fldCharType="end"/>
      </w:r>
      <w:r w:rsidR="00141D1C">
        <w:t>.</w:t>
      </w:r>
    </w:p>
    <w:p w14:paraId="5B7DF0F5" w14:textId="77777777" w:rsidR="00F1211D" w:rsidRPr="00890B9D" w:rsidRDefault="00F1211D" w:rsidP="004A0EAE">
      <w:pPr>
        <w:pStyle w:val="Heading3"/>
      </w:pPr>
      <w:bookmarkStart w:id="911" w:name="_Ref57731383"/>
      <w:r w:rsidRPr="00890B9D">
        <w:t>Foreign Tax Paid</w:t>
      </w:r>
      <w:bookmarkEnd w:id="911"/>
    </w:p>
    <w:p w14:paraId="5115F946" w14:textId="6933F699" w:rsidR="00F034EA" w:rsidRDefault="00F034EA" w:rsidP="000E6760">
      <w:pPr>
        <w:pStyle w:val="BodyText"/>
      </w:pPr>
      <w:r>
        <w:t xml:space="preserve">When an Australian resident for tax purposes works in another country for the qualifying period where that income is taxable, then the amount of foreign tax paid or payable </w:t>
      </w:r>
      <w:r w:rsidR="00D030D4">
        <w:t xml:space="preserve">by the payer </w:t>
      </w:r>
      <w:r>
        <w:t xml:space="preserve">to that foreign government or authority must be </w:t>
      </w:r>
      <w:hyperlink r:id="rId76" w:history="1">
        <w:r w:rsidRPr="003E7311">
          <w:rPr>
            <w:rStyle w:val="Hyperlink"/>
          </w:rPr>
          <w:t>reported</w:t>
        </w:r>
      </w:hyperlink>
      <w:r>
        <w:t xml:space="preserve"> in </w:t>
      </w:r>
      <w:hyperlink r:id="rId77" w:history="1">
        <w:r w:rsidRPr="007E7B7E">
          <w:t>Australian dollars</w:t>
        </w:r>
      </w:hyperlink>
      <w:r>
        <w:t xml:space="preserve"> to the ATO in the same financial year as the foreign employment income is reported. This is required, even if the tax isn’t actually paid to the foreign government or authority until after the end of the Australian financial year.</w:t>
      </w:r>
    </w:p>
    <w:p w14:paraId="5308C334" w14:textId="77777777" w:rsidR="00F034EA" w:rsidRDefault="00F034EA" w:rsidP="000E6760">
      <w:pPr>
        <w:pStyle w:val="BodyText"/>
      </w:pPr>
      <w:r>
        <w:t>If the foreign tax paid YTD amount is not known on or before each payday, then the payer may report zero or a reasonable estimate, but must report the correct foreign tax paid, or payable, upon finalisation of the income year where foreign employment income is reported.</w:t>
      </w:r>
    </w:p>
    <w:p w14:paraId="12357464" w14:textId="77777777" w:rsidR="00F034EA" w:rsidRDefault="00F034EA" w:rsidP="000E6760">
      <w:pPr>
        <w:pStyle w:val="BodyText"/>
      </w:pPr>
      <w:r>
        <w:t>Foreign tax paid is only permissible for Foreign Employment Income and historically for Joint Petroleum Development Area income type.</w:t>
      </w:r>
    </w:p>
    <w:p w14:paraId="5EBC3869" w14:textId="1534BD66" w:rsidR="00F034EA" w:rsidRDefault="00F034EA" w:rsidP="000E6760">
      <w:pPr>
        <w:pStyle w:val="BodyText"/>
      </w:pPr>
      <w:r>
        <w:t xml:space="preserve">It is not acceptable to finalise STP reported foreign employment income without any foreign tax paid amounts reported. With the introduction of the income stream collection, the income derived from working overseas for Australian tax residents is now identifiable to each country where the work was performed. </w:t>
      </w:r>
    </w:p>
    <w:p w14:paraId="73EEBED2" w14:textId="5DA76DA3" w:rsidR="00F034EA" w:rsidRPr="00890B9D" w:rsidRDefault="00384CDA" w:rsidP="000E6760">
      <w:pPr>
        <w:pStyle w:val="BodyText"/>
      </w:pPr>
      <w:r w:rsidRPr="00384CDA">
        <w:t>The foreign tax paid or payable is cross-checked with the relevant foreign country governments or authorities. Incurring the liability to pay or paying foreign tax on foreign employment income does not relieve a payer of their PAYGW obligations in Australia</w:t>
      </w:r>
      <w:r>
        <w:t>.</w:t>
      </w:r>
    </w:p>
    <w:p w14:paraId="3D8DBCB8" w14:textId="4D0F6CD9" w:rsidR="00DC7397" w:rsidRPr="00890B9D" w:rsidRDefault="00DC7397">
      <w:pPr>
        <w:pStyle w:val="Cross-Reference"/>
      </w:pPr>
      <w:r>
        <w:lastRenderedPageBreak/>
        <w:t xml:space="preserve">Refer to the </w:t>
      </w:r>
      <w:hyperlink r:id="rId78" w:history="1">
        <w:r w:rsidRPr="00BC242B">
          <w:rPr>
            <w:rStyle w:val="Hyperlink"/>
          </w:rPr>
          <w:t>Disaggregation of Gross Position Paper</w:t>
        </w:r>
      </w:hyperlink>
      <w:r>
        <w:t xml:space="preserve"> for detailed requirements</w:t>
      </w:r>
      <w:r w:rsidR="00141D1C">
        <w:t>.</w:t>
      </w:r>
    </w:p>
    <w:p w14:paraId="4C5B96C5" w14:textId="30ACA6B1" w:rsidR="00EB33C1" w:rsidRDefault="003B6B17">
      <w:pPr>
        <w:pStyle w:val="Cross-Reference"/>
      </w:pPr>
      <w:r w:rsidRPr="00890B9D">
        <w:t xml:space="preserve">Refer to business rules in section </w:t>
      </w:r>
      <w:r w:rsidRPr="00825495">
        <w:rPr>
          <w:rStyle w:val="SmartLink"/>
        </w:rPr>
        <w:fldChar w:fldCharType="begin" w:fldLock="1"/>
      </w:r>
      <w:r w:rsidRPr="00825495">
        <w:rPr>
          <w:rStyle w:val="SmartLink"/>
        </w:rPr>
        <w:instrText xml:space="preserve"> REF _Ref34587257 \r \h </w:instrText>
      </w:r>
      <w:r w:rsidRPr="00825495">
        <w:rPr>
          <w:rStyle w:val="SmartLink"/>
        </w:rPr>
      </w:r>
      <w:r w:rsidRPr="00825495">
        <w:rPr>
          <w:rStyle w:val="SmartLink"/>
        </w:rPr>
        <w:fldChar w:fldCharType="separate"/>
      </w:r>
      <w:r w:rsidRPr="00825495">
        <w:rPr>
          <w:rStyle w:val="SmartLink"/>
        </w:rPr>
        <w:t>5.9.2</w:t>
      </w:r>
      <w:r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_Ref34587257 \h </w:instrText>
      </w:r>
      <w:r w:rsidRPr="00825495">
        <w:rPr>
          <w:rStyle w:val="SmartLink"/>
        </w:rPr>
      </w:r>
      <w:r w:rsidRPr="00825495">
        <w:rPr>
          <w:rStyle w:val="SmartLink"/>
        </w:rPr>
        <w:fldChar w:fldCharType="separate"/>
      </w:r>
      <w:r w:rsidRPr="00825495">
        <w:rPr>
          <w:rStyle w:val="SmartLink"/>
        </w:rPr>
        <w:t>Foreign Tax Paid</w:t>
      </w:r>
      <w:r w:rsidRPr="00825495">
        <w:rPr>
          <w:rStyle w:val="SmartLink"/>
        </w:rPr>
        <w:fldChar w:fldCharType="end"/>
      </w:r>
      <w:r w:rsidRPr="00890B9D">
        <w:t>.</w:t>
      </w:r>
    </w:p>
    <w:p w14:paraId="6D8B78D7" w14:textId="33878518" w:rsidR="003B6B17" w:rsidRDefault="003B6B17" w:rsidP="00EB33C1">
      <w:pPr>
        <w:pStyle w:val="Heading3"/>
      </w:pPr>
      <w:bookmarkStart w:id="912" w:name="_Ref57731417"/>
      <w:r w:rsidRPr="008C0BD9">
        <w:t>Exempt Foreign Income</w:t>
      </w:r>
      <w:bookmarkEnd w:id="912"/>
    </w:p>
    <w:p w14:paraId="53D64DDD" w14:textId="3A5A4834" w:rsidR="008C6089" w:rsidRDefault="008C6089" w:rsidP="000E6760">
      <w:pPr>
        <w:pStyle w:val="BodyText"/>
      </w:pPr>
      <w:bookmarkStart w:id="913" w:name="_Hlk54775538"/>
      <w:r>
        <w:t xml:space="preserve">When an Australian </w:t>
      </w:r>
      <w:hyperlink r:id="rId79">
        <w:r w:rsidRPr="135F825F">
          <w:rPr>
            <w:rStyle w:val="Hyperlink"/>
          </w:rPr>
          <w:t>resident for tax purposes</w:t>
        </w:r>
      </w:hyperlink>
      <w:r>
        <w:t xml:space="preserve"> works in another country for 91 days or more for a </w:t>
      </w:r>
      <w:hyperlink r:id="rId80" w:anchor="Continuousforeignservice" w:history="1">
        <w:r w:rsidRPr="135F825F">
          <w:rPr>
            <w:rStyle w:val="Hyperlink"/>
          </w:rPr>
          <w:t>continuous period</w:t>
        </w:r>
      </w:hyperlink>
      <w:r>
        <w:t xml:space="preserve"> and the </w:t>
      </w:r>
      <w:hyperlink r:id="rId81" w:anchor="ato-Nonexemptionconditions" w:history="1">
        <w:r w:rsidRPr="135F825F">
          <w:rPr>
            <w:rStyle w:val="Hyperlink"/>
          </w:rPr>
          <w:t>income is subject to tax in that country</w:t>
        </w:r>
      </w:hyperlink>
      <w:r>
        <w:t>, the foreign income may be exempt from tax if the foreign service is attributable to any one of the following:</w:t>
      </w:r>
    </w:p>
    <w:p w14:paraId="5F7604C1" w14:textId="30F70006" w:rsidR="008C6089" w:rsidRDefault="008C6089" w:rsidP="000E6760">
      <w:pPr>
        <w:pStyle w:val="ListBullet"/>
      </w:pPr>
      <w:r>
        <w:t xml:space="preserve">Non-government agency workers delivering </w:t>
      </w:r>
      <w:hyperlink r:id="rId82" w:anchor="AustralianOfficialdevelopmentassistance" w:history="1">
        <w:r w:rsidRPr="135F825F">
          <w:rPr>
            <w:rStyle w:val="Hyperlink"/>
          </w:rPr>
          <w:t>Australian Official development assistance</w:t>
        </w:r>
      </w:hyperlink>
      <w:r>
        <w:t xml:space="preserve"> </w:t>
      </w:r>
    </w:p>
    <w:p w14:paraId="4DA1486A" w14:textId="42763FC9" w:rsidR="008C6089" w:rsidRDefault="008C6089" w:rsidP="000E6760">
      <w:pPr>
        <w:pStyle w:val="ListBullet"/>
      </w:pPr>
      <w:r>
        <w:t xml:space="preserve">Operating a public fund declared by the Minister to be a </w:t>
      </w:r>
      <w:hyperlink r:id="rId83" w:anchor="Developingcountryrelieffund" w:history="1">
        <w:r w:rsidRPr="6706C187">
          <w:rPr>
            <w:rStyle w:val="Hyperlink"/>
          </w:rPr>
          <w:t>developing country relief fund</w:t>
        </w:r>
      </w:hyperlink>
    </w:p>
    <w:p w14:paraId="3F63DE5A" w14:textId="5983BB1B" w:rsidR="008C6089" w:rsidRDefault="008C6089" w:rsidP="000E6760">
      <w:pPr>
        <w:pStyle w:val="ListBullet"/>
      </w:pPr>
      <w:r>
        <w:t xml:space="preserve">Operating a public fund established and maintained to provide monetary relief to people in a developed foreign country impacted by a disaster (a </w:t>
      </w:r>
      <w:hyperlink r:id="rId84" w:anchor="Publicdisasterrelieffund" w:history="1">
        <w:r w:rsidRPr="6706C187">
          <w:rPr>
            <w:rStyle w:val="Hyperlink"/>
          </w:rPr>
          <w:t>public disaster relief fund</w:t>
        </w:r>
      </w:hyperlink>
      <w:r>
        <w:t>)</w:t>
      </w:r>
    </w:p>
    <w:p w14:paraId="75560659" w14:textId="039DD522" w:rsidR="008C6089" w:rsidRDefault="008C6089" w:rsidP="000E6760">
      <w:pPr>
        <w:pStyle w:val="ListBullet"/>
      </w:pPr>
      <w:r>
        <w:t xml:space="preserve">Prescribed </w:t>
      </w:r>
      <w:hyperlink r:id="rId85" w:anchor="PrescribedinstitutionexemptfromAustralia" w:history="1">
        <w:r w:rsidRPr="19FA4283">
          <w:rPr>
            <w:rStyle w:val="Hyperlink"/>
          </w:rPr>
          <w:t>charitable or religious institution</w:t>
        </w:r>
      </w:hyperlink>
      <w:r>
        <w:t xml:space="preserve"> exempt from Australian income tax because it’s located outside Australia, or the institution is pursuing objectives outside Australia</w:t>
      </w:r>
    </w:p>
    <w:p w14:paraId="003E7481" w14:textId="5B3DA658" w:rsidR="008C6089" w:rsidRDefault="008C6089" w:rsidP="000E6760">
      <w:pPr>
        <w:pStyle w:val="ListBullet"/>
      </w:pPr>
      <w:r>
        <w:t xml:space="preserve">Deployment outside Australia by an </w:t>
      </w:r>
      <w:hyperlink r:id="rId86" w:anchor="Foreigndeploymentasamemberofdisciplinedf" w:history="1">
        <w:r w:rsidRPr="321210FF">
          <w:rPr>
            <w:rStyle w:val="Hyperlink"/>
          </w:rPr>
          <w:t>Australian government</w:t>
        </w:r>
      </w:hyperlink>
      <w:r>
        <w:t xml:space="preserve"> (or authority) as a member of a disciplined force</w:t>
      </w:r>
      <w:r w:rsidR="00141D1C">
        <w:t>.</w:t>
      </w:r>
    </w:p>
    <w:p w14:paraId="77082930" w14:textId="77777777" w:rsidR="008C6089" w:rsidRDefault="008C6089" w:rsidP="000E6760">
      <w:pPr>
        <w:pStyle w:val="BodyText"/>
      </w:pPr>
      <w:r>
        <w:t>If the foreign service does not qualify as exempt foreign income, it must be reported as Foreign Employment Income and associated income stream collections. However, if the foreign service does qualify as exempt foreign income, it is not subject to withholding and must be reported as SAW &gt; Exempt foreign income. Exempt foreign income only applies to the Salary and Wages income type. There will be no associated foreign tax paid payment type for this exempt foreign income.</w:t>
      </w:r>
    </w:p>
    <w:p w14:paraId="1315F2C6" w14:textId="1E6B0453" w:rsidR="00B30A99" w:rsidRPr="00DE44FB" w:rsidRDefault="008C6089" w:rsidP="000E6760">
      <w:pPr>
        <w:pStyle w:val="BodyText"/>
      </w:pPr>
      <w:r>
        <w:t>This income, if attributable to ordinary hours of work, is ordinary time earnings</w:t>
      </w:r>
      <w:r w:rsidR="00442AD4">
        <w:t>.</w:t>
      </w:r>
    </w:p>
    <w:bookmarkEnd w:id="913"/>
    <w:p w14:paraId="3BFD507F" w14:textId="53BE1CEB" w:rsidR="00DC7397" w:rsidRPr="00890B9D" w:rsidRDefault="00DC7397">
      <w:pPr>
        <w:pStyle w:val="Cross-Reference"/>
      </w:pPr>
      <w:r>
        <w:t xml:space="preserve">Refer to the </w:t>
      </w:r>
      <w:hyperlink r:id="rId87" w:history="1">
        <w:r w:rsidRPr="00BC242B">
          <w:rPr>
            <w:rStyle w:val="Hyperlink"/>
          </w:rPr>
          <w:t>Disaggregation of Gross Position Paper</w:t>
        </w:r>
      </w:hyperlink>
      <w:r>
        <w:t xml:space="preserve"> for detailed requirements</w:t>
      </w:r>
      <w:r w:rsidR="009252BF">
        <w:t>.</w:t>
      </w:r>
    </w:p>
    <w:p w14:paraId="30995359" w14:textId="4F9C8026" w:rsidR="00187C72" w:rsidRPr="00890B9D" w:rsidRDefault="00187C72">
      <w:pPr>
        <w:pStyle w:val="Cross-Reference"/>
      </w:pPr>
      <w:r w:rsidRPr="00890B9D">
        <w:t xml:space="preserve">Refer to business rules in section </w:t>
      </w:r>
      <w:r w:rsidRPr="00825495">
        <w:rPr>
          <w:rStyle w:val="SmartLink"/>
        </w:rPr>
        <w:fldChar w:fldCharType="begin" w:fldLock="1"/>
      </w:r>
      <w:r w:rsidRPr="00825495">
        <w:rPr>
          <w:rStyle w:val="SmartLink"/>
        </w:rPr>
        <w:instrText xml:space="preserve"> REF _Ref34587690 \r \h </w:instrText>
      </w:r>
      <w:r w:rsidRPr="00825495">
        <w:rPr>
          <w:rStyle w:val="SmartLink"/>
        </w:rPr>
      </w:r>
      <w:r w:rsidRPr="00825495">
        <w:rPr>
          <w:rStyle w:val="SmartLink"/>
        </w:rPr>
        <w:fldChar w:fldCharType="separate"/>
      </w:r>
      <w:r w:rsidRPr="00825495">
        <w:rPr>
          <w:rStyle w:val="SmartLink"/>
        </w:rPr>
        <w:t>5.9.3</w:t>
      </w:r>
      <w:r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_Ref34587690 \h </w:instrText>
      </w:r>
      <w:r w:rsidRPr="00825495">
        <w:rPr>
          <w:rStyle w:val="SmartLink"/>
        </w:rPr>
      </w:r>
      <w:r w:rsidRPr="00825495">
        <w:rPr>
          <w:rStyle w:val="SmartLink"/>
        </w:rPr>
        <w:fldChar w:fldCharType="separate"/>
      </w:r>
      <w:r w:rsidRPr="00825495">
        <w:rPr>
          <w:rStyle w:val="SmartLink"/>
        </w:rPr>
        <w:t>Exempt Foreign Employment Income</w:t>
      </w:r>
      <w:r w:rsidRPr="00825495">
        <w:rPr>
          <w:rStyle w:val="SmartLink"/>
        </w:rPr>
        <w:fldChar w:fldCharType="end"/>
      </w:r>
      <w:r w:rsidRPr="00890B9D">
        <w:t>.</w:t>
      </w:r>
    </w:p>
    <w:p w14:paraId="051F4485" w14:textId="5B73F9C6" w:rsidR="00FD0AC6" w:rsidRPr="008C6089" w:rsidRDefault="004E5AB5">
      <w:pPr>
        <w:pStyle w:val="Heading3"/>
      </w:pPr>
      <w:bookmarkStart w:id="914" w:name="_Ref57732610"/>
      <w:r w:rsidRPr="005B4D3E">
        <w:t>Gross</w:t>
      </w:r>
      <w:r w:rsidRPr="008C6089">
        <w:t xml:space="preserve"> </w:t>
      </w:r>
      <w:r w:rsidR="004647D2" w:rsidRPr="008C6089">
        <w:rPr>
          <w:rStyle w:val="IntenseReference"/>
        </w:rPr>
        <w:t>(New</w:t>
      </w:r>
      <w:r w:rsidR="00692ADE" w:rsidRPr="008C6089">
        <w:rPr>
          <w:rStyle w:val="IntenseReference"/>
        </w:rPr>
        <w:t xml:space="preserve"> Definition</w:t>
      </w:r>
      <w:r w:rsidR="004647D2" w:rsidRPr="008C6089">
        <w:rPr>
          <w:rStyle w:val="IntenseReference"/>
        </w:rPr>
        <w:t>)</w:t>
      </w:r>
      <w:bookmarkEnd w:id="909"/>
      <w:bookmarkEnd w:id="914"/>
    </w:p>
    <w:p w14:paraId="1B9444DC" w14:textId="77777777" w:rsidR="00450571" w:rsidRPr="00890B9D" w:rsidRDefault="002F1E55" w:rsidP="000E6760">
      <w:pPr>
        <w:pStyle w:val="BodyText"/>
      </w:pPr>
      <w:r w:rsidRPr="00890B9D">
        <w:t xml:space="preserve">Gross is a construct of many </w:t>
      </w:r>
      <w:r w:rsidR="00F96FFC" w:rsidRPr="00890B9D">
        <w:t xml:space="preserve">different types of payments in payroll. Although </w:t>
      </w:r>
      <w:r w:rsidR="00C125C0" w:rsidRPr="00890B9D">
        <w:t>referenced</w:t>
      </w:r>
      <w:r w:rsidR="00962F11" w:rsidRPr="00890B9D">
        <w:t xml:space="preserve"> in</w:t>
      </w:r>
      <w:r w:rsidR="00F96FFC" w:rsidRPr="00890B9D">
        <w:t xml:space="preserve"> section </w:t>
      </w:r>
      <w:r w:rsidR="00F96FFC" w:rsidRPr="00825495">
        <w:rPr>
          <w:rStyle w:val="SmartLink"/>
        </w:rPr>
        <w:fldChar w:fldCharType="begin" w:fldLock="1"/>
      </w:r>
      <w:r w:rsidR="00F96FFC" w:rsidRPr="00825495">
        <w:rPr>
          <w:rStyle w:val="SmartLink"/>
        </w:rPr>
        <w:instrText xml:space="preserve"> REF _Ref33896565 \r \h </w:instrText>
      </w:r>
      <w:r w:rsidR="00F96FFC" w:rsidRPr="00825495">
        <w:rPr>
          <w:rStyle w:val="SmartLink"/>
        </w:rPr>
      </w:r>
      <w:r w:rsidR="00F96FFC" w:rsidRPr="00825495">
        <w:rPr>
          <w:rStyle w:val="SmartLink"/>
        </w:rPr>
        <w:fldChar w:fldCharType="separate"/>
      </w:r>
      <w:r w:rsidR="00F96FFC" w:rsidRPr="00825495">
        <w:rPr>
          <w:rStyle w:val="SmartLink"/>
        </w:rPr>
        <w:t>2.3</w:t>
      </w:r>
      <w:r w:rsidR="00F96FFC" w:rsidRPr="00825495">
        <w:rPr>
          <w:rStyle w:val="SmartLink"/>
        </w:rPr>
        <w:fldChar w:fldCharType="end"/>
      </w:r>
      <w:r w:rsidR="00F96FFC" w:rsidRPr="00825495">
        <w:rPr>
          <w:rStyle w:val="SmartLink"/>
        </w:rPr>
        <w:t xml:space="preserve"> </w:t>
      </w:r>
      <w:r w:rsidR="00F96FFC" w:rsidRPr="00825495">
        <w:rPr>
          <w:rStyle w:val="SmartLink"/>
        </w:rPr>
        <w:fldChar w:fldCharType="begin" w:fldLock="1"/>
      </w:r>
      <w:r w:rsidR="00F96FFC" w:rsidRPr="00825495">
        <w:rPr>
          <w:rStyle w:val="SmartLink"/>
        </w:rPr>
        <w:instrText xml:space="preserve"> REF _Ref33896565 \h </w:instrText>
      </w:r>
      <w:r w:rsidR="00F96FFC" w:rsidRPr="00825495">
        <w:rPr>
          <w:rStyle w:val="SmartLink"/>
        </w:rPr>
      </w:r>
      <w:r w:rsidR="00F96FFC" w:rsidRPr="00825495">
        <w:rPr>
          <w:rStyle w:val="SmartLink"/>
        </w:rPr>
        <w:fldChar w:fldCharType="separate"/>
      </w:r>
      <w:r w:rsidR="00F96FFC" w:rsidRPr="00825495">
        <w:rPr>
          <w:rStyle w:val="SmartLink"/>
        </w:rPr>
        <w:t>Scope</w:t>
      </w:r>
      <w:r w:rsidR="00F96FFC" w:rsidRPr="00825495">
        <w:rPr>
          <w:rStyle w:val="SmartLink"/>
        </w:rPr>
        <w:fldChar w:fldCharType="end"/>
      </w:r>
      <w:r w:rsidR="00F96FFC" w:rsidRPr="00890B9D">
        <w:t xml:space="preserve">, there are </w:t>
      </w:r>
      <w:proofErr w:type="gramStart"/>
      <w:r w:rsidR="00F96FFC" w:rsidRPr="00890B9D">
        <w:t xml:space="preserve">a </w:t>
      </w:r>
      <w:r w:rsidR="0029233F" w:rsidRPr="00890B9D">
        <w:t>number of</w:t>
      </w:r>
      <w:proofErr w:type="gramEnd"/>
      <w:r w:rsidR="0029233F" w:rsidRPr="00890B9D">
        <w:t xml:space="preserve"> changes to the STP Phase 2 data structure tha</w:t>
      </w:r>
      <w:r w:rsidR="00474C8F" w:rsidRPr="00890B9D">
        <w:t xml:space="preserve">t make this component of pay difficult to concisely define. </w:t>
      </w:r>
      <w:r w:rsidR="00876771" w:rsidRPr="00890B9D">
        <w:t xml:space="preserve">Therefore, this </w:t>
      </w:r>
      <w:r w:rsidR="00B847F8" w:rsidRPr="00890B9D">
        <w:t xml:space="preserve">actual element of data (PAYEVNTEMP258 Gross Amount) </w:t>
      </w:r>
      <w:r w:rsidR="00876771" w:rsidRPr="00890B9D">
        <w:t>definition</w:t>
      </w:r>
      <w:r w:rsidR="00FD4B43" w:rsidRPr="00890B9D">
        <w:t xml:space="preserve"> is in </w:t>
      </w:r>
      <w:r w:rsidR="00450571" w:rsidRPr="00890B9D">
        <w:t>two parts:</w:t>
      </w:r>
    </w:p>
    <w:p w14:paraId="22227BA6" w14:textId="4EFD4163" w:rsidR="00B847F8" w:rsidRPr="00890B9D" w:rsidRDefault="003A3411" w:rsidP="000E6760">
      <w:pPr>
        <w:pStyle w:val="ListBullet"/>
      </w:pPr>
      <w:r>
        <w:t>T</w:t>
      </w:r>
      <w:r w:rsidR="00FD4B43" w:rsidRPr="00890B9D">
        <w:t>he tota</w:t>
      </w:r>
      <w:r w:rsidR="00C659A0">
        <w:t xml:space="preserve">l </w:t>
      </w:r>
      <w:r w:rsidR="00FD4B43" w:rsidRPr="00890B9D">
        <w:t xml:space="preserve">of reportable income </w:t>
      </w:r>
    </w:p>
    <w:p w14:paraId="1FEE4CF9" w14:textId="64C25233" w:rsidR="001026D2" w:rsidRPr="00890B9D" w:rsidRDefault="003A3411" w:rsidP="000E6760">
      <w:pPr>
        <w:pStyle w:val="ListBullet"/>
      </w:pPr>
      <w:r>
        <w:t>L</w:t>
      </w:r>
      <w:r w:rsidR="00541245" w:rsidRPr="00890B9D">
        <w:t xml:space="preserve">ess the </w:t>
      </w:r>
      <w:r w:rsidR="004C35A6" w:rsidRPr="00890B9D">
        <w:t xml:space="preserve">separately itemised </w:t>
      </w:r>
      <w:r w:rsidR="00541245" w:rsidRPr="00890B9D">
        <w:t xml:space="preserve">components that are now </w:t>
      </w:r>
      <w:r w:rsidR="002C296D" w:rsidRPr="00890B9D">
        <w:t xml:space="preserve">discretely </w:t>
      </w:r>
      <w:r w:rsidR="00B847F8" w:rsidRPr="00890B9D">
        <w:t>reported</w:t>
      </w:r>
      <w:r w:rsidR="00541245" w:rsidRPr="00890B9D">
        <w:t xml:space="preserve">. </w:t>
      </w:r>
    </w:p>
    <w:p w14:paraId="140BB2BE" w14:textId="77777777" w:rsidR="002F1E55" w:rsidRPr="00890B9D" w:rsidRDefault="001026D2" w:rsidP="000E6760">
      <w:pPr>
        <w:pStyle w:val="BodyText"/>
      </w:pPr>
      <w:r w:rsidRPr="00890B9D">
        <w:t xml:space="preserve">Gross </w:t>
      </w:r>
      <w:r w:rsidR="00541245" w:rsidRPr="00890B9D">
        <w:t>is the residual</w:t>
      </w:r>
      <w:r w:rsidR="00C14B41" w:rsidRPr="00890B9D">
        <w:t xml:space="preserve"> amount that remains.</w:t>
      </w:r>
    </w:p>
    <w:p w14:paraId="1FD4E50A" w14:textId="0DD84EAA" w:rsidR="00B24927" w:rsidRPr="00516463" w:rsidRDefault="00861E88" w:rsidP="000E6760">
      <w:pPr>
        <w:pStyle w:val="ListBullet"/>
      </w:pPr>
      <w:r w:rsidRPr="00FB1BE6">
        <w:t>Reportable Income</w:t>
      </w:r>
      <w:r w:rsidRPr="00064C86">
        <w:t xml:space="preserve"> </w:t>
      </w:r>
      <w:r w:rsidR="003C021E" w:rsidRPr="00064C86">
        <w:t>–</w:t>
      </w:r>
      <w:r w:rsidRPr="00064C86">
        <w:t xml:space="preserve"> </w:t>
      </w:r>
      <w:r w:rsidR="009602CF" w:rsidRPr="00064C86">
        <w:t xml:space="preserve">the </w:t>
      </w:r>
      <w:r w:rsidR="00F43954" w:rsidRPr="00FB1BE6">
        <w:t>financial value</w:t>
      </w:r>
      <w:r w:rsidR="009602CF" w:rsidRPr="00FB1BE6">
        <w:t xml:space="preserve"> of the </w:t>
      </w:r>
      <w:r w:rsidR="00DA7F31" w:rsidRPr="00FB1BE6">
        <w:rPr>
          <w:rStyle w:val="IntenseEmphasis"/>
        </w:rPr>
        <w:t xml:space="preserve">total </w:t>
      </w:r>
      <w:r w:rsidR="009602CF" w:rsidRPr="00FB1BE6">
        <w:rPr>
          <w:rStyle w:val="IntenseEmphasis"/>
        </w:rPr>
        <w:t>remuneration</w:t>
      </w:r>
      <w:r w:rsidR="004F1F6D" w:rsidRPr="00064C86">
        <w:t xml:space="preserve">, prior to the deduction of any </w:t>
      </w:r>
      <w:r w:rsidR="007D4458" w:rsidRPr="00064C86">
        <w:t xml:space="preserve">approved </w:t>
      </w:r>
      <w:r w:rsidR="00B65B19">
        <w:t xml:space="preserve">Salary Sacrifice </w:t>
      </w:r>
      <w:r w:rsidR="007D4458" w:rsidRPr="00064C86">
        <w:t xml:space="preserve">arrangements, </w:t>
      </w:r>
      <w:r w:rsidR="008B35E8" w:rsidRPr="00064C86">
        <w:t>PAYGW or foreign tax,</w:t>
      </w:r>
      <w:r w:rsidR="00FD5AC6" w:rsidRPr="00064C86">
        <w:t xml:space="preserve"> </w:t>
      </w:r>
      <w:r w:rsidR="00C81895" w:rsidRPr="00FB1BE6">
        <w:t xml:space="preserve">paid </w:t>
      </w:r>
      <w:r w:rsidR="004E649C" w:rsidRPr="00FB1BE6">
        <w:t>to</w:t>
      </w:r>
      <w:r w:rsidR="00FD5AC6" w:rsidRPr="00FB1BE6">
        <w:t xml:space="preserve"> a payee</w:t>
      </w:r>
      <w:r w:rsidR="001221F0" w:rsidRPr="00FB1BE6">
        <w:t xml:space="preserve"> </w:t>
      </w:r>
      <w:r w:rsidR="003B09A9" w:rsidRPr="00FB1BE6">
        <w:t>for providing work or services</w:t>
      </w:r>
      <w:r w:rsidR="00CF67ED" w:rsidRPr="00516463">
        <w:t xml:space="preserve"> to a business entity</w:t>
      </w:r>
      <w:r w:rsidR="004E3E6C" w:rsidRPr="00516463">
        <w:t xml:space="preserve"> or </w:t>
      </w:r>
      <w:proofErr w:type="gramStart"/>
      <w:r w:rsidR="00835597" w:rsidRPr="00516463">
        <w:t>as a</w:t>
      </w:r>
      <w:r w:rsidR="004E3E6C" w:rsidRPr="00516463">
        <w:t xml:space="preserve"> consequence of</w:t>
      </w:r>
      <w:proofErr w:type="gramEnd"/>
      <w:r w:rsidR="004E3E6C" w:rsidRPr="00516463">
        <w:t xml:space="preserve"> employment</w:t>
      </w:r>
      <w:r w:rsidR="00453094" w:rsidRPr="00516463">
        <w:t xml:space="preserve">, </w:t>
      </w:r>
      <w:r w:rsidR="00D36DBF" w:rsidRPr="00516463">
        <w:t xml:space="preserve">except for </w:t>
      </w:r>
      <w:r w:rsidR="006D4EAA" w:rsidRPr="00516463">
        <w:t xml:space="preserve">any amounts that </w:t>
      </w:r>
      <w:r w:rsidR="00D36DBF" w:rsidRPr="00516463">
        <w:t xml:space="preserve">are </w:t>
      </w:r>
      <w:r w:rsidR="003E538B" w:rsidRPr="00516463">
        <w:t xml:space="preserve">expressly excluded </w:t>
      </w:r>
      <w:r w:rsidR="00B643C4" w:rsidRPr="00516463">
        <w:t>by the Commissioner of Taxation</w:t>
      </w:r>
    </w:p>
    <w:p w14:paraId="45636515" w14:textId="1EE07CC5" w:rsidR="005227F3" w:rsidRPr="00890B9D" w:rsidRDefault="005227F3" w:rsidP="000E6760">
      <w:pPr>
        <w:pStyle w:val="ListBullet"/>
      </w:pPr>
      <w:r w:rsidRPr="00516463">
        <w:t xml:space="preserve">Less </w:t>
      </w:r>
      <w:r w:rsidR="0036358C" w:rsidRPr="00516463">
        <w:t xml:space="preserve">Separately Itemised </w:t>
      </w:r>
      <w:r w:rsidR="004C35A6" w:rsidRPr="00516463">
        <w:t>Components</w:t>
      </w:r>
      <w:r w:rsidRPr="00516463">
        <w:t xml:space="preserve"> </w:t>
      </w:r>
      <w:r w:rsidRPr="00064C86">
        <w:t xml:space="preserve">– of the reportable income defined above, some components have been </w:t>
      </w:r>
      <w:r w:rsidR="00EF518B" w:rsidRPr="00064C86">
        <w:t xml:space="preserve">itemised separately for either </w:t>
      </w:r>
      <w:r w:rsidR="00525FA8">
        <w:t>IITR</w:t>
      </w:r>
      <w:r w:rsidR="00EF518B" w:rsidRPr="00064C86">
        <w:t xml:space="preserve"> deduction purposes</w:t>
      </w:r>
      <w:r w:rsidR="004D3475" w:rsidRPr="00064C86">
        <w:t xml:space="preserve"> or for </w:t>
      </w:r>
      <w:r w:rsidR="0004405A" w:rsidRPr="00FB1BE6">
        <w:t>Services Australia</w:t>
      </w:r>
      <w:r w:rsidR="002576FE" w:rsidRPr="00FB1BE6">
        <w:t xml:space="preserve"> to identify</w:t>
      </w:r>
      <w:r w:rsidR="00924F6A" w:rsidRPr="00516463">
        <w:t xml:space="preserve"> the </w:t>
      </w:r>
      <w:r w:rsidR="00CA7DFC" w:rsidRPr="00516463">
        <w:t xml:space="preserve">income as defined under the legislation within their jurisdiction for the purposes of </w:t>
      </w:r>
      <w:r w:rsidR="003236A1" w:rsidRPr="00890B9D">
        <w:t>administering their social services programmes.</w:t>
      </w:r>
    </w:p>
    <w:p w14:paraId="1129B62A" w14:textId="619BAB44" w:rsidR="0015302B" w:rsidRDefault="0015302B" w:rsidP="000E6760">
      <w:pPr>
        <w:pStyle w:val="BodyText"/>
      </w:pPr>
      <w:r w:rsidRPr="00890B9D">
        <w:t xml:space="preserve">This complex definition allows Gross to be common across all Income Types, thus </w:t>
      </w:r>
      <w:r w:rsidR="00485717" w:rsidRPr="00ED75D7">
        <w:t>accounting for</w:t>
      </w:r>
      <w:r w:rsidR="00485717">
        <w:t xml:space="preserve"> </w:t>
      </w:r>
      <w:r w:rsidRPr="00890B9D">
        <w:t xml:space="preserve">the different components that may be included in the Business Personal Services </w:t>
      </w:r>
      <w:r w:rsidR="0052036B" w:rsidRPr="00890B9D">
        <w:t xml:space="preserve">Income </w:t>
      </w:r>
      <w:r w:rsidR="009166F5" w:rsidRPr="00890B9D">
        <w:t xml:space="preserve">Types </w:t>
      </w:r>
      <w:r w:rsidR="0052036B" w:rsidRPr="00890B9D">
        <w:t>(voluntary agreement, labour-hire and other specified income)</w:t>
      </w:r>
      <w:r w:rsidR="007D051B" w:rsidRPr="00890B9D">
        <w:t xml:space="preserve"> </w:t>
      </w:r>
      <w:r w:rsidR="00671158" w:rsidRPr="00377DC3">
        <w:t>in addition to</w:t>
      </w:r>
      <w:r w:rsidR="00671158">
        <w:t xml:space="preserve"> </w:t>
      </w:r>
      <w:r w:rsidR="007D051B" w:rsidRPr="00890B9D">
        <w:t>that of Salary and Wages</w:t>
      </w:r>
      <w:r w:rsidR="00C470DB" w:rsidRPr="00890B9D">
        <w:t xml:space="preserve"> and others.</w:t>
      </w:r>
    </w:p>
    <w:p w14:paraId="12204F11" w14:textId="6FC54181" w:rsidR="003D72E4" w:rsidRPr="00890B9D" w:rsidRDefault="003D72E4" w:rsidP="000E6760">
      <w:pPr>
        <w:pStyle w:val="BodyText"/>
      </w:pPr>
      <w:r>
        <w:t xml:space="preserve">Services Australia </w:t>
      </w:r>
      <w:r w:rsidR="003F60E4">
        <w:t xml:space="preserve">categorise this as </w:t>
      </w:r>
      <w:r w:rsidR="003F60E4" w:rsidRPr="00E22F1D">
        <w:rPr>
          <w:rStyle w:val="SmartLink"/>
        </w:rPr>
        <w:fldChar w:fldCharType="begin"/>
      </w:r>
      <w:r w:rsidR="003F60E4" w:rsidRPr="00E22F1D">
        <w:rPr>
          <w:rStyle w:val="SmartLink"/>
        </w:rPr>
        <w:instrText xml:space="preserve"> REF SA_EMPL \h </w:instrText>
      </w:r>
      <w:r w:rsidR="00E22F1D">
        <w:rPr>
          <w:rStyle w:val="SmartLink"/>
        </w:rPr>
        <w:instrText xml:space="preserve"> \* MERGEFORMAT </w:instrText>
      </w:r>
      <w:r w:rsidR="003F60E4" w:rsidRPr="00E22F1D">
        <w:rPr>
          <w:rStyle w:val="SmartLink"/>
        </w:rPr>
      </w:r>
      <w:r w:rsidR="003F60E4" w:rsidRPr="00E22F1D">
        <w:rPr>
          <w:rStyle w:val="SmartLink"/>
        </w:rPr>
        <w:fldChar w:fldCharType="separate"/>
      </w:r>
      <w:r w:rsidR="00C14FEC" w:rsidRPr="00C14FEC">
        <w:rPr>
          <w:rStyle w:val="SmartLink"/>
        </w:rPr>
        <w:t>Employment Income</w:t>
      </w:r>
      <w:r w:rsidR="003F60E4" w:rsidRPr="00E22F1D">
        <w:rPr>
          <w:rStyle w:val="SmartLink"/>
        </w:rPr>
        <w:fldChar w:fldCharType="end"/>
      </w:r>
      <w:r w:rsidR="003F60E4">
        <w:t xml:space="preserve"> or</w:t>
      </w:r>
      <w:r w:rsidR="003F60E4" w:rsidRPr="00E22F1D">
        <w:rPr>
          <w:rStyle w:val="SmartLink"/>
        </w:rPr>
        <w:t xml:space="preserve"> </w:t>
      </w:r>
      <w:r w:rsidR="003F60E4" w:rsidRPr="00E22F1D">
        <w:rPr>
          <w:rStyle w:val="SmartLink"/>
        </w:rPr>
        <w:fldChar w:fldCharType="begin"/>
      </w:r>
      <w:r w:rsidR="003F60E4" w:rsidRPr="00E22F1D">
        <w:rPr>
          <w:rStyle w:val="SmartLink"/>
        </w:rPr>
        <w:instrText xml:space="preserve"> REF SA_LUMP \h </w:instrText>
      </w:r>
      <w:r w:rsidR="003F60E4" w:rsidRPr="00E22F1D">
        <w:rPr>
          <w:rStyle w:val="SmartLink"/>
        </w:rPr>
      </w:r>
      <w:r w:rsidR="003F60E4" w:rsidRPr="00E22F1D">
        <w:rPr>
          <w:rStyle w:val="SmartLink"/>
        </w:rPr>
        <w:fldChar w:fldCharType="separate"/>
      </w:r>
      <w:r w:rsidR="00C14FEC">
        <w:t xml:space="preserve">Lump Sum </w:t>
      </w:r>
      <w:r w:rsidR="003F60E4" w:rsidRPr="00E22F1D">
        <w:rPr>
          <w:rStyle w:val="SmartLink"/>
        </w:rPr>
        <w:fldChar w:fldCharType="end"/>
      </w:r>
      <w:r w:rsidR="003F60E4">
        <w:t xml:space="preserve">, </w:t>
      </w:r>
      <w:r w:rsidR="00FC48C2">
        <w:t>depending on the payment frequency.</w:t>
      </w:r>
    </w:p>
    <w:p w14:paraId="083E3371" w14:textId="3E4E84F5" w:rsidR="00621F0F" w:rsidRPr="00E71131" w:rsidRDefault="00617FD1" w:rsidP="000E6760">
      <w:pPr>
        <w:pStyle w:val="BodyText"/>
      </w:pPr>
      <w:r>
        <w:t>For example;</w:t>
      </w:r>
      <w:r w:rsidR="00595ED1" w:rsidRPr="00E71131">
        <w:t xml:space="preserve"> if a payee</w:t>
      </w:r>
      <w:r w:rsidR="00621F0F" w:rsidRPr="00E71131">
        <w:t>:</w:t>
      </w:r>
    </w:p>
    <w:p w14:paraId="554822C8" w14:textId="36746678" w:rsidR="00621F0F" w:rsidRPr="00E71131" w:rsidRDefault="003A3411" w:rsidP="000E6760">
      <w:pPr>
        <w:pStyle w:val="ListBullet"/>
      </w:pPr>
      <w:r>
        <w:t>W</w:t>
      </w:r>
      <w:r w:rsidR="00621F0F" w:rsidRPr="00E71131">
        <w:t>as</w:t>
      </w:r>
      <w:r w:rsidR="00064C86" w:rsidRPr="00E71131">
        <w:t xml:space="preserve"> </w:t>
      </w:r>
      <w:r w:rsidR="006B0FDB" w:rsidRPr="00E71131">
        <w:t>on an</w:t>
      </w:r>
      <w:r w:rsidR="00595ED1" w:rsidRPr="00E71131">
        <w:t xml:space="preserve"> </w:t>
      </w:r>
      <w:r w:rsidR="004E70FE" w:rsidRPr="00E71131">
        <w:t xml:space="preserve">annual </w:t>
      </w:r>
      <w:r w:rsidR="00595ED1" w:rsidRPr="00E71131">
        <w:t>wage of $</w:t>
      </w:r>
      <w:r w:rsidR="004E70FE" w:rsidRPr="00E71131">
        <w:t>51,776</w:t>
      </w:r>
      <w:r w:rsidR="00342952" w:rsidRPr="00E71131">
        <w:t xml:space="preserve"> for 38 ordinary hours/week</w:t>
      </w:r>
    </w:p>
    <w:p w14:paraId="4B6B3D5B" w14:textId="24638667" w:rsidR="00621F0F" w:rsidRPr="00E71131" w:rsidRDefault="003A3411" w:rsidP="000E6760">
      <w:pPr>
        <w:pStyle w:val="ListBullet"/>
      </w:pPr>
      <w:r>
        <w:lastRenderedPageBreak/>
        <w:t>H</w:t>
      </w:r>
      <w:r w:rsidR="009928A3" w:rsidRPr="00E71131">
        <w:t xml:space="preserve">ad </w:t>
      </w:r>
      <w:r w:rsidR="007C5DFF" w:rsidRPr="00E71131">
        <w:t xml:space="preserve">an approved </w:t>
      </w:r>
      <w:r w:rsidR="00B65B19">
        <w:t xml:space="preserve">Salary Sacrifice </w:t>
      </w:r>
      <w:r w:rsidR="007C5DFF" w:rsidRPr="00E71131">
        <w:t xml:space="preserve">arrangement </w:t>
      </w:r>
      <w:r w:rsidR="000560E3" w:rsidRPr="00E71131">
        <w:t>to</w:t>
      </w:r>
      <w:r w:rsidR="007C5DFF" w:rsidRPr="00E71131">
        <w:t xml:space="preserve"> superannuation</w:t>
      </w:r>
      <w:r w:rsidR="009928A3" w:rsidRPr="00E71131">
        <w:t xml:space="preserve"> of $5,000</w:t>
      </w:r>
    </w:p>
    <w:p w14:paraId="6C1D98B5" w14:textId="5DB367E8" w:rsidR="00621F0F" w:rsidRPr="00E71131" w:rsidRDefault="003A3411" w:rsidP="000E6760">
      <w:pPr>
        <w:pStyle w:val="ListBullet"/>
      </w:pPr>
      <w:r>
        <w:t>T</w:t>
      </w:r>
      <w:r w:rsidR="00962AC7" w:rsidRPr="00E71131">
        <w:t xml:space="preserve">ook </w:t>
      </w:r>
      <w:r w:rsidR="00453EEB" w:rsidRPr="00E71131">
        <w:t xml:space="preserve">4 weeks of annual </w:t>
      </w:r>
      <w:r w:rsidR="00453EEB" w:rsidRPr="00E71131" w:rsidDel="00B95ABB">
        <w:t>leave</w:t>
      </w:r>
    </w:p>
    <w:p w14:paraId="467850FD" w14:textId="6769C0BF" w:rsidR="00621F0F" w:rsidRPr="00E71131" w:rsidRDefault="003A3411" w:rsidP="000E6760">
      <w:pPr>
        <w:pStyle w:val="ListBullet"/>
      </w:pPr>
      <w:r>
        <w:t>O</w:t>
      </w:r>
      <w:r w:rsidR="00453EEB" w:rsidRPr="00E71131">
        <w:t xml:space="preserve">ne week of </w:t>
      </w:r>
      <w:r w:rsidR="00720293" w:rsidRPr="00E71131">
        <w:t>leave without pay</w:t>
      </w:r>
    </w:p>
    <w:p w14:paraId="10C7CFDB" w14:textId="2A9001F2" w:rsidR="00621F0F" w:rsidRPr="00E71131" w:rsidRDefault="003A3411" w:rsidP="000E6760">
      <w:pPr>
        <w:pStyle w:val="ListBullet"/>
      </w:pPr>
      <w:r>
        <w:t>R</w:t>
      </w:r>
      <w:r w:rsidR="00880E41" w:rsidRPr="00E71131">
        <w:t xml:space="preserve">eceived </w:t>
      </w:r>
      <w:r w:rsidR="00996BA8" w:rsidRPr="00E71131">
        <w:t>a cents/km allowance of $0.78</w:t>
      </w:r>
      <w:r w:rsidR="00F907D3" w:rsidRPr="00E71131">
        <w:t xml:space="preserve"> for 2,150 </w:t>
      </w:r>
      <w:r w:rsidR="002211F2" w:rsidRPr="00507837">
        <w:t>business</w:t>
      </w:r>
      <w:r w:rsidR="002211F2">
        <w:t xml:space="preserve"> </w:t>
      </w:r>
      <w:r w:rsidR="00F907D3" w:rsidRPr="00E71131">
        <w:t>kilometres travelled</w:t>
      </w:r>
    </w:p>
    <w:p w14:paraId="5C7DC525" w14:textId="3D17FE16" w:rsidR="00621F0F" w:rsidRPr="00E71131" w:rsidRDefault="003A3411" w:rsidP="000E6760">
      <w:pPr>
        <w:pStyle w:val="ListBullet"/>
      </w:pPr>
      <w:r>
        <w:t>A</w:t>
      </w:r>
      <w:r w:rsidR="00F907D3" w:rsidRPr="00E71131">
        <w:t xml:space="preserve"> laundry allowance of </w:t>
      </w:r>
      <w:r w:rsidR="00977D20" w:rsidRPr="00E71131">
        <w:t>$3.55 per week to launder the uniform</w:t>
      </w:r>
    </w:p>
    <w:p w14:paraId="60010C4F" w14:textId="02B440C9" w:rsidR="00621F0F" w:rsidRPr="00E71131" w:rsidRDefault="003A3411" w:rsidP="000E6760">
      <w:pPr>
        <w:pStyle w:val="ListBullet"/>
      </w:pPr>
      <w:r>
        <w:t>P</w:t>
      </w:r>
      <w:r w:rsidR="00880E41" w:rsidRPr="00E71131">
        <w:t xml:space="preserve">erformed </w:t>
      </w:r>
      <w:r w:rsidR="00E73256" w:rsidRPr="00E71131">
        <w:t>8</w:t>
      </w:r>
      <w:r w:rsidR="006D742D" w:rsidRPr="00E71131">
        <w:t>2</w:t>
      </w:r>
      <w:r w:rsidR="0029039C" w:rsidRPr="00E71131">
        <w:t xml:space="preserve"> hours of overtime</w:t>
      </w:r>
      <w:r w:rsidR="00864066" w:rsidRPr="00E71131">
        <w:t xml:space="preserve"> at time and a half</w:t>
      </w:r>
      <w:r w:rsidR="005E25AB" w:rsidRPr="00E71131">
        <w:t xml:space="preserve"> </w:t>
      </w:r>
      <w:r w:rsidR="006D7AD5" w:rsidRPr="00E71131">
        <w:t>on 41 separate occasions</w:t>
      </w:r>
    </w:p>
    <w:p w14:paraId="234213CF" w14:textId="44BAC52D" w:rsidR="00621F0F" w:rsidRPr="00E71131" w:rsidRDefault="003A3411" w:rsidP="000E6760">
      <w:pPr>
        <w:pStyle w:val="ListBullet"/>
      </w:pPr>
      <w:r>
        <w:t>R</w:t>
      </w:r>
      <w:r w:rsidR="00621F0F" w:rsidRPr="00E71131">
        <w:t>eceived</w:t>
      </w:r>
      <w:r w:rsidR="005E25AB" w:rsidRPr="00E71131">
        <w:t xml:space="preserve"> a meal allowance for each overtime period of </w:t>
      </w:r>
      <w:r w:rsidR="00496F7D" w:rsidRPr="00E71131">
        <w:t>$</w:t>
      </w:r>
      <w:r w:rsidR="005E5ACC" w:rsidRPr="00E71131">
        <w:t>15.94</w:t>
      </w:r>
    </w:p>
    <w:p w14:paraId="38FEAF43" w14:textId="4C2B34CD" w:rsidR="00621F0F" w:rsidRPr="00E71131" w:rsidRDefault="003A3411" w:rsidP="000E6760">
      <w:pPr>
        <w:pStyle w:val="ListBullet"/>
      </w:pPr>
      <w:r>
        <w:t>P</w:t>
      </w:r>
      <w:r w:rsidR="00C36D77" w:rsidRPr="00E71131">
        <w:t>erformed 3 weeks of higher duties</w:t>
      </w:r>
      <w:r w:rsidR="006E40BF" w:rsidRPr="00E71131">
        <w:t xml:space="preserve"> at $150/wk</w:t>
      </w:r>
      <w:r w:rsidR="009252BF">
        <w:t>.</w:t>
      </w:r>
    </w:p>
    <w:p w14:paraId="1D96669F" w14:textId="30957411" w:rsidR="00EA1638" w:rsidRPr="00E71131" w:rsidRDefault="00C36D77" w:rsidP="000E6760">
      <w:pPr>
        <w:pStyle w:val="BodyText"/>
      </w:pPr>
      <w:r w:rsidRPr="00E71131">
        <w:t xml:space="preserve"> </w:t>
      </w:r>
      <w:r w:rsidR="003A3411">
        <w:t>T</w:t>
      </w:r>
      <w:r w:rsidR="006E7A6F" w:rsidRPr="00E71131">
        <w:t>hen the reportable income</w:t>
      </w:r>
      <w:r w:rsidR="004A727A" w:rsidRPr="00E71131">
        <w:t xml:space="preserve"> and components would be as follows:</w:t>
      </w:r>
    </w:p>
    <w:p w14:paraId="2DEBADF7" w14:textId="488B68E9" w:rsidR="004909FC" w:rsidRPr="00E71131" w:rsidRDefault="004909FC" w:rsidP="00F572A6">
      <w:pPr>
        <w:pStyle w:val="TableCaption"/>
      </w:pPr>
      <w:bookmarkStart w:id="915" w:name="_Toc34474858"/>
      <w:bookmarkStart w:id="916" w:name="_Toc55373431"/>
      <w:bookmarkStart w:id="917" w:name="_Toc55380980"/>
      <w:bookmarkStart w:id="918" w:name="_Toc57733156"/>
      <w:bookmarkStart w:id="919" w:name="_Toc144116843"/>
      <w:bookmarkStart w:id="920" w:name="_Toc144116867"/>
      <w:bookmarkStart w:id="921" w:name="_Toc238031853"/>
      <w:r w:rsidRPr="00E71131">
        <w:lastRenderedPageBreak/>
        <w:t xml:space="preserve">Table </w:t>
      </w:r>
      <w:r w:rsidRPr="00E71131">
        <w:fldChar w:fldCharType="begin"/>
      </w:r>
      <w:r w:rsidRPr="00E71131">
        <w:instrText xml:space="preserve"> SEQ Table \* ARABIC </w:instrText>
      </w:r>
      <w:r w:rsidRPr="00E71131">
        <w:fldChar w:fldCharType="separate"/>
      </w:r>
      <w:r w:rsidR="00C14FEC">
        <w:rPr>
          <w:noProof/>
        </w:rPr>
        <w:t>5</w:t>
      </w:r>
      <w:r w:rsidRPr="00E71131">
        <w:fldChar w:fldCharType="end"/>
      </w:r>
      <w:r w:rsidRPr="00E71131">
        <w:t>: Example of Gross in Payroll</w:t>
      </w:r>
      <w:bookmarkEnd w:id="915"/>
      <w:bookmarkEnd w:id="916"/>
      <w:bookmarkEnd w:id="917"/>
      <w:bookmarkEnd w:id="918"/>
      <w:bookmarkEnd w:id="919"/>
      <w:bookmarkEnd w:id="920"/>
      <w:bookmarkEnd w:id="921"/>
    </w:p>
    <w:tbl>
      <w:tblPr>
        <w:tblStyle w:val="BIG"/>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90"/>
        <w:gridCol w:w="1299"/>
        <w:gridCol w:w="2332"/>
        <w:gridCol w:w="2549"/>
      </w:tblGrid>
      <w:tr w:rsidR="00546BF2" w:rsidRPr="00E71131" w14:paraId="2256351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tcPr>
          <w:p w14:paraId="457DAC28" w14:textId="77777777" w:rsidR="0062498F" w:rsidRPr="00E71131" w:rsidRDefault="0062498F" w:rsidP="000E6760">
            <w:pPr>
              <w:pStyle w:val="TableHeading"/>
            </w:pPr>
            <w:r w:rsidRPr="00E71131">
              <w:t>Payment</w:t>
            </w:r>
          </w:p>
        </w:tc>
        <w:tc>
          <w:tcPr>
            <w:tcW w:w="686" w:type="pct"/>
          </w:tcPr>
          <w:p w14:paraId="014242B1" w14:textId="77777777" w:rsidR="0062498F" w:rsidRPr="00E71131" w:rsidRDefault="0062498F" w:rsidP="000E6760">
            <w:pPr>
              <w:pStyle w:val="TableHeading"/>
              <w:cnfStyle w:val="100000000000" w:firstRow="1" w:lastRow="0" w:firstColumn="0" w:lastColumn="0" w:oddVBand="0" w:evenVBand="0" w:oddHBand="0" w:evenHBand="0" w:firstRowFirstColumn="0" w:firstRowLastColumn="0" w:lastRowFirstColumn="0" w:lastRowLastColumn="0"/>
            </w:pPr>
            <w:r w:rsidRPr="00E71131">
              <w:t>Amount</w:t>
            </w:r>
          </w:p>
        </w:tc>
        <w:tc>
          <w:tcPr>
            <w:tcW w:w="1231" w:type="pct"/>
          </w:tcPr>
          <w:p w14:paraId="660530B4" w14:textId="77777777" w:rsidR="0062498F" w:rsidRPr="00E71131" w:rsidRDefault="00F16685" w:rsidP="000E6760">
            <w:pPr>
              <w:pStyle w:val="TableHeading"/>
              <w:cnfStyle w:val="100000000000" w:firstRow="1" w:lastRow="0" w:firstColumn="0" w:lastColumn="0" w:oddVBand="0" w:evenVBand="0" w:oddHBand="0" w:evenHBand="0" w:firstRowFirstColumn="0" w:firstRowLastColumn="0" w:lastRowFirstColumn="0" w:lastRowLastColumn="0"/>
            </w:pPr>
            <w:r w:rsidRPr="00E71131">
              <w:t>2018 Reportable Status</w:t>
            </w:r>
          </w:p>
        </w:tc>
        <w:tc>
          <w:tcPr>
            <w:tcW w:w="1346" w:type="pct"/>
          </w:tcPr>
          <w:p w14:paraId="702A5044" w14:textId="77777777" w:rsidR="0062498F" w:rsidRPr="00E71131" w:rsidRDefault="00F16685" w:rsidP="000E6760">
            <w:pPr>
              <w:pStyle w:val="TableHeading"/>
              <w:cnfStyle w:val="100000000000" w:firstRow="1" w:lastRow="0" w:firstColumn="0" w:lastColumn="0" w:oddVBand="0" w:evenVBand="0" w:oddHBand="0" w:evenHBand="0" w:firstRowFirstColumn="0" w:firstRowLastColumn="0" w:lastRowFirstColumn="0" w:lastRowLastColumn="0"/>
            </w:pPr>
            <w:r w:rsidRPr="00E71131">
              <w:t xml:space="preserve">2020 </w:t>
            </w:r>
            <w:r w:rsidR="0062498F" w:rsidRPr="00E71131">
              <w:t>Reportable Status</w:t>
            </w:r>
          </w:p>
        </w:tc>
      </w:tr>
      <w:tr w:rsidR="006373B0" w:rsidRPr="00E71131" w14:paraId="5C13F7F0"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603EAA76" w14:textId="77777777" w:rsidR="0062498F" w:rsidRPr="00E71131" w:rsidRDefault="0062498F" w:rsidP="000E6760">
            <w:pPr>
              <w:pStyle w:val="TableText1"/>
            </w:pPr>
            <w:r w:rsidRPr="00E71131">
              <w:t>Total Remuneration (sum of all payments)</w:t>
            </w:r>
          </w:p>
        </w:tc>
        <w:tc>
          <w:tcPr>
            <w:tcW w:w="686" w:type="pct"/>
            <w:shd w:val="clear" w:color="auto" w:fill="auto"/>
          </w:tcPr>
          <w:p w14:paraId="5F1E502D" w14:textId="16752962" w:rsidR="0062498F" w:rsidRPr="00E71131" w:rsidRDefault="00562C34" w:rsidP="000E6760">
            <w:pPr>
              <w:pStyle w:val="TableText1"/>
              <w:cnfStyle w:val="100000000000" w:firstRow="1" w:lastRow="0" w:firstColumn="0" w:lastColumn="0" w:oddVBand="0" w:evenVBand="0" w:oddHBand="0" w:evenHBand="0" w:firstRowFirstColumn="0" w:firstRowLastColumn="0" w:lastRowFirstColumn="0" w:lastRowLastColumn="0"/>
            </w:pPr>
            <w:r w:rsidRPr="00E71131">
              <w:t>56,950</w:t>
            </w:r>
            <w:r w:rsidR="00EA013F" w:rsidRPr="00E71131">
              <w:t>.47</w:t>
            </w:r>
          </w:p>
        </w:tc>
        <w:tc>
          <w:tcPr>
            <w:tcW w:w="1231" w:type="pct"/>
            <w:shd w:val="clear" w:color="auto" w:fill="auto"/>
          </w:tcPr>
          <w:p w14:paraId="28F6A9FD"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p>
        </w:tc>
        <w:tc>
          <w:tcPr>
            <w:tcW w:w="1346" w:type="pct"/>
            <w:shd w:val="clear" w:color="auto" w:fill="auto"/>
          </w:tcPr>
          <w:p w14:paraId="19E40802"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p>
        </w:tc>
      </w:tr>
      <w:tr w:rsidR="006373B0" w:rsidRPr="00E71131" w14:paraId="258AFF80"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051B8968" w14:textId="77777777" w:rsidR="0062498F" w:rsidRPr="00E71131" w:rsidRDefault="0062498F" w:rsidP="000E6760">
            <w:pPr>
              <w:pStyle w:val="TableText1"/>
            </w:pPr>
            <w:r w:rsidRPr="00E71131">
              <w:t>Reportable Income (sum of all payments except overtime meal allowance)</w:t>
            </w:r>
          </w:p>
        </w:tc>
        <w:tc>
          <w:tcPr>
            <w:tcW w:w="686" w:type="pct"/>
            <w:shd w:val="clear" w:color="auto" w:fill="auto"/>
          </w:tcPr>
          <w:p w14:paraId="0C731EBF" w14:textId="092CFA0F" w:rsidR="0062498F" w:rsidRPr="00E71131" w:rsidRDefault="001F2A0A" w:rsidP="000E6760">
            <w:pPr>
              <w:pStyle w:val="TableText1"/>
              <w:cnfStyle w:val="100000000000" w:firstRow="1" w:lastRow="0" w:firstColumn="0" w:lastColumn="0" w:oddVBand="0" w:evenVBand="0" w:oddHBand="0" w:evenHBand="0" w:firstRowFirstColumn="0" w:firstRowLastColumn="0" w:lastRowFirstColumn="0" w:lastRowLastColumn="0"/>
            </w:pPr>
            <w:r w:rsidRPr="00E71131">
              <w:t>56</w:t>
            </w:r>
            <w:r w:rsidR="006F51B8" w:rsidRPr="00E71131">
              <w:t>,</w:t>
            </w:r>
            <w:r w:rsidR="006A5530" w:rsidRPr="00E71131">
              <w:t>296.93</w:t>
            </w:r>
          </w:p>
        </w:tc>
        <w:tc>
          <w:tcPr>
            <w:tcW w:w="1231" w:type="pct"/>
            <w:shd w:val="clear" w:color="auto" w:fill="auto"/>
          </w:tcPr>
          <w:p w14:paraId="376F2F33"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p>
        </w:tc>
        <w:tc>
          <w:tcPr>
            <w:tcW w:w="1346" w:type="pct"/>
            <w:shd w:val="clear" w:color="auto" w:fill="auto"/>
          </w:tcPr>
          <w:p w14:paraId="3F7278A4"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p>
        </w:tc>
      </w:tr>
      <w:tr w:rsidR="00AB5524" w:rsidRPr="00E71131" w14:paraId="63FD337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607895C2" w14:textId="77777777" w:rsidR="0062498F" w:rsidRPr="00E71131" w:rsidRDefault="0062498F" w:rsidP="000E6760">
            <w:pPr>
              <w:pStyle w:val="TableText1"/>
            </w:pPr>
            <w:r w:rsidRPr="00E71131">
              <w:t>Total Gross (reportable income less separately itemised amounts)</w:t>
            </w:r>
          </w:p>
        </w:tc>
        <w:tc>
          <w:tcPr>
            <w:tcW w:w="686" w:type="pct"/>
            <w:shd w:val="clear" w:color="auto" w:fill="auto"/>
          </w:tcPr>
          <w:p w14:paraId="0D161F87" w14:textId="1D81C527" w:rsidR="0062498F" w:rsidRPr="00E71131" w:rsidRDefault="00FE6BD3" w:rsidP="000E6760">
            <w:pPr>
              <w:pStyle w:val="TableText1"/>
              <w:cnfStyle w:val="100000000000" w:firstRow="1" w:lastRow="0" w:firstColumn="0" w:lastColumn="0" w:oddVBand="0" w:evenVBand="0" w:oddHBand="0" w:evenHBand="0" w:firstRowFirstColumn="0" w:firstRowLastColumn="0" w:lastRowFirstColumn="0" w:lastRowLastColumn="0"/>
            </w:pPr>
            <w:r w:rsidRPr="00E71131">
              <w:t>49,453.08</w:t>
            </w:r>
          </w:p>
        </w:tc>
        <w:tc>
          <w:tcPr>
            <w:tcW w:w="1231" w:type="pct"/>
            <w:shd w:val="clear" w:color="auto" w:fill="auto"/>
          </w:tcPr>
          <w:p w14:paraId="24C42EAC" w14:textId="77777777" w:rsidR="00200AD6" w:rsidRPr="00E71131" w:rsidRDefault="00200AD6" w:rsidP="000E6760">
            <w:pPr>
              <w:pStyle w:val="TableText1"/>
              <w:cnfStyle w:val="100000000000" w:firstRow="1" w:lastRow="0" w:firstColumn="0" w:lastColumn="0" w:oddVBand="0" w:evenVBand="0" w:oddHBand="0" w:evenHBand="0" w:firstRowFirstColumn="0" w:firstRowLastColumn="0" w:lastRowFirstColumn="0" w:lastRowLastColumn="0"/>
            </w:pPr>
            <w:r w:rsidRPr="00E71131">
              <w:t>Gross:  $</w:t>
            </w:r>
            <w:r w:rsidR="002C3B3F" w:rsidRPr="00E71131">
              <w:t>49,</w:t>
            </w:r>
            <w:r w:rsidR="009713AE" w:rsidRPr="00E71131">
              <w:t>453.08</w:t>
            </w:r>
          </w:p>
          <w:p w14:paraId="153F51E8" w14:textId="7092709D" w:rsidR="0062498F" w:rsidRPr="00E71131" w:rsidRDefault="00200AD6" w:rsidP="000E6760">
            <w:pPr>
              <w:pStyle w:val="TableText1"/>
              <w:cnfStyle w:val="100000000000" w:firstRow="1" w:lastRow="0" w:firstColumn="0" w:lastColumn="0" w:oddVBand="0" w:evenVBand="0" w:oddHBand="0" w:evenHBand="0" w:firstRowFirstColumn="0" w:firstRowLastColumn="0" w:lastRowFirstColumn="0" w:lastRowLastColumn="0"/>
            </w:pPr>
            <w:r w:rsidRPr="00E71131">
              <w:t xml:space="preserve">Ordinary Hours + Annual Leave – </w:t>
            </w:r>
            <w:r w:rsidR="00B65B19">
              <w:t xml:space="preserve">Salary Sacrifice </w:t>
            </w:r>
            <w:r w:rsidRPr="00E71131">
              <w:t>+ Overtime + Higher Duties</w:t>
            </w:r>
          </w:p>
        </w:tc>
        <w:tc>
          <w:tcPr>
            <w:tcW w:w="1346" w:type="pct"/>
            <w:shd w:val="clear" w:color="auto" w:fill="auto"/>
          </w:tcPr>
          <w:p w14:paraId="3935E775"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p>
        </w:tc>
      </w:tr>
      <w:tr w:rsidR="006373B0" w:rsidRPr="00E71131" w14:paraId="4BA904C0"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03AD4743" w14:textId="77777777" w:rsidR="0062498F" w:rsidRPr="00E71131" w:rsidRDefault="0062498F" w:rsidP="000E6760">
            <w:pPr>
              <w:pStyle w:val="TableText1"/>
            </w:pPr>
            <w:r w:rsidRPr="00E71131">
              <w:t>Wages</w:t>
            </w:r>
          </w:p>
        </w:tc>
        <w:tc>
          <w:tcPr>
            <w:tcW w:w="686" w:type="pct"/>
            <w:shd w:val="clear" w:color="auto" w:fill="auto"/>
          </w:tcPr>
          <w:p w14:paraId="29938AB1" w14:textId="27C161A1"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51,776</w:t>
            </w:r>
          </w:p>
        </w:tc>
        <w:tc>
          <w:tcPr>
            <w:tcW w:w="1231" w:type="pct"/>
            <w:shd w:val="clear" w:color="auto" w:fill="auto"/>
          </w:tcPr>
          <w:p w14:paraId="1C3C685E"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p>
        </w:tc>
        <w:tc>
          <w:tcPr>
            <w:tcW w:w="1346" w:type="pct"/>
            <w:shd w:val="clear" w:color="auto" w:fill="auto"/>
          </w:tcPr>
          <w:p w14:paraId="547C9D3D"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p>
        </w:tc>
      </w:tr>
      <w:tr w:rsidR="00713655" w:rsidRPr="00E71131" w14:paraId="4FFF98D0"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2E28208E" w14:textId="77777777" w:rsidR="0062498F" w:rsidRPr="00E71131" w:rsidRDefault="0062498F" w:rsidP="000E6760">
            <w:pPr>
              <w:pStyle w:val="TableText1"/>
            </w:pPr>
            <w:r w:rsidRPr="00E71131">
              <w:t xml:space="preserve">Ordinary Hours (52 </w:t>
            </w:r>
            <w:proofErr w:type="spellStart"/>
            <w:r w:rsidRPr="00E71131">
              <w:t>wks</w:t>
            </w:r>
            <w:proofErr w:type="spellEnd"/>
            <w:r w:rsidRPr="00E71131">
              <w:t xml:space="preserve">/yr – 4wks annual leave – 1 </w:t>
            </w:r>
            <w:proofErr w:type="spellStart"/>
            <w:r w:rsidRPr="00E71131">
              <w:t>wk</w:t>
            </w:r>
            <w:proofErr w:type="spellEnd"/>
            <w:r w:rsidRPr="00E71131">
              <w:t xml:space="preserve"> LWOP) = 47 </w:t>
            </w:r>
            <w:proofErr w:type="spellStart"/>
            <w:proofErr w:type="gramStart"/>
            <w:r w:rsidRPr="00E71131">
              <w:t>wks</w:t>
            </w:r>
            <w:proofErr w:type="spellEnd"/>
            <w:r w:rsidRPr="00E71131">
              <w:t xml:space="preserve">  x</w:t>
            </w:r>
            <w:proofErr w:type="gramEnd"/>
            <w:r w:rsidRPr="00E71131">
              <w:t xml:space="preserve"> ($51,776/yr </w:t>
            </w:r>
            <w:r w:rsidRPr="00E71131">
              <w:rPr>
                <w:rFonts w:ascii="Symbol" w:eastAsia="Symbol" w:hAnsi="Symbol" w:cs="Symbol"/>
              </w:rPr>
              <w:t>¸</w:t>
            </w:r>
            <w:r w:rsidRPr="00E71131">
              <w:t xml:space="preserve"> 52 </w:t>
            </w:r>
            <w:proofErr w:type="spellStart"/>
            <w:r w:rsidRPr="00E71131">
              <w:t>wks</w:t>
            </w:r>
            <w:proofErr w:type="spellEnd"/>
            <w:r w:rsidRPr="00E71131">
              <w:t>/yr) = $995.69/</w:t>
            </w:r>
            <w:proofErr w:type="spellStart"/>
            <w:r w:rsidRPr="00E71131">
              <w:t>wk</w:t>
            </w:r>
            <w:proofErr w:type="spellEnd"/>
          </w:p>
        </w:tc>
        <w:tc>
          <w:tcPr>
            <w:tcW w:w="686" w:type="pct"/>
            <w:shd w:val="clear" w:color="auto" w:fill="auto"/>
          </w:tcPr>
          <w:p w14:paraId="5475A327" w14:textId="40CB2CD6"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46,797.43</w:t>
            </w:r>
          </w:p>
        </w:tc>
        <w:tc>
          <w:tcPr>
            <w:tcW w:w="1231" w:type="pct"/>
            <w:shd w:val="clear" w:color="auto" w:fill="auto"/>
          </w:tcPr>
          <w:p w14:paraId="4000F884" w14:textId="77777777" w:rsidR="00CD351A" w:rsidRPr="00E71131" w:rsidRDefault="00CD351A" w:rsidP="000E6760">
            <w:pPr>
              <w:pStyle w:val="TableText1"/>
              <w:cnfStyle w:val="100000000000" w:firstRow="1" w:lastRow="0" w:firstColumn="0" w:lastColumn="0" w:oddVBand="0" w:evenVBand="0" w:oddHBand="0" w:evenHBand="0" w:firstRowFirstColumn="0" w:firstRowLastColumn="0" w:lastRowFirstColumn="0" w:lastRowLastColumn="0"/>
            </w:pPr>
            <w:r w:rsidRPr="00E71131">
              <w:t>Included in Gross</w:t>
            </w:r>
          </w:p>
        </w:tc>
        <w:tc>
          <w:tcPr>
            <w:tcW w:w="1346" w:type="pct"/>
            <w:shd w:val="clear" w:color="auto" w:fill="auto"/>
          </w:tcPr>
          <w:p w14:paraId="004AC8A2"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Gross Pay: $46,797.43</w:t>
            </w:r>
          </w:p>
        </w:tc>
      </w:tr>
      <w:tr w:rsidR="0062498F" w:rsidRPr="00E71131" w14:paraId="5FD6C27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1B96329E" w14:textId="4BB39F93" w:rsidR="0062498F" w:rsidRPr="00E71131" w:rsidRDefault="0062498F" w:rsidP="000E6760">
            <w:pPr>
              <w:pStyle w:val="TableText1"/>
            </w:pPr>
            <w:r w:rsidRPr="00E71131">
              <w:t xml:space="preserve">Annual Leave (4 </w:t>
            </w:r>
            <w:proofErr w:type="spellStart"/>
            <w:r w:rsidRPr="00E71131">
              <w:t>wks</w:t>
            </w:r>
            <w:proofErr w:type="spellEnd"/>
            <w:r w:rsidRPr="00E71131">
              <w:t xml:space="preserve"> x $995.6</w:t>
            </w:r>
            <w:r w:rsidR="007774F8">
              <w:t>9</w:t>
            </w:r>
            <w:r w:rsidRPr="00E71131">
              <w:t>/</w:t>
            </w:r>
            <w:proofErr w:type="spellStart"/>
            <w:r w:rsidRPr="00E71131">
              <w:t>wk</w:t>
            </w:r>
            <w:proofErr w:type="spellEnd"/>
            <w:r w:rsidRPr="00E71131">
              <w:t>)</w:t>
            </w:r>
          </w:p>
        </w:tc>
        <w:tc>
          <w:tcPr>
            <w:tcW w:w="686" w:type="pct"/>
            <w:shd w:val="clear" w:color="auto" w:fill="auto"/>
          </w:tcPr>
          <w:p w14:paraId="6C208B19" w14:textId="4D83F54B"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3</w:t>
            </w:r>
            <w:r w:rsidR="00F86B97" w:rsidRPr="00E71131">
              <w:t>,</w:t>
            </w:r>
            <w:r w:rsidRPr="00E71131">
              <w:t>982.76</w:t>
            </w:r>
          </w:p>
        </w:tc>
        <w:tc>
          <w:tcPr>
            <w:tcW w:w="1231" w:type="pct"/>
            <w:shd w:val="clear" w:color="auto" w:fill="auto"/>
          </w:tcPr>
          <w:p w14:paraId="378524A9" w14:textId="77777777" w:rsidR="0062498F" w:rsidRPr="00E71131" w:rsidRDefault="00283654" w:rsidP="000E6760">
            <w:pPr>
              <w:pStyle w:val="TableText1"/>
              <w:cnfStyle w:val="100000000000" w:firstRow="1" w:lastRow="0" w:firstColumn="0" w:lastColumn="0" w:oddVBand="0" w:evenVBand="0" w:oddHBand="0" w:evenHBand="0" w:firstRowFirstColumn="0" w:firstRowLastColumn="0" w:lastRowFirstColumn="0" w:lastRowLastColumn="0"/>
            </w:pPr>
            <w:r w:rsidRPr="00E71131">
              <w:t>Included in Gross</w:t>
            </w:r>
          </w:p>
        </w:tc>
        <w:tc>
          <w:tcPr>
            <w:tcW w:w="1346" w:type="pct"/>
            <w:shd w:val="clear" w:color="auto" w:fill="auto"/>
          </w:tcPr>
          <w:p w14:paraId="09DC3480"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Paid Leave Type O-Other Paid Leave: $3,982.76</w:t>
            </w:r>
          </w:p>
        </w:tc>
      </w:tr>
      <w:tr w:rsidR="0062498F" w:rsidRPr="00E71131" w14:paraId="0FBD6CB9"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4CEEBF92" w14:textId="4CC54A94" w:rsidR="0062498F" w:rsidRPr="00E71131" w:rsidRDefault="0062498F" w:rsidP="000E6760">
            <w:pPr>
              <w:pStyle w:val="TableText1"/>
            </w:pPr>
            <w:r w:rsidRPr="00E71131">
              <w:t xml:space="preserve">Salary Sacrifice </w:t>
            </w:r>
            <w:r w:rsidR="00B65B19">
              <w:t xml:space="preserve">Salary Sacrifice </w:t>
            </w:r>
            <w:r w:rsidRPr="00E71131">
              <w:t>to Superannuation</w:t>
            </w:r>
          </w:p>
        </w:tc>
        <w:tc>
          <w:tcPr>
            <w:tcW w:w="686" w:type="pct"/>
            <w:shd w:val="clear" w:color="auto" w:fill="auto"/>
          </w:tcPr>
          <w:p w14:paraId="7E381F4C" w14:textId="5A661922"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5,000.00</w:t>
            </w:r>
          </w:p>
        </w:tc>
        <w:tc>
          <w:tcPr>
            <w:tcW w:w="1231" w:type="pct"/>
            <w:shd w:val="clear" w:color="auto" w:fill="auto"/>
          </w:tcPr>
          <w:p w14:paraId="4A15AFF4" w14:textId="77777777" w:rsidR="0062498F" w:rsidRPr="00E71131" w:rsidRDefault="00357991" w:rsidP="000E6760">
            <w:pPr>
              <w:pStyle w:val="TableText1"/>
              <w:cnfStyle w:val="100000000000" w:firstRow="1" w:lastRow="0" w:firstColumn="0" w:lastColumn="0" w:oddVBand="0" w:evenVBand="0" w:oddHBand="0" w:evenHBand="0" w:firstRowFirstColumn="0" w:firstRowLastColumn="0" w:lastRowFirstColumn="0" w:lastRowLastColumn="0"/>
            </w:pPr>
            <w:r w:rsidRPr="00E71131">
              <w:t>Included in Gross (deduction from Gross)</w:t>
            </w:r>
          </w:p>
        </w:tc>
        <w:tc>
          <w:tcPr>
            <w:tcW w:w="1346" w:type="pct"/>
            <w:shd w:val="clear" w:color="auto" w:fill="auto"/>
          </w:tcPr>
          <w:p w14:paraId="3D0BFB88" w14:textId="3CF718F8" w:rsidR="0062498F" w:rsidRPr="00E71131" w:rsidRDefault="00B65B19" w:rsidP="000E6760">
            <w:pPr>
              <w:pStyle w:val="TableText1"/>
              <w:cnfStyle w:val="100000000000" w:firstRow="1" w:lastRow="0" w:firstColumn="0" w:lastColumn="0" w:oddVBand="0" w:evenVBand="0" w:oddHBand="0" w:evenHBand="0" w:firstRowFirstColumn="0" w:firstRowLastColumn="0" w:lastRowFirstColumn="0" w:lastRowLastColumn="0"/>
            </w:pPr>
            <w:r>
              <w:t xml:space="preserve">Salary Sacrifice </w:t>
            </w:r>
            <w:r w:rsidR="0062498F" w:rsidRPr="00E71131">
              <w:t>Type S-Superannuation: $5,000.00</w:t>
            </w:r>
          </w:p>
        </w:tc>
      </w:tr>
      <w:tr w:rsidR="0062498F" w:rsidRPr="00E71131" w14:paraId="714B090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7100A04A" w14:textId="77777777" w:rsidR="0062498F" w:rsidRPr="00E71131" w:rsidRDefault="0062498F" w:rsidP="000E6760">
            <w:pPr>
              <w:pStyle w:val="TableText1"/>
            </w:pPr>
            <w:r w:rsidRPr="00E71131">
              <w:t>Cents/km Allowance ($0.78/km x 2,150 km)</w:t>
            </w:r>
          </w:p>
        </w:tc>
        <w:tc>
          <w:tcPr>
            <w:tcW w:w="686" w:type="pct"/>
            <w:shd w:val="clear" w:color="auto" w:fill="auto"/>
          </w:tcPr>
          <w:p w14:paraId="401221BB" w14:textId="19DF13DB"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1,677.00</w:t>
            </w:r>
          </w:p>
        </w:tc>
        <w:tc>
          <w:tcPr>
            <w:tcW w:w="1231" w:type="pct"/>
            <w:shd w:val="clear" w:color="auto" w:fill="auto"/>
          </w:tcPr>
          <w:p w14:paraId="12A4DDAD" w14:textId="77777777" w:rsidR="0062498F" w:rsidRPr="00E71131" w:rsidRDefault="00026DC9" w:rsidP="000E6760">
            <w:pPr>
              <w:pStyle w:val="TableText1"/>
              <w:cnfStyle w:val="100000000000" w:firstRow="1" w:lastRow="0" w:firstColumn="0" w:lastColumn="0" w:oddVBand="0" w:evenVBand="0" w:oddHBand="0" w:evenHBand="0" w:firstRowFirstColumn="0" w:firstRowLastColumn="0" w:lastRowFirstColumn="0" w:lastRowLastColumn="0"/>
            </w:pPr>
            <w:r w:rsidRPr="00E71131">
              <w:t>Allowance Type CAR: $1,667.00</w:t>
            </w:r>
          </w:p>
        </w:tc>
        <w:tc>
          <w:tcPr>
            <w:tcW w:w="1346" w:type="pct"/>
            <w:shd w:val="clear" w:color="auto" w:fill="auto"/>
          </w:tcPr>
          <w:p w14:paraId="59D8E80C"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Allowance Type CD-Cents per KM: $1,677.00</w:t>
            </w:r>
          </w:p>
        </w:tc>
      </w:tr>
      <w:tr w:rsidR="0062498F" w:rsidRPr="00E71131" w14:paraId="5F537EC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66A5FDE6" w14:textId="77777777" w:rsidR="0062498F" w:rsidRPr="00E71131" w:rsidRDefault="0062498F" w:rsidP="000E6760">
            <w:pPr>
              <w:pStyle w:val="TableText1"/>
            </w:pPr>
            <w:r w:rsidRPr="00E71131">
              <w:t>Laundry Allowance ($3.55/</w:t>
            </w:r>
            <w:proofErr w:type="spellStart"/>
            <w:r w:rsidRPr="00E71131">
              <w:t>wk</w:t>
            </w:r>
            <w:proofErr w:type="spellEnd"/>
            <w:r w:rsidRPr="00E71131">
              <w:t xml:space="preserve"> x 47 </w:t>
            </w:r>
            <w:proofErr w:type="spellStart"/>
            <w:r w:rsidRPr="00E71131">
              <w:t>wks</w:t>
            </w:r>
            <w:proofErr w:type="spellEnd"/>
            <w:r w:rsidRPr="00E71131">
              <w:t>)</w:t>
            </w:r>
          </w:p>
        </w:tc>
        <w:tc>
          <w:tcPr>
            <w:tcW w:w="686" w:type="pct"/>
            <w:shd w:val="clear" w:color="auto" w:fill="auto"/>
          </w:tcPr>
          <w:p w14:paraId="090A4EC7" w14:textId="1E097E9E"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166.85</w:t>
            </w:r>
          </w:p>
        </w:tc>
        <w:tc>
          <w:tcPr>
            <w:tcW w:w="1231" w:type="pct"/>
            <w:shd w:val="clear" w:color="auto" w:fill="auto"/>
          </w:tcPr>
          <w:p w14:paraId="6B7CE32F" w14:textId="77777777" w:rsidR="0062498F" w:rsidRPr="00E71131" w:rsidRDefault="00026DC9" w:rsidP="000E6760">
            <w:pPr>
              <w:pStyle w:val="TableText1"/>
              <w:cnfStyle w:val="100000000000" w:firstRow="1" w:lastRow="0" w:firstColumn="0" w:lastColumn="0" w:oddVBand="0" w:evenVBand="0" w:oddHBand="0" w:evenHBand="0" w:firstRowFirstColumn="0" w:firstRowLastColumn="0" w:lastRowFirstColumn="0" w:lastRowLastColumn="0"/>
            </w:pPr>
            <w:r w:rsidRPr="00E71131">
              <w:t xml:space="preserve">Allowance Type LAUNDRY: </w:t>
            </w:r>
            <w:r w:rsidR="00283654" w:rsidRPr="00E71131">
              <w:t>$166.85</w:t>
            </w:r>
          </w:p>
        </w:tc>
        <w:tc>
          <w:tcPr>
            <w:tcW w:w="1346" w:type="pct"/>
            <w:shd w:val="clear" w:color="auto" w:fill="auto"/>
          </w:tcPr>
          <w:p w14:paraId="31247970"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Allowance Type LD-Laundry: $166.85</w:t>
            </w:r>
          </w:p>
        </w:tc>
      </w:tr>
      <w:tr w:rsidR="0062498F" w:rsidRPr="00E71131" w14:paraId="71FBE1A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21345265" w14:textId="77777777" w:rsidR="0062498F" w:rsidRPr="00E71131" w:rsidRDefault="0062498F" w:rsidP="000E6760">
            <w:pPr>
              <w:pStyle w:val="TableText1"/>
            </w:pPr>
            <w:r w:rsidRPr="00E71131">
              <w:t xml:space="preserve">Overtime (82 x 1.5 x [$51,776/yr </w:t>
            </w:r>
            <w:r w:rsidRPr="00E71131">
              <w:rPr>
                <w:rFonts w:ascii="Symbol" w:eastAsia="Symbol" w:hAnsi="Symbol" w:cs="Symbol"/>
              </w:rPr>
              <w:t>¸</w:t>
            </w:r>
            <w:r w:rsidRPr="00E71131">
              <w:t xml:space="preserve"> 52 </w:t>
            </w:r>
            <w:proofErr w:type="spellStart"/>
            <w:r w:rsidRPr="00E71131">
              <w:t>wks</w:t>
            </w:r>
            <w:proofErr w:type="spellEnd"/>
            <w:r w:rsidRPr="00E71131">
              <w:t xml:space="preserve">/yr </w:t>
            </w:r>
            <w:r w:rsidRPr="00E71131">
              <w:rPr>
                <w:rFonts w:ascii="Symbol" w:eastAsia="Symbol" w:hAnsi="Symbol" w:cs="Symbol"/>
              </w:rPr>
              <w:t>¸</w:t>
            </w:r>
            <w:r w:rsidRPr="00E71131">
              <w:t xml:space="preserve"> 38 hrs/</w:t>
            </w:r>
            <w:proofErr w:type="spellStart"/>
            <w:r w:rsidRPr="00E71131">
              <w:t>wk</w:t>
            </w:r>
            <w:proofErr w:type="spellEnd"/>
            <w:r w:rsidRPr="00E71131">
              <w:t>] = $26.20/hr)</w:t>
            </w:r>
          </w:p>
        </w:tc>
        <w:tc>
          <w:tcPr>
            <w:tcW w:w="686" w:type="pct"/>
            <w:shd w:val="clear" w:color="auto" w:fill="auto"/>
          </w:tcPr>
          <w:p w14:paraId="6F49B0F3" w14:textId="6D4B46DE"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3,222.89</w:t>
            </w:r>
          </w:p>
        </w:tc>
        <w:tc>
          <w:tcPr>
            <w:tcW w:w="1231" w:type="pct"/>
            <w:shd w:val="clear" w:color="auto" w:fill="auto"/>
          </w:tcPr>
          <w:p w14:paraId="79164652" w14:textId="77777777" w:rsidR="0062498F" w:rsidRPr="00E71131" w:rsidRDefault="00283654" w:rsidP="000E6760">
            <w:pPr>
              <w:pStyle w:val="TableText1"/>
              <w:cnfStyle w:val="100000000000" w:firstRow="1" w:lastRow="0" w:firstColumn="0" w:lastColumn="0" w:oddVBand="0" w:evenVBand="0" w:oddHBand="0" w:evenHBand="0" w:firstRowFirstColumn="0" w:firstRowLastColumn="0" w:lastRowFirstColumn="0" w:lastRowLastColumn="0"/>
            </w:pPr>
            <w:r w:rsidRPr="00E71131">
              <w:t>Included in Gross</w:t>
            </w:r>
          </w:p>
        </w:tc>
        <w:tc>
          <w:tcPr>
            <w:tcW w:w="1346" w:type="pct"/>
            <w:shd w:val="clear" w:color="auto" w:fill="auto"/>
          </w:tcPr>
          <w:p w14:paraId="6694B54B"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Overtime: $3,222,89</w:t>
            </w:r>
          </w:p>
        </w:tc>
      </w:tr>
      <w:tr w:rsidR="0062498F" w:rsidRPr="00E71131" w14:paraId="04E13DC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670D851C" w14:textId="77777777" w:rsidR="0062498F" w:rsidRPr="00E71131" w:rsidRDefault="0062498F" w:rsidP="000E6760">
            <w:pPr>
              <w:pStyle w:val="TableText1"/>
            </w:pPr>
            <w:r w:rsidRPr="00E71131">
              <w:t>Overtime Meal Allowance (41 x $15.94)</w:t>
            </w:r>
          </w:p>
        </w:tc>
        <w:tc>
          <w:tcPr>
            <w:tcW w:w="686" w:type="pct"/>
            <w:shd w:val="clear" w:color="auto" w:fill="auto"/>
          </w:tcPr>
          <w:p w14:paraId="0CB8664E" w14:textId="7BEA99D2"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653.54</w:t>
            </w:r>
          </w:p>
        </w:tc>
        <w:tc>
          <w:tcPr>
            <w:tcW w:w="1231" w:type="pct"/>
            <w:shd w:val="clear" w:color="auto" w:fill="auto"/>
          </w:tcPr>
          <w:p w14:paraId="19397DBA" w14:textId="77777777" w:rsidR="0062498F" w:rsidRPr="00E71131" w:rsidRDefault="00283654" w:rsidP="000E6760">
            <w:pPr>
              <w:pStyle w:val="TableText1"/>
              <w:cnfStyle w:val="100000000000" w:firstRow="1" w:lastRow="0" w:firstColumn="0" w:lastColumn="0" w:oddVBand="0" w:evenVBand="0" w:oddHBand="0" w:evenHBand="0" w:firstRowFirstColumn="0" w:firstRowLastColumn="0" w:lastRowFirstColumn="0" w:lastRowLastColumn="0"/>
            </w:pPr>
            <w:r w:rsidRPr="00E71131">
              <w:t>Not reportable as per annual ATO Tax Determination on Income Tax: what are the reasonable travel and overtime meal allowance expense amounts</w:t>
            </w:r>
          </w:p>
        </w:tc>
        <w:tc>
          <w:tcPr>
            <w:tcW w:w="1346" w:type="pct"/>
            <w:shd w:val="clear" w:color="auto" w:fill="auto"/>
          </w:tcPr>
          <w:p w14:paraId="4D9915AC" w14:textId="77777777"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Not reportable as per annual ATO Tax Determination on Income Tax: what are the reasonable travel and overtime meal allowance expense amounts</w:t>
            </w:r>
          </w:p>
        </w:tc>
      </w:tr>
      <w:tr w:rsidR="0062498F" w:rsidRPr="00890B9D" w14:paraId="7C821A3D"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7" w:type="pct"/>
            <w:shd w:val="clear" w:color="auto" w:fill="auto"/>
          </w:tcPr>
          <w:p w14:paraId="500CC4E7" w14:textId="77777777" w:rsidR="0062498F" w:rsidRPr="00E71131" w:rsidRDefault="0062498F" w:rsidP="000E6760">
            <w:pPr>
              <w:pStyle w:val="TableText1"/>
            </w:pPr>
            <w:r w:rsidRPr="00E71131">
              <w:t xml:space="preserve">Higher Duties Allowance (3 </w:t>
            </w:r>
            <w:proofErr w:type="spellStart"/>
            <w:r w:rsidRPr="00E71131">
              <w:t>wks</w:t>
            </w:r>
            <w:proofErr w:type="spellEnd"/>
            <w:r w:rsidRPr="00E71131">
              <w:t xml:space="preserve"> x $150/</w:t>
            </w:r>
            <w:proofErr w:type="spellStart"/>
            <w:r w:rsidRPr="00E71131">
              <w:t>wk</w:t>
            </w:r>
            <w:proofErr w:type="spellEnd"/>
            <w:r w:rsidRPr="00E71131">
              <w:t>)</w:t>
            </w:r>
          </w:p>
        </w:tc>
        <w:tc>
          <w:tcPr>
            <w:tcW w:w="686" w:type="pct"/>
            <w:shd w:val="clear" w:color="auto" w:fill="auto"/>
          </w:tcPr>
          <w:p w14:paraId="14EAAD2F" w14:textId="721C1222" w:rsidR="0062498F" w:rsidRPr="00E71131"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450.00</w:t>
            </w:r>
          </w:p>
        </w:tc>
        <w:tc>
          <w:tcPr>
            <w:tcW w:w="1231" w:type="pct"/>
            <w:shd w:val="clear" w:color="auto" w:fill="auto"/>
          </w:tcPr>
          <w:p w14:paraId="0A02A0B2" w14:textId="77777777" w:rsidR="0062498F" w:rsidRPr="00E71131" w:rsidRDefault="00283654" w:rsidP="000E6760">
            <w:pPr>
              <w:pStyle w:val="TableText1"/>
              <w:cnfStyle w:val="100000000000" w:firstRow="1" w:lastRow="0" w:firstColumn="0" w:lastColumn="0" w:oddVBand="0" w:evenVBand="0" w:oddHBand="0" w:evenHBand="0" w:firstRowFirstColumn="0" w:firstRowLastColumn="0" w:lastRowFirstColumn="0" w:lastRowLastColumn="0"/>
            </w:pPr>
            <w:r w:rsidRPr="00E71131">
              <w:t>Included in Gross</w:t>
            </w:r>
          </w:p>
        </w:tc>
        <w:tc>
          <w:tcPr>
            <w:tcW w:w="1346" w:type="pct"/>
            <w:shd w:val="clear" w:color="auto" w:fill="auto"/>
          </w:tcPr>
          <w:p w14:paraId="21DB7E1E" w14:textId="77777777" w:rsidR="0062498F" w:rsidRPr="00890B9D" w:rsidRDefault="0062498F" w:rsidP="000E6760">
            <w:pPr>
              <w:pStyle w:val="TableText1"/>
              <w:cnfStyle w:val="100000000000" w:firstRow="1" w:lastRow="0" w:firstColumn="0" w:lastColumn="0" w:oddVBand="0" w:evenVBand="0" w:oddHBand="0" w:evenHBand="0" w:firstRowFirstColumn="0" w:firstRowLastColumn="0" w:lastRowFirstColumn="0" w:lastRowLastColumn="0"/>
            </w:pPr>
            <w:r w:rsidRPr="00E71131">
              <w:t xml:space="preserve">Allowances Type </w:t>
            </w:r>
            <w:r w:rsidR="00D17C53" w:rsidRPr="00E71131">
              <w:t>K</w:t>
            </w:r>
            <w:r w:rsidRPr="00E71131">
              <w:t>N-Tasks: $450.00</w:t>
            </w:r>
          </w:p>
        </w:tc>
      </w:tr>
    </w:tbl>
    <w:p w14:paraId="6F5250E2" w14:textId="0BB743C2" w:rsidR="00BC242B" w:rsidRPr="00890B9D" w:rsidRDefault="00BC242B">
      <w:pPr>
        <w:pStyle w:val="Cross-Reference"/>
      </w:pPr>
      <w:r>
        <w:t xml:space="preserve">Refer to the </w:t>
      </w:r>
      <w:hyperlink r:id="rId88" w:history="1">
        <w:r w:rsidRPr="00BC242B">
          <w:rPr>
            <w:rStyle w:val="Hyperlink"/>
          </w:rPr>
          <w:t>Disaggregation of Gross Position Paper</w:t>
        </w:r>
      </w:hyperlink>
      <w:r>
        <w:t xml:space="preserve"> for detailed requirements</w:t>
      </w:r>
      <w:r w:rsidR="00EA6D71">
        <w:t>.</w:t>
      </w:r>
    </w:p>
    <w:p w14:paraId="26359218" w14:textId="4412FC8D" w:rsidR="004A727A" w:rsidRPr="00890B9D" w:rsidRDefault="00263F4B">
      <w:pPr>
        <w:pStyle w:val="Cross-Reference"/>
      </w:pPr>
      <w:r w:rsidRPr="00890B9D">
        <w:t xml:space="preserve">Refer to business rules in section </w:t>
      </w:r>
      <w:r w:rsidR="001057F3" w:rsidRPr="00825495">
        <w:rPr>
          <w:rStyle w:val="SmartLink"/>
        </w:rPr>
        <w:fldChar w:fldCharType="begin" w:fldLock="1"/>
      </w:r>
      <w:r w:rsidR="001057F3" w:rsidRPr="00825495">
        <w:rPr>
          <w:rStyle w:val="SmartLink"/>
        </w:rPr>
        <w:instrText xml:space="preserve"> REF _Ref33969912 \r \h </w:instrText>
      </w:r>
      <w:r w:rsidR="001057F3" w:rsidRPr="00825495">
        <w:rPr>
          <w:rStyle w:val="SmartLink"/>
        </w:rPr>
      </w:r>
      <w:r w:rsidR="001057F3" w:rsidRPr="00825495">
        <w:rPr>
          <w:rStyle w:val="SmartLink"/>
        </w:rPr>
        <w:fldChar w:fldCharType="separate"/>
      </w:r>
      <w:r w:rsidR="001057F3" w:rsidRPr="00825495">
        <w:rPr>
          <w:rStyle w:val="SmartLink"/>
        </w:rPr>
        <w:t>5.9.4</w:t>
      </w:r>
      <w:r w:rsidR="001057F3" w:rsidRPr="00825495">
        <w:rPr>
          <w:rStyle w:val="SmartLink"/>
        </w:rPr>
        <w:fldChar w:fldCharType="end"/>
      </w:r>
      <w:r w:rsidR="00311DF9" w:rsidRPr="00825495">
        <w:rPr>
          <w:rStyle w:val="SmartLink"/>
        </w:rPr>
        <w:t xml:space="preserve"> </w:t>
      </w:r>
      <w:r w:rsidR="00311DF9" w:rsidRPr="00825495">
        <w:rPr>
          <w:rStyle w:val="SmartLink"/>
        </w:rPr>
        <w:fldChar w:fldCharType="begin"/>
      </w:r>
      <w:r w:rsidR="00311DF9" w:rsidRPr="00825495">
        <w:rPr>
          <w:rStyle w:val="SmartLink"/>
        </w:rPr>
        <w:instrText xml:space="preserve"> REF _Ref54850595 \h  \* MERGEFORMAT </w:instrText>
      </w:r>
      <w:r w:rsidR="00311DF9" w:rsidRPr="00825495">
        <w:rPr>
          <w:rStyle w:val="SmartLink"/>
        </w:rPr>
      </w:r>
      <w:r w:rsidR="00311DF9" w:rsidRPr="00825495">
        <w:rPr>
          <w:rStyle w:val="SmartLink"/>
        </w:rPr>
        <w:fldChar w:fldCharType="separate"/>
      </w:r>
      <w:r w:rsidR="00C14FEC" w:rsidRPr="00C14FEC">
        <w:rPr>
          <w:rStyle w:val="SmartLink"/>
        </w:rPr>
        <w:t>Gross (New Definition)</w:t>
      </w:r>
      <w:r w:rsidR="00311DF9" w:rsidRPr="00825495">
        <w:rPr>
          <w:rStyle w:val="SmartLink"/>
        </w:rPr>
        <w:fldChar w:fldCharType="end"/>
      </w:r>
      <w:r w:rsidR="001057F3" w:rsidRPr="00311DF9">
        <w:t>.</w:t>
      </w:r>
    </w:p>
    <w:p w14:paraId="703266FA" w14:textId="77777777" w:rsidR="004E5AB5" w:rsidRPr="00890B9D" w:rsidRDefault="003755C0" w:rsidP="004A0EAE">
      <w:pPr>
        <w:pStyle w:val="Heading3"/>
      </w:pPr>
      <w:bookmarkStart w:id="922" w:name="_Toc33972580"/>
      <w:bookmarkStart w:id="923" w:name="_Paid_Leave"/>
      <w:bookmarkStart w:id="924" w:name="_Ref33892235"/>
      <w:bookmarkStart w:id="925" w:name="_Ref33892249"/>
      <w:bookmarkStart w:id="926" w:name="_Ref33892255"/>
      <w:bookmarkStart w:id="927" w:name="_Hlk54954471"/>
      <w:bookmarkStart w:id="928" w:name="_Hlk208304612"/>
      <w:bookmarkEnd w:id="922"/>
      <w:bookmarkEnd w:id="923"/>
      <w:r w:rsidRPr="00890B9D">
        <w:t>Paid Leave</w:t>
      </w:r>
      <w:bookmarkEnd w:id="924"/>
      <w:bookmarkEnd w:id="925"/>
      <w:bookmarkEnd w:id="926"/>
    </w:p>
    <w:p w14:paraId="58A570DE" w14:textId="181DB8D0" w:rsidR="00CC60A7" w:rsidRPr="00890B9D" w:rsidRDefault="00AE0DD8" w:rsidP="000E6760">
      <w:pPr>
        <w:pStyle w:val="BodyText"/>
      </w:pPr>
      <w:bookmarkStart w:id="929" w:name="_Hlk54954512"/>
      <w:r w:rsidRPr="00890B9D">
        <w:t xml:space="preserve">Services Australia </w:t>
      </w:r>
      <w:r>
        <w:t xml:space="preserve">will introduce the use of the </w:t>
      </w:r>
      <w:r w:rsidRPr="00890B9D">
        <w:t>disaggregation of payments of leave</w:t>
      </w:r>
      <w:r>
        <w:t xml:space="preserve"> to inform the assessment of </w:t>
      </w:r>
      <w:r w:rsidRPr="00890B9D">
        <w:t xml:space="preserve">income tested payments </w:t>
      </w:r>
      <w:r w:rsidR="00EF425F">
        <w:t xml:space="preserve">that </w:t>
      </w:r>
      <w:r>
        <w:t>may be</w:t>
      </w:r>
      <w:r w:rsidR="00FE685D" w:rsidRPr="00890B9D">
        <w:t xml:space="preserve"> affected by </w:t>
      </w:r>
      <w:proofErr w:type="spellStart"/>
      <w:r w:rsidR="00FE685D" w:rsidRPr="00890B9D">
        <w:t>leave</w:t>
      </w:r>
      <w:proofErr w:type="spellEnd"/>
      <w:r w:rsidR="00FE685D" w:rsidRPr="00890B9D">
        <w:t xml:space="preserve"> payments received while still employed, or by accrued leave payments and termination payments received upon cessation of employment. Treatment of such leave payments </w:t>
      </w:r>
      <w:r w:rsidR="00F307CE" w:rsidRPr="00890B9D">
        <w:t xml:space="preserve">is </w:t>
      </w:r>
      <w:r w:rsidR="00FE685D" w:rsidRPr="00890B9D">
        <w:t>dependent on the payment type and whether the employment</w:t>
      </w:r>
      <w:r w:rsidR="00DE5543">
        <w:t>,</w:t>
      </w:r>
      <w:r w:rsidR="00FE685D" w:rsidRPr="00890B9D">
        <w:t xml:space="preserve"> to which the payment relates</w:t>
      </w:r>
      <w:r w:rsidR="00DE5543">
        <w:t>,</w:t>
      </w:r>
      <w:r w:rsidR="00FE685D" w:rsidRPr="00890B9D">
        <w:t xml:space="preserve"> is ongoing or terminated.</w:t>
      </w:r>
      <w:r w:rsidR="00E35C5B" w:rsidRPr="00890B9D">
        <w:t xml:space="preserve"> </w:t>
      </w:r>
    </w:p>
    <w:p w14:paraId="5DE7CBCA" w14:textId="1381BAAD" w:rsidR="00CC60A7" w:rsidRPr="00931F27" w:rsidDel="00AE0DD8" w:rsidRDefault="00B63967" w:rsidP="000E6760">
      <w:pPr>
        <w:pStyle w:val="BodyText"/>
      </w:pPr>
      <w:r>
        <w:lastRenderedPageBreak/>
        <w:t xml:space="preserve">Additionally, </w:t>
      </w:r>
      <w:r w:rsidR="002B5C75">
        <w:t xml:space="preserve">itemising these components of paid leave </w:t>
      </w:r>
      <w:r w:rsidR="00E248A3">
        <w:t>better inform</w:t>
      </w:r>
      <w:r w:rsidR="00F85822">
        <w:t>s</w:t>
      </w:r>
      <w:r w:rsidR="00E248A3">
        <w:t xml:space="preserve"> the ATO </w:t>
      </w:r>
      <w:r w:rsidR="001C4F85" w:rsidRPr="00BC1204">
        <w:t>of an employee’s pay for super</w:t>
      </w:r>
      <w:r w:rsidR="00D9667B">
        <w:t>annuation</w:t>
      </w:r>
      <w:r w:rsidR="001C4F85" w:rsidRPr="00BC1204">
        <w:t xml:space="preserve"> guarantee purposes</w:t>
      </w:r>
      <w:r w:rsidR="00E248A3" w:rsidRPr="001C4F85">
        <w:t>.</w:t>
      </w:r>
    </w:p>
    <w:bookmarkEnd w:id="927"/>
    <w:bookmarkEnd w:id="929"/>
    <w:p w14:paraId="2081E7BD" w14:textId="1DE26FF1" w:rsidR="00CC138B" w:rsidRPr="00890B9D" w:rsidRDefault="00CC138B" w:rsidP="000E6760">
      <w:pPr>
        <w:pStyle w:val="BodyText"/>
      </w:pPr>
      <w:r w:rsidRPr="00890B9D">
        <w:t xml:space="preserve">The values permissible for the paid leave type </w:t>
      </w:r>
      <w:r w:rsidR="00874CCC">
        <w:t>code</w:t>
      </w:r>
      <w:r w:rsidRPr="00890B9D">
        <w:t xml:space="preserve"> (PAYEVNTEMP269) are:</w:t>
      </w:r>
    </w:p>
    <w:p w14:paraId="32A411F5" w14:textId="780EC9E6" w:rsidR="00142A05" w:rsidRPr="00FB1BE6" w:rsidRDefault="00AA38E4" w:rsidP="000E6760">
      <w:pPr>
        <w:pStyle w:val="ListBullet"/>
      </w:pPr>
      <w:bookmarkStart w:id="930" w:name="PaidLeaveTypeC"/>
      <w:r w:rsidRPr="00064C86">
        <w:t>C (</w:t>
      </w:r>
      <w:r w:rsidR="00094757" w:rsidRPr="00FB1BE6">
        <w:t>Cash out</w:t>
      </w:r>
      <w:r w:rsidRPr="00FB1BE6">
        <w:t xml:space="preserve"> of leave in service)</w:t>
      </w:r>
      <w:r w:rsidR="00CC138B" w:rsidRPr="00064C86">
        <w:t xml:space="preserve"> –</w:t>
      </w:r>
      <w:r w:rsidRPr="00064C86">
        <w:t xml:space="preserve"> </w:t>
      </w:r>
      <w:r w:rsidR="0045488B" w:rsidRPr="0045488B">
        <w:t xml:space="preserve">represents the YTD amount of ordinary time earnings leave entitlements </w:t>
      </w:r>
      <w:r w:rsidR="0045488B" w:rsidRPr="005F69C1">
        <w:t>that</w:t>
      </w:r>
      <w:r w:rsidR="0045488B" w:rsidRPr="0045488B">
        <w:t xml:space="preserve"> have been paid out in lieu of the payee taking the absence from work. This option represents Fair Work entitlements as defined in an award, enterprise agreement or contract of employment (for </w:t>
      </w:r>
      <w:r w:rsidR="0045488B" w:rsidRPr="005F69C1">
        <w:t>award</w:t>
      </w:r>
      <w:r w:rsidR="0045488B" w:rsidRPr="0045488B">
        <w:t xml:space="preserve"> and agreement free employees). When leave is cashed out, it reduces the balance of the entitlement, as occurs if the absence was taken, but on the date of payment rather than over the duration of the absence</w:t>
      </w:r>
      <w:r w:rsidR="0045488B">
        <w:t>.</w:t>
      </w:r>
      <w:r w:rsidR="00522BB7">
        <w:t xml:space="preserve"> </w:t>
      </w:r>
      <w:r w:rsidR="003D75E6" w:rsidRPr="00BC1204">
        <w:t>Also used when leave is “paid out” when full-time/part-time employee changes to casual</w:t>
      </w:r>
      <w:r w:rsidR="003D75E6">
        <w:t xml:space="preserve">. </w:t>
      </w:r>
      <w:r w:rsidR="00522BB7">
        <w:t xml:space="preserve">Services Australia categorise this </w:t>
      </w:r>
      <w:r w:rsidR="00FE2ED6">
        <w:t xml:space="preserve">type of </w:t>
      </w:r>
      <w:r w:rsidR="00C83B3D">
        <w:t xml:space="preserve">payment as </w:t>
      </w:r>
      <w:r w:rsidR="00C83B3D">
        <w:fldChar w:fldCharType="begin"/>
      </w:r>
      <w:r w:rsidR="00C83B3D">
        <w:instrText xml:space="preserve"> REF SA_LUMP \h </w:instrText>
      </w:r>
      <w:r w:rsidR="005F69C1">
        <w:instrText xml:space="preserve"> \* MERGEFORMAT </w:instrText>
      </w:r>
      <w:r w:rsidR="00C83B3D">
        <w:fldChar w:fldCharType="separate"/>
      </w:r>
      <w:r w:rsidR="00C14FEC" w:rsidRPr="00C14FEC">
        <w:rPr>
          <w:rStyle w:val="SmartLink"/>
        </w:rPr>
        <w:t>Lump Sum</w:t>
      </w:r>
      <w:r w:rsidR="00C14FEC">
        <w:t xml:space="preserve"> </w:t>
      </w:r>
      <w:r w:rsidR="00C83B3D">
        <w:fldChar w:fldCharType="end"/>
      </w:r>
      <w:r w:rsidR="00AD4525">
        <w:t xml:space="preserve">These amounts are OTE for </w:t>
      </w:r>
      <w:r w:rsidR="009E7AE8">
        <w:t xml:space="preserve">the purposes of the </w:t>
      </w:r>
      <w:r w:rsidR="00AD4525">
        <w:t xml:space="preserve">SGAA, and included in </w:t>
      </w:r>
      <w:r w:rsidR="00D9667B">
        <w:t>q</w:t>
      </w:r>
      <w:r w:rsidR="000E10EB">
        <w:t xml:space="preserve">ualifying </w:t>
      </w:r>
      <w:r w:rsidR="00132996">
        <w:t>e</w:t>
      </w:r>
      <w:r w:rsidR="000E10EB">
        <w:t>arnings</w:t>
      </w:r>
    </w:p>
    <w:p w14:paraId="5F18DC90" w14:textId="77777777" w:rsidR="0048348E" w:rsidRPr="00FB1BE6" w:rsidRDefault="0048348E" w:rsidP="0048348E">
      <w:pPr>
        <w:pStyle w:val="ListBullet"/>
        <w:numPr>
          <w:ilvl w:val="0"/>
          <w:numId w:val="0"/>
        </w:numPr>
      </w:pPr>
    </w:p>
    <w:p w14:paraId="642063F5" w14:textId="3D96D06E" w:rsidR="00CB37F2" w:rsidRDefault="000D33A5" w:rsidP="000E6760">
      <w:pPr>
        <w:pStyle w:val="ListBullet"/>
      </w:pPr>
      <w:bookmarkStart w:id="931" w:name="PaidLeaveTypeU"/>
      <w:bookmarkEnd w:id="930"/>
      <w:r w:rsidRPr="00FB1BE6">
        <w:t xml:space="preserve">U (Unused leave on termination) </w:t>
      </w:r>
      <w:r w:rsidRPr="00064C86">
        <w:t xml:space="preserve">- </w:t>
      </w:r>
      <w:r w:rsidR="004E6BCB" w:rsidRPr="004E6BCB">
        <w:t>Some types of leave balances are paid out upon the termination of employment, in accordance with the industrial instruments that define the entitlement to leave. Of the leave balances paid out upon termination, some are considered part of the</w:t>
      </w:r>
      <w:r w:rsidR="00CB37F2">
        <w:t>:</w:t>
      </w:r>
    </w:p>
    <w:p w14:paraId="6199AC20" w14:textId="3E0AA8D0" w:rsidR="00CB37F2" w:rsidRDefault="00CB37F2" w:rsidP="00752FF4">
      <w:pPr>
        <w:pStyle w:val="ListBullet2"/>
      </w:pPr>
      <w:r>
        <w:t>Lump Sums – reported as payment type Lump Sum Payment</w:t>
      </w:r>
      <w:r w:rsidR="00915207">
        <w:t xml:space="preserve"> Amount</w:t>
      </w:r>
      <w:r>
        <w:t xml:space="preserve"> (PAYEVNTEMP</w:t>
      </w:r>
      <w:r w:rsidR="00915207">
        <w:t>273)</w:t>
      </w:r>
    </w:p>
    <w:p w14:paraId="5B51A4BE" w14:textId="71DFA8E6" w:rsidR="00273489" w:rsidRDefault="004E6BCB" w:rsidP="00752FF4">
      <w:pPr>
        <w:pStyle w:val="ListBullet2"/>
      </w:pPr>
      <w:r w:rsidRPr="004E6BCB">
        <w:t>Employment Termination Payment (ETP</w:t>
      </w:r>
      <w:r w:rsidR="00915207">
        <w:t>)</w:t>
      </w:r>
      <w:r w:rsidR="00176B4E">
        <w:t xml:space="preserve"> – reported as payment type in the Termination Payments tuple (PAYEVNTEMP</w:t>
      </w:r>
      <w:r w:rsidR="004664EE">
        <w:t>223)</w:t>
      </w:r>
    </w:p>
    <w:p w14:paraId="0152C23C" w14:textId="1299832E" w:rsidR="004664EE" w:rsidRPr="005F69C1" w:rsidRDefault="00BC1D18" w:rsidP="00C5545B">
      <w:pPr>
        <w:pStyle w:val="BodyTextIndent"/>
      </w:pPr>
      <w:r w:rsidRPr="005F69C1">
        <w:t xml:space="preserve">Unused leave on termination </w:t>
      </w:r>
      <w:r w:rsidR="00E35C99" w:rsidRPr="005F69C1">
        <w:t>is comprised of the post-17 August 1993 component of annual leave, leave loading and long service leave</w:t>
      </w:r>
      <w:r w:rsidR="00DA42A1" w:rsidRPr="005F69C1">
        <w:t xml:space="preserve"> for </w:t>
      </w:r>
      <w:r w:rsidR="00F01792" w:rsidRPr="005F69C1">
        <w:t>termination reasons other than genuine redundancy, invalidity or early retirement scheme</w:t>
      </w:r>
      <w:r w:rsidR="004442CB" w:rsidRPr="005F69C1">
        <w:t>.</w:t>
      </w:r>
      <w:r w:rsidR="00EE6E7B" w:rsidRPr="005F69C1">
        <w:t xml:space="preserve"> Services Australia categorise </w:t>
      </w:r>
      <w:r w:rsidR="002E246B" w:rsidRPr="005F69C1">
        <w:t>this payment</w:t>
      </w:r>
      <w:r w:rsidR="003F0730" w:rsidRPr="005F69C1">
        <w:t xml:space="preserve"> as </w:t>
      </w:r>
      <w:r w:rsidR="003F0730" w:rsidRPr="005F69C1">
        <w:fldChar w:fldCharType="begin"/>
      </w:r>
      <w:r w:rsidR="003F0730" w:rsidRPr="005F69C1">
        <w:instrText xml:space="preserve"> REF SA_TERM \h </w:instrText>
      </w:r>
      <w:r w:rsidR="00A007BE" w:rsidRPr="005F69C1">
        <w:instrText xml:space="preserve"> \* MERGEFORMAT </w:instrText>
      </w:r>
      <w:r w:rsidR="003F0730" w:rsidRPr="005F69C1">
        <w:fldChar w:fldCharType="separate"/>
      </w:r>
      <w:r w:rsidR="00C14FEC" w:rsidRPr="00C14FEC">
        <w:rPr>
          <w:rStyle w:val="SmartLink"/>
        </w:rPr>
        <w:t>Termination Payment</w:t>
      </w:r>
      <w:r w:rsidR="00C14FEC">
        <w:t xml:space="preserve"> </w:t>
      </w:r>
      <w:r w:rsidR="003F0730" w:rsidRPr="005F69C1">
        <w:fldChar w:fldCharType="end"/>
      </w:r>
    </w:p>
    <w:p w14:paraId="139B0731" w14:textId="51017C7A" w:rsidR="0030193E" w:rsidRPr="005F69C1" w:rsidRDefault="0030193E" w:rsidP="00C5545B">
      <w:pPr>
        <w:pStyle w:val="BodyTextIndent"/>
      </w:pPr>
      <w:r>
        <w:t xml:space="preserve">These amounts are not OTE for the purposes of </w:t>
      </w:r>
      <w:r w:rsidR="009E7AE8">
        <w:t xml:space="preserve">the </w:t>
      </w:r>
      <w:r>
        <w:t xml:space="preserve">SGAA </w:t>
      </w:r>
      <w:proofErr w:type="gramStart"/>
      <w:r>
        <w:t>and also</w:t>
      </w:r>
      <w:proofErr w:type="gramEnd"/>
      <w:r>
        <w:t xml:space="preserve"> not included in </w:t>
      </w:r>
      <w:r w:rsidR="000A51C4">
        <w:t>q</w:t>
      </w:r>
      <w:r w:rsidR="00741C22">
        <w:t xml:space="preserve">ualifying </w:t>
      </w:r>
      <w:r w:rsidR="000A51C4">
        <w:t>e</w:t>
      </w:r>
      <w:r w:rsidR="00741C22">
        <w:t>arnings</w:t>
      </w:r>
    </w:p>
    <w:p w14:paraId="6629E476" w14:textId="36BD83C8" w:rsidR="00E813B0" w:rsidRPr="00D20D1E" w:rsidRDefault="00595174" w:rsidP="000E6760">
      <w:pPr>
        <w:pStyle w:val="ListBullet"/>
      </w:pPr>
      <w:bookmarkStart w:id="932" w:name="PaidLeaveTypeP"/>
      <w:bookmarkEnd w:id="931"/>
      <w:r w:rsidRPr="00516463">
        <w:t xml:space="preserve">P (Paid </w:t>
      </w:r>
      <w:r w:rsidRPr="005F69C1">
        <w:t>Parental</w:t>
      </w:r>
      <w:r w:rsidRPr="00516463">
        <w:t xml:space="preserve"> Leave) </w:t>
      </w:r>
      <w:r w:rsidRPr="00064C86">
        <w:t xml:space="preserve">- </w:t>
      </w:r>
      <w:r w:rsidR="00FE1538" w:rsidRPr="00FE1538">
        <w:t>After at least 12 months of service, employees can get parental leave, paid or unpaid, when an employee gives birth, an employee’s spouse or de facto partner gives birth or an employee adopts a child under 16 years of age. Some employers offer paid parental leave and the Government Paid Parental Leave (GPPL) Scheme offers eligible employees, who are the primary carer of a newborn or adopted child, up to 18 weeks’ leave, paid at the national minimum wage. Generally, GPPL is paid by Services Australia to the employer to pay the employee, but both types of paid parental leave may be paid at the same time</w:t>
      </w:r>
      <w:r w:rsidR="00FE1538">
        <w:t xml:space="preserve">. </w:t>
      </w:r>
      <w:r w:rsidR="001C2C4E" w:rsidRPr="007E7B7E">
        <w:t>Services Australia</w:t>
      </w:r>
      <w:r w:rsidR="0004362C">
        <w:t xml:space="preserve"> categorise this type of payment as </w:t>
      </w:r>
      <w:r w:rsidR="00AB5CCF" w:rsidRPr="00E22F1D">
        <w:rPr>
          <w:rStyle w:val="SmartLink"/>
        </w:rPr>
        <w:fldChar w:fldCharType="begin"/>
      </w:r>
      <w:r w:rsidR="00AB5CCF" w:rsidRPr="00E22F1D">
        <w:rPr>
          <w:rStyle w:val="SmartLink"/>
        </w:rPr>
        <w:instrText xml:space="preserve"> REF SA_EMPL \h </w:instrText>
      </w:r>
      <w:r w:rsidR="00AB5CCF" w:rsidRPr="00E22F1D">
        <w:rPr>
          <w:rStyle w:val="SmartLink"/>
        </w:rPr>
      </w:r>
      <w:r w:rsidR="00AB5CCF" w:rsidRPr="00E22F1D">
        <w:rPr>
          <w:rStyle w:val="SmartLink"/>
        </w:rPr>
        <w:fldChar w:fldCharType="separate"/>
      </w:r>
      <w:r w:rsidR="00C14FEC">
        <w:t>Employment Income</w:t>
      </w:r>
      <w:r w:rsidR="00AB5CCF" w:rsidRPr="00E22F1D">
        <w:rPr>
          <w:rStyle w:val="SmartLink"/>
        </w:rPr>
        <w:fldChar w:fldCharType="end"/>
      </w:r>
      <w:r w:rsidR="001C2C4E" w:rsidRPr="007E7B7E">
        <w:t xml:space="preserve"> </w:t>
      </w:r>
      <w:r w:rsidR="003203B8">
        <w:t xml:space="preserve">or </w:t>
      </w:r>
      <w:r w:rsidR="00B91144">
        <w:fldChar w:fldCharType="begin"/>
      </w:r>
      <w:r w:rsidR="00B91144">
        <w:instrText xml:space="preserve"> REF SA_LUMP \h </w:instrText>
      </w:r>
      <w:r w:rsidR="00B91144">
        <w:fldChar w:fldCharType="separate"/>
      </w:r>
      <w:r w:rsidR="00C14FEC">
        <w:t xml:space="preserve">Lump Sum </w:t>
      </w:r>
      <w:r w:rsidR="00B91144">
        <w:fldChar w:fldCharType="end"/>
      </w:r>
      <w:r w:rsidR="00B91144">
        <w:t xml:space="preserve">, depending on the payment frequency. Additionally, this type of payment </w:t>
      </w:r>
      <w:r w:rsidR="00FB102B">
        <w:t xml:space="preserve">has significant government policy impact. </w:t>
      </w:r>
      <w:r w:rsidR="00E813B0" w:rsidRPr="00E71131">
        <w:t xml:space="preserve">These amounts are not OTE </w:t>
      </w:r>
      <w:r w:rsidR="009F2A36">
        <w:t xml:space="preserve">for the purposes of </w:t>
      </w:r>
      <w:r w:rsidR="009E7AE8">
        <w:t>the</w:t>
      </w:r>
      <w:r w:rsidR="009F2A36">
        <w:t xml:space="preserve"> SGAA </w:t>
      </w:r>
      <w:proofErr w:type="gramStart"/>
      <w:r w:rsidR="009F2A36">
        <w:t xml:space="preserve">and </w:t>
      </w:r>
      <w:r w:rsidR="0050706A">
        <w:t>also</w:t>
      </w:r>
      <w:proofErr w:type="gramEnd"/>
      <w:r w:rsidR="0050706A">
        <w:t xml:space="preserve"> not included in </w:t>
      </w:r>
      <w:r w:rsidR="000A51C4">
        <w:t>q</w:t>
      </w:r>
      <w:r w:rsidR="009E1767">
        <w:t xml:space="preserve">ualifying </w:t>
      </w:r>
      <w:r w:rsidR="000A51C4">
        <w:t>e</w:t>
      </w:r>
      <w:r w:rsidR="009E1767">
        <w:t>arnings</w:t>
      </w:r>
      <w:r w:rsidR="0050706A">
        <w:t>.</w:t>
      </w:r>
      <w:r w:rsidR="009F2A36" w:rsidRPr="00E71131" w:rsidDel="009F2A36">
        <w:t xml:space="preserve"> </w:t>
      </w:r>
    </w:p>
    <w:p w14:paraId="702E8218" w14:textId="3DEFB63C" w:rsidR="00393AD6" w:rsidRPr="00FB1BE6" w:rsidRDefault="00393AD6" w:rsidP="000E6760">
      <w:pPr>
        <w:pStyle w:val="ListBullet"/>
      </w:pPr>
      <w:bookmarkStart w:id="933" w:name="PaidLeaveTypeW"/>
      <w:bookmarkEnd w:id="932"/>
      <w:r w:rsidRPr="00516463">
        <w:t xml:space="preserve">W (Workers’ Compensation) </w:t>
      </w:r>
      <w:r w:rsidRPr="00064C86">
        <w:t xml:space="preserve">- </w:t>
      </w:r>
      <w:r w:rsidR="001D540A" w:rsidRPr="00064C86">
        <w:t xml:space="preserve">Any workers’ compensation payments received by an injured employee for the hours </w:t>
      </w:r>
      <w:r w:rsidR="00D6696C" w:rsidRPr="00516463">
        <w:rPr>
          <w:rStyle w:val="IntenseEmphasis"/>
        </w:rPr>
        <w:t>not worked</w:t>
      </w:r>
      <w:r w:rsidR="006E019A" w:rsidRPr="00064C86">
        <w:t xml:space="preserve"> (or not attending work as required)</w:t>
      </w:r>
      <w:r w:rsidR="00E37C97" w:rsidRPr="00064C86">
        <w:t xml:space="preserve"> or if the employment has been terminated.</w:t>
      </w:r>
      <w:r w:rsidR="000915B5" w:rsidRPr="00FB1BE6">
        <w:t xml:space="preserve"> </w:t>
      </w:r>
      <w:r w:rsidR="00A41944">
        <w:t>Services Australia</w:t>
      </w:r>
      <w:r w:rsidR="00C5763C">
        <w:t xml:space="preserve"> categorise this payment as </w:t>
      </w:r>
      <w:r w:rsidR="00D1740D" w:rsidRPr="00E22F1D">
        <w:rPr>
          <w:rStyle w:val="SmartLink"/>
        </w:rPr>
        <w:fldChar w:fldCharType="begin"/>
      </w:r>
      <w:r w:rsidR="00D1740D" w:rsidRPr="00E22F1D">
        <w:rPr>
          <w:rStyle w:val="SmartLink"/>
        </w:rPr>
        <w:instrText xml:space="preserve"> REF SA_COMP \h </w:instrText>
      </w:r>
      <w:r w:rsidR="00D1740D" w:rsidRPr="00E22F1D">
        <w:rPr>
          <w:rStyle w:val="SmartLink"/>
        </w:rPr>
      </w:r>
      <w:r w:rsidR="00D1740D" w:rsidRPr="00E22F1D">
        <w:rPr>
          <w:rStyle w:val="SmartLink"/>
        </w:rPr>
        <w:fldChar w:fldCharType="separate"/>
      </w:r>
      <w:r w:rsidR="00C14FEC">
        <w:t>Compensation</w:t>
      </w:r>
      <w:r w:rsidR="00D1740D" w:rsidRPr="00E22F1D">
        <w:rPr>
          <w:rStyle w:val="SmartLink"/>
        </w:rPr>
        <w:fldChar w:fldCharType="end"/>
      </w:r>
      <w:r w:rsidR="00D1740D">
        <w:t xml:space="preserve">. </w:t>
      </w:r>
      <w:r w:rsidR="000915B5" w:rsidRPr="00FB1BE6">
        <w:t xml:space="preserve">These amounts are not </w:t>
      </w:r>
      <w:r w:rsidR="00E813B0" w:rsidRPr="00FB1BE6">
        <w:t xml:space="preserve">OTE </w:t>
      </w:r>
      <w:r w:rsidR="009F2A36">
        <w:t xml:space="preserve">for the purposes of </w:t>
      </w:r>
      <w:r w:rsidR="009E7AE8">
        <w:t xml:space="preserve">the </w:t>
      </w:r>
      <w:r w:rsidR="009F2A36">
        <w:t>SGAA</w:t>
      </w:r>
      <w:r w:rsidR="005872E6">
        <w:t xml:space="preserve">, </w:t>
      </w:r>
      <w:proofErr w:type="gramStart"/>
      <w:r w:rsidR="005872E6">
        <w:t>and</w:t>
      </w:r>
      <w:r w:rsidR="009E7AE8">
        <w:t xml:space="preserve"> </w:t>
      </w:r>
      <w:r w:rsidR="0050706A">
        <w:t>also</w:t>
      </w:r>
      <w:proofErr w:type="gramEnd"/>
      <w:r w:rsidR="0050706A">
        <w:t xml:space="preserve"> not included in </w:t>
      </w:r>
      <w:r w:rsidR="00137F0F">
        <w:t>q</w:t>
      </w:r>
      <w:r w:rsidR="00261AD6">
        <w:t xml:space="preserve">ualifying </w:t>
      </w:r>
      <w:r w:rsidR="00137F0F">
        <w:t>e</w:t>
      </w:r>
      <w:r w:rsidR="00261AD6">
        <w:t>arnings</w:t>
      </w:r>
      <w:r w:rsidR="0050706A">
        <w:t>.</w:t>
      </w:r>
      <w:r w:rsidR="0050706A" w:rsidRPr="00E71131" w:rsidDel="009F2A36">
        <w:t xml:space="preserve"> </w:t>
      </w:r>
      <w:r w:rsidR="009F2A36">
        <w:t xml:space="preserve"> </w:t>
      </w:r>
    </w:p>
    <w:p w14:paraId="4341BCE4" w14:textId="343F7F23" w:rsidR="001D540A" w:rsidRPr="00D20D1E" w:rsidRDefault="00C73F5C" w:rsidP="000E6760">
      <w:pPr>
        <w:pStyle w:val="ListBullet"/>
      </w:pPr>
      <w:bookmarkStart w:id="934" w:name="PaidLeaveTypeA"/>
      <w:bookmarkEnd w:id="933"/>
      <w:r w:rsidRPr="00516463">
        <w:t xml:space="preserve">A (Ancillary </w:t>
      </w:r>
      <w:r w:rsidR="004B0194" w:rsidRPr="00516463">
        <w:t xml:space="preserve">and Defence Leave) </w:t>
      </w:r>
      <w:r w:rsidR="004B0194" w:rsidRPr="00064C86">
        <w:t xml:space="preserve">- </w:t>
      </w:r>
      <w:r w:rsidR="005F5967" w:rsidRPr="00064C86">
        <w:t xml:space="preserve">Paid leave for absences such as for </w:t>
      </w:r>
      <w:r w:rsidR="00EF17F9" w:rsidRPr="00064C86">
        <w:t>Australian Defence Force</w:t>
      </w:r>
      <w:r w:rsidR="005F5967" w:rsidRPr="00064C86">
        <w:t>, Emergency</w:t>
      </w:r>
      <w:r w:rsidR="00EF17F9" w:rsidRPr="00064C86">
        <w:t xml:space="preserve"> Leave</w:t>
      </w:r>
      <w:r w:rsidR="005F5967" w:rsidRPr="00064C86">
        <w:t>, eligible Community Service</w:t>
      </w:r>
      <w:r w:rsidR="00234DD9" w:rsidRPr="00FB1BE6">
        <w:t xml:space="preserve"> and</w:t>
      </w:r>
      <w:r w:rsidR="005F5967" w:rsidRPr="00FB1BE6">
        <w:t xml:space="preserve"> Jury Service.</w:t>
      </w:r>
      <w:r w:rsidR="00E813B0" w:rsidRPr="00FB1BE6">
        <w:t xml:space="preserve"> </w:t>
      </w:r>
      <w:r w:rsidR="00C41503" w:rsidRPr="00B45B03">
        <w:t>Services Australia</w:t>
      </w:r>
      <w:r w:rsidR="00C41503">
        <w:t xml:space="preserve"> categorise this type of payment as </w:t>
      </w:r>
      <w:r w:rsidR="00C41503" w:rsidRPr="00E22F1D">
        <w:rPr>
          <w:rStyle w:val="SmartLink"/>
        </w:rPr>
        <w:fldChar w:fldCharType="begin"/>
      </w:r>
      <w:r w:rsidR="00C41503" w:rsidRPr="00E22F1D">
        <w:rPr>
          <w:rStyle w:val="SmartLink"/>
        </w:rPr>
        <w:instrText xml:space="preserve"> REF SA_EMPL \h </w:instrText>
      </w:r>
      <w:r w:rsidR="00C41503" w:rsidRPr="00E22F1D">
        <w:rPr>
          <w:rStyle w:val="SmartLink"/>
        </w:rPr>
      </w:r>
      <w:r w:rsidR="00C41503" w:rsidRPr="00E22F1D">
        <w:rPr>
          <w:rStyle w:val="SmartLink"/>
        </w:rPr>
        <w:fldChar w:fldCharType="separate"/>
      </w:r>
      <w:r w:rsidR="00C14FEC">
        <w:t>Employment Income</w:t>
      </w:r>
      <w:r w:rsidR="00C41503" w:rsidRPr="00E22F1D">
        <w:rPr>
          <w:rStyle w:val="SmartLink"/>
        </w:rPr>
        <w:fldChar w:fldCharType="end"/>
      </w:r>
      <w:r w:rsidR="00C41503" w:rsidRPr="00B45B03">
        <w:t xml:space="preserve"> </w:t>
      </w:r>
      <w:r w:rsidR="00C41503">
        <w:t xml:space="preserve">or </w:t>
      </w:r>
      <w:r w:rsidR="00C41503" w:rsidRPr="00825495">
        <w:rPr>
          <w:rStyle w:val="SmartLink"/>
        </w:rPr>
        <w:fldChar w:fldCharType="begin"/>
      </w:r>
      <w:r w:rsidR="00C41503" w:rsidRPr="00825495">
        <w:rPr>
          <w:rStyle w:val="SmartLink"/>
        </w:rPr>
        <w:instrText xml:space="preserve"> REF SA_LUMP \h </w:instrText>
      </w:r>
      <w:r w:rsidR="00C41503" w:rsidRPr="00825495">
        <w:rPr>
          <w:rStyle w:val="SmartLink"/>
        </w:rPr>
      </w:r>
      <w:r w:rsidR="00C41503" w:rsidRPr="00825495">
        <w:rPr>
          <w:rStyle w:val="SmartLink"/>
        </w:rPr>
        <w:fldChar w:fldCharType="separate"/>
      </w:r>
      <w:r w:rsidR="00C14FEC">
        <w:t xml:space="preserve">Lump Sum </w:t>
      </w:r>
      <w:r w:rsidR="00C41503" w:rsidRPr="00825495">
        <w:rPr>
          <w:rStyle w:val="SmartLink"/>
        </w:rPr>
        <w:fldChar w:fldCharType="end"/>
      </w:r>
      <w:r w:rsidR="00C41503">
        <w:t xml:space="preserve">, depending on the payment frequency. Additionally, this type of payment has significant government policy impact. </w:t>
      </w:r>
      <w:r w:rsidR="00C41503" w:rsidRPr="00B45B03">
        <w:t xml:space="preserve">These amounts are not OTE </w:t>
      </w:r>
      <w:r w:rsidR="009F2A36" w:rsidRPr="009F2A36">
        <w:t xml:space="preserve">for the purposes of </w:t>
      </w:r>
      <w:r w:rsidR="00D70006">
        <w:t xml:space="preserve">the </w:t>
      </w:r>
      <w:r w:rsidR="009F2A36" w:rsidRPr="009F2A36">
        <w:t xml:space="preserve">SGAA </w:t>
      </w:r>
      <w:proofErr w:type="gramStart"/>
      <w:r w:rsidR="002D0760">
        <w:t>and</w:t>
      </w:r>
      <w:r w:rsidR="0050706A">
        <w:t xml:space="preserve"> also</w:t>
      </w:r>
      <w:proofErr w:type="gramEnd"/>
      <w:r w:rsidR="0050706A">
        <w:t xml:space="preserve"> not included in </w:t>
      </w:r>
      <w:r w:rsidR="00137F0F">
        <w:t>q</w:t>
      </w:r>
      <w:r w:rsidR="00261AD6">
        <w:t xml:space="preserve">ualifying </w:t>
      </w:r>
      <w:r w:rsidR="00137F0F">
        <w:t>e</w:t>
      </w:r>
      <w:r w:rsidR="00261AD6">
        <w:t>arnings</w:t>
      </w:r>
      <w:r w:rsidR="0050706A">
        <w:t>.</w:t>
      </w:r>
      <w:r w:rsidR="0050706A" w:rsidRPr="00E71131" w:rsidDel="009F2A36">
        <w:t xml:space="preserve"> </w:t>
      </w:r>
    </w:p>
    <w:p w14:paraId="4BF85F81" w14:textId="11BA0FB8" w:rsidR="00C671D7" w:rsidRPr="00D20D1E" w:rsidRDefault="00C671D7" w:rsidP="000E6760">
      <w:pPr>
        <w:pStyle w:val="ListBullet"/>
      </w:pPr>
      <w:bookmarkStart w:id="935" w:name="PaidLeaveTypeO"/>
      <w:bookmarkEnd w:id="934"/>
      <w:r w:rsidRPr="00516463">
        <w:t xml:space="preserve">O (Other Paid Leave) </w:t>
      </w:r>
      <w:r w:rsidRPr="00064C86">
        <w:t xml:space="preserve">- </w:t>
      </w:r>
      <w:r w:rsidR="00331746" w:rsidRPr="00064C86">
        <w:t>All other paid absences,</w:t>
      </w:r>
      <w:r w:rsidR="00312076" w:rsidRPr="00064C86">
        <w:t xml:space="preserve"> </w:t>
      </w:r>
      <w:r w:rsidR="00EE400E" w:rsidRPr="00064C86">
        <w:t>regardless of rate of</w:t>
      </w:r>
      <w:r w:rsidR="00312076" w:rsidRPr="00064C86">
        <w:t xml:space="preserve"> pay</w:t>
      </w:r>
      <w:r w:rsidR="00EE400E" w:rsidRPr="00064C86">
        <w:t xml:space="preserve"> (full, half, reduced</w:t>
      </w:r>
      <w:r w:rsidR="00ED188C" w:rsidRPr="00FB1BE6">
        <w:t xml:space="preserve"> rate)</w:t>
      </w:r>
      <w:r w:rsidR="00B95965">
        <w:t xml:space="preserve"> must be reported as this payment type</w:t>
      </w:r>
      <w:r w:rsidR="0034074C" w:rsidRPr="00FB1BE6">
        <w:t>.</w:t>
      </w:r>
      <w:r w:rsidR="00B95965">
        <w:t xml:space="preserve"> It includes, but is not limited to annual leave, leave loading, long service leave, personal leave, RDOs</w:t>
      </w:r>
      <w:r w:rsidR="002D42EA">
        <w:t xml:space="preserve">. </w:t>
      </w:r>
      <w:r w:rsidR="002D42EA" w:rsidRPr="00B45B03">
        <w:t>Services Australia</w:t>
      </w:r>
      <w:r w:rsidR="002D42EA">
        <w:t xml:space="preserve"> categorise this type of payment as </w:t>
      </w:r>
      <w:r w:rsidR="002D42EA" w:rsidRPr="00E22F1D">
        <w:rPr>
          <w:rStyle w:val="SmartLink"/>
        </w:rPr>
        <w:fldChar w:fldCharType="begin"/>
      </w:r>
      <w:r w:rsidR="002D42EA" w:rsidRPr="00E22F1D">
        <w:rPr>
          <w:rStyle w:val="SmartLink"/>
        </w:rPr>
        <w:instrText xml:space="preserve"> REF SA_EMPL \h </w:instrText>
      </w:r>
      <w:r w:rsidR="002D42EA" w:rsidRPr="00E22F1D">
        <w:rPr>
          <w:rStyle w:val="SmartLink"/>
        </w:rPr>
      </w:r>
      <w:r w:rsidR="002D42EA" w:rsidRPr="00E22F1D">
        <w:rPr>
          <w:rStyle w:val="SmartLink"/>
        </w:rPr>
        <w:fldChar w:fldCharType="separate"/>
      </w:r>
      <w:r w:rsidR="00C14FEC">
        <w:t>Employment Income</w:t>
      </w:r>
      <w:r w:rsidR="002D42EA" w:rsidRPr="00E22F1D">
        <w:rPr>
          <w:rStyle w:val="SmartLink"/>
        </w:rPr>
        <w:fldChar w:fldCharType="end"/>
      </w:r>
      <w:r w:rsidR="002D42EA" w:rsidRPr="00E22F1D">
        <w:rPr>
          <w:rStyle w:val="SmartLink"/>
        </w:rPr>
        <w:t xml:space="preserve"> </w:t>
      </w:r>
      <w:r w:rsidR="002D42EA">
        <w:t>or</w:t>
      </w:r>
      <w:r w:rsidR="002D42EA" w:rsidRPr="00E22F1D">
        <w:rPr>
          <w:rStyle w:val="SmartLink"/>
        </w:rPr>
        <w:t xml:space="preserve"> </w:t>
      </w:r>
      <w:r w:rsidR="002D42EA" w:rsidRPr="00E22F1D">
        <w:rPr>
          <w:rStyle w:val="SmartLink"/>
        </w:rPr>
        <w:fldChar w:fldCharType="begin"/>
      </w:r>
      <w:r w:rsidR="002D42EA" w:rsidRPr="00E22F1D">
        <w:rPr>
          <w:rStyle w:val="SmartLink"/>
        </w:rPr>
        <w:instrText xml:space="preserve"> REF SA_LUMP \h </w:instrText>
      </w:r>
      <w:r w:rsidR="002D42EA" w:rsidRPr="00E22F1D">
        <w:rPr>
          <w:rStyle w:val="SmartLink"/>
        </w:rPr>
      </w:r>
      <w:r w:rsidR="002D42EA" w:rsidRPr="00E22F1D">
        <w:rPr>
          <w:rStyle w:val="SmartLink"/>
        </w:rPr>
        <w:fldChar w:fldCharType="separate"/>
      </w:r>
      <w:r w:rsidR="00C14FEC">
        <w:t xml:space="preserve">Lump Sum </w:t>
      </w:r>
      <w:r w:rsidR="002D42EA" w:rsidRPr="00E22F1D">
        <w:rPr>
          <w:rStyle w:val="SmartLink"/>
        </w:rPr>
        <w:fldChar w:fldCharType="end"/>
      </w:r>
      <w:r w:rsidR="002D42EA">
        <w:t xml:space="preserve">, depending on the payment frequency. </w:t>
      </w:r>
      <w:r w:rsidR="44A828DB">
        <w:t xml:space="preserve">Generally, </w:t>
      </w:r>
      <w:r w:rsidR="569B4294">
        <w:t>t</w:t>
      </w:r>
      <w:r w:rsidR="002D42EA">
        <w:t>hese types of paid leave are OTE</w:t>
      </w:r>
      <w:r w:rsidR="009F2A36">
        <w:t xml:space="preserve"> and </w:t>
      </w:r>
      <w:r w:rsidR="00257582">
        <w:t xml:space="preserve">are included in </w:t>
      </w:r>
      <w:r w:rsidR="00137F0F">
        <w:t>q</w:t>
      </w:r>
      <w:r w:rsidR="00651AAA">
        <w:t xml:space="preserve">ualifying </w:t>
      </w:r>
      <w:r w:rsidR="00137F0F">
        <w:t>e</w:t>
      </w:r>
      <w:r w:rsidR="00651AAA">
        <w:t>arnings</w:t>
      </w:r>
      <w:proofErr w:type="gramStart"/>
      <w:r w:rsidR="00257582">
        <w:t>.</w:t>
      </w:r>
      <w:r w:rsidR="00257582" w:rsidRPr="00E71131" w:rsidDel="009F2A36">
        <w:t xml:space="preserve"> </w:t>
      </w:r>
      <w:r w:rsidR="002D42EA">
        <w:t>.</w:t>
      </w:r>
      <w:proofErr w:type="gramEnd"/>
      <w:r w:rsidR="009136C1">
        <w:t xml:space="preserve"> An exception to this would be </w:t>
      </w:r>
      <w:r w:rsidR="00093A89">
        <w:t>long service leave paid under a portable long service leave provider.</w:t>
      </w:r>
    </w:p>
    <w:bookmarkEnd w:id="928"/>
    <w:bookmarkEnd w:id="935"/>
    <w:p w14:paraId="5E052A1E" w14:textId="6CE56958" w:rsidR="00DC7397" w:rsidRDefault="41A7B590">
      <w:pPr>
        <w:pStyle w:val="Cross-Reference"/>
      </w:pPr>
      <w:r>
        <w:t xml:space="preserve">Refer </w:t>
      </w:r>
      <w:r w:rsidR="00DC7397">
        <w:t xml:space="preserve">to the </w:t>
      </w:r>
      <w:hyperlink r:id="rId89">
        <w:r w:rsidR="00DC7397" w:rsidRPr="2706EE3B">
          <w:rPr>
            <w:rStyle w:val="Hyperlink"/>
          </w:rPr>
          <w:t>Disaggregation of Gross Position Paper</w:t>
        </w:r>
      </w:hyperlink>
      <w:r w:rsidR="00DC7397">
        <w:t xml:space="preserve"> for detailed requirements</w:t>
      </w:r>
      <w:r w:rsidR="00EA6D71">
        <w:t>.</w:t>
      </w:r>
    </w:p>
    <w:p w14:paraId="59538035" w14:textId="0CD1255B" w:rsidR="005E633A" w:rsidRPr="00890B9D" w:rsidRDefault="005E633A">
      <w:pPr>
        <w:pStyle w:val="Cross-Reference"/>
      </w:pPr>
      <w:r>
        <w:t xml:space="preserve">Refer to </w:t>
      </w:r>
      <w:hyperlink r:id="rId90" w:anchor="ato-Aboutpaymenttypes" w:history="1">
        <w:r w:rsidRPr="005E633A">
          <w:rPr>
            <w:rStyle w:val="Hyperlink"/>
          </w:rPr>
          <w:t>List of payments that are ordinary time earnings | Australian Taxation Office</w:t>
        </w:r>
      </w:hyperlink>
      <w:r>
        <w:t xml:space="preserve"> for detailed guidance.</w:t>
      </w:r>
    </w:p>
    <w:p w14:paraId="1274A831" w14:textId="73591DC5" w:rsidR="00EB65EF" w:rsidRPr="00890B9D" w:rsidRDefault="00DE2D82">
      <w:pPr>
        <w:pStyle w:val="Cross-Reference"/>
      </w:pPr>
      <w:r w:rsidRPr="00890B9D">
        <w:t xml:space="preserve">Refer to business rules in section </w:t>
      </w:r>
      <w:r w:rsidR="00A50AEF" w:rsidRPr="00825495">
        <w:rPr>
          <w:rStyle w:val="SmartLink"/>
        </w:rPr>
        <w:fldChar w:fldCharType="begin"/>
      </w:r>
      <w:r w:rsidR="00A50AEF" w:rsidRPr="00825495">
        <w:rPr>
          <w:rStyle w:val="SmartLink"/>
        </w:rPr>
        <w:instrText xml:space="preserve"> REF _Ref33886457 \w \h </w:instrText>
      </w:r>
      <w:r w:rsidR="00A50AEF" w:rsidRPr="00825495">
        <w:rPr>
          <w:rStyle w:val="SmartLink"/>
        </w:rPr>
      </w:r>
      <w:r w:rsidR="00A50AEF" w:rsidRPr="00825495">
        <w:rPr>
          <w:rStyle w:val="SmartLink"/>
        </w:rPr>
        <w:fldChar w:fldCharType="separate"/>
      </w:r>
      <w:r w:rsidR="00C14FEC">
        <w:rPr>
          <w:rStyle w:val="SmartLink"/>
        </w:rPr>
        <w:t>5.9.5</w:t>
      </w:r>
      <w:r w:rsidR="00A50AEF" w:rsidRPr="00825495">
        <w:rPr>
          <w:rStyle w:val="SmartLink"/>
        </w:rPr>
        <w:fldChar w:fldCharType="end"/>
      </w:r>
      <w:r w:rsidR="00D40643" w:rsidRPr="00825495">
        <w:rPr>
          <w:rStyle w:val="SmartLink"/>
        </w:rPr>
        <w:t xml:space="preserve"> </w:t>
      </w:r>
      <w:r w:rsidR="00D40643" w:rsidRPr="00825495">
        <w:rPr>
          <w:rStyle w:val="SmartLink"/>
        </w:rPr>
        <w:fldChar w:fldCharType="begin" w:fldLock="1"/>
      </w:r>
      <w:r w:rsidR="00D40643" w:rsidRPr="00825495">
        <w:rPr>
          <w:rStyle w:val="SmartLink"/>
        </w:rPr>
        <w:instrText xml:space="preserve"> REF _Ref33886460 \h </w:instrText>
      </w:r>
      <w:r w:rsidR="00D40643" w:rsidRPr="00825495">
        <w:rPr>
          <w:rStyle w:val="SmartLink"/>
        </w:rPr>
      </w:r>
      <w:r w:rsidR="00D40643" w:rsidRPr="00825495">
        <w:rPr>
          <w:rStyle w:val="SmartLink"/>
        </w:rPr>
        <w:fldChar w:fldCharType="separate"/>
      </w:r>
      <w:r w:rsidR="00C01EFE" w:rsidRPr="00825495">
        <w:rPr>
          <w:rStyle w:val="SmartLink"/>
        </w:rPr>
        <w:t>Paid Leave</w:t>
      </w:r>
      <w:r w:rsidR="00D40643" w:rsidRPr="00825495">
        <w:rPr>
          <w:rStyle w:val="SmartLink"/>
        </w:rPr>
        <w:fldChar w:fldCharType="end"/>
      </w:r>
      <w:r w:rsidR="00D40643" w:rsidRPr="00890B9D">
        <w:t>.</w:t>
      </w:r>
    </w:p>
    <w:p w14:paraId="2065087D" w14:textId="46FAD5E7" w:rsidR="007625D4" w:rsidRPr="00890B9D" w:rsidRDefault="007625D4">
      <w:pPr>
        <w:pStyle w:val="Cross-Reference"/>
      </w:pPr>
      <w:r w:rsidRPr="00890B9D">
        <w:t xml:space="preserve">Refer to enumeration codes in section </w:t>
      </w:r>
      <w:r w:rsidR="00D37D99" w:rsidRPr="00825495">
        <w:rPr>
          <w:rStyle w:val="SmartLink"/>
        </w:rPr>
        <w:fldChar w:fldCharType="begin"/>
      </w:r>
      <w:r w:rsidR="00D37D99" w:rsidRPr="00825495">
        <w:rPr>
          <w:rStyle w:val="SmartLink"/>
        </w:rPr>
        <w:instrText xml:space="preserve"> REF  _Ref34571026 \h \r </w:instrText>
      </w:r>
      <w:r w:rsidR="00D37D99" w:rsidRPr="00825495">
        <w:rPr>
          <w:rStyle w:val="SmartLink"/>
        </w:rPr>
      </w:r>
      <w:r w:rsidR="00D37D99" w:rsidRPr="00825495">
        <w:rPr>
          <w:rStyle w:val="SmartLink"/>
        </w:rPr>
        <w:fldChar w:fldCharType="separate"/>
      </w:r>
      <w:r w:rsidR="00C14FEC">
        <w:rPr>
          <w:rStyle w:val="SmartLink"/>
        </w:rPr>
        <w:t>10.12</w:t>
      </w:r>
      <w:r w:rsidR="00D37D99"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Pr="00825495">
        <w:rPr>
          <w:rStyle w:val="SmartLink"/>
        </w:rPr>
      </w:r>
      <w:r w:rsidRPr="00825495">
        <w:rPr>
          <w:rStyle w:val="SmartLink"/>
        </w:rPr>
        <w:fldChar w:fldCharType="separate"/>
      </w:r>
      <w:r w:rsidR="00EF381D" w:rsidRPr="00825495">
        <w:rPr>
          <w:rStyle w:val="SmartLink"/>
        </w:rPr>
        <w:t>Enumerations</w:t>
      </w:r>
      <w:r w:rsidRPr="00825495">
        <w:rPr>
          <w:rStyle w:val="SmartLink"/>
        </w:rPr>
        <w:fldChar w:fldCharType="end"/>
      </w:r>
      <w:r w:rsidRPr="00890B9D">
        <w:t>.</w:t>
      </w:r>
    </w:p>
    <w:p w14:paraId="5F036F16" w14:textId="77777777" w:rsidR="00AA312B" w:rsidRPr="00890B9D" w:rsidRDefault="003755C0" w:rsidP="004A0EAE">
      <w:pPr>
        <w:pStyle w:val="Heading3"/>
      </w:pPr>
      <w:bookmarkStart w:id="936" w:name="_Allowance_Items"/>
      <w:bookmarkStart w:id="937" w:name="_Ref33892298"/>
      <w:bookmarkStart w:id="938" w:name="_Ref33892300"/>
      <w:bookmarkEnd w:id="936"/>
      <w:r w:rsidRPr="00890B9D">
        <w:lastRenderedPageBreak/>
        <w:t>Allowance</w:t>
      </w:r>
      <w:r w:rsidR="006A3A68" w:rsidRPr="00890B9D">
        <w:t xml:space="preserve"> Item</w:t>
      </w:r>
      <w:r w:rsidRPr="00890B9D">
        <w:t>s</w:t>
      </w:r>
      <w:bookmarkEnd w:id="937"/>
      <w:bookmarkEnd w:id="938"/>
    </w:p>
    <w:p w14:paraId="7E75297F" w14:textId="32FA080B" w:rsidR="000967C4" w:rsidRDefault="00AE4A02" w:rsidP="000E6760">
      <w:pPr>
        <w:pStyle w:val="BodyText"/>
        <w:rPr>
          <w:b/>
        </w:rPr>
      </w:pPr>
      <w:r w:rsidRPr="007E7B7E">
        <w:t xml:space="preserve">Separately itemised allowances were formerly only permitted for the Individual Non-Business (Salary and Wages) income type. These allowances have now been extended to </w:t>
      </w:r>
      <w:r w:rsidR="0073771B" w:rsidRPr="007E7B7E">
        <w:t>be reported for</w:t>
      </w:r>
      <w:r w:rsidRPr="007E7B7E">
        <w:t xml:space="preserve"> </w:t>
      </w:r>
      <w:r w:rsidR="003E7728">
        <w:t>all Individual Non-Business income types.</w:t>
      </w:r>
      <w:r w:rsidR="009C659B">
        <w:t xml:space="preserve"> They are not permitted to be reported for Business Personal Services income types.</w:t>
      </w:r>
    </w:p>
    <w:p w14:paraId="1B7BEF1B" w14:textId="77777777" w:rsidR="006C597E" w:rsidRDefault="00822511" w:rsidP="000E6760">
      <w:pPr>
        <w:pStyle w:val="BodyText"/>
        <w:rPr>
          <w:b/>
        </w:rPr>
      </w:pPr>
      <w:r>
        <w:t xml:space="preserve">Many allowances were previously included and reported as </w:t>
      </w:r>
      <w:r w:rsidR="00815959">
        <w:t xml:space="preserve">Taxable Gross. Now, all allowances are to be separately itemised. This includes </w:t>
      </w:r>
      <w:r w:rsidR="00B36703">
        <w:t>wage-related and disability allowances</w:t>
      </w:r>
      <w:r w:rsidR="0033599B">
        <w:t xml:space="preserve"> such as </w:t>
      </w:r>
      <w:r w:rsidR="007B572F">
        <w:t>height, dirt, higher duties, first aid allowance</w:t>
      </w:r>
      <w:r w:rsidR="00B36703">
        <w:t>.</w:t>
      </w:r>
      <w:r w:rsidR="004216A9">
        <w:t xml:space="preserve"> </w:t>
      </w:r>
    </w:p>
    <w:p w14:paraId="650572C5" w14:textId="505F228D" w:rsidR="009075B4" w:rsidRPr="007E7B7E" w:rsidRDefault="006C597E" w:rsidP="007E7B7E">
      <w:pPr>
        <w:pStyle w:val="BlockText"/>
      </w:pPr>
      <w:r>
        <w:t>Note: r</w:t>
      </w:r>
      <w:r w:rsidR="00F90032">
        <w:t xml:space="preserve">eimbursements that are </w:t>
      </w:r>
      <w:r w:rsidR="00F90032" w:rsidRPr="00F90032">
        <w:t>a precise amount that reimburses an expense, verifiable by receipts, which was (or will be) incurred by the payee in the course of their duties</w:t>
      </w:r>
      <w:r w:rsidR="00F90032">
        <w:t xml:space="preserve"> must not be reported.</w:t>
      </w:r>
    </w:p>
    <w:p w14:paraId="66B76DA0" w14:textId="785B1325" w:rsidR="00F271F1" w:rsidRDefault="00B12E89" w:rsidP="000E6760">
      <w:pPr>
        <w:pStyle w:val="BodyText"/>
        <w:rPr>
          <w:b/>
        </w:rPr>
      </w:pPr>
      <w:r>
        <w:t>Whilst allowances are defined in the industrial instruments, before the</w:t>
      </w:r>
      <w:r w:rsidR="00304D9C">
        <w:t xml:space="preserve"> payer</w:t>
      </w:r>
      <w:r>
        <w:t xml:space="preserve"> can </w:t>
      </w:r>
      <w:r w:rsidR="00304D9C">
        <w:t>pay them to the payee</w:t>
      </w:r>
      <w:r>
        <w:t xml:space="preserve">, the ATO requirements for PAYGW, superannuation guarantee and reporting must be taken into consideration. These requirements </w:t>
      </w:r>
      <w:r w:rsidR="00DF637B">
        <w:t>differ</w:t>
      </w:r>
      <w:r w:rsidR="007B1E6B">
        <w:t xml:space="preserve"> depending on the </w:t>
      </w:r>
      <w:r w:rsidR="00F271F1">
        <w:t xml:space="preserve">income </w:t>
      </w:r>
      <w:r w:rsidR="007B1E6B">
        <w:t>category of the allowance as</w:t>
      </w:r>
      <w:r w:rsidR="00754B20">
        <w:t xml:space="preserve"> either</w:t>
      </w:r>
      <w:r w:rsidR="00106C1A">
        <w:t>:</w:t>
      </w:r>
    </w:p>
    <w:p w14:paraId="3E18F5E9" w14:textId="24F5D795" w:rsidR="00106C1A" w:rsidRDefault="0086117B" w:rsidP="000E6760">
      <w:pPr>
        <w:pStyle w:val="ListBullet"/>
        <w:rPr>
          <w:b/>
        </w:rPr>
      </w:pPr>
      <w:r>
        <w:t xml:space="preserve">Services - </w:t>
      </w:r>
      <w:r w:rsidR="0087654A" w:rsidRPr="0087654A">
        <w:t>allowances paid to employees to recognise or compensate for certain conditions relating to their employment due to site displacement, disability (adverse conditions), recognition of skill or qualification, additional duties, inconvenience, infringement on personal time or other reward for performing services. These allowances are not intended to cover any expense and are a genuine reward for performing services</w:t>
      </w:r>
    </w:p>
    <w:p w14:paraId="5B384B83" w14:textId="70A1FF89" w:rsidR="0087654A" w:rsidRDefault="0087654A" w:rsidP="000E6760">
      <w:pPr>
        <w:pStyle w:val="ListBullet"/>
        <w:rPr>
          <w:b/>
        </w:rPr>
      </w:pPr>
      <w:r>
        <w:t xml:space="preserve">Expenses - </w:t>
      </w:r>
      <w:r w:rsidR="00BD4811" w:rsidRPr="00BD4811">
        <w:t xml:space="preserve">allowances paid to an employee with a reasonable expectation that the employee will expend the money </w:t>
      </w:r>
      <w:proofErr w:type="gramStart"/>
      <w:r w:rsidR="00BD4811" w:rsidRPr="00BD4811">
        <w:t>in the course of</w:t>
      </w:r>
      <w:proofErr w:type="gramEnd"/>
      <w:r w:rsidR="00BD4811" w:rsidRPr="00BD4811">
        <w:t xml:space="preserve"> providing services</w:t>
      </w:r>
      <w:r w:rsidR="00BD4811">
        <w:t>.</w:t>
      </w:r>
      <w:r w:rsidR="006640D0">
        <w:t xml:space="preserve"> </w:t>
      </w:r>
      <w:r w:rsidR="00300172">
        <w:t>The</w:t>
      </w:r>
      <w:r w:rsidR="00503A96">
        <w:t>se expenses may be further classified as either:</w:t>
      </w:r>
    </w:p>
    <w:p w14:paraId="5A92113E" w14:textId="18941B61" w:rsidR="00FE62F3" w:rsidRPr="005F69C1" w:rsidRDefault="00FE62F3" w:rsidP="00752FF4">
      <w:pPr>
        <w:pStyle w:val="ListBullet2"/>
      </w:pPr>
      <w:r w:rsidRPr="005F69C1">
        <w:t>Non-deductible – those expenses that are of a capital, private or domestic nature that have not been expended in gaining or producing their assessable income</w:t>
      </w:r>
      <w:r w:rsidR="000B1278" w:rsidRPr="005F69C1">
        <w:t xml:space="preserve"> or are specifically not deductible (</w:t>
      </w:r>
      <w:r w:rsidR="00617FD1" w:rsidRPr="005F69C1">
        <w:t>for example;</w:t>
      </w:r>
      <w:r w:rsidR="000B1278" w:rsidRPr="005F69C1">
        <w:t xml:space="preserve"> entertainment expenses)</w:t>
      </w:r>
    </w:p>
    <w:p w14:paraId="2E42C52A" w14:textId="04EB129D" w:rsidR="00503A96" w:rsidRPr="004008B7" w:rsidRDefault="00BD4811" w:rsidP="00752FF4">
      <w:pPr>
        <w:pStyle w:val="ListBullet2"/>
      </w:pPr>
      <w:r>
        <w:t xml:space="preserve">Deductible - </w:t>
      </w:r>
      <w:r w:rsidRPr="00C4200C">
        <w:t xml:space="preserve">the payee is expected to incur </w:t>
      </w:r>
      <w:r w:rsidR="00CC4A9B">
        <w:t>expenses</w:t>
      </w:r>
      <w:r w:rsidR="00CC4A9B" w:rsidRPr="00C4200C">
        <w:t xml:space="preserve"> </w:t>
      </w:r>
      <w:r w:rsidR="008C6DFA">
        <w:t xml:space="preserve">up to </w:t>
      </w:r>
      <w:r w:rsidRPr="00C4200C">
        <w:t>the amount of the allowance</w:t>
      </w:r>
      <w:r w:rsidR="00FD0138">
        <w:t xml:space="preserve">. </w:t>
      </w:r>
      <w:r w:rsidR="004B73C3">
        <w:t>T</w:t>
      </w:r>
      <w:r w:rsidR="00096AEC">
        <w:t>his is limited to the extent that the expense is incurred</w:t>
      </w:r>
      <w:r w:rsidR="00AF7617">
        <w:t xml:space="preserve"> in gaining or producing their assessable income</w:t>
      </w:r>
      <w:r w:rsidR="00B00BAB">
        <w:t>: for business purposes</w:t>
      </w:r>
      <w:r w:rsidR="00AF7617">
        <w:t>.</w:t>
      </w:r>
      <w:r w:rsidR="008C6DFA" w:rsidRPr="008C6DFA">
        <w:t xml:space="preserve"> </w:t>
      </w:r>
      <w:r w:rsidR="00B00BAB">
        <w:t>These expenses</w:t>
      </w:r>
      <w:r w:rsidR="008C6DFA" w:rsidRPr="00C4200C">
        <w:t xml:space="preserve"> may be able to be claimed as a tax deduction</w:t>
      </w:r>
      <w:r w:rsidR="009E6498">
        <w:t>.</w:t>
      </w:r>
    </w:p>
    <w:p w14:paraId="50235416" w14:textId="77777777" w:rsidR="00380FFA" w:rsidRDefault="002E6DA7" w:rsidP="000E6760">
      <w:pPr>
        <w:pStyle w:val="BodyText"/>
        <w:rPr>
          <w:b/>
        </w:rPr>
      </w:pPr>
      <w:r>
        <w:t>For allowances that are categorised as services</w:t>
      </w:r>
      <w:r w:rsidR="00FE62F3">
        <w:t xml:space="preserve"> or non-deductible expense</w:t>
      </w:r>
      <w:r w:rsidR="004778C3">
        <w:t>s</w:t>
      </w:r>
      <w:r>
        <w:t xml:space="preserve">, the </w:t>
      </w:r>
      <w:r w:rsidR="00AE7826">
        <w:t xml:space="preserve">PAYGW is as per salary and wages. For superannuation guarantee, these allowances are assessed on their </w:t>
      </w:r>
      <w:r w:rsidR="00143319">
        <w:t xml:space="preserve">relevance to the ordinary span of hours. </w:t>
      </w:r>
      <w:r w:rsidR="00380FFA">
        <w:t>Reporting of these allowances are:</w:t>
      </w:r>
    </w:p>
    <w:p w14:paraId="0B2D5F02" w14:textId="7F0C1E4B" w:rsidR="00380FFA" w:rsidRDefault="00380FFA" w:rsidP="000E6760">
      <w:pPr>
        <w:pStyle w:val="ListBullet"/>
        <w:rPr>
          <w:b/>
        </w:rPr>
      </w:pPr>
      <w:r>
        <w:t xml:space="preserve">Services – </w:t>
      </w:r>
      <w:r w:rsidR="00B35024">
        <w:t xml:space="preserve">Allowance Type </w:t>
      </w:r>
      <w:r>
        <w:t xml:space="preserve">KN </w:t>
      </w:r>
      <w:r w:rsidR="00B35024">
        <w:t>(</w:t>
      </w:r>
      <w:r>
        <w:t>Task Allowances</w:t>
      </w:r>
      <w:r w:rsidR="00B35024">
        <w:t>)</w:t>
      </w:r>
      <w:r>
        <w:t xml:space="preserve"> </w:t>
      </w:r>
    </w:p>
    <w:p w14:paraId="2AF6F343" w14:textId="4935B141" w:rsidR="001E0C96" w:rsidRDefault="00380FFA" w:rsidP="000E6760">
      <w:pPr>
        <w:pStyle w:val="ListBullet"/>
        <w:rPr>
          <w:b/>
        </w:rPr>
      </w:pPr>
      <w:r>
        <w:t>Non-deductible expense</w:t>
      </w:r>
      <w:r w:rsidR="00532B61">
        <w:t>s –</w:t>
      </w:r>
      <w:r w:rsidR="00B35024">
        <w:t xml:space="preserve"> </w:t>
      </w:r>
      <w:r w:rsidR="00532B61">
        <w:t>Allowance</w:t>
      </w:r>
      <w:r w:rsidR="00483CA6">
        <w:t xml:space="preserve"> Type OD (Other Allowances) </w:t>
      </w:r>
      <w:r w:rsidR="00B35024">
        <w:t xml:space="preserve">&gt; Other Allowance Type Description: </w:t>
      </w:r>
      <w:r w:rsidR="00532B61">
        <w:t>Non-deductible</w:t>
      </w:r>
      <w:r w:rsidR="00EA6D71">
        <w:t>.</w:t>
      </w:r>
    </w:p>
    <w:p w14:paraId="52C7943D" w14:textId="319F0990" w:rsidR="0049407B" w:rsidRDefault="0049407B" w:rsidP="000E6760">
      <w:pPr>
        <w:pStyle w:val="BodyText"/>
        <w:rPr>
          <w:b/>
        </w:rPr>
      </w:pPr>
      <w:r>
        <w:t xml:space="preserve">For allowances that are categorised as </w:t>
      </w:r>
      <w:r w:rsidR="004778C3">
        <w:t xml:space="preserve">deductible </w:t>
      </w:r>
      <w:r>
        <w:t>expenses, the following assessment applies:</w:t>
      </w:r>
    </w:p>
    <w:p w14:paraId="3B0DBDC2" w14:textId="7B80EBDD" w:rsidR="006B36A1" w:rsidRPr="00F17C42" w:rsidRDefault="00106C1A" w:rsidP="000E6760">
      <w:pPr>
        <w:pStyle w:val="ListBullet"/>
      </w:pPr>
      <w:r w:rsidRPr="006C5211">
        <w:t>PAYGW</w:t>
      </w:r>
      <w:r w:rsidR="007C3962" w:rsidRPr="006C5211">
        <w:t>:</w:t>
      </w:r>
    </w:p>
    <w:p w14:paraId="1BE5654A" w14:textId="2BDDE880" w:rsidR="007C3962" w:rsidRPr="004008B7" w:rsidRDefault="007C3962" w:rsidP="00752FF4">
      <w:pPr>
        <w:pStyle w:val="ListBullet2"/>
      </w:pPr>
      <w:r>
        <w:t xml:space="preserve">ATO measures (reasonable rates </w:t>
      </w:r>
      <w:r w:rsidR="00B50651">
        <w:t>and/</w:t>
      </w:r>
      <w:r>
        <w:t xml:space="preserve">or limits defined) </w:t>
      </w:r>
      <w:r w:rsidR="00AA17D1">
        <w:t>–</w:t>
      </w:r>
      <w:r>
        <w:t xml:space="preserve"> </w:t>
      </w:r>
      <w:r w:rsidR="00AA17D1">
        <w:t>no PAYGW applies</w:t>
      </w:r>
    </w:p>
    <w:p w14:paraId="1DB014FB" w14:textId="63F9DBDD" w:rsidR="00AA17D1" w:rsidRPr="004008B7" w:rsidRDefault="00AA17D1" w:rsidP="00752FF4">
      <w:pPr>
        <w:pStyle w:val="ListBullet2"/>
      </w:pPr>
      <w:proofErr w:type="gramStart"/>
      <w:r>
        <w:t>In excess of</w:t>
      </w:r>
      <w:proofErr w:type="gramEnd"/>
      <w:r>
        <w:t xml:space="preserve"> the ATO measures – PAYGW applies only to the amount </w:t>
      </w:r>
      <w:proofErr w:type="gramStart"/>
      <w:r>
        <w:t>in excess of</w:t>
      </w:r>
      <w:proofErr w:type="gramEnd"/>
      <w:r>
        <w:t xml:space="preserve"> the rates and/or limits</w:t>
      </w:r>
    </w:p>
    <w:p w14:paraId="03749703" w14:textId="7B2D40D3" w:rsidR="0016701A" w:rsidRPr="004008B7" w:rsidRDefault="0016701A" w:rsidP="00752FF4">
      <w:pPr>
        <w:pStyle w:val="ListBullet2"/>
      </w:pPr>
      <w:r>
        <w:t>No measures defined by the ATO – PAYGW applies to the full amount</w:t>
      </w:r>
      <w:r w:rsidR="00D061EA">
        <w:t>.</w:t>
      </w:r>
    </w:p>
    <w:p w14:paraId="639685D5" w14:textId="124A2C11" w:rsidR="0016701A" w:rsidRPr="00F17C42" w:rsidRDefault="0016701A" w:rsidP="000E6760">
      <w:pPr>
        <w:pStyle w:val="ListBullet"/>
        <w:rPr>
          <w:rFonts w:cstheme="minorBidi"/>
          <w:lang w:eastAsia="ja-JP"/>
        </w:rPr>
      </w:pPr>
      <w:r w:rsidRPr="006C5211">
        <w:t>Superannuation Guarantee:</w:t>
      </w:r>
    </w:p>
    <w:p w14:paraId="4289368E" w14:textId="63A4796C" w:rsidR="0016701A" w:rsidRPr="004008B7" w:rsidRDefault="00B50651" w:rsidP="00752FF4">
      <w:pPr>
        <w:pStyle w:val="ListBullet2"/>
      </w:pPr>
      <w:r>
        <w:t xml:space="preserve">ATO measures (reasonable rates and/or limits defined) </w:t>
      </w:r>
      <w:r w:rsidR="00D109E6">
        <w:t>–</w:t>
      </w:r>
      <w:r>
        <w:t xml:space="preserve"> </w:t>
      </w:r>
      <w:r w:rsidR="0062090B">
        <w:t xml:space="preserve">excluded </w:t>
      </w:r>
      <w:r w:rsidR="00D109E6">
        <w:t>salary and wages</w:t>
      </w:r>
    </w:p>
    <w:p w14:paraId="4B8A6E91" w14:textId="79B23CE3" w:rsidR="00D109E6" w:rsidRPr="004008B7" w:rsidRDefault="00D109E6" w:rsidP="00752FF4">
      <w:pPr>
        <w:pStyle w:val="ListBullet2"/>
      </w:pPr>
      <w:proofErr w:type="gramStart"/>
      <w:r>
        <w:t>In excess of</w:t>
      </w:r>
      <w:proofErr w:type="gramEnd"/>
      <w:r>
        <w:t xml:space="preserve"> the ATO measures or no measures defined by the ATO</w:t>
      </w:r>
      <w:r w:rsidR="00FC330E">
        <w:t xml:space="preserve"> – the payer must assess </w:t>
      </w:r>
      <w:r w:rsidR="00394EB5">
        <w:t xml:space="preserve">if the payee will fully expend the money </w:t>
      </w:r>
      <w:proofErr w:type="gramStart"/>
      <w:r w:rsidR="00394EB5">
        <w:t>in the course of</w:t>
      </w:r>
      <w:proofErr w:type="gramEnd"/>
      <w:r w:rsidR="00394EB5">
        <w:t xml:space="preserve"> providing their services</w:t>
      </w:r>
      <w:r w:rsidR="008F61B8">
        <w:t xml:space="preserve">. If the assessment is that the monies will be fully expended, </w:t>
      </w:r>
      <w:r w:rsidR="00E0040D">
        <w:t xml:space="preserve">it is </w:t>
      </w:r>
      <w:r w:rsidR="0062090B">
        <w:t xml:space="preserve">excluded </w:t>
      </w:r>
      <w:r w:rsidR="00E0040D">
        <w:t>salary and wages. However, if the payer assesses the monies</w:t>
      </w:r>
      <w:r w:rsidR="00CA24C6">
        <w:t xml:space="preserve"> are</w:t>
      </w:r>
      <w:r w:rsidR="00E0040D">
        <w:t xml:space="preserve"> not </w:t>
      </w:r>
      <w:r w:rsidR="00293358">
        <w:t xml:space="preserve">to </w:t>
      </w:r>
      <w:r w:rsidR="00E0040D">
        <w:t xml:space="preserve">be or likely to be expended in full, </w:t>
      </w:r>
      <w:r w:rsidR="00F244D0">
        <w:t xml:space="preserve">the full amount </w:t>
      </w:r>
      <w:r w:rsidR="002B4B67">
        <w:t xml:space="preserve">is </w:t>
      </w:r>
      <w:r w:rsidR="00FC6923">
        <w:t>salary and wages</w:t>
      </w:r>
      <w:r w:rsidR="00CA24C6">
        <w:t>. W</w:t>
      </w:r>
      <w:r w:rsidR="00FC6923">
        <w:t xml:space="preserve">ith relevance to the ordinary span of hours, </w:t>
      </w:r>
      <w:r w:rsidR="00CA24C6">
        <w:t xml:space="preserve">the payer must </w:t>
      </w:r>
      <w:r w:rsidR="00A0695B">
        <w:t>determine if it is</w:t>
      </w:r>
      <w:r w:rsidR="00293358">
        <w:t xml:space="preserve"> also</w:t>
      </w:r>
      <w:r w:rsidR="00FC6923">
        <w:t xml:space="preserve"> ordinary time earnings</w:t>
      </w:r>
    </w:p>
    <w:p w14:paraId="4AD986AB" w14:textId="41DA887A" w:rsidR="0042614C" w:rsidRPr="004008B7" w:rsidRDefault="0042614C" w:rsidP="00752FF4">
      <w:pPr>
        <w:pStyle w:val="ListBullet2"/>
      </w:pPr>
      <w:r>
        <w:lastRenderedPageBreak/>
        <w:t xml:space="preserve">Reporting </w:t>
      </w:r>
      <w:r w:rsidR="00E973A9">
        <w:t>–</w:t>
      </w:r>
      <w:r>
        <w:t xml:space="preserve"> </w:t>
      </w:r>
      <w:r w:rsidR="00E973A9">
        <w:t xml:space="preserve">the types of allowances to be reported are defined below. The overarching principle for reporting </w:t>
      </w:r>
      <w:r w:rsidR="000001B0">
        <w:t xml:space="preserve">allowances </w:t>
      </w:r>
      <w:r w:rsidR="00815907">
        <w:t xml:space="preserve">against these specific types (not including other allowances) is that they must be deductible expense allowances, unless </w:t>
      </w:r>
      <w:r w:rsidR="00B14389">
        <w:t>stated otherwise.</w:t>
      </w:r>
    </w:p>
    <w:p w14:paraId="2E506910" w14:textId="5A993090" w:rsidR="003A14EA" w:rsidRPr="00890B9D" w:rsidRDefault="003A14EA" w:rsidP="000E6760">
      <w:pPr>
        <w:pStyle w:val="BodyText"/>
      </w:pPr>
      <w:r w:rsidRPr="00890B9D">
        <w:t>The values permissible for the allowance</w:t>
      </w:r>
      <w:r w:rsidR="00342EE6" w:rsidRPr="00890B9D">
        <w:t xml:space="preserve"> type codes</w:t>
      </w:r>
      <w:r w:rsidRPr="00890B9D">
        <w:t xml:space="preserve"> (PAYEVNTEMP</w:t>
      </w:r>
      <w:r w:rsidR="00A82861" w:rsidRPr="00890B9D">
        <w:t>7</w:t>
      </w:r>
      <w:r w:rsidRPr="00890B9D">
        <w:t>) are:</w:t>
      </w:r>
    </w:p>
    <w:p w14:paraId="6A8859FD" w14:textId="5FEB67A4" w:rsidR="000A5C5C" w:rsidRDefault="003A14EA" w:rsidP="000E6760">
      <w:pPr>
        <w:pStyle w:val="ListBullet"/>
      </w:pPr>
      <w:bookmarkStart w:id="939" w:name="AllowanceTypesCD"/>
      <w:r w:rsidRPr="004008B7">
        <w:rPr>
          <w:b/>
          <w:bCs/>
        </w:rPr>
        <w:t>C</w:t>
      </w:r>
      <w:r w:rsidR="00A82861" w:rsidRPr="004008B7">
        <w:rPr>
          <w:b/>
          <w:bCs/>
        </w:rPr>
        <w:t>D</w:t>
      </w:r>
      <w:r w:rsidRPr="004008B7">
        <w:rPr>
          <w:b/>
          <w:bCs/>
        </w:rPr>
        <w:t xml:space="preserve"> (</w:t>
      </w:r>
      <w:r w:rsidR="00A82861" w:rsidRPr="004008B7">
        <w:rPr>
          <w:b/>
          <w:bCs/>
        </w:rPr>
        <w:t>Cents per KM</w:t>
      </w:r>
      <w:r w:rsidR="004C29C5" w:rsidRPr="004008B7">
        <w:rPr>
          <w:b/>
          <w:bCs/>
        </w:rPr>
        <w:t>)</w:t>
      </w:r>
      <w:r w:rsidRPr="00064C86">
        <w:t xml:space="preserve"> – </w:t>
      </w:r>
      <w:r w:rsidR="001A21F3">
        <w:t xml:space="preserve">deductible expense allowances </w:t>
      </w:r>
      <w:r w:rsidR="00BC0A78">
        <w:t xml:space="preserve">that define </w:t>
      </w:r>
      <w:r w:rsidR="0040674A" w:rsidRPr="00064C86">
        <w:t xml:space="preserve">a </w:t>
      </w:r>
      <w:r w:rsidR="006B1F5F" w:rsidRPr="00064C86">
        <w:t xml:space="preserve">set </w:t>
      </w:r>
      <w:r w:rsidR="0040674A" w:rsidRPr="00064C86">
        <w:t xml:space="preserve">rate </w:t>
      </w:r>
      <w:r w:rsidR="006B1F5F" w:rsidRPr="00064C86">
        <w:t>for each</w:t>
      </w:r>
      <w:r w:rsidR="0040674A" w:rsidRPr="00064C86">
        <w:t xml:space="preserve"> kilometre </w:t>
      </w:r>
      <w:r w:rsidR="006B1F5F" w:rsidRPr="00064C86">
        <w:t>travelled for business</w:t>
      </w:r>
      <w:r w:rsidR="00041F73" w:rsidRPr="00064C86">
        <w:t xml:space="preserve"> </w:t>
      </w:r>
      <w:r w:rsidR="00BC0A78">
        <w:t xml:space="preserve">purposes </w:t>
      </w:r>
      <w:r w:rsidR="00041F73" w:rsidRPr="00064C86">
        <w:t>that represents the vehicle running costs, including registration, fuel, servicing, insurance and depreciation into account</w:t>
      </w:r>
      <w:r w:rsidR="008D09B8" w:rsidRPr="00064C86">
        <w:t xml:space="preserve"> </w:t>
      </w:r>
    </w:p>
    <w:p w14:paraId="4073D431" w14:textId="1FE77C0A" w:rsidR="000A5C5C" w:rsidRDefault="008D09B8" w:rsidP="00752FF4">
      <w:pPr>
        <w:pStyle w:val="ListBullet2"/>
      </w:pPr>
      <w:r w:rsidRPr="00064C86">
        <w:t xml:space="preserve">This should not include any </w:t>
      </w:r>
      <w:r w:rsidR="0072796E" w:rsidRPr="00FB1BE6">
        <w:t>cents per kilometre allowances that are paid</w:t>
      </w:r>
      <w:r w:rsidR="00BD451A" w:rsidRPr="00FB1BE6">
        <w:t xml:space="preserve"> for travel between the </w:t>
      </w:r>
      <w:proofErr w:type="gramStart"/>
      <w:r w:rsidR="007F1E62">
        <w:t>payees</w:t>
      </w:r>
      <w:proofErr w:type="gramEnd"/>
      <w:r w:rsidR="00BD451A" w:rsidRPr="00FB1BE6">
        <w:t xml:space="preserve"> home and place of work</w:t>
      </w:r>
      <w:r w:rsidR="00F4401E" w:rsidRPr="00FB1BE6">
        <w:t xml:space="preserve"> unless it is a home-based business and the trip was for business purposes</w:t>
      </w:r>
      <w:r w:rsidR="00EC72A2">
        <w:t xml:space="preserve">. </w:t>
      </w:r>
      <w:r w:rsidR="00632718">
        <w:t>Mil</w:t>
      </w:r>
      <w:r w:rsidR="005E7133">
        <w:t>e</w:t>
      </w:r>
      <w:r w:rsidR="00632718">
        <w:t xml:space="preserve">age paid </w:t>
      </w:r>
      <w:r w:rsidR="006D09C9">
        <w:t xml:space="preserve">for private purposes is </w:t>
      </w:r>
      <w:r w:rsidR="005E7133">
        <w:t>a n</w:t>
      </w:r>
      <w:r w:rsidR="006B16F3">
        <w:t>on-deductible</w:t>
      </w:r>
      <w:r w:rsidR="001A689B">
        <w:t xml:space="preserve"> expense </w:t>
      </w:r>
      <w:r w:rsidR="005E7133">
        <w:t>for PAYGW and super</w:t>
      </w:r>
      <w:r w:rsidR="00132996">
        <w:t>annuation</w:t>
      </w:r>
      <w:r w:rsidR="005E7133">
        <w:t xml:space="preserve"> guarantee purposes and </w:t>
      </w:r>
      <w:r w:rsidR="001A689B">
        <w:t xml:space="preserve">are to be reported as </w:t>
      </w:r>
      <w:r w:rsidR="00CD2633">
        <w:t>OD (Other</w:t>
      </w:r>
      <w:r w:rsidR="001A689B">
        <w:t xml:space="preserve"> Allowances)</w:t>
      </w:r>
      <w:r w:rsidR="00772949">
        <w:t xml:space="preserve"> &gt; Other Allowance Type Description: </w:t>
      </w:r>
      <w:r w:rsidR="0008312F">
        <w:t xml:space="preserve">ND </w:t>
      </w:r>
      <w:r w:rsidR="00772949">
        <w:t>Non-deductible</w:t>
      </w:r>
    </w:p>
    <w:p w14:paraId="3A003438" w14:textId="298CF8E0" w:rsidR="000A5C5C" w:rsidRDefault="005E7133" w:rsidP="00752FF4">
      <w:pPr>
        <w:pStyle w:val="ListBullet2"/>
      </w:pPr>
      <w:r>
        <w:t>Mileage paid for other vehicles is a deductible expense</w:t>
      </w:r>
      <w:r w:rsidR="00691A78">
        <w:t xml:space="preserve"> that is to be treated as “no measures defined by the ATO”</w:t>
      </w:r>
      <w:r w:rsidR="00715C77">
        <w:t xml:space="preserve"> for PAYGW and super</w:t>
      </w:r>
      <w:r w:rsidR="00132996">
        <w:t>annuation</w:t>
      </w:r>
      <w:r w:rsidR="00715C77">
        <w:t xml:space="preserve"> guarantee purposes and is to be reported as OD (Other Allowances) &gt; Other Allowance Type</w:t>
      </w:r>
      <w:r w:rsidR="0008312F">
        <w:t xml:space="preserve"> Description V1 Private Vehicle</w:t>
      </w:r>
    </w:p>
    <w:p w14:paraId="5DDB4BC6" w14:textId="785CCAA6" w:rsidR="003A14EA" w:rsidRPr="00FB1BE6" w:rsidRDefault="0008312F" w:rsidP="00752FF4">
      <w:pPr>
        <w:pStyle w:val="ListBullet2"/>
      </w:pPr>
      <w:r>
        <w:t xml:space="preserve">Services Australia categorise this as </w:t>
      </w:r>
      <w:r w:rsidRPr="00E22F1D">
        <w:rPr>
          <w:rStyle w:val="SmartLink"/>
        </w:rPr>
        <w:fldChar w:fldCharType="begin"/>
      </w:r>
      <w:r w:rsidRPr="00E22F1D">
        <w:rPr>
          <w:rStyle w:val="SmartLink"/>
        </w:rPr>
        <w:instrText xml:space="preserve"> REF SA_ALLW \h </w:instrText>
      </w:r>
      <w:r w:rsidRPr="00E22F1D">
        <w:rPr>
          <w:rStyle w:val="SmartLink"/>
        </w:rPr>
      </w:r>
      <w:r w:rsidRPr="00E22F1D">
        <w:rPr>
          <w:rStyle w:val="SmartLink"/>
        </w:rPr>
        <w:fldChar w:fldCharType="separate"/>
      </w:r>
      <w:r w:rsidR="00C14FEC">
        <w:t xml:space="preserve">Expense Allowance </w:t>
      </w:r>
      <w:r w:rsidRPr="00E22F1D">
        <w:rPr>
          <w:rStyle w:val="SmartLink"/>
        </w:rPr>
        <w:fldChar w:fldCharType="end"/>
      </w:r>
      <w:r w:rsidR="00EB343D">
        <w:rPr>
          <w:b/>
        </w:rPr>
        <w:t>.</w:t>
      </w:r>
    </w:p>
    <w:p w14:paraId="40F6D747" w14:textId="749996EA" w:rsidR="004272EF" w:rsidRPr="007E7B7E" w:rsidRDefault="00A82861" w:rsidP="000E6760">
      <w:pPr>
        <w:pStyle w:val="ListBullet"/>
      </w:pPr>
      <w:bookmarkStart w:id="940" w:name="AllowanceTypesAD"/>
      <w:bookmarkEnd w:id="939"/>
      <w:r w:rsidRPr="004008B7">
        <w:rPr>
          <w:b/>
          <w:bCs/>
        </w:rPr>
        <w:t>AD (Award Transport Payments)</w:t>
      </w:r>
      <w:r w:rsidRPr="00516463">
        <w:t xml:space="preserve"> </w:t>
      </w:r>
      <w:r w:rsidRPr="007E7B7E">
        <w:t>–</w:t>
      </w:r>
      <w:r w:rsidR="005F1699" w:rsidRPr="007E7B7E">
        <w:t xml:space="preserve"> </w:t>
      </w:r>
      <w:r w:rsidR="005A414A">
        <w:t>deductible expense allowances</w:t>
      </w:r>
      <w:r w:rsidR="006D2CDD">
        <w:t xml:space="preserve"> paid on or before 30 September 2026</w:t>
      </w:r>
      <w:r w:rsidR="005A414A">
        <w:t xml:space="preserve"> for the </w:t>
      </w:r>
      <w:r w:rsidR="008B1C47">
        <w:t>total rate</w:t>
      </w:r>
      <w:r w:rsidR="005A414A">
        <w:t xml:space="preserve"> specified in an industrial instrument to cover the cost of transport </w:t>
      </w:r>
      <w:r w:rsidR="009E382C">
        <w:t>(e</w:t>
      </w:r>
      <w:r w:rsidR="00AB16AE">
        <w:t>x</w:t>
      </w:r>
      <w:r w:rsidR="009E382C">
        <w:t>cluding</w:t>
      </w:r>
      <w:r w:rsidR="00AB16AE">
        <w:t xml:space="preserve"> travel or cents per kilometre reported as other separately itemised allowances) </w:t>
      </w:r>
      <w:r w:rsidR="00315591">
        <w:t>for business purposes</w:t>
      </w:r>
      <w:r w:rsidR="005A414A">
        <w:t xml:space="preserve">, </w:t>
      </w:r>
      <w:r w:rsidR="005F1699" w:rsidRPr="007E7B7E">
        <w:t xml:space="preserve">as </w:t>
      </w:r>
      <w:r w:rsidR="004272EF" w:rsidRPr="007E7B7E">
        <w:t>defined in s</w:t>
      </w:r>
      <w:r w:rsidR="00063035">
        <w:t xml:space="preserve">ection </w:t>
      </w:r>
      <w:r w:rsidR="004272EF" w:rsidRPr="007E7B7E">
        <w:t>900-220</w:t>
      </w:r>
      <w:r w:rsidR="004272EF">
        <w:t xml:space="preserve"> </w:t>
      </w:r>
      <w:r w:rsidR="00063035">
        <w:t xml:space="preserve">of the </w:t>
      </w:r>
      <w:r w:rsidR="00063035">
        <w:rPr>
          <w:i/>
          <w:iCs/>
        </w:rPr>
        <w:t xml:space="preserve">Income Tax Assessment Act </w:t>
      </w:r>
      <w:r w:rsidR="004272EF">
        <w:rPr>
          <w:i/>
        </w:rPr>
        <w:t>1997</w:t>
      </w:r>
    </w:p>
    <w:p w14:paraId="58AD8B4B" w14:textId="712F45CF" w:rsidR="004272EF" w:rsidRDefault="009E382C" w:rsidP="00752FF4">
      <w:pPr>
        <w:pStyle w:val="ListBullet2"/>
      </w:pPr>
      <w:r>
        <w:rPr>
          <w:rFonts w:cs="Arial"/>
          <w:lang w:eastAsia="en-US"/>
        </w:rPr>
        <w:t xml:space="preserve">The award transport payment must </w:t>
      </w:r>
      <w:r w:rsidR="006D2CDD">
        <w:rPr>
          <w:rFonts w:cs="Arial"/>
          <w:lang w:eastAsia="en-US"/>
        </w:rPr>
        <w:t xml:space="preserve">have been </w:t>
      </w:r>
      <w:r>
        <w:rPr>
          <w:rFonts w:cs="Arial"/>
          <w:lang w:eastAsia="en-US"/>
        </w:rPr>
        <w:t xml:space="preserve">traceable to </w:t>
      </w:r>
      <w:r w:rsidR="004272EF" w:rsidRPr="00C24540">
        <w:t xml:space="preserve">an award in force on 29 October 1986 </w:t>
      </w:r>
      <w:r>
        <w:t>(</w:t>
      </w:r>
      <w:r w:rsidR="005625C4">
        <w:t xml:space="preserve">this </w:t>
      </w:r>
      <w:r w:rsidR="006D2CDD">
        <w:t xml:space="preserve">was </w:t>
      </w:r>
      <w:r w:rsidR="005625C4">
        <w:t>the ATO measure for the rate and/or limit for PAYGW purposes</w:t>
      </w:r>
      <w:r>
        <w:t>)</w:t>
      </w:r>
      <w:r w:rsidR="006D2CDD">
        <w:t>.</w:t>
      </w:r>
    </w:p>
    <w:p w14:paraId="6E550571" w14:textId="1B465929" w:rsidR="00C5056C" w:rsidRDefault="00C5056C" w:rsidP="00752FF4">
      <w:pPr>
        <w:pStyle w:val="ListBullet2"/>
      </w:pPr>
      <w:r>
        <w:rPr>
          <w:rFonts w:cs="Arial"/>
          <w:lang w:eastAsia="en-US"/>
        </w:rPr>
        <w:t>If the award transport payment cannot be traced back to the historical award</w:t>
      </w:r>
      <w:r w:rsidR="006D2CDD">
        <w:rPr>
          <w:rFonts w:cs="Arial"/>
          <w:lang w:eastAsia="en-US"/>
        </w:rPr>
        <w:t xml:space="preserve"> or is paid on or after 1 October 2026</w:t>
      </w:r>
      <w:r>
        <w:rPr>
          <w:rFonts w:cs="Arial"/>
          <w:lang w:eastAsia="en-US"/>
        </w:rPr>
        <w:t xml:space="preserve">, it is </w:t>
      </w:r>
      <w:r>
        <w:t>to be treated as “no measures defined by the ATO” for PAYGW and super</w:t>
      </w:r>
      <w:r w:rsidR="00132996">
        <w:t>annuation</w:t>
      </w:r>
      <w:r>
        <w:t xml:space="preserve"> guarantee purposes and is to be reported as OD (Other Allowances) &gt; Other Allowance Type Description V1 Private Vehicle</w:t>
      </w:r>
    </w:p>
    <w:p w14:paraId="044AA5A9" w14:textId="793A0848" w:rsidR="00F96CBD" w:rsidRDefault="0035279F" w:rsidP="00752FF4">
      <w:pPr>
        <w:pStyle w:val="ListBullet2"/>
      </w:pPr>
      <w:r>
        <w:rPr>
          <w:rFonts w:cs="Arial"/>
          <w:lang w:eastAsia="en-US"/>
        </w:rPr>
        <w:t xml:space="preserve">Award transport payments for private purposes </w:t>
      </w:r>
      <w:r w:rsidR="00C5056C">
        <w:t>is a non-deductible expense for PAYGW and super</w:t>
      </w:r>
      <w:r w:rsidR="005B4ABC">
        <w:t>annuation</w:t>
      </w:r>
      <w:r w:rsidR="00C5056C">
        <w:t xml:space="preserve"> guarantee purposes and are to be reported as OD (Other Allowances) &gt; Other Allowance Type Description: ND Non-deductible</w:t>
      </w:r>
    </w:p>
    <w:p w14:paraId="4884783D" w14:textId="399FD2CC" w:rsidR="0018309B" w:rsidRDefault="0018309B" w:rsidP="00752FF4">
      <w:pPr>
        <w:pStyle w:val="ListBullet2"/>
      </w:pPr>
      <w:r>
        <w:t xml:space="preserve">Serviced Australia categorised this as </w:t>
      </w:r>
      <w:r w:rsidRPr="00E22F1D">
        <w:rPr>
          <w:rStyle w:val="SmartLink"/>
        </w:rPr>
        <w:fldChar w:fldCharType="begin"/>
      </w:r>
      <w:r w:rsidRPr="00E22F1D">
        <w:rPr>
          <w:rStyle w:val="SmartLink"/>
        </w:rPr>
        <w:instrText xml:space="preserve"> REF SA_ALLW \h </w:instrText>
      </w:r>
      <w:r w:rsidRPr="00E22F1D">
        <w:rPr>
          <w:rStyle w:val="SmartLink"/>
        </w:rPr>
      </w:r>
      <w:r w:rsidRPr="00E22F1D">
        <w:rPr>
          <w:rStyle w:val="SmartLink"/>
        </w:rPr>
        <w:fldChar w:fldCharType="separate"/>
      </w:r>
      <w:r w:rsidR="00C14FEC">
        <w:t xml:space="preserve">Expense Allowance </w:t>
      </w:r>
      <w:r w:rsidRPr="00E22F1D">
        <w:rPr>
          <w:rStyle w:val="SmartLink"/>
        </w:rPr>
        <w:fldChar w:fldCharType="end"/>
      </w:r>
    </w:p>
    <w:p w14:paraId="080A72B0" w14:textId="52F3CF77" w:rsidR="0018309B" w:rsidRPr="00C24540" w:rsidRDefault="0018309B" w:rsidP="00752FF4">
      <w:pPr>
        <w:pStyle w:val="ListBullet2"/>
      </w:pPr>
      <w:r>
        <w:t>This allowance type will be deprecated from 1 July 2027.</w:t>
      </w:r>
    </w:p>
    <w:p w14:paraId="4DB7BBBC" w14:textId="12FA6251" w:rsidR="0076763A" w:rsidRPr="0016572C" w:rsidRDefault="00AA2971" w:rsidP="000E6760">
      <w:pPr>
        <w:pStyle w:val="ListBullet"/>
        <w:rPr>
          <w:b/>
          <w:bCs/>
        </w:rPr>
      </w:pPr>
      <w:bookmarkStart w:id="941" w:name="AllowanceTypesLD"/>
      <w:bookmarkEnd w:id="940"/>
      <w:r w:rsidRPr="004008B7">
        <w:rPr>
          <w:b/>
          <w:bCs/>
        </w:rPr>
        <w:t>LD (Laundry)</w:t>
      </w:r>
      <w:r w:rsidRPr="00516463">
        <w:t xml:space="preserve"> – </w:t>
      </w:r>
      <w:r w:rsidR="007F7F39">
        <w:t>deductible expe</w:t>
      </w:r>
      <w:r w:rsidR="006F7C38" w:rsidRPr="00516463">
        <w:t>n</w:t>
      </w:r>
      <w:r w:rsidR="007F7F39">
        <w:t>se</w:t>
      </w:r>
      <w:r w:rsidR="006F7C38" w:rsidRPr="00516463">
        <w:t xml:space="preserve"> allowance</w:t>
      </w:r>
      <w:r w:rsidR="0076763A">
        <w:t>s</w:t>
      </w:r>
      <w:r w:rsidR="006F7C38" w:rsidRPr="00516463">
        <w:t xml:space="preserve"> for</w:t>
      </w:r>
      <w:r w:rsidR="00627CA0" w:rsidRPr="00516463">
        <w:t xml:space="preserve"> washing, drying and</w:t>
      </w:r>
      <w:r w:rsidR="009D2E6F" w:rsidRPr="00516463">
        <w:t>/or</w:t>
      </w:r>
      <w:r w:rsidR="00627CA0" w:rsidRPr="00516463">
        <w:t xml:space="preserve"> ironing </w:t>
      </w:r>
      <w:r w:rsidR="007D3CBC" w:rsidRPr="00516463">
        <w:t xml:space="preserve">uniforms required for </w:t>
      </w:r>
      <w:r w:rsidR="0076763A">
        <w:t>business purposes</w:t>
      </w:r>
      <w:r w:rsidR="007C0824" w:rsidRPr="00516463">
        <w:t xml:space="preserve">. </w:t>
      </w:r>
      <w:r w:rsidR="00B11B39" w:rsidRPr="00516463">
        <w:t>These allowances are typically paid as a</w:t>
      </w:r>
      <w:r w:rsidR="00016F1A" w:rsidRPr="00516463">
        <w:t xml:space="preserve"> regular rate for each week of work or services performed and cannot include dry cleaning expenses or reimbursements</w:t>
      </w:r>
      <w:r w:rsidR="00197C85">
        <w:t xml:space="preserve"> </w:t>
      </w:r>
    </w:p>
    <w:p w14:paraId="79FA14B3" w14:textId="551FEB4E" w:rsidR="009E6B83" w:rsidRPr="0016572C" w:rsidRDefault="0076763A" w:rsidP="00752FF4">
      <w:pPr>
        <w:pStyle w:val="ListBullet2"/>
        <w:rPr>
          <w:b/>
        </w:rPr>
      </w:pPr>
      <w:r>
        <w:t>Uniform</w:t>
      </w:r>
      <w:r w:rsidR="009E6B83">
        <w:t xml:space="preserve">s refers to the approved </w:t>
      </w:r>
      <w:hyperlink r:id="rId91" w:anchor="P8" w:history="1">
        <w:r w:rsidR="009E6B83" w:rsidRPr="000C692E">
          <w:rPr>
            <w:rStyle w:val="Hyperlink"/>
          </w:rPr>
          <w:t>categories of clothing</w:t>
        </w:r>
      </w:hyperlink>
      <w:r w:rsidR="009E6B83">
        <w:t xml:space="preserve"> defined by the ATO</w:t>
      </w:r>
    </w:p>
    <w:p w14:paraId="33541F27" w14:textId="5F0A75A9" w:rsidR="004E205E" w:rsidRPr="0016572C" w:rsidRDefault="000C692E" w:rsidP="00752FF4">
      <w:pPr>
        <w:pStyle w:val="ListBullet2"/>
        <w:rPr>
          <w:b/>
        </w:rPr>
      </w:pPr>
      <w:r>
        <w:t xml:space="preserve">There may be limited circumstances for deductibility of conventional clothing if there is sufficient connection between the clothing and income earning activities. </w:t>
      </w:r>
      <w:r w:rsidR="00814E6D">
        <w:t xml:space="preserve">If so, </w:t>
      </w:r>
      <w:r w:rsidR="00814E6D">
        <w:rPr>
          <w:rFonts w:cs="Arial"/>
          <w:lang w:eastAsia="en-US"/>
        </w:rPr>
        <w:t xml:space="preserve">it is </w:t>
      </w:r>
      <w:r w:rsidR="00814E6D">
        <w:t>to be treated as “no measures defined by the ATO” for PAYGW and super</w:t>
      </w:r>
      <w:r w:rsidR="00424ED1">
        <w:t>annuation</w:t>
      </w:r>
      <w:r w:rsidR="00814E6D">
        <w:t xml:space="preserve"> guarantee purposes and is to be reported as OD (Other Allowances) &gt; Other Allowance Type Description </w:t>
      </w:r>
      <w:r w:rsidR="004E205E">
        <w:t>G1 General</w:t>
      </w:r>
    </w:p>
    <w:p w14:paraId="1F5AB966" w14:textId="176377BC" w:rsidR="000C692E" w:rsidRPr="0016572C" w:rsidRDefault="00CD784D" w:rsidP="00752FF4">
      <w:pPr>
        <w:pStyle w:val="ListBullet2"/>
        <w:rPr>
          <w:b/>
        </w:rPr>
      </w:pPr>
      <w:r>
        <w:t xml:space="preserve">Laundering of </w:t>
      </w:r>
      <w:r w:rsidR="004E205E">
        <w:t>other clothing</w:t>
      </w:r>
      <w:r>
        <w:t xml:space="preserve"> items is</w:t>
      </w:r>
      <w:r w:rsidR="00814E6D" w:rsidDel="00814E6D">
        <w:t xml:space="preserve"> </w:t>
      </w:r>
      <w:r w:rsidR="000D42FA">
        <w:t>a non-deductible expense for PAYGW and super</w:t>
      </w:r>
      <w:r w:rsidR="00424ED1">
        <w:t>annuation</w:t>
      </w:r>
      <w:r w:rsidR="000D42FA">
        <w:t xml:space="preserve"> guarantee purposes and is to be reported as OD (Other Allowances) &gt; Other Allowance Type Description: ND Non-deductible</w:t>
      </w:r>
      <w:r w:rsidR="000D42FA" w:rsidDel="00814E6D">
        <w:t xml:space="preserve"> </w:t>
      </w:r>
    </w:p>
    <w:p w14:paraId="4AFA14DD" w14:textId="2AE3D85B" w:rsidR="00A82861" w:rsidRPr="007E7B7E" w:rsidRDefault="00BD3177" w:rsidP="00752FF4">
      <w:pPr>
        <w:pStyle w:val="ListBullet2"/>
        <w:rPr>
          <w:b/>
        </w:rPr>
      </w:pPr>
      <w:r>
        <w:t xml:space="preserve">Services Australia categorise this as </w:t>
      </w:r>
      <w:r>
        <w:rPr>
          <w:b/>
        </w:rPr>
        <w:fldChar w:fldCharType="begin"/>
      </w:r>
      <w:r>
        <w:instrText xml:space="preserve"> REF SA_ALLW \h </w:instrText>
      </w:r>
      <w:r>
        <w:rPr>
          <w:b/>
        </w:rPr>
      </w:r>
      <w:r>
        <w:rPr>
          <w:b/>
        </w:rPr>
        <w:fldChar w:fldCharType="separate"/>
      </w:r>
      <w:r w:rsidR="00C14FEC">
        <w:t xml:space="preserve">Expense Allowance </w:t>
      </w:r>
      <w:r>
        <w:rPr>
          <w:b/>
        </w:rPr>
        <w:fldChar w:fldCharType="end"/>
      </w:r>
    </w:p>
    <w:p w14:paraId="220102BD" w14:textId="00E76B3C" w:rsidR="000D42FA" w:rsidRPr="0016572C" w:rsidRDefault="00251634" w:rsidP="000E6760">
      <w:pPr>
        <w:pStyle w:val="ListBullet"/>
        <w:rPr>
          <w:rFonts w:asciiTheme="minorHAnsi" w:hAnsiTheme="minorHAnsi"/>
          <w:b/>
          <w:bCs/>
        </w:rPr>
      </w:pPr>
      <w:bookmarkStart w:id="942" w:name="AllowanceTypesMD"/>
      <w:bookmarkEnd w:id="941"/>
      <w:r w:rsidRPr="004008B7">
        <w:rPr>
          <w:b/>
          <w:bCs/>
        </w:rPr>
        <w:t>MD (Overtime Meal Allowances)</w:t>
      </w:r>
      <w:r w:rsidRPr="00516463">
        <w:t xml:space="preserve"> – </w:t>
      </w:r>
      <w:r w:rsidR="00DF0DA6">
        <w:t>deductible expense</w:t>
      </w:r>
      <w:r w:rsidR="00903F36" w:rsidRPr="00516463">
        <w:t xml:space="preserve"> allowance</w:t>
      </w:r>
      <w:r w:rsidR="000D42FA">
        <w:t>s</w:t>
      </w:r>
      <w:r w:rsidR="00903F36" w:rsidRPr="00516463">
        <w:t xml:space="preserve"> </w:t>
      </w:r>
      <w:r w:rsidR="00510488" w:rsidRPr="00516463">
        <w:t xml:space="preserve">defined in an industrial instrument </w:t>
      </w:r>
      <w:r w:rsidR="00E33FF0" w:rsidRPr="00516463">
        <w:t xml:space="preserve">that </w:t>
      </w:r>
      <w:r w:rsidR="000D42FA">
        <w:t>are</w:t>
      </w:r>
      <w:r w:rsidR="000D42FA" w:rsidRPr="00516463">
        <w:t xml:space="preserve"> </w:t>
      </w:r>
      <w:proofErr w:type="gramStart"/>
      <w:r w:rsidR="00E33FF0" w:rsidRPr="00516463">
        <w:t>in excess of</w:t>
      </w:r>
      <w:proofErr w:type="gramEnd"/>
      <w:r w:rsidR="00E33FF0" w:rsidRPr="00516463">
        <w:t xml:space="preserve"> the ATO reasonable amount</w:t>
      </w:r>
      <w:r w:rsidR="009869D0" w:rsidRPr="00516463">
        <w:t xml:space="preserve">, paid to </w:t>
      </w:r>
      <w:r w:rsidR="00903F36" w:rsidRPr="00516463">
        <w:t xml:space="preserve">compensate the payee </w:t>
      </w:r>
      <w:r w:rsidR="000877EC" w:rsidRPr="00516463">
        <w:t>for</w:t>
      </w:r>
      <w:r w:rsidR="003D76B1" w:rsidRPr="00516463">
        <w:t xml:space="preserve"> </w:t>
      </w:r>
      <w:r w:rsidR="00AD406A">
        <w:t xml:space="preserve">meals consumed during </w:t>
      </w:r>
      <w:r w:rsidR="003D76B1" w:rsidRPr="00516463">
        <w:t>meal br</w:t>
      </w:r>
      <w:r w:rsidR="00FE622D" w:rsidRPr="00516463">
        <w:t>eaks connected with overtime worked</w:t>
      </w:r>
    </w:p>
    <w:p w14:paraId="76FF38E6" w14:textId="69B0E2A2" w:rsidR="00AA2971" w:rsidRPr="00C24540" w:rsidRDefault="007D6A69" w:rsidP="00752FF4">
      <w:pPr>
        <w:pStyle w:val="ListBullet2"/>
        <w:rPr>
          <w:rFonts w:asciiTheme="minorHAnsi" w:hAnsiTheme="minorHAnsi"/>
          <w:b/>
        </w:rPr>
      </w:pPr>
      <w:r>
        <w:t xml:space="preserve">Services Australia categorise this as </w:t>
      </w:r>
      <w:r>
        <w:rPr>
          <w:b/>
        </w:rPr>
        <w:fldChar w:fldCharType="begin"/>
      </w:r>
      <w:r>
        <w:instrText xml:space="preserve"> REF SA_ALLW \h </w:instrText>
      </w:r>
      <w:r>
        <w:rPr>
          <w:b/>
        </w:rPr>
      </w:r>
      <w:r>
        <w:rPr>
          <w:b/>
        </w:rPr>
        <w:fldChar w:fldCharType="separate"/>
      </w:r>
      <w:r w:rsidR="00C14FEC">
        <w:t xml:space="preserve">Expense Allowance </w:t>
      </w:r>
      <w:r>
        <w:rPr>
          <w:b/>
        </w:rPr>
        <w:fldChar w:fldCharType="end"/>
      </w:r>
    </w:p>
    <w:p w14:paraId="3DC97781" w14:textId="0CF6B5DE" w:rsidR="00D8622E" w:rsidRPr="0016572C" w:rsidRDefault="00D1640A" w:rsidP="000E6760">
      <w:pPr>
        <w:pStyle w:val="ListBullet"/>
        <w:rPr>
          <w:rFonts w:asciiTheme="minorHAnsi" w:hAnsiTheme="minorHAnsi"/>
          <w:b/>
          <w:bCs/>
        </w:rPr>
      </w:pPr>
      <w:bookmarkStart w:id="943" w:name="AllowanceTypesRD"/>
      <w:bookmarkEnd w:id="942"/>
      <w:r w:rsidRPr="004008B7">
        <w:rPr>
          <w:b/>
          <w:bCs/>
        </w:rPr>
        <w:t>RD (</w:t>
      </w:r>
      <w:r w:rsidR="00E53B49" w:rsidRPr="004008B7">
        <w:rPr>
          <w:b/>
          <w:bCs/>
        </w:rPr>
        <w:t>Domestic or Overseas Travel Allowances and Overseas Accommodation Allowances)</w:t>
      </w:r>
      <w:r w:rsidR="00E53B49" w:rsidRPr="00516463">
        <w:t xml:space="preserve"> – </w:t>
      </w:r>
      <w:r w:rsidR="00E81AB4">
        <w:t>deductible expe</w:t>
      </w:r>
      <w:r w:rsidR="004919C7" w:rsidRPr="00516463">
        <w:t>n</w:t>
      </w:r>
      <w:r w:rsidR="00E81AB4">
        <w:t>se</w:t>
      </w:r>
      <w:r w:rsidR="004919C7" w:rsidRPr="00516463">
        <w:t xml:space="preserve"> allowance</w:t>
      </w:r>
      <w:r w:rsidR="00F955CC">
        <w:t>s</w:t>
      </w:r>
      <w:r w:rsidR="004919C7" w:rsidRPr="00516463">
        <w:t xml:space="preserve"> that </w:t>
      </w:r>
      <w:r w:rsidR="00F955CC">
        <w:t>are</w:t>
      </w:r>
      <w:r w:rsidR="004919C7" w:rsidRPr="00516463">
        <w:t xml:space="preserve"> </w:t>
      </w:r>
      <w:proofErr w:type="gramStart"/>
      <w:r w:rsidR="00A83057" w:rsidRPr="00516463">
        <w:t>in excess of</w:t>
      </w:r>
      <w:proofErr w:type="gramEnd"/>
      <w:r w:rsidR="00A83057" w:rsidRPr="00516463">
        <w:t xml:space="preserve"> the ATO reasonable allowances amount</w:t>
      </w:r>
      <w:r w:rsidR="00664F6F" w:rsidRPr="00516463">
        <w:t xml:space="preserve"> (for domestic </w:t>
      </w:r>
      <w:r w:rsidR="004678B9">
        <w:t xml:space="preserve">or overseas </w:t>
      </w:r>
      <w:r w:rsidR="00664F6F" w:rsidRPr="00516463">
        <w:t>travel)</w:t>
      </w:r>
      <w:r w:rsidR="00A83057" w:rsidRPr="00516463">
        <w:t xml:space="preserve">, </w:t>
      </w:r>
      <w:r w:rsidR="004678B9">
        <w:t>undertaken for business purposes, which are</w:t>
      </w:r>
      <w:r w:rsidR="00A83057" w:rsidRPr="00516463">
        <w:t xml:space="preserve"> </w:t>
      </w:r>
      <w:r w:rsidR="004919C7" w:rsidRPr="00516463">
        <w:t xml:space="preserve">intended to compensate </w:t>
      </w:r>
      <w:r w:rsidR="004678B9">
        <w:t>employees</w:t>
      </w:r>
      <w:r w:rsidR="004678B9" w:rsidRPr="00516463">
        <w:t xml:space="preserve"> </w:t>
      </w:r>
      <w:r w:rsidR="004919C7" w:rsidRPr="00516463">
        <w:t xml:space="preserve">who are </w:t>
      </w:r>
      <w:r w:rsidR="00842656" w:rsidRPr="00516463">
        <w:t xml:space="preserve">required to </w:t>
      </w:r>
      <w:r w:rsidR="004678B9">
        <w:t>sleep away from home</w:t>
      </w:r>
      <w:r w:rsidR="007F5DA2" w:rsidRPr="00516463">
        <w:t xml:space="preserve">. It is not a reimbursement of </w:t>
      </w:r>
      <w:r w:rsidR="007F5DA2" w:rsidRPr="00516463">
        <w:lastRenderedPageBreak/>
        <w:t>actual expenses, but a</w:t>
      </w:r>
      <w:r w:rsidR="008D67AF" w:rsidRPr="00516463">
        <w:t xml:space="preserve"> reasonable estimate to cover cost</w:t>
      </w:r>
      <w:r w:rsidR="008267F9" w:rsidRPr="00516463">
        <w:t>s i</w:t>
      </w:r>
      <w:r w:rsidR="004C4FA0" w:rsidRPr="00516463">
        <w:t>ncluding meals, accommodation and incidental expenses</w:t>
      </w:r>
      <w:r w:rsidR="00664F6F" w:rsidRPr="00516463">
        <w:t xml:space="preserve"> </w:t>
      </w:r>
    </w:p>
    <w:p w14:paraId="469EC596" w14:textId="78ADA394" w:rsidR="00D8622E" w:rsidRPr="0016572C" w:rsidRDefault="00985A2F" w:rsidP="00752FF4">
      <w:pPr>
        <w:pStyle w:val="ListBullet2"/>
        <w:rPr>
          <w:rFonts w:asciiTheme="minorHAnsi" w:hAnsiTheme="minorHAnsi"/>
          <w:b/>
        </w:rPr>
      </w:pPr>
      <w:r w:rsidRPr="00516463">
        <w:t xml:space="preserve">All overseas accommodation allowances are to be </w:t>
      </w:r>
      <w:r w:rsidR="00D8622E">
        <w:t>treated as “no measures defined by the ATO” for PAYGW and super</w:t>
      </w:r>
      <w:r w:rsidR="00424ED1">
        <w:t>annuation</w:t>
      </w:r>
      <w:r w:rsidR="00D8622E">
        <w:t xml:space="preserve"> guarantee purposes and is to be reported as OD (Other Allowances) &gt; Other Allowance Type Description G1 General</w:t>
      </w:r>
    </w:p>
    <w:p w14:paraId="024E676F" w14:textId="084BED35" w:rsidR="00D8622E" w:rsidRPr="0016572C" w:rsidRDefault="00D8622E" w:rsidP="00752FF4">
      <w:pPr>
        <w:pStyle w:val="ListBullet2"/>
        <w:rPr>
          <w:rFonts w:asciiTheme="minorHAnsi" w:hAnsiTheme="minorHAnsi"/>
          <w:b/>
        </w:rPr>
      </w:pPr>
      <w:r>
        <w:t>Travel allowance for private purposes is a non-deductible expense for PAYGW and super</w:t>
      </w:r>
      <w:r w:rsidR="00424ED1">
        <w:t>annuation</w:t>
      </w:r>
      <w:r>
        <w:t xml:space="preserve"> guarantee purposes and are to be reported as OD (Other Allowances) &gt; Other Allowance Type Description: ND Non-deductible</w:t>
      </w:r>
    </w:p>
    <w:p w14:paraId="3836CEDC" w14:textId="574CA03A" w:rsidR="00251634" w:rsidRPr="00C24540" w:rsidRDefault="007D6A69" w:rsidP="00752FF4">
      <w:pPr>
        <w:pStyle w:val="ListBullet2"/>
        <w:rPr>
          <w:rFonts w:asciiTheme="minorHAnsi" w:hAnsiTheme="minorHAnsi"/>
          <w:b/>
        </w:rPr>
      </w:pPr>
      <w:r>
        <w:t>Services Australia categorise this a</w:t>
      </w:r>
      <w:r w:rsidR="00E22F1D">
        <w:t xml:space="preserve">s </w:t>
      </w:r>
      <w:r w:rsidRPr="00E22F1D">
        <w:rPr>
          <w:rStyle w:val="SmartLink"/>
        </w:rPr>
        <w:fldChar w:fldCharType="begin"/>
      </w:r>
      <w:r w:rsidRPr="00E22F1D">
        <w:rPr>
          <w:rStyle w:val="SmartLink"/>
        </w:rPr>
        <w:instrText xml:space="preserve"> REF SA_ALLW \h </w:instrText>
      </w:r>
      <w:r w:rsidRPr="00E22F1D">
        <w:rPr>
          <w:rStyle w:val="SmartLink"/>
        </w:rPr>
      </w:r>
      <w:r w:rsidRPr="00E22F1D">
        <w:rPr>
          <w:rStyle w:val="SmartLink"/>
        </w:rPr>
        <w:fldChar w:fldCharType="separate"/>
      </w:r>
      <w:r w:rsidR="00C14FEC">
        <w:t xml:space="preserve">Expense Allowance </w:t>
      </w:r>
      <w:r w:rsidRPr="00E22F1D">
        <w:rPr>
          <w:rStyle w:val="SmartLink"/>
        </w:rPr>
        <w:fldChar w:fldCharType="end"/>
      </w:r>
    </w:p>
    <w:p w14:paraId="22B4DFE7" w14:textId="2B06657F" w:rsidR="00044F71" w:rsidRDefault="00440B3F" w:rsidP="000E6760">
      <w:pPr>
        <w:pStyle w:val="ListBullet"/>
      </w:pPr>
      <w:bookmarkStart w:id="944" w:name="AllowanceTypesTD"/>
      <w:bookmarkEnd w:id="943"/>
      <w:r w:rsidRPr="004008B7">
        <w:rPr>
          <w:b/>
          <w:bCs/>
        </w:rPr>
        <w:t>TD (Tool Allowances</w:t>
      </w:r>
      <w:r w:rsidR="001244DA" w:rsidRPr="004008B7">
        <w:rPr>
          <w:b/>
          <w:bCs/>
        </w:rPr>
        <w:t>)</w:t>
      </w:r>
      <w:r w:rsidRPr="004008B7">
        <w:rPr>
          <w:b/>
          <w:bCs/>
        </w:rPr>
        <w:t xml:space="preserve"> </w:t>
      </w:r>
      <w:r w:rsidR="005866A2" w:rsidRPr="00F17C42">
        <w:rPr>
          <w:rStyle w:val="IntenseReference"/>
          <w:b w:val="0"/>
          <w:color w:val="auto"/>
        </w:rPr>
        <w:t>(New)</w:t>
      </w:r>
      <w:r w:rsidR="005866A2" w:rsidRPr="00516463">
        <w:t xml:space="preserve"> </w:t>
      </w:r>
      <w:r w:rsidR="004400F7" w:rsidRPr="00516463">
        <w:t>–</w:t>
      </w:r>
      <w:r w:rsidRPr="00516463">
        <w:t xml:space="preserve"> </w:t>
      </w:r>
      <w:r w:rsidR="00DF6ACC">
        <w:t xml:space="preserve">deductible expense </w:t>
      </w:r>
      <w:r w:rsidR="004400F7" w:rsidRPr="00516463">
        <w:t xml:space="preserve">allowances </w:t>
      </w:r>
      <w:r w:rsidR="00DA4925" w:rsidRPr="00516463">
        <w:t xml:space="preserve">to compensate a payee </w:t>
      </w:r>
      <w:r w:rsidR="00DF6ACC">
        <w:t>who</w:t>
      </w:r>
      <w:r w:rsidR="00DF6ACC" w:rsidRPr="00516463">
        <w:t xml:space="preserve"> </w:t>
      </w:r>
      <w:r w:rsidR="00DA4925" w:rsidRPr="00516463">
        <w:t>is required to provide their own tools or equipment</w:t>
      </w:r>
      <w:r w:rsidR="008D0C60" w:rsidRPr="00516463">
        <w:t xml:space="preserve"> to perform work or services for the payer. </w:t>
      </w:r>
      <w:r w:rsidR="008D4209">
        <w:t>For example</w:t>
      </w:r>
      <w:r w:rsidR="00FC0D9A">
        <w:t>:</w:t>
      </w:r>
      <w:r w:rsidR="008D4209">
        <w:t xml:space="preserve"> </w:t>
      </w:r>
      <w:r w:rsidR="00FC0D9A">
        <w:t xml:space="preserve">chef’s knives, </w:t>
      </w:r>
      <w:r w:rsidR="000F5509">
        <w:t>divers’</w:t>
      </w:r>
      <w:r w:rsidR="00FC0D9A">
        <w:t xml:space="preserve"> tanks, trade</w:t>
      </w:r>
      <w:r w:rsidR="002035BC">
        <w:t xml:space="preserve"> tools, phone allowances. </w:t>
      </w:r>
      <w:r w:rsidR="007C4B80" w:rsidRPr="00516463">
        <w:t>This allowance was formerly required to be reported under “Other Allowances”</w:t>
      </w:r>
      <w:r w:rsidR="00F434FF" w:rsidRPr="00516463">
        <w:t xml:space="preserve"> with a description of the allowance type. This is now required to be reported separately</w:t>
      </w:r>
      <w:r w:rsidR="00C61868">
        <w:t xml:space="preserve"> </w:t>
      </w:r>
    </w:p>
    <w:p w14:paraId="29AA98C7" w14:textId="6DFEB4EF" w:rsidR="00440B3F" w:rsidRPr="00064C86" w:rsidRDefault="00E31070" w:rsidP="00752FF4">
      <w:pPr>
        <w:pStyle w:val="ListBullet2"/>
      </w:pPr>
      <w:r>
        <w:t xml:space="preserve">Services Australia categorise this as </w:t>
      </w:r>
      <w:r>
        <w:rPr>
          <w:b/>
        </w:rPr>
        <w:fldChar w:fldCharType="begin"/>
      </w:r>
      <w:r>
        <w:instrText xml:space="preserve"> REF SA_ALLW \h </w:instrText>
      </w:r>
      <w:r>
        <w:rPr>
          <w:b/>
        </w:rPr>
      </w:r>
      <w:r>
        <w:rPr>
          <w:b/>
        </w:rPr>
        <w:fldChar w:fldCharType="separate"/>
      </w:r>
      <w:r w:rsidR="00C14FEC">
        <w:t xml:space="preserve">Expense Allowance </w:t>
      </w:r>
      <w:r>
        <w:rPr>
          <w:b/>
        </w:rPr>
        <w:fldChar w:fldCharType="end"/>
      </w:r>
    </w:p>
    <w:p w14:paraId="3ED7D3F5" w14:textId="157C053F" w:rsidR="009C20B5" w:rsidRPr="0016572C" w:rsidRDefault="00BA0640" w:rsidP="000E6760">
      <w:pPr>
        <w:pStyle w:val="ListBullet"/>
        <w:rPr>
          <w:rFonts w:asciiTheme="minorHAnsi" w:hAnsiTheme="minorHAnsi" w:cstheme="minorBidi"/>
          <w:b/>
          <w:bCs/>
          <w:lang w:eastAsia="ja-JP"/>
        </w:rPr>
      </w:pPr>
      <w:bookmarkStart w:id="945" w:name="AllowanceTypesKN"/>
      <w:bookmarkEnd w:id="944"/>
      <w:r w:rsidRPr="004008B7">
        <w:rPr>
          <w:b/>
          <w:bCs/>
        </w:rPr>
        <w:t>KN (Tasks</w:t>
      </w:r>
      <w:r w:rsidR="00097314" w:rsidRPr="004008B7">
        <w:rPr>
          <w:b/>
          <w:bCs/>
        </w:rPr>
        <w:t xml:space="preserve">) </w:t>
      </w:r>
      <w:r w:rsidR="005866A2" w:rsidRPr="00F17C42">
        <w:rPr>
          <w:rStyle w:val="IntenseReference"/>
          <w:b w:val="0"/>
          <w:color w:val="auto"/>
        </w:rPr>
        <w:t>(New)</w:t>
      </w:r>
      <w:r w:rsidR="005866A2" w:rsidRPr="00516463">
        <w:t xml:space="preserve"> </w:t>
      </w:r>
      <w:r w:rsidR="00097314" w:rsidRPr="00516463">
        <w:t xml:space="preserve">– </w:t>
      </w:r>
      <w:r w:rsidR="00071C0A">
        <w:t>service</w:t>
      </w:r>
      <w:r w:rsidR="00071C0A" w:rsidRPr="00516463">
        <w:t xml:space="preserve"> </w:t>
      </w:r>
      <w:r w:rsidR="00793334" w:rsidRPr="00516463">
        <w:t>allowance</w:t>
      </w:r>
      <w:r w:rsidR="00071C0A">
        <w:t>s</w:t>
      </w:r>
      <w:r w:rsidR="00793334" w:rsidRPr="00516463">
        <w:t xml:space="preserve"> that </w:t>
      </w:r>
      <w:r w:rsidR="00071C0A">
        <w:t>are</w:t>
      </w:r>
      <w:r w:rsidR="00071C0A" w:rsidRPr="00516463">
        <w:t xml:space="preserve"> </w:t>
      </w:r>
      <w:r w:rsidR="00793334" w:rsidRPr="00516463">
        <w:t>paid to a payee to compensate</w:t>
      </w:r>
      <w:r w:rsidR="006927B2" w:rsidRPr="00516463">
        <w:t xml:space="preserve"> for specific tasks or activities performed</w:t>
      </w:r>
      <w:r w:rsidR="001B0279" w:rsidRPr="00516463">
        <w:t xml:space="preserve"> that involve additional responsibilities, inconvenience</w:t>
      </w:r>
      <w:r w:rsidR="00E27338" w:rsidRPr="00516463">
        <w:t xml:space="preserve"> or efforts above the base rate of pay</w:t>
      </w:r>
      <w:r w:rsidR="001D2573" w:rsidRPr="00516463">
        <w:t xml:space="preserve">. </w:t>
      </w:r>
      <w:r w:rsidR="00617FD1">
        <w:t>For example;</w:t>
      </w:r>
      <w:r w:rsidR="001D2573" w:rsidRPr="00516463">
        <w:t xml:space="preserve"> higher duties allowance, </w:t>
      </w:r>
      <w:r w:rsidR="00F27AD3" w:rsidRPr="00516463">
        <w:t>confined spaces allowance, dirty work, height money</w:t>
      </w:r>
      <w:r w:rsidR="006E3902">
        <w:t>, first aid</w:t>
      </w:r>
      <w:r w:rsidR="00F27AD3" w:rsidRPr="00516463">
        <w:t xml:space="preserve"> etcetera</w:t>
      </w:r>
      <w:r w:rsidR="00ED33E8" w:rsidRPr="00516463">
        <w:t xml:space="preserve">. These allowances were formerly </w:t>
      </w:r>
      <w:r w:rsidR="000D106E" w:rsidRPr="00516463">
        <w:t xml:space="preserve">included in </w:t>
      </w:r>
      <w:r w:rsidR="00FA2C10">
        <w:t>Taxable Gross</w:t>
      </w:r>
      <w:r w:rsidR="000D106E" w:rsidRPr="00516463">
        <w:t xml:space="preserve"> but are now required to be reported separately</w:t>
      </w:r>
    </w:p>
    <w:p w14:paraId="70BF19AE" w14:textId="51E20792" w:rsidR="009C20B5" w:rsidRPr="0016572C" w:rsidRDefault="00FA2C10" w:rsidP="00752FF4">
      <w:pPr>
        <w:pStyle w:val="ListBullet2"/>
        <w:rPr>
          <w:rFonts w:asciiTheme="minorHAnsi" w:hAnsiTheme="minorHAnsi"/>
          <w:b/>
        </w:rPr>
      </w:pPr>
      <w:r>
        <w:t>Expense allowances cannot be</w:t>
      </w:r>
      <w:r w:rsidR="005A2D6F">
        <w:t xml:space="preserve"> reported as this allowance type </w:t>
      </w:r>
    </w:p>
    <w:p w14:paraId="5D2781D8" w14:textId="66BB7413" w:rsidR="00BE70BB" w:rsidRPr="00C24540" w:rsidRDefault="005A2D6F" w:rsidP="00752FF4">
      <w:pPr>
        <w:pStyle w:val="ListBullet2"/>
        <w:rPr>
          <w:rFonts w:asciiTheme="minorHAnsi" w:hAnsiTheme="minorHAnsi"/>
          <w:b/>
        </w:rPr>
      </w:pPr>
      <w:r>
        <w:t xml:space="preserve">Services Australia categorises this as </w:t>
      </w:r>
      <w:r w:rsidRPr="00E22F1D">
        <w:rPr>
          <w:rStyle w:val="SmartLink"/>
        </w:rPr>
        <w:fldChar w:fldCharType="begin"/>
      </w:r>
      <w:r w:rsidRPr="00E22F1D">
        <w:rPr>
          <w:rStyle w:val="SmartLink"/>
        </w:rPr>
        <w:instrText xml:space="preserve"> REF SA_EMPL \h </w:instrText>
      </w:r>
      <w:r w:rsidR="00E22F1D">
        <w:rPr>
          <w:rStyle w:val="SmartLink"/>
        </w:rPr>
        <w:instrText xml:space="preserve"> \* MERGEFORMAT </w:instrText>
      </w:r>
      <w:r w:rsidRPr="00E22F1D">
        <w:rPr>
          <w:rStyle w:val="SmartLink"/>
        </w:rPr>
      </w:r>
      <w:r w:rsidRPr="00E22F1D">
        <w:rPr>
          <w:rStyle w:val="SmartLink"/>
        </w:rPr>
        <w:fldChar w:fldCharType="separate"/>
      </w:r>
      <w:r w:rsidR="00C14FEC" w:rsidRPr="00C14FEC">
        <w:rPr>
          <w:rStyle w:val="SmartLink"/>
        </w:rPr>
        <w:t>Employment Income</w:t>
      </w:r>
      <w:r w:rsidRPr="00E22F1D">
        <w:rPr>
          <w:rStyle w:val="SmartLink"/>
        </w:rPr>
        <w:fldChar w:fldCharType="end"/>
      </w:r>
      <w:r w:rsidR="00EB343D">
        <w:rPr>
          <w:b/>
        </w:rPr>
        <w:t>.</w:t>
      </w:r>
    </w:p>
    <w:p w14:paraId="2CBF3B17" w14:textId="5D158847" w:rsidR="00071C0A" w:rsidRPr="00F17C42" w:rsidRDefault="00071C0A" w:rsidP="000E6760">
      <w:pPr>
        <w:pStyle w:val="ListBullet"/>
        <w:rPr>
          <w:rFonts w:asciiTheme="minorHAnsi" w:eastAsiaTheme="minorEastAsia" w:hAnsiTheme="minorHAnsi" w:cstheme="minorHAnsi"/>
          <w:b/>
          <w:bCs/>
          <w:iCs/>
        </w:rPr>
      </w:pPr>
      <w:bookmarkStart w:id="946" w:name="AllowanceTypesQN"/>
      <w:bookmarkEnd w:id="945"/>
      <w:r w:rsidRPr="004008B7">
        <w:rPr>
          <w:b/>
          <w:bCs/>
        </w:rPr>
        <w:t xml:space="preserve">QN (Qualifications/Certificates) </w:t>
      </w:r>
      <w:r w:rsidRPr="00F17C42">
        <w:rPr>
          <w:rStyle w:val="IntenseReference"/>
          <w:b w:val="0"/>
          <w:bCs w:val="0"/>
          <w:color w:val="auto"/>
        </w:rPr>
        <w:t>(New)</w:t>
      </w:r>
      <w:r w:rsidRPr="00F17C42">
        <w:t xml:space="preserve"> </w:t>
      </w:r>
      <w:r w:rsidRPr="00516463">
        <w:t xml:space="preserve">– </w:t>
      </w:r>
      <w:r w:rsidR="006E3902">
        <w:t xml:space="preserve">deductible expense </w:t>
      </w:r>
      <w:r w:rsidRPr="00516463">
        <w:t>allowance</w:t>
      </w:r>
      <w:r w:rsidR="006E3902">
        <w:t>s</w:t>
      </w:r>
      <w:r w:rsidRPr="00516463">
        <w:t xml:space="preserve"> that </w:t>
      </w:r>
      <w:r w:rsidR="006E3902">
        <w:t>are</w:t>
      </w:r>
      <w:r w:rsidRPr="00516463">
        <w:t xml:space="preserve"> paid for </w:t>
      </w:r>
      <w:r w:rsidR="00EE34B8">
        <w:t>maintaining a qualification that is eviden</w:t>
      </w:r>
      <w:r w:rsidRPr="00516463">
        <w:t xml:space="preserve">ced by a certificate, licence or similar. </w:t>
      </w:r>
      <w:r w:rsidR="00617FD1">
        <w:t>For example;</w:t>
      </w:r>
      <w:r w:rsidRPr="00516463">
        <w:t xml:space="preserve"> </w:t>
      </w:r>
      <w:r w:rsidR="00EE34B8">
        <w:t xml:space="preserve">allowances to cover </w:t>
      </w:r>
      <w:r w:rsidR="008B28C7">
        <w:t>registration fees, insurance, licence fees</w:t>
      </w:r>
      <w:r w:rsidRPr="00516463">
        <w:t xml:space="preserve"> etcetera</w:t>
      </w:r>
      <w:r w:rsidR="008B28C7">
        <w:t xml:space="preserve"> that are expected to be expended to maintain a </w:t>
      </w:r>
      <w:r w:rsidR="0049361C">
        <w:t xml:space="preserve">requirement of the </w:t>
      </w:r>
      <w:r w:rsidR="008B28C7">
        <w:t>job</w:t>
      </w:r>
      <w:r w:rsidR="00EB343D">
        <w:t xml:space="preserve">. </w:t>
      </w:r>
      <w:r w:rsidR="00E31070">
        <w:t xml:space="preserve">Services Australia categorise this as </w:t>
      </w:r>
      <w:r w:rsidR="00E31070" w:rsidRPr="00E22F1D">
        <w:rPr>
          <w:rStyle w:val="SmartLink"/>
        </w:rPr>
        <w:fldChar w:fldCharType="begin"/>
      </w:r>
      <w:r w:rsidR="00E31070" w:rsidRPr="00E22F1D">
        <w:rPr>
          <w:rStyle w:val="SmartLink"/>
        </w:rPr>
        <w:instrText xml:space="preserve"> REF SA_ALLW \h </w:instrText>
      </w:r>
      <w:r w:rsidR="00E31070" w:rsidRPr="00E22F1D">
        <w:rPr>
          <w:rStyle w:val="SmartLink"/>
        </w:rPr>
      </w:r>
      <w:r w:rsidR="00E31070" w:rsidRPr="00E22F1D">
        <w:rPr>
          <w:rStyle w:val="SmartLink"/>
        </w:rPr>
        <w:fldChar w:fldCharType="separate"/>
      </w:r>
      <w:r w:rsidR="00C14FEC">
        <w:t xml:space="preserve">Expense Allowance </w:t>
      </w:r>
      <w:r w:rsidR="00E31070" w:rsidRPr="00E22F1D">
        <w:rPr>
          <w:rStyle w:val="SmartLink"/>
        </w:rPr>
        <w:fldChar w:fldCharType="end"/>
      </w:r>
    </w:p>
    <w:p w14:paraId="09696A22" w14:textId="5CA24575" w:rsidR="0053120C" w:rsidRPr="007E7B7E" w:rsidRDefault="00071C0A" w:rsidP="000E6760">
      <w:pPr>
        <w:pStyle w:val="ListBullet"/>
        <w:rPr>
          <w:rFonts w:asciiTheme="minorHAnsi" w:hAnsiTheme="minorHAnsi"/>
          <w:b/>
          <w:bCs/>
        </w:rPr>
      </w:pPr>
      <w:bookmarkStart w:id="947" w:name="AllowanceTypesOD"/>
      <w:bookmarkEnd w:id="946"/>
      <w:r w:rsidRPr="004008B7">
        <w:rPr>
          <w:b/>
          <w:bCs/>
        </w:rPr>
        <w:t>OD (Other Allowances)</w:t>
      </w:r>
      <w:r w:rsidRPr="00516463">
        <w:t xml:space="preserve"> – any </w:t>
      </w:r>
      <w:r w:rsidR="007B7534">
        <w:t xml:space="preserve">expense </w:t>
      </w:r>
      <w:r w:rsidRPr="00516463">
        <w:t>allowances that are not otherwise separately itemised</w:t>
      </w:r>
      <w:r w:rsidR="0053120C">
        <w:t>:</w:t>
      </w:r>
    </w:p>
    <w:p w14:paraId="34889EF2" w14:textId="77777777" w:rsidR="00EB343D" w:rsidRPr="00F17C42" w:rsidRDefault="00081610" w:rsidP="00752FF4">
      <w:pPr>
        <w:pStyle w:val="ListBullet2"/>
      </w:pPr>
      <w:r w:rsidRPr="004008B7">
        <w:rPr>
          <w:b/>
        </w:rPr>
        <w:t>Deductible expenses</w:t>
      </w:r>
      <w:r>
        <w:t xml:space="preserve"> </w:t>
      </w:r>
      <w:r w:rsidR="00945101">
        <w:t>–</w:t>
      </w:r>
      <w:r>
        <w:t xml:space="preserve"> </w:t>
      </w:r>
      <w:r w:rsidR="00945101">
        <w:t xml:space="preserve">for those </w:t>
      </w:r>
      <w:r w:rsidR="0003350C">
        <w:t xml:space="preserve">expenses </w:t>
      </w:r>
      <w:r w:rsidR="00945101">
        <w:t xml:space="preserve">not specifically addressed in the </w:t>
      </w:r>
      <w:r w:rsidR="0003350C">
        <w:t xml:space="preserve">above allowance types. </w:t>
      </w:r>
      <w:r w:rsidR="00071C0A" w:rsidRPr="00516463">
        <w:t>For example</w:t>
      </w:r>
      <w:r w:rsidR="00D8098F">
        <w:t xml:space="preserve">: </w:t>
      </w:r>
      <w:r w:rsidR="00071C0A" w:rsidRPr="00516463">
        <w:t>car allowances (other than cents per kilometre)</w:t>
      </w:r>
      <w:r w:rsidR="002D2AB6">
        <w:t xml:space="preserve">, </w:t>
      </w:r>
      <w:r>
        <w:t>uniform allowances</w:t>
      </w:r>
      <w:r w:rsidR="00412CE6">
        <w:t xml:space="preserve"> </w:t>
      </w:r>
      <w:r>
        <w:t>etcetera</w:t>
      </w:r>
      <w:r w:rsidR="00D8098F">
        <w:t>.</w:t>
      </w:r>
      <w:r w:rsidR="007D6A69">
        <w:t xml:space="preserve"> </w:t>
      </w:r>
    </w:p>
    <w:p w14:paraId="17872521" w14:textId="504B43C4" w:rsidR="00D8098F" w:rsidRPr="004008B7" w:rsidRDefault="007D6A69" w:rsidP="00752FF4">
      <w:pPr>
        <w:pStyle w:val="ListBullet2"/>
      </w:pPr>
      <w:r>
        <w:t xml:space="preserve">Services Australia categorise this as </w:t>
      </w:r>
      <w:r w:rsidRPr="004008B7">
        <w:fldChar w:fldCharType="begin"/>
      </w:r>
      <w:r>
        <w:instrText xml:space="preserve"> REF SA_ALLW \h </w:instrText>
      </w:r>
      <w:r w:rsidR="00EB343D">
        <w:instrText xml:space="preserve"> \* MERGEFORMAT </w:instrText>
      </w:r>
      <w:r w:rsidRPr="004008B7">
        <w:fldChar w:fldCharType="separate"/>
      </w:r>
      <w:r w:rsidR="00C14FEC" w:rsidRPr="00C14FEC">
        <w:rPr>
          <w:rStyle w:val="SmartLink"/>
        </w:rPr>
        <w:t>Expense Allowance</w:t>
      </w:r>
      <w:r w:rsidR="00C14FEC">
        <w:t xml:space="preserve"> </w:t>
      </w:r>
      <w:r w:rsidRPr="004008B7">
        <w:fldChar w:fldCharType="end"/>
      </w:r>
    </w:p>
    <w:p w14:paraId="416AB51E" w14:textId="3614F8DB" w:rsidR="00EB343D" w:rsidRPr="00F17C42" w:rsidRDefault="00D8098F" w:rsidP="00752FF4">
      <w:pPr>
        <w:pStyle w:val="ListBullet2"/>
      </w:pPr>
      <w:r w:rsidRPr="004008B7">
        <w:rPr>
          <w:b/>
        </w:rPr>
        <w:t>Non-deductible expenses</w:t>
      </w:r>
      <w:r>
        <w:t xml:space="preserve"> – </w:t>
      </w:r>
      <w:r w:rsidR="0003350C">
        <w:t xml:space="preserve">for those expenses that are for private use. </w:t>
      </w:r>
      <w:r>
        <w:t>For example:</w:t>
      </w:r>
      <w:r w:rsidR="00071C0A">
        <w:t xml:space="preserve"> </w:t>
      </w:r>
      <w:r w:rsidR="000B3D1A">
        <w:t xml:space="preserve">cents per kilometre for </w:t>
      </w:r>
      <w:r w:rsidR="00945101">
        <w:t xml:space="preserve">travel between home and the regular place of work, </w:t>
      </w:r>
      <w:r w:rsidR="00033EF7">
        <w:t>laundry allowances for conventional clothing</w:t>
      </w:r>
    </w:p>
    <w:p w14:paraId="76011C62" w14:textId="333975E1" w:rsidR="00A24B0D" w:rsidRPr="004008B7" w:rsidRDefault="004A3617" w:rsidP="00752FF4">
      <w:pPr>
        <w:pStyle w:val="ListBullet2"/>
      </w:pPr>
      <w:r>
        <w:t xml:space="preserve">Services Australia categorises this as </w:t>
      </w:r>
      <w:r w:rsidRPr="00825495">
        <w:rPr>
          <w:rStyle w:val="SmartLink"/>
        </w:rPr>
        <w:fldChar w:fldCharType="begin"/>
      </w:r>
      <w:r w:rsidRPr="00825495">
        <w:rPr>
          <w:rStyle w:val="SmartLink"/>
        </w:rPr>
        <w:instrText xml:space="preserve"> REF SA_EMPL \h </w:instrText>
      </w:r>
      <w:r w:rsidR="00EB343D" w:rsidRPr="00825495">
        <w:rPr>
          <w:rStyle w:val="SmartLink"/>
        </w:rPr>
        <w:instrText xml:space="preserve"> \* MERGEFORMAT </w:instrText>
      </w:r>
      <w:r w:rsidRPr="00825495">
        <w:rPr>
          <w:rStyle w:val="SmartLink"/>
        </w:rPr>
      </w:r>
      <w:r w:rsidRPr="00825495">
        <w:rPr>
          <w:rStyle w:val="SmartLink"/>
        </w:rPr>
        <w:fldChar w:fldCharType="separate"/>
      </w:r>
      <w:r w:rsidR="00C14FEC" w:rsidRPr="00C14FEC">
        <w:rPr>
          <w:rStyle w:val="SmartLink"/>
        </w:rPr>
        <w:t>Employment Income</w:t>
      </w:r>
      <w:r w:rsidRPr="00825495">
        <w:rPr>
          <w:rStyle w:val="SmartLink"/>
        </w:rPr>
        <w:fldChar w:fldCharType="end"/>
      </w:r>
      <w:r>
        <w:t>.</w:t>
      </w:r>
    </w:p>
    <w:p w14:paraId="2A71FC70" w14:textId="03FFDBEE" w:rsidR="00071C0A" w:rsidRPr="00C24540" w:rsidRDefault="00F32A70" w:rsidP="00C5545B">
      <w:pPr>
        <w:pStyle w:val="BodyTextIndent"/>
        <w:rPr>
          <w:rFonts w:asciiTheme="minorHAnsi" w:hAnsiTheme="minorHAnsi"/>
        </w:rPr>
      </w:pPr>
      <w:r>
        <w:t xml:space="preserve">Rather than providing the description of the pay code for </w:t>
      </w:r>
      <w:r w:rsidR="00F45017">
        <w:t>Other Allowance Description</w:t>
      </w:r>
      <w:r w:rsidR="001645B5">
        <w:t>, t</w:t>
      </w:r>
      <w:r w:rsidR="00071C0A">
        <w:t>he ATO</w:t>
      </w:r>
      <w:r w:rsidR="00F45017">
        <w:t>-</w:t>
      </w:r>
      <w:r w:rsidR="001645B5">
        <w:t>preferred method is to report the category of other allowances, using pre-determined categor</w:t>
      </w:r>
      <w:r w:rsidR="00575229">
        <w:t>y descriptions</w:t>
      </w:r>
      <w:r w:rsidR="001645B5">
        <w:t>.</w:t>
      </w:r>
      <w:r w:rsidR="00071C0A">
        <w:t xml:space="preserve"> This will allow the ATO to assist the </w:t>
      </w:r>
      <w:r w:rsidR="00575229">
        <w:t>payee</w:t>
      </w:r>
      <w:r w:rsidR="00071C0A">
        <w:t xml:space="preserve"> when completing their </w:t>
      </w:r>
      <w:r w:rsidR="00525FA8">
        <w:t>IITR</w:t>
      </w:r>
      <w:r w:rsidR="00071C0A">
        <w:t>.</w:t>
      </w:r>
    </w:p>
    <w:bookmarkEnd w:id="947"/>
    <w:p w14:paraId="36B1B167" w14:textId="532E4825" w:rsidR="00DC7397" w:rsidRPr="00890B9D" w:rsidRDefault="00DC7397">
      <w:pPr>
        <w:pStyle w:val="Cross-Reference"/>
      </w:pPr>
      <w:r>
        <w:t xml:space="preserve">Refer to the </w:t>
      </w:r>
      <w:hyperlink r:id="rId92" w:history="1">
        <w:r w:rsidRPr="00BC242B">
          <w:rPr>
            <w:rStyle w:val="Hyperlink"/>
          </w:rPr>
          <w:t>Disaggregation of Gross Position Paper</w:t>
        </w:r>
      </w:hyperlink>
      <w:r>
        <w:t xml:space="preserve"> for detailed requirements</w:t>
      </w:r>
      <w:r w:rsidR="00033EF7">
        <w:t xml:space="preserve"> and for </w:t>
      </w:r>
      <w:r w:rsidR="000D76E6">
        <w:t>Other Allowance Description categories</w:t>
      </w:r>
      <w:r w:rsidR="00E92883">
        <w:t>.</w:t>
      </w:r>
    </w:p>
    <w:p w14:paraId="425E7819" w14:textId="5DC45A84" w:rsidR="00D40643" w:rsidRPr="00890B9D" w:rsidRDefault="00D40643">
      <w:pPr>
        <w:pStyle w:val="Cross-Reference"/>
      </w:pPr>
      <w:r w:rsidRPr="00890B9D">
        <w:t xml:space="preserve">Refer to business rules in section </w:t>
      </w:r>
      <w:r w:rsidR="00063035" w:rsidRPr="00825495">
        <w:rPr>
          <w:rStyle w:val="SmartLink"/>
        </w:rPr>
        <w:fldChar w:fldCharType="begin"/>
      </w:r>
      <w:r w:rsidR="00063035" w:rsidRPr="00825495">
        <w:rPr>
          <w:rStyle w:val="SmartLink"/>
        </w:rPr>
        <w:instrText xml:space="preserve"> REF _Ref33886499 \w \h </w:instrText>
      </w:r>
      <w:r w:rsidR="00557A7A" w:rsidRPr="00825495">
        <w:rPr>
          <w:rStyle w:val="SmartLink"/>
        </w:rPr>
        <w:instrText xml:space="preserve"> \* MERGEFORMAT </w:instrText>
      </w:r>
      <w:r w:rsidR="00063035" w:rsidRPr="00825495">
        <w:rPr>
          <w:rStyle w:val="SmartLink"/>
        </w:rPr>
      </w:r>
      <w:r w:rsidR="00063035" w:rsidRPr="00825495">
        <w:rPr>
          <w:rStyle w:val="SmartLink"/>
        </w:rPr>
        <w:fldChar w:fldCharType="separate"/>
      </w:r>
      <w:r w:rsidR="00C14FEC">
        <w:rPr>
          <w:rStyle w:val="SmartLink"/>
        </w:rPr>
        <w:t>5.9.6</w:t>
      </w:r>
      <w:r w:rsidR="00063035"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_Ref33886502 \h </w:instrText>
      </w:r>
      <w:r w:rsidR="00557A7A" w:rsidRPr="00825495">
        <w:rPr>
          <w:rStyle w:val="SmartLink"/>
        </w:rPr>
        <w:instrText xml:space="preserve"> \* MERGEFORMAT </w:instrText>
      </w:r>
      <w:r w:rsidRPr="00825495">
        <w:rPr>
          <w:rStyle w:val="SmartLink"/>
        </w:rPr>
      </w:r>
      <w:r w:rsidRPr="00825495">
        <w:rPr>
          <w:rStyle w:val="SmartLink"/>
        </w:rPr>
        <w:fldChar w:fldCharType="separate"/>
      </w:r>
      <w:r w:rsidR="00C01EFE" w:rsidRPr="00825495">
        <w:rPr>
          <w:rStyle w:val="SmartLink"/>
        </w:rPr>
        <w:t>Allowances</w:t>
      </w:r>
      <w:r w:rsidRPr="00825495">
        <w:rPr>
          <w:rStyle w:val="SmartLink"/>
        </w:rPr>
        <w:fldChar w:fldCharType="end"/>
      </w:r>
      <w:r w:rsidRPr="00890B9D">
        <w:t>.</w:t>
      </w:r>
    </w:p>
    <w:p w14:paraId="3D32333F" w14:textId="0DA47517" w:rsidR="007625D4" w:rsidRPr="00890B9D" w:rsidRDefault="007625D4">
      <w:pPr>
        <w:pStyle w:val="Cross-Reference"/>
      </w:pPr>
      <w:r w:rsidRPr="00890B9D">
        <w:t xml:space="preserve">Refer to enumeration codes in section </w:t>
      </w:r>
      <w:r w:rsidR="00D37D99" w:rsidRPr="00825495">
        <w:rPr>
          <w:rStyle w:val="SmartLink"/>
        </w:rPr>
        <w:fldChar w:fldCharType="begin"/>
      </w:r>
      <w:r w:rsidR="00D37D99" w:rsidRPr="00825495">
        <w:rPr>
          <w:rStyle w:val="SmartLink"/>
        </w:rPr>
        <w:instrText xml:space="preserve"> REF  _Ref34571026 \h \r </w:instrText>
      </w:r>
      <w:r w:rsidR="00D37D99" w:rsidRPr="00825495">
        <w:rPr>
          <w:rStyle w:val="SmartLink"/>
        </w:rPr>
      </w:r>
      <w:r w:rsidR="00D37D99" w:rsidRPr="00825495">
        <w:rPr>
          <w:rStyle w:val="SmartLink"/>
        </w:rPr>
        <w:fldChar w:fldCharType="separate"/>
      </w:r>
      <w:r w:rsidR="00C14FEC">
        <w:rPr>
          <w:rStyle w:val="SmartLink"/>
        </w:rPr>
        <w:t>10.12</w:t>
      </w:r>
      <w:r w:rsidR="00D37D99"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Pr="00825495">
        <w:rPr>
          <w:rStyle w:val="SmartLink"/>
        </w:rPr>
      </w:r>
      <w:r w:rsidRPr="00825495">
        <w:rPr>
          <w:rStyle w:val="SmartLink"/>
        </w:rPr>
        <w:fldChar w:fldCharType="separate"/>
      </w:r>
      <w:r w:rsidR="00D67C22" w:rsidRPr="00825495">
        <w:rPr>
          <w:rStyle w:val="SmartLink"/>
        </w:rPr>
        <w:t>Enumerations</w:t>
      </w:r>
      <w:r w:rsidRPr="00825495">
        <w:rPr>
          <w:rStyle w:val="SmartLink"/>
        </w:rPr>
        <w:fldChar w:fldCharType="end"/>
      </w:r>
      <w:r w:rsidRPr="00890B9D">
        <w:t>.</w:t>
      </w:r>
    </w:p>
    <w:p w14:paraId="49E4BB66" w14:textId="77777777" w:rsidR="003755C0" w:rsidRPr="00890B9D" w:rsidRDefault="000B78D7" w:rsidP="004A0EAE">
      <w:pPr>
        <w:pStyle w:val="Heading3"/>
      </w:pPr>
      <w:bookmarkStart w:id="948" w:name="_Ref33892343"/>
      <w:bookmarkStart w:id="949" w:name="_Ref33892346"/>
      <w:r w:rsidRPr="00890B9D">
        <w:t>Overtime</w:t>
      </w:r>
      <w:bookmarkEnd w:id="948"/>
      <w:bookmarkEnd w:id="949"/>
    </w:p>
    <w:p w14:paraId="320E4D8C" w14:textId="3F2620C7" w:rsidR="00500112" w:rsidRDefault="00500112" w:rsidP="000E6760">
      <w:pPr>
        <w:pStyle w:val="BodyText"/>
      </w:pPr>
      <w:r>
        <w:t xml:space="preserve">Overtime is when an employee works </w:t>
      </w:r>
      <w:hyperlink r:id="rId93" w:history="1">
        <w:r w:rsidRPr="001108AD">
          <w:rPr>
            <w:rStyle w:val="Hyperlink"/>
          </w:rPr>
          <w:t>extra time</w:t>
        </w:r>
      </w:hyperlink>
      <w:r>
        <w:t>. It can include work done:</w:t>
      </w:r>
    </w:p>
    <w:p w14:paraId="69C1BD5D" w14:textId="77777777" w:rsidR="00500112" w:rsidRDefault="00500112" w:rsidP="000E6760">
      <w:pPr>
        <w:pStyle w:val="ListBullet"/>
      </w:pPr>
      <w:r>
        <w:t>Beyond their ordinary hours of work</w:t>
      </w:r>
    </w:p>
    <w:p w14:paraId="488A79E4" w14:textId="77777777" w:rsidR="00500112" w:rsidRDefault="00500112" w:rsidP="000E6760">
      <w:pPr>
        <w:pStyle w:val="ListBullet"/>
      </w:pPr>
      <w:r>
        <w:t>Outside the agreed number of hours</w:t>
      </w:r>
    </w:p>
    <w:p w14:paraId="03730942" w14:textId="1CE11D52" w:rsidR="00500112" w:rsidRDefault="00500112" w:rsidP="000E6760">
      <w:pPr>
        <w:pStyle w:val="ListBullet"/>
      </w:pPr>
      <w:r>
        <w:t>Outside the spread of ordinary hours (the times of the day ordinary hours can be worked)</w:t>
      </w:r>
      <w:r w:rsidR="00E92883">
        <w:t>.</w:t>
      </w:r>
    </w:p>
    <w:p w14:paraId="6F36CBE4" w14:textId="69E3036F" w:rsidR="00500112" w:rsidRDefault="00500112" w:rsidP="000E6760">
      <w:pPr>
        <w:pStyle w:val="BodyText"/>
      </w:pPr>
      <w:r>
        <w:t xml:space="preserve">Payments for work performed during hours outside an employee’s ordinary hours of work are </w:t>
      </w:r>
      <w:hyperlink r:id="rId94" w:anchor="P41" w:history="1">
        <w:r w:rsidRPr="00DC78F2">
          <w:rPr>
            <w:rStyle w:val="Hyperlink"/>
          </w:rPr>
          <w:t>not ordinary time earnings</w:t>
        </w:r>
      </w:hyperlink>
      <w:r>
        <w:t xml:space="preserve"> as per SGR 2009/2.</w:t>
      </w:r>
    </w:p>
    <w:p w14:paraId="16BC5370" w14:textId="795E91D3" w:rsidR="009B3382" w:rsidRDefault="00A31B66" w:rsidP="000E6760">
      <w:pPr>
        <w:pStyle w:val="BodyText"/>
      </w:pPr>
      <w:r>
        <w:lastRenderedPageBreak/>
        <w:t>S</w:t>
      </w:r>
      <w:r w:rsidR="00941DC2">
        <w:t>eparately itemising overtime as a</w:t>
      </w:r>
      <w:r>
        <w:t xml:space="preserve"> discrete</w:t>
      </w:r>
      <w:r w:rsidR="00941DC2">
        <w:t xml:space="preserve"> </w:t>
      </w:r>
      <w:r>
        <w:t>payment type</w:t>
      </w:r>
      <w:r w:rsidR="00881D45" w:rsidRPr="00890B9D">
        <w:t xml:space="preserve"> better informs the ATO on minimum legal obligations for </w:t>
      </w:r>
      <w:r w:rsidR="00881D45">
        <w:t>OTE and assurance around SG compliance.</w:t>
      </w:r>
      <w:r w:rsidR="00252143">
        <w:t xml:space="preserve"> </w:t>
      </w:r>
    </w:p>
    <w:p w14:paraId="2D806779" w14:textId="43E64B31" w:rsidR="00500112" w:rsidRPr="00890B9D" w:rsidRDefault="00252143" w:rsidP="000E6760">
      <w:pPr>
        <w:pStyle w:val="BodyText"/>
      </w:pPr>
      <w:r w:rsidRPr="00252143">
        <w:t xml:space="preserve">Overtime is salary and wages and will be considered by Services Australia to be </w:t>
      </w:r>
      <w:r w:rsidR="009B3382" w:rsidRPr="00E22F1D">
        <w:rPr>
          <w:rStyle w:val="SmartLink"/>
        </w:rPr>
        <w:fldChar w:fldCharType="begin"/>
      </w:r>
      <w:r w:rsidR="009B3382" w:rsidRPr="00E22F1D">
        <w:rPr>
          <w:rStyle w:val="SmartLink"/>
        </w:rPr>
        <w:instrText xml:space="preserve"> REF SA_EMPL \h </w:instrText>
      </w:r>
      <w:r w:rsidR="009B3382" w:rsidRPr="00E22F1D">
        <w:rPr>
          <w:rStyle w:val="SmartLink"/>
        </w:rPr>
      </w:r>
      <w:r w:rsidR="009B3382" w:rsidRPr="00E22F1D">
        <w:rPr>
          <w:rStyle w:val="SmartLink"/>
        </w:rPr>
        <w:fldChar w:fldCharType="separate"/>
      </w:r>
      <w:r w:rsidR="00C14FEC">
        <w:t>Employment Income</w:t>
      </w:r>
      <w:r w:rsidR="009B3382" w:rsidRPr="00E22F1D">
        <w:rPr>
          <w:rStyle w:val="SmartLink"/>
        </w:rPr>
        <w:fldChar w:fldCharType="end"/>
      </w:r>
      <w:r w:rsidR="009B3382">
        <w:t xml:space="preserve"> </w:t>
      </w:r>
      <w:r w:rsidRPr="00252143">
        <w:t>unless it is paid as a</w:t>
      </w:r>
      <w:r w:rsidRPr="00E22F1D">
        <w:rPr>
          <w:rStyle w:val="SmartLink"/>
        </w:rPr>
        <w:t xml:space="preserve"> </w:t>
      </w:r>
      <w:r w:rsidR="009B3382" w:rsidRPr="00E22F1D">
        <w:rPr>
          <w:rStyle w:val="SmartLink"/>
        </w:rPr>
        <w:fldChar w:fldCharType="begin"/>
      </w:r>
      <w:r w:rsidR="009B3382" w:rsidRPr="00E22F1D">
        <w:rPr>
          <w:rStyle w:val="SmartLink"/>
        </w:rPr>
        <w:instrText xml:space="preserve"> REF SA_LUMP \h </w:instrText>
      </w:r>
      <w:r w:rsidR="009B3382" w:rsidRPr="00E22F1D">
        <w:rPr>
          <w:rStyle w:val="SmartLink"/>
        </w:rPr>
      </w:r>
      <w:r w:rsidR="009B3382" w:rsidRPr="00E22F1D">
        <w:rPr>
          <w:rStyle w:val="SmartLink"/>
        </w:rPr>
        <w:fldChar w:fldCharType="separate"/>
      </w:r>
      <w:r w:rsidR="00C14FEC">
        <w:t xml:space="preserve">Lump Sum </w:t>
      </w:r>
      <w:r w:rsidR="009B3382" w:rsidRPr="00E22F1D">
        <w:rPr>
          <w:rStyle w:val="SmartLink"/>
        </w:rPr>
        <w:fldChar w:fldCharType="end"/>
      </w:r>
      <w:r w:rsidRPr="00252143">
        <w:t>.</w:t>
      </w:r>
    </w:p>
    <w:p w14:paraId="0EB22CE7" w14:textId="3A7E1A6C" w:rsidR="00DC7397" w:rsidRPr="00890B9D" w:rsidRDefault="00DC7397">
      <w:pPr>
        <w:pStyle w:val="Cross-Reference"/>
      </w:pPr>
      <w:r>
        <w:t xml:space="preserve">Refer to the </w:t>
      </w:r>
      <w:hyperlink r:id="rId95" w:history="1">
        <w:r w:rsidRPr="00BC242B">
          <w:rPr>
            <w:rStyle w:val="Hyperlink"/>
          </w:rPr>
          <w:t>Disaggregation of Gross Position Paper</w:t>
        </w:r>
      </w:hyperlink>
      <w:r>
        <w:t xml:space="preserve"> for detailed requirements</w:t>
      </w:r>
      <w:r w:rsidR="00E92883">
        <w:t>.</w:t>
      </w:r>
    </w:p>
    <w:p w14:paraId="48F747CF" w14:textId="31CFC66F" w:rsidR="008A4F3C" w:rsidRPr="00890B9D" w:rsidRDefault="006943D5">
      <w:pPr>
        <w:pStyle w:val="Cross-Reference"/>
      </w:pPr>
      <w:r w:rsidRPr="00890B9D">
        <w:t xml:space="preserve">Refer to business rules in section </w:t>
      </w:r>
      <w:r w:rsidR="00063035" w:rsidRPr="00825495">
        <w:rPr>
          <w:rStyle w:val="SmartLink"/>
        </w:rPr>
        <w:fldChar w:fldCharType="begin"/>
      </w:r>
      <w:r w:rsidR="00063035" w:rsidRPr="00825495">
        <w:rPr>
          <w:rStyle w:val="SmartLink"/>
        </w:rPr>
        <w:instrText xml:space="preserve"> REF _Ref33886631 \w \h </w:instrText>
      </w:r>
      <w:r w:rsidR="00063035" w:rsidRPr="00825495">
        <w:rPr>
          <w:rStyle w:val="SmartLink"/>
        </w:rPr>
      </w:r>
      <w:r w:rsidR="00063035" w:rsidRPr="00825495">
        <w:rPr>
          <w:rStyle w:val="SmartLink"/>
        </w:rPr>
        <w:fldChar w:fldCharType="separate"/>
      </w:r>
      <w:r w:rsidR="00C14FEC">
        <w:rPr>
          <w:rStyle w:val="SmartLink"/>
        </w:rPr>
        <w:t>5.9.7</w:t>
      </w:r>
      <w:r w:rsidR="00063035" w:rsidRPr="00825495">
        <w:rPr>
          <w:rStyle w:val="SmartLink"/>
        </w:rPr>
        <w:fldChar w:fldCharType="end"/>
      </w:r>
      <w:r w:rsidR="00063035" w:rsidRPr="00825495">
        <w:rPr>
          <w:rStyle w:val="SmartLink"/>
        </w:rPr>
        <w:t xml:space="preserve"> </w:t>
      </w:r>
      <w:r w:rsidRPr="00825495">
        <w:rPr>
          <w:rStyle w:val="SmartLink"/>
        </w:rPr>
        <w:fldChar w:fldCharType="begin" w:fldLock="1"/>
      </w:r>
      <w:r w:rsidRPr="00825495">
        <w:rPr>
          <w:rStyle w:val="SmartLink"/>
        </w:rPr>
        <w:instrText xml:space="preserve"> REF _Ref33886633 \h </w:instrText>
      </w:r>
      <w:r w:rsidRPr="00825495">
        <w:rPr>
          <w:rStyle w:val="SmartLink"/>
        </w:rPr>
      </w:r>
      <w:r w:rsidRPr="00825495">
        <w:rPr>
          <w:rStyle w:val="SmartLink"/>
        </w:rPr>
        <w:fldChar w:fldCharType="separate"/>
      </w:r>
      <w:r w:rsidR="00C01EFE" w:rsidRPr="00825495">
        <w:rPr>
          <w:rStyle w:val="SmartLink"/>
        </w:rPr>
        <w:t>Overtime</w:t>
      </w:r>
      <w:r w:rsidRPr="00825495">
        <w:rPr>
          <w:rStyle w:val="SmartLink"/>
        </w:rPr>
        <w:fldChar w:fldCharType="end"/>
      </w:r>
      <w:r w:rsidRPr="00890B9D">
        <w:t>.</w:t>
      </w:r>
    </w:p>
    <w:p w14:paraId="518AA997" w14:textId="77777777" w:rsidR="000B78D7" w:rsidRPr="00890B9D" w:rsidRDefault="000B78D7" w:rsidP="004A0EAE">
      <w:pPr>
        <w:pStyle w:val="Heading3"/>
      </w:pPr>
      <w:bookmarkStart w:id="950" w:name="_Ref33892448"/>
      <w:bookmarkStart w:id="951" w:name="_Ref33892450"/>
      <w:r w:rsidRPr="00890B9D">
        <w:t>Bonuses and Commissions</w:t>
      </w:r>
      <w:bookmarkEnd w:id="950"/>
      <w:bookmarkEnd w:id="951"/>
    </w:p>
    <w:p w14:paraId="20F0C9BA" w14:textId="0016188C" w:rsidR="003F5927" w:rsidRDefault="003F5927" w:rsidP="000E6760">
      <w:pPr>
        <w:pStyle w:val="BodyText"/>
      </w:pPr>
      <w:r>
        <w:t>Bonuses and commissions are typically paid as lump sum payments rather than at each regular pay period, as is the case for salary and wages:</w:t>
      </w:r>
    </w:p>
    <w:p w14:paraId="5077AC93" w14:textId="195D29C4" w:rsidR="003F5927" w:rsidRDefault="003F5927" w:rsidP="004E1335">
      <w:pPr>
        <w:pStyle w:val="ListNumber"/>
        <w:numPr>
          <w:ilvl w:val="0"/>
          <w:numId w:val="71"/>
        </w:numPr>
      </w:pPr>
      <w:r>
        <w:t>Bonuses – usually made to an employee in recognition of performance or services and may not be related to a particular period of work performed</w:t>
      </w:r>
      <w:r w:rsidR="006F0179">
        <w:t>.</w:t>
      </w:r>
    </w:p>
    <w:p w14:paraId="1A247299" w14:textId="261806D1" w:rsidR="003F5927" w:rsidRDefault="003F5927" w:rsidP="004E1335">
      <w:pPr>
        <w:pStyle w:val="ListNumber"/>
      </w:pPr>
      <w:r>
        <w:t>Commissions – usually made to an employee in recognition of performance or services and may be calculated as a portion of the proceeds or volume of sales</w:t>
      </w:r>
      <w:r w:rsidR="006F0179">
        <w:t>.</w:t>
      </w:r>
    </w:p>
    <w:p w14:paraId="16AB7098" w14:textId="1CAA513F" w:rsidR="00381FDD" w:rsidRDefault="003F5927" w:rsidP="001876A6">
      <w:pPr>
        <w:pStyle w:val="BodyText"/>
        <w:spacing w:before="0" w:after="0"/>
      </w:pPr>
      <w:bookmarkStart w:id="952" w:name="_Hlk208307131"/>
      <w:r>
        <w:t xml:space="preserve">If the bonuses are paid in respect of overtime, they are to be reported as payment type - Overtime. However, if the bonuses are paid in respect of ordinary </w:t>
      </w:r>
      <w:r w:rsidR="006717B0">
        <w:t>hours of work</w:t>
      </w:r>
      <w:r>
        <w:t>, they are to be reported as this payment type</w:t>
      </w:r>
      <w:r w:rsidR="005343B2">
        <w:t xml:space="preserve"> and included in the calculation of </w:t>
      </w:r>
      <w:r w:rsidR="00137F0F">
        <w:t>q</w:t>
      </w:r>
      <w:r w:rsidR="0040264A" w:rsidRPr="0040264A">
        <w:t xml:space="preserve">ualifying </w:t>
      </w:r>
      <w:r w:rsidR="00137F0F">
        <w:t>e</w:t>
      </w:r>
      <w:r w:rsidR="0040264A" w:rsidRPr="0040264A">
        <w:t>arnings</w:t>
      </w:r>
      <w:r>
        <w:t>.</w:t>
      </w:r>
      <w:r w:rsidR="005343B2">
        <w:t xml:space="preserve"> </w:t>
      </w:r>
    </w:p>
    <w:p w14:paraId="0C751A77" w14:textId="77777777" w:rsidR="00836C5C" w:rsidRDefault="00836C5C" w:rsidP="0040264A">
      <w:pPr>
        <w:pStyle w:val="BodyText"/>
        <w:spacing w:before="0" w:after="0"/>
      </w:pPr>
    </w:p>
    <w:p w14:paraId="3E3293C1" w14:textId="73A6A11C" w:rsidR="001876A6" w:rsidRPr="0040264A" w:rsidRDefault="00D22BE6" w:rsidP="0040264A">
      <w:pPr>
        <w:pStyle w:val="BodyText"/>
        <w:spacing w:before="0" w:after="0"/>
      </w:pPr>
      <w:r>
        <w:t>P</w:t>
      </w:r>
      <w:r w:rsidR="001876A6" w:rsidRPr="0040264A">
        <w:t>rior to 1 July 2026,</w:t>
      </w:r>
      <w:r w:rsidR="005343B2" w:rsidRPr="000C7F69">
        <w:t xml:space="preserve"> commissions paid </w:t>
      </w:r>
      <w:r w:rsidR="001876A6" w:rsidRPr="0040264A">
        <w:t>wholly</w:t>
      </w:r>
      <w:r w:rsidR="005343B2" w:rsidRPr="000C7F69">
        <w:t xml:space="preserve"> in respect of overtime </w:t>
      </w:r>
      <w:r w:rsidR="001876A6" w:rsidRPr="0040264A">
        <w:t>were</w:t>
      </w:r>
      <w:r w:rsidR="00836C5C">
        <w:t xml:space="preserve"> </w:t>
      </w:r>
      <w:r w:rsidR="001876A6" w:rsidRPr="0040264A">
        <w:t xml:space="preserve">reported as Overtime. After 30 June 2026, all commissions, regardless of the type </w:t>
      </w:r>
      <w:r w:rsidR="005343B2" w:rsidRPr="000C7F69">
        <w:t xml:space="preserve">of hours </w:t>
      </w:r>
      <w:r w:rsidR="001876A6" w:rsidRPr="0040264A">
        <w:t>worked</w:t>
      </w:r>
      <w:r w:rsidR="005343B2" w:rsidRPr="000C7F69">
        <w:t>, are</w:t>
      </w:r>
      <w:r w:rsidR="005343B2">
        <w:t xml:space="preserve"> </w:t>
      </w:r>
      <w:r w:rsidR="005343B2" w:rsidRPr="000C7F69">
        <w:t xml:space="preserve">to be reported as this payment type and are included in the calculation of </w:t>
      </w:r>
      <w:r w:rsidR="00137F0F">
        <w:t>q</w:t>
      </w:r>
      <w:r w:rsidR="0040264A" w:rsidRPr="0040264A">
        <w:t xml:space="preserve">ualifying </w:t>
      </w:r>
      <w:r w:rsidR="00137F0F">
        <w:t>e</w:t>
      </w:r>
      <w:r w:rsidR="0040264A" w:rsidRPr="0040264A">
        <w:t>arnings</w:t>
      </w:r>
    </w:p>
    <w:bookmarkEnd w:id="952"/>
    <w:p w14:paraId="75F2FC31" w14:textId="506087BF" w:rsidR="00DF6817" w:rsidRPr="00516463" w:rsidRDefault="007B5481" w:rsidP="000E6760">
      <w:pPr>
        <w:pStyle w:val="BodyText"/>
      </w:pPr>
      <w:r w:rsidRPr="007B5481">
        <w:t xml:space="preserve">Services Australia classify these payment types as </w:t>
      </w:r>
      <w:r w:rsidR="00AA7454">
        <w:fldChar w:fldCharType="begin"/>
      </w:r>
      <w:r w:rsidR="00AA7454">
        <w:instrText xml:space="preserve"> REF SA_LUMP \h </w:instrText>
      </w:r>
      <w:r w:rsidR="00AA7454">
        <w:fldChar w:fldCharType="separate"/>
      </w:r>
      <w:r w:rsidR="00C14FEC">
        <w:t xml:space="preserve">Lump Sum </w:t>
      </w:r>
      <w:r w:rsidR="00AA7454">
        <w:fldChar w:fldCharType="end"/>
      </w:r>
      <w:r w:rsidRPr="007B5481">
        <w:t>and marginalise the payments over either future period that applies either to the specific period</w:t>
      </w:r>
      <w:r w:rsidR="00EF425F">
        <w:t>,</w:t>
      </w:r>
      <w:r w:rsidRPr="007B5481">
        <w:t xml:space="preserve"> to which the bonus or commission is payable or 52 weeks, whichever applies.</w:t>
      </w:r>
    </w:p>
    <w:p w14:paraId="728A6225" w14:textId="3BED1B96" w:rsidR="00DC7397" w:rsidRPr="00890B9D" w:rsidRDefault="00DC7397">
      <w:pPr>
        <w:pStyle w:val="Cross-Reference"/>
      </w:pPr>
      <w:r>
        <w:t xml:space="preserve">Refer to the </w:t>
      </w:r>
      <w:hyperlink r:id="rId96" w:history="1">
        <w:r w:rsidRPr="00BC242B">
          <w:rPr>
            <w:rStyle w:val="Hyperlink"/>
          </w:rPr>
          <w:t>Disaggregation of Gross Position Paper</w:t>
        </w:r>
      </w:hyperlink>
      <w:r>
        <w:t xml:space="preserve"> for detailed requirements</w:t>
      </w:r>
      <w:r w:rsidR="006F0179">
        <w:t>.</w:t>
      </w:r>
    </w:p>
    <w:p w14:paraId="0B6E1AA7" w14:textId="7138EB50" w:rsidR="006943D5" w:rsidRPr="00890B9D" w:rsidRDefault="006943D5">
      <w:pPr>
        <w:pStyle w:val="Cross-Reference"/>
      </w:pPr>
      <w:r w:rsidRPr="00890B9D">
        <w:t xml:space="preserve">Refer to business rules in section </w:t>
      </w:r>
      <w:r w:rsidR="00063035" w:rsidRPr="00825495">
        <w:rPr>
          <w:rStyle w:val="SmartLink"/>
        </w:rPr>
        <w:fldChar w:fldCharType="begin"/>
      </w:r>
      <w:r w:rsidR="00063035" w:rsidRPr="00825495">
        <w:rPr>
          <w:rStyle w:val="SmartLink"/>
        </w:rPr>
        <w:instrText xml:space="preserve"> REF _Ref33886658 \w \h </w:instrText>
      </w:r>
      <w:r w:rsidR="00063035" w:rsidRPr="00825495">
        <w:rPr>
          <w:rStyle w:val="SmartLink"/>
        </w:rPr>
      </w:r>
      <w:r w:rsidR="00063035" w:rsidRPr="00825495">
        <w:rPr>
          <w:rStyle w:val="SmartLink"/>
        </w:rPr>
        <w:fldChar w:fldCharType="separate"/>
      </w:r>
      <w:r w:rsidR="00C14FEC">
        <w:rPr>
          <w:rStyle w:val="SmartLink"/>
        </w:rPr>
        <w:t>5.9.8</w:t>
      </w:r>
      <w:r w:rsidR="00063035"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_Ref33886661 \h </w:instrText>
      </w:r>
      <w:r w:rsidRPr="00825495">
        <w:rPr>
          <w:rStyle w:val="SmartLink"/>
        </w:rPr>
      </w:r>
      <w:r w:rsidRPr="00825495">
        <w:rPr>
          <w:rStyle w:val="SmartLink"/>
        </w:rPr>
        <w:fldChar w:fldCharType="separate"/>
      </w:r>
      <w:r w:rsidR="00C01EFE" w:rsidRPr="00825495">
        <w:rPr>
          <w:rStyle w:val="SmartLink"/>
        </w:rPr>
        <w:t>Bonuses and Commissions</w:t>
      </w:r>
      <w:r w:rsidRPr="00825495">
        <w:rPr>
          <w:rStyle w:val="SmartLink"/>
        </w:rPr>
        <w:fldChar w:fldCharType="end"/>
      </w:r>
      <w:r w:rsidRPr="00890B9D">
        <w:t>.</w:t>
      </w:r>
    </w:p>
    <w:p w14:paraId="1A0126D4" w14:textId="77777777" w:rsidR="000B78D7" w:rsidRPr="00890B9D" w:rsidRDefault="000B78D7" w:rsidP="004A0EAE">
      <w:pPr>
        <w:pStyle w:val="Heading3"/>
      </w:pPr>
      <w:bookmarkStart w:id="953" w:name="_Ref33892526"/>
      <w:bookmarkStart w:id="954" w:name="_Ref33892529"/>
      <w:r w:rsidRPr="00890B9D">
        <w:t>Directors’ Fees</w:t>
      </w:r>
      <w:bookmarkEnd w:id="953"/>
      <w:bookmarkEnd w:id="954"/>
    </w:p>
    <w:p w14:paraId="0B9353E6" w14:textId="102216BF" w:rsidR="00CE66B2" w:rsidRDefault="00CE66B2" w:rsidP="000E6760">
      <w:pPr>
        <w:pStyle w:val="BodyText"/>
      </w:pPr>
      <w:r>
        <w:t xml:space="preserve">Directors’ fees </w:t>
      </w:r>
      <w:r w:rsidR="00253FB4">
        <w:t xml:space="preserve">are </w:t>
      </w:r>
      <w:r>
        <w:t>payments to</w:t>
      </w:r>
      <w:r w:rsidR="00B11D0B">
        <w:t xml:space="preserve"> </w:t>
      </w:r>
      <w:r>
        <w:t>the director of a company, or to a person who performs the duties of a director of the company</w:t>
      </w:r>
      <w:r w:rsidR="00B11D0B">
        <w:t>.</w:t>
      </w:r>
    </w:p>
    <w:p w14:paraId="189D80A9" w14:textId="298A3260" w:rsidR="00CE66B2" w:rsidRDefault="00CE66B2" w:rsidP="000E6760">
      <w:pPr>
        <w:pStyle w:val="BodyText"/>
      </w:pPr>
      <w:r>
        <w:t xml:space="preserve">Directors’ fees may include payment to cover travelling </w:t>
      </w:r>
      <w:proofErr w:type="gramStart"/>
      <w:r>
        <w:t>costs,</w:t>
      </w:r>
      <w:proofErr w:type="gramEnd"/>
      <w:r>
        <w:t xml:space="preserve"> costs associated with attending meetings and other expenses incurred in the position of a company director. The full amount of the payment must be reported, specifically the full pre-sacrifice value of the fees, before any </w:t>
      </w:r>
      <w:r w:rsidR="00B65B19">
        <w:t xml:space="preserve">Salary Sacrifice </w:t>
      </w:r>
      <w:r>
        <w:t>may be deducted from the amount.</w:t>
      </w:r>
    </w:p>
    <w:p w14:paraId="27BE282E" w14:textId="367F2FE8" w:rsidR="009270C8" w:rsidRDefault="008F2C35" w:rsidP="000E6760">
      <w:pPr>
        <w:pStyle w:val="BodyText"/>
      </w:pPr>
      <w:r w:rsidRPr="008F2C35">
        <w:t>Services Australia take Directors’ Fees into consideration for income assessment purposes and classify this type of payment as</w:t>
      </w:r>
      <w:r w:rsidRPr="00E22F1D">
        <w:rPr>
          <w:rStyle w:val="SmartLink"/>
        </w:rPr>
        <w:t xml:space="preserve"> </w:t>
      </w:r>
      <w:r w:rsidRPr="00E22F1D">
        <w:rPr>
          <w:rStyle w:val="SmartLink"/>
        </w:rPr>
        <w:fldChar w:fldCharType="begin"/>
      </w:r>
      <w:r w:rsidRPr="00E22F1D">
        <w:rPr>
          <w:rStyle w:val="SmartLink"/>
        </w:rPr>
        <w:instrText xml:space="preserve"> REF SA_EMPL \h </w:instrText>
      </w:r>
      <w:r w:rsidRPr="00E22F1D">
        <w:rPr>
          <w:rStyle w:val="SmartLink"/>
        </w:rPr>
      </w:r>
      <w:r w:rsidRPr="00E22F1D">
        <w:rPr>
          <w:rStyle w:val="SmartLink"/>
        </w:rPr>
        <w:fldChar w:fldCharType="separate"/>
      </w:r>
      <w:r w:rsidR="00C14FEC">
        <w:t>Employment Income</w:t>
      </w:r>
      <w:r w:rsidRPr="00E22F1D">
        <w:rPr>
          <w:rStyle w:val="SmartLink"/>
        </w:rPr>
        <w:fldChar w:fldCharType="end"/>
      </w:r>
      <w:r w:rsidRPr="008F2C35">
        <w:t>.</w:t>
      </w:r>
    </w:p>
    <w:p w14:paraId="3F898C02" w14:textId="4D01E833" w:rsidR="00516FD5" w:rsidRPr="00890B9D" w:rsidRDefault="00516FD5">
      <w:pPr>
        <w:pStyle w:val="Cross-Reference"/>
      </w:pPr>
      <w:r>
        <w:t xml:space="preserve">Refer to the </w:t>
      </w:r>
      <w:hyperlink r:id="rId97" w:history="1">
        <w:r w:rsidRPr="00BC242B">
          <w:rPr>
            <w:rStyle w:val="Hyperlink"/>
          </w:rPr>
          <w:t>Disaggregation of Gross Position Paper</w:t>
        </w:r>
      </w:hyperlink>
      <w:r>
        <w:t xml:space="preserve"> for detailed requirements</w:t>
      </w:r>
      <w:r w:rsidR="006F0179">
        <w:t>.</w:t>
      </w:r>
    </w:p>
    <w:p w14:paraId="7704C1EC" w14:textId="76189283" w:rsidR="0057497D" w:rsidRPr="00890B9D" w:rsidRDefault="0057497D">
      <w:pPr>
        <w:pStyle w:val="Cross-Reference"/>
      </w:pPr>
      <w:r w:rsidRPr="00890B9D">
        <w:t xml:space="preserve">Refer to business rules in section </w:t>
      </w:r>
      <w:r w:rsidR="00754824" w:rsidRPr="00825495">
        <w:rPr>
          <w:rStyle w:val="SmartLink"/>
        </w:rPr>
        <w:fldChar w:fldCharType="begin"/>
      </w:r>
      <w:r w:rsidR="00754824" w:rsidRPr="00825495">
        <w:rPr>
          <w:rStyle w:val="SmartLink"/>
        </w:rPr>
        <w:instrText xml:space="preserve"> REF _Ref33886710 \w \h </w:instrText>
      </w:r>
      <w:r w:rsidR="00754824" w:rsidRPr="00825495">
        <w:rPr>
          <w:rStyle w:val="SmartLink"/>
        </w:rPr>
      </w:r>
      <w:r w:rsidR="00754824" w:rsidRPr="00825495">
        <w:rPr>
          <w:rStyle w:val="SmartLink"/>
        </w:rPr>
        <w:fldChar w:fldCharType="separate"/>
      </w:r>
      <w:r w:rsidR="00C14FEC">
        <w:rPr>
          <w:rStyle w:val="SmartLink"/>
        </w:rPr>
        <w:t>5.9.9</w:t>
      </w:r>
      <w:r w:rsidR="00754824" w:rsidRPr="00825495">
        <w:rPr>
          <w:rStyle w:val="SmartLink"/>
        </w:rPr>
        <w:fldChar w:fldCharType="end"/>
      </w:r>
      <w:r w:rsidR="008653C1" w:rsidRPr="00825495">
        <w:rPr>
          <w:rStyle w:val="SmartLink"/>
        </w:rPr>
        <w:t xml:space="preserve"> </w:t>
      </w:r>
      <w:r w:rsidR="008653C1" w:rsidRPr="00825495">
        <w:rPr>
          <w:rStyle w:val="SmartLink"/>
        </w:rPr>
        <w:fldChar w:fldCharType="begin" w:fldLock="1"/>
      </w:r>
      <w:r w:rsidR="008653C1" w:rsidRPr="00825495">
        <w:rPr>
          <w:rStyle w:val="SmartLink"/>
        </w:rPr>
        <w:instrText xml:space="preserve"> REF _Ref33886712 \h </w:instrText>
      </w:r>
      <w:r w:rsidR="008653C1" w:rsidRPr="00825495">
        <w:rPr>
          <w:rStyle w:val="SmartLink"/>
        </w:rPr>
      </w:r>
      <w:r w:rsidR="008653C1" w:rsidRPr="00825495">
        <w:rPr>
          <w:rStyle w:val="SmartLink"/>
        </w:rPr>
        <w:fldChar w:fldCharType="separate"/>
      </w:r>
      <w:r w:rsidR="00C01EFE" w:rsidRPr="00825495">
        <w:rPr>
          <w:rStyle w:val="SmartLink"/>
        </w:rPr>
        <w:t>Directors’ Fees</w:t>
      </w:r>
      <w:r w:rsidR="008653C1" w:rsidRPr="00825495">
        <w:rPr>
          <w:rStyle w:val="SmartLink"/>
        </w:rPr>
        <w:fldChar w:fldCharType="end"/>
      </w:r>
      <w:r w:rsidR="008653C1" w:rsidRPr="00890B9D">
        <w:t>.</w:t>
      </w:r>
    </w:p>
    <w:p w14:paraId="327966A7" w14:textId="77777777" w:rsidR="007F4D5B" w:rsidRPr="00890B9D" w:rsidRDefault="007F4D5B" w:rsidP="007F4D5B">
      <w:pPr>
        <w:pStyle w:val="Heading3"/>
      </w:pPr>
      <w:bookmarkStart w:id="955" w:name="_Ref33892551"/>
      <w:bookmarkStart w:id="956" w:name="_Ref33892553"/>
      <w:bookmarkStart w:id="957" w:name="_Ref33892589"/>
      <w:bookmarkStart w:id="958" w:name="_Ref33892594"/>
      <w:bookmarkStart w:id="959" w:name="_Ref54877942"/>
      <w:r w:rsidRPr="00890B9D">
        <w:t xml:space="preserve">Community Development Employment </w:t>
      </w:r>
      <w:r>
        <w:t>Projects</w:t>
      </w:r>
      <w:r w:rsidRPr="00890B9D">
        <w:t xml:space="preserve"> (CDEP)</w:t>
      </w:r>
      <w:bookmarkEnd w:id="955"/>
      <w:bookmarkEnd w:id="956"/>
    </w:p>
    <w:p w14:paraId="7663D481" w14:textId="170F12F2" w:rsidR="007F4D5B" w:rsidRPr="002F03FF" w:rsidRDefault="007F4D5B" w:rsidP="000E6760">
      <w:pPr>
        <w:pStyle w:val="BodyText"/>
      </w:pPr>
      <w:r w:rsidRPr="00890B9D">
        <w:t xml:space="preserve">Itemising this component of gross </w:t>
      </w:r>
      <w:r>
        <w:t>will enable</w:t>
      </w:r>
      <w:r w:rsidRPr="00890B9D">
        <w:t xml:space="preserve"> identif</w:t>
      </w:r>
      <w:r>
        <w:t>ication of</w:t>
      </w:r>
      <w:r w:rsidRPr="00890B9D">
        <w:t xml:space="preserve"> amounts paid under this </w:t>
      </w:r>
      <w:hyperlink r:id="rId98" w:anchor="CDEP_payments" w:history="1">
        <w:r w:rsidRPr="0041619B">
          <w:rPr>
            <w:rStyle w:val="Hyperlink"/>
          </w:rPr>
          <w:t>government program</w:t>
        </w:r>
      </w:hyperlink>
      <w:r w:rsidRPr="002F03FF">
        <w:t xml:space="preserve">. </w:t>
      </w:r>
    </w:p>
    <w:p w14:paraId="6EDC4FC6" w14:textId="42F49888" w:rsidR="007F4D5B" w:rsidRPr="00890B9D" w:rsidRDefault="007F4D5B" w:rsidP="000E6760">
      <w:pPr>
        <w:pStyle w:val="BodyText"/>
      </w:pPr>
      <w:r w:rsidRPr="00890B9D">
        <w:t>CDEP payments have always been separately itemised on both payment summaries and the existing STP service as they are pre-filled at a different label on the income tax return to gross payments. CDEP payments are prefilled at Australian Government allowances and Payments</w:t>
      </w:r>
      <w:r>
        <w:t xml:space="preserve"> which attracts a tax offset</w:t>
      </w:r>
      <w:r w:rsidRPr="00890B9D">
        <w:t>. The separate item is also used by the ATO to verify the amounts withheld, to ensure the individual reports the amounts at the correct label on their return and to report to other government departments such as Services Australia who administer the scheme.</w:t>
      </w:r>
      <w:r w:rsidR="004A3CE9">
        <w:t xml:space="preserve"> This Payment Type has been deprecated.</w:t>
      </w:r>
    </w:p>
    <w:p w14:paraId="14ED42F6" w14:textId="694FCF44" w:rsidR="007F4D5B" w:rsidRPr="00890B9D" w:rsidRDefault="007F4D5B">
      <w:pPr>
        <w:pStyle w:val="Cross-Reference"/>
      </w:pPr>
      <w:r>
        <w:lastRenderedPageBreak/>
        <w:t xml:space="preserve">Refer to the </w:t>
      </w:r>
      <w:hyperlink r:id="rId99" w:history="1">
        <w:r w:rsidRPr="00BC242B">
          <w:rPr>
            <w:rStyle w:val="Hyperlink"/>
          </w:rPr>
          <w:t>Disaggregation of Gross Position Paper</w:t>
        </w:r>
      </w:hyperlink>
      <w:r>
        <w:t xml:space="preserve"> for detailed requirements</w:t>
      </w:r>
    </w:p>
    <w:p w14:paraId="6D2E9DB9" w14:textId="107E2FEE" w:rsidR="007F4D5B" w:rsidRPr="00890B9D" w:rsidRDefault="007F4D5B">
      <w:pPr>
        <w:pStyle w:val="Cross-Reference"/>
      </w:pPr>
      <w:r w:rsidRPr="00890B9D">
        <w:t xml:space="preserve">Refer to business rules in section </w:t>
      </w:r>
      <w:r w:rsidRPr="00825495">
        <w:rPr>
          <w:rStyle w:val="SmartLink"/>
        </w:rPr>
        <w:fldChar w:fldCharType="begin"/>
      </w:r>
      <w:r w:rsidRPr="00825495">
        <w:rPr>
          <w:rStyle w:val="SmartLink"/>
        </w:rPr>
        <w:instrText xml:space="preserve"> REF _Ref33886753 \w \h </w:instrText>
      </w:r>
      <w:r w:rsidRPr="00825495">
        <w:rPr>
          <w:rStyle w:val="SmartLink"/>
        </w:rPr>
      </w:r>
      <w:r w:rsidRPr="00825495">
        <w:rPr>
          <w:rStyle w:val="SmartLink"/>
        </w:rPr>
        <w:fldChar w:fldCharType="separate"/>
      </w:r>
      <w:r w:rsidR="00C14FEC">
        <w:rPr>
          <w:rStyle w:val="SmartLink"/>
        </w:rPr>
        <w:t>5.9.10</w:t>
      </w:r>
      <w:r w:rsidRPr="00825495">
        <w:rPr>
          <w:rStyle w:val="SmartLink"/>
        </w:rPr>
        <w:fldChar w:fldCharType="end"/>
      </w:r>
      <w:r w:rsidRPr="00E22F1D">
        <w:rPr>
          <w:rStyle w:val="SmartLink"/>
        </w:rPr>
        <w:t xml:space="preserve"> </w:t>
      </w:r>
      <w:r w:rsidRPr="00E22F1D">
        <w:rPr>
          <w:rStyle w:val="SmartLink"/>
        </w:rPr>
        <w:fldChar w:fldCharType="begin"/>
      </w:r>
      <w:r w:rsidRPr="00E22F1D">
        <w:rPr>
          <w:rStyle w:val="SmartLink"/>
        </w:rPr>
        <w:instrText xml:space="preserve"> REF _Ref33886753 \h </w:instrText>
      </w:r>
      <w:r w:rsidRPr="00E22F1D">
        <w:rPr>
          <w:rStyle w:val="SmartLink"/>
        </w:rPr>
      </w:r>
      <w:r w:rsidRPr="00E22F1D">
        <w:rPr>
          <w:rStyle w:val="SmartLink"/>
        </w:rPr>
        <w:fldChar w:fldCharType="separate"/>
      </w:r>
      <w:r w:rsidR="00C14FEC" w:rsidRPr="007F4D5B">
        <w:t>Community Development Employment Projects (CDEP)</w:t>
      </w:r>
      <w:r w:rsidRPr="00E22F1D">
        <w:rPr>
          <w:rStyle w:val="SmartLink"/>
        </w:rPr>
        <w:fldChar w:fldCharType="end"/>
      </w:r>
      <w:r w:rsidRPr="00890B9D">
        <w:t>.</w:t>
      </w:r>
    </w:p>
    <w:p w14:paraId="5820041F" w14:textId="39734FA6" w:rsidR="00B52E46" w:rsidRPr="00890B9D" w:rsidRDefault="00B52E46" w:rsidP="004A0EAE">
      <w:pPr>
        <w:pStyle w:val="Heading3"/>
      </w:pPr>
      <w:bookmarkStart w:id="960" w:name="_Ref237532825"/>
      <w:r w:rsidRPr="00890B9D">
        <w:t>Salary Sacrifice</w:t>
      </w:r>
      <w:bookmarkEnd w:id="957"/>
      <w:bookmarkEnd w:id="958"/>
      <w:bookmarkEnd w:id="959"/>
      <w:bookmarkEnd w:id="960"/>
    </w:p>
    <w:p w14:paraId="1D4A7945" w14:textId="6F20AD35" w:rsidR="00752F8A" w:rsidRPr="007E7B7E" w:rsidRDefault="008C6023" w:rsidP="000E6760">
      <w:pPr>
        <w:pStyle w:val="BodyText"/>
        <w:rPr>
          <w:highlight w:val="darkBlue"/>
        </w:rPr>
      </w:pPr>
      <w:bookmarkStart w:id="961" w:name="_Hlk208307473"/>
      <w:bookmarkStart w:id="962" w:name="_Hlk33790276"/>
      <w:r>
        <w:t>P</w:t>
      </w:r>
      <w:r w:rsidR="00CF0CD7">
        <w:t>ayees</w:t>
      </w:r>
      <w:r w:rsidR="00752F8A" w:rsidRPr="00752F8A">
        <w:t xml:space="preserve"> </w:t>
      </w:r>
      <w:r>
        <w:t xml:space="preserve">that </w:t>
      </w:r>
      <w:r w:rsidR="00A3522F">
        <w:t>salary sacrifice</w:t>
      </w:r>
      <w:r w:rsidR="00752F8A" w:rsidRPr="00752F8A">
        <w:t xml:space="preserve"> 100% of their payments, including sacrifice to superannuation, must be reported. </w:t>
      </w:r>
      <w:r w:rsidR="00617FD1">
        <w:t xml:space="preserve">For </w:t>
      </w:r>
      <w:r w:rsidR="009E221F">
        <w:t>example,</w:t>
      </w:r>
      <w:r w:rsidR="00752F8A" w:rsidRPr="00752F8A">
        <w:t xml:space="preserve"> if a</w:t>
      </w:r>
      <w:r w:rsidR="00CF0CD7">
        <w:t xml:space="preserve"> payee</w:t>
      </w:r>
      <w:r w:rsidR="00752F8A" w:rsidRPr="00752F8A">
        <w:t xml:space="preserve"> had reportable payments of 50,000 and 30,000 was sacrificed to superannuation and 20,000 was sacrificed to other employee benefits, this </w:t>
      </w:r>
      <w:r w:rsidR="00CF0CD7">
        <w:t>payee</w:t>
      </w:r>
      <w:r w:rsidR="00752F8A" w:rsidRPr="00752F8A">
        <w:t xml:space="preserve"> must be reported.</w:t>
      </w:r>
    </w:p>
    <w:p w14:paraId="5C063F77" w14:textId="2A4BFB74" w:rsidR="00D47AF1" w:rsidRPr="00D20D1E" w:rsidRDefault="00D47AF1" w:rsidP="000E6760">
      <w:pPr>
        <w:pStyle w:val="BodyText"/>
      </w:pPr>
      <w:r w:rsidRPr="00FB1BE6">
        <w:t>The values permissible for th</w:t>
      </w:r>
      <w:r w:rsidR="0026564B" w:rsidRPr="00FB1BE6">
        <w:t xml:space="preserve">e </w:t>
      </w:r>
      <w:r w:rsidR="00B65B19">
        <w:t xml:space="preserve">Salary Sacrifice </w:t>
      </w:r>
      <w:r w:rsidR="007C4184" w:rsidRPr="00FB1BE6">
        <w:t xml:space="preserve">type </w:t>
      </w:r>
      <w:r w:rsidR="00874CCC">
        <w:t>codes</w:t>
      </w:r>
      <w:r w:rsidR="007C4184" w:rsidRPr="00FB1BE6">
        <w:t xml:space="preserve"> </w:t>
      </w:r>
      <w:r w:rsidR="006B003F" w:rsidRPr="00D20D1E">
        <w:t xml:space="preserve">(PAYEVNTEMP266) </w:t>
      </w:r>
      <w:r w:rsidR="007C4184" w:rsidRPr="00D20D1E">
        <w:t>are:</w:t>
      </w:r>
    </w:p>
    <w:p w14:paraId="76BDA65F" w14:textId="02744D0D" w:rsidR="00CD7ADA" w:rsidRPr="00D20D1E" w:rsidRDefault="002B3E84" w:rsidP="000E6760">
      <w:pPr>
        <w:pStyle w:val="ListBullet"/>
      </w:pPr>
      <w:bookmarkStart w:id="963" w:name="SalarySacrificeTypeS"/>
      <w:r w:rsidRPr="00516463">
        <w:t>S (</w:t>
      </w:r>
      <w:r w:rsidR="00DC1958" w:rsidRPr="00516463">
        <w:t>Superannuation</w:t>
      </w:r>
      <w:r w:rsidRPr="00516463">
        <w:t>)</w:t>
      </w:r>
      <w:r w:rsidR="00DC1958" w:rsidRPr="00FB1BE6">
        <w:t xml:space="preserve"> – </w:t>
      </w:r>
      <w:r w:rsidR="00502BA1" w:rsidRPr="00FB1BE6">
        <w:t xml:space="preserve">an effective </w:t>
      </w:r>
      <w:r w:rsidR="00B65B19">
        <w:t xml:space="preserve">Salary Sacrifice </w:t>
      </w:r>
      <w:r w:rsidR="00502BA1" w:rsidRPr="00FB1BE6">
        <w:t>arrangement</w:t>
      </w:r>
      <w:r w:rsidR="0091651F" w:rsidRPr="00FB1BE6">
        <w:t xml:space="preserve">, </w:t>
      </w:r>
      <w:proofErr w:type="gramStart"/>
      <w:r w:rsidR="0091651F" w:rsidRPr="00FB1BE6">
        <w:t>entered into</w:t>
      </w:r>
      <w:proofErr w:type="gramEnd"/>
      <w:r w:rsidR="0091651F" w:rsidRPr="00FB1BE6">
        <w:t xml:space="preserve"> before the work is performed,</w:t>
      </w:r>
      <w:r w:rsidR="005E4193" w:rsidRPr="00FB1BE6">
        <w:t xml:space="preserve"> where contributions are </w:t>
      </w:r>
      <w:r w:rsidR="00E93DE4" w:rsidRPr="00D20D1E">
        <w:t>paid to a complying fund, where the sacrificed salary is permanently foregone</w:t>
      </w:r>
    </w:p>
    <w:p w14:paraId="1AB4E451" w14:textId="5B8A1E4D" w:rsidR="00D10549" w:rsidRPr="00516463" w:rsidRDefault="002B3E84" w:rsidP="000E6760">
      <w:pPr>
        <w:pStyle w:val="ListBullet"/>
      </w:pPr>
      <w:bookmarkStart w:id="964" w:name="SalarySacrificeTypeO"/>
      <w:bookmarkEnd w:id="963"/>
      <w:r w:rsidRPr="00516463">
        <w:t>O (</w:t>
      </w:r>
      <w:r w:rsidR="00DC1958" w:rsidRPr="00516463">
        <w:t>Other Employee Benefits</w:t>
      </w:r>
      <w:r w:rsidRPr="00516463">
        <w:t>)</w:t>
      </w:r>
      <w:r w:rsidR="00DC1958" w:rsidRPr="00FB1BE6">
        <w:t xml:space="preserve"> </w:t>
      </w:r>
      <w:r w:rsidR="00007705" w:rsidRPr="00FB1BE6">
        <w:t>–</w:t>
      </w:r>
      <w:r w:rsidR="00DC1958" w:rsidRPr="00D20D1E">
        <w:t xml:space="preserve"> </w:t>
      </w:r>
      <w:r w:rsidR="00007705" w:rsidRPr="00D20D1E">
        <w:t xml:space="preserve">an effective </w:t>
      </w:r>
      <w:r w:rsidR="00B65B19">
        <w:t xml:space="preserve">Salary Sacrifice </w:t>
      </w:r>
      <w:r w:rsidR="00007705" w:rsidRPr="00D20D1E">
        <w:t xml:space="preserve">arrangement, </w:t>
      </w:r>
      <w:proofErr w:type="gramStart"/>
      <w:r w:rsidR="00007705" w:rsidRPr="00D20D1E">
        <w:t>entered into</w:t>
      </w:r>
      <w:proofErr w:type="gramEnd"/>
      <w:r w:rsidR="00007705" w:rsidRPr="00D20D1E">
        <w:t xml:space="preserve"> before the work is performed, for benefits </w:t>
      </w:r>
      <w:r w:rsidR="00007705" w:rsidRPr="00516463">
        <w:t>other than for superannuation</w:t>
      </w:r>
      <w:r w:rsidR="008E6F22" w:rsidRPr="00516463">
        <w:t>, where the sacrificed salary is permanently foregone</w:t>
      </w:r>
      <w:r w:rsidR="00140167">
        <w:t xml:space="preserve"> (</w:t>
      </w:r>
      <w:r w:rsidR="00C4279E">
        <w:t>that is</w:t>
      </w:r>
      <w:r w:rsidR="00140167">
        <w:t xml:space="preserve"> novated lease, gym membership etc)</w:t>
      </w:r>
      <w:r w:rsidR="00C05A5B">
        <w:t>.</w:t>
      </w:r>
    </w:p>
    <w:bookmarkEnd w:id="964"/>
    <w:p w14:paraId="7288FD2F" w14:textId="002304CA" w:rsidR="00BA49AB" w:rsidRDefault="00B65B19" w:rsidP="000E6760">
      <w:pPr>
        <w:pStyle w:val="BodyText"/>
      </w:pPr>
      <w:r>
        <w:t xml:space="preserve">Salary Sacrifice </w:t>
      </w:r>
      <w:r w:rsidR="004A2303">
        <w:t>is</w:t>
      </w:r>
      <w:r w:rsidR="00BA49AB">
        <w:t xml:space="preserve"> a discrete payment type (as a positive amount) that requires all other payment types to be reported as the pre-sacrificed YTD amounts. This may require different approaches to reporting, depending on the salary packaging method used:</w:t>
      </w:r>
    </w:p>
    <w:p w14:paraId="3827FC52" w14:textId="13DB65CC" w:rsidR="006F4BA9" w:rsidRDefault="006F4BA9" w:rsidP="007E7B7E">
      <w:pPr>
        <w:pStyle w:val="Caption"/>
        <w:keepNext/>
      </w:pPr>
      <w:bookmarkStart w:id="965" w:name="_Toc57733221"/>
      <w:bookmarkStart w:id="966" w:name="_Toc144116900"/>
      <w:bookmarkStart w:id="967" w:name="_Toc238031886"/>
      <w:bookmarkEnd w:id="961"/>
      <w:r>
        <w:t xml:space="preserve">Figure </w:t>
      </w:r>
      <w:r w:rsidR="0042409F">
        <w:fldChar w:fldCharType="begin"/>
      </w:r>
      <w:r w:rsidR="0042409F" w:rsidDel="00491B6F">
        <w:instrText xml:space="preserve"> SEQ Figure \* ARABIC </w:instrText>
      </w:r>
      <w:r w:rsidR="0042409F">
        <w:fldChar w:fldCharType="separate"/>
      </w:r>
      <w:r w:rsidR="00C14FEC">
        <w:rPr>
          <w:noProof/>
        </w:rPr>
        <w:t>12</w:t>
      </w:r>
      <w:r w:rsidR="0042409F">
        <w:fldChar w:fldCharType="end"/>
      </w:r>
      <w:r w:rsidR="00926CD8">
        <w:t xml:space="preserve">: </w:t>
      </w:r>
      <w:r>
        <w:t>Salary Packaging Methods</w:t>
      </w:r>
      <w:bookmarkEnd w:id="965"/>
      <w:bookmarkEnd w:id="966"/>
      <w:bookmarkEnd w:id="967"/>
    </w:p>
    <w:p w14:paraId="5F58C61E" w14:textId="7747F249" w:rsidR="00AC6F71" w:rsidRDefault="00DC13D0" w:rsidP="000E6760">
      <w:pPr>
        <w:pStyle w:val="BodyText"/>
      </w:pPr>
      <w:r w:rsidRPr="00DC13D0">
        <w:rPr>
          <w:noProof/>
        </w:rPr>
        <w:drawing>
          <wp:inline distT="0" distB="0" distL="0" distR="0" wp14:anchorId="1A1724EA" wp14:editId="706639BF">
            <wp:extent cx="3804902" cy="2964824"/>
            <wp:effectExtent l="0" t="0" r="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00">
                      <a:extLst>
                        <a:ext uri="{28A0092B-C50C-407E-A947-70E740481C1C}">
                          <a14:useLocalDpi xmlns:a14="http://schemas.microsoft.com/office/drawing/2010/main" val="0"/>
                        </a:ext>
                      </a:extLst>
                    </a:blip>
                    <a:srcRect/>
                    <a:stretch>
                      <a:fillRect/>
                    </a:stretch>
                  </pic:blipFill>
                  <pic:spPr bwMode="auto">
                    <a:xfrm>
                      <a:off x="0" y="0"/>
                      <a:ext cx="3818337" cy="2975293"/>
                    </a:xfrm>
                    <a:prstGeom prst="rect">
                      <a:avLst/>
                    </a:prstGeom>
                    <a:noFill/>
                    <a:ln>
                      <a:noFill/>
                    </a:ln>
                  </pic:spPr>
                </pic:pic>
              </a:graphicData>
            </a:graphic>
          </wp:inline>
        </w:drawing>
      </w:r>
    </w:p>
    <w:p w14:paraId="3B585E77" w14:textId="54E667E4" w:rsidR="005D4CB1" w:rsidRPr="00890B9D" w:rsidRDefault="005D4CB1">
      <w:pPr>
        <w:pStyle w:val="Cross-Reference"/>
      </w:pPr>
      <w:r>
        <w:t xml:space="preserve">Refer to the </w:t>
      </w:r>
      <w:hyperlink r:id="rId101" w:history="1">
        <w:r w:rsidRPr="00BC242B">
          <w:rPr>
            <w:rStyle w:val="Hyperlink"/>
          </w:rPr>
          <w:t>Disaggregation of Gross Position Paper</w:t>
        </w:r>
      </w:hyperlink>
      <w:r>
        <w:t xml:space="preserve"> for detailed requirements</w:t>
      </w:r>
      <w:r w:rsidR="00C05A5B">
        <w:t>.</w:t>
      </w:r>
    </w:p>
    <w:p w14:paraId="177B9F74" w14:textId="2A62B256" w:rsidR="008653C1" w:rsidRPr="00890B9D" w:rsidRDefault="00354884">
      <w:pPr>
        <w:pStyle w:val="Cross-Reference"/>
      </w:pPr>
      <w:r w:rsidRPr="00890B9D">
        <w:t xml:space="preserve">Refer to business rules in section </w:t>
      </w:r>
      <w:r w:rsidR="00530D75" w:rsidRPr="00530D75">
        <w:rPr>
          <w:rStyle w:val="SmartLink"/>
        </w:rPr>
        <w:fldChar w:fldCharType="begin"/>
      </w:r>
      <w:r w:rsidR="00530D75" w:rsidRPr="00530D75">
        <w:rPr>
          <w:rStyle w:val="SmartLink"/>
        </w:rPr>
        <w:instrText xml:space="preserve"> REF _Ref144135364 \w \h </w:instrText>
      </w:r>
      <w:r w:rsidR="00530D75">
        <w:rPr>
          <w:rStyle w:val="SmartLink"/>
        </w:rPr>
        <w:instrText xml:space="preserve"> \* MERGEFORMAT </w:instrText>
      </w:r>
      <w:r w:rsidR="00530D75" w:rsidRPr="00530D75">
        <w:rPr>
          <w:rStyle w:val="SmartLink"/>
        </w:rPr>
      </w:r>
      <w:r w:rsidR="00530D75" w:rsidRPr="00530D75">
        <w:rPr>
          <w:rStyle w:val="SmartLink"/>
        </w:rPr>
        <w:fldChar w:fldCharType="separate"/>
      </w:r>
      <w:r w:rsidR="00C14FEC">
        <w:rPr>
          <w:rStyle w:val="SmartLink"/>
        </w:rPr>
        <w:t>5.9.11</w:t>
      </w:r>
      <w:r w:rsidR="00530D75" w:rsidRPr="00530D75">
        <w:rPr>
          <w:rStyle w:val="SmartLink"/>
        </w:rPr>
        <w:fldChar w:fldCharType="end"/>
      </w:r>
      <w:r w:rsidR="00530D75">
        <w:rPr>
          <w:rStyle w:val="SmartLink"/>
        </w:rPr>
        <w:t xml:space="preserve"> </w:t>
      </w:r>
      <w:r w:rsidR="00530D75">
        <w:rPr>
          <w:rStyle w:val="SmartLink"/>
        </w:rPr>
        <w:fldChar w:fldCharType="begin"/>
      </w:r>
      <w:r w:rsidR="00530D75">
        <w:rPr>
          <w:rStyle w:val="SmartLink"/>
        </w:rPr>
        <w:instrText xml:space="preserve"> REF _Ref144135364 \h  \* MERGEFORMAT </w:instrText>
      </w:r>
      <w:r w:rsidR="00530D75">
        <w:rPr>
          <w:rStyle w:val="SmartLink"/>
        </w:rPr>
      </w:r>
      <w:r w:rsidR="00530D75">
        <w:rPr>
          <w:rStyle w:val="SmartLink"/>
        </w:rPr>
        <w:fldChar w:fldCharType="separate"/>
      </w:r>
      <w:r w:rsidR="00C14FEC" w:rsidRPr="00C14FEC">
        <w:rPr>
          <w:rStyle w:val="SmartLink"/>
        </w:rPr>
        <w:t>Salary Sacrifice</w:t>
      </w:r>
      <w:r w:rsidR="00530D75">
        <w:rPr>
          <w:rStyle w:val="SmartLink"/>
        </w:rPr>
        <w:fldChar w:fldCharType="end"/>
      </w:r>
      <w:r w:rsidRPr="00890B9D">
        <w:t>.</w:t>
      </w:r>
    </w:p>
    <w:p w14:paraId="7CA0ECC5" w14:textId="33E475E7" w:rsidR="007625D4" w:rsidRPr="00890B9D" w:rsidRDefault="007625D4">
      <w:pPr>
        <w:pStyle w:val="Cross-Reference"/>
      </w:pPr>
      <w:r w:rsidRPr="00890B9D">
        <w:t xml:space="preserve">Refer to enumeration codes in section </w:t>
      </w:r>
      <w:r w:rsidR="00D37D99" w:rsidRPr="00825495">
        <w:rPr>
          <w:rStyle w:val="SmartLink"/>
        </w:rPr>
        <w:fldChar w:fldCharType="begin"/>
      </w:r>
      <w:r w:rsidR="00D37D99" w:rsidRPr="00825495">
        <w:rPr>
          <w:rStyle w:val="SmartLink"/>
        </w:rPr>
        <w:instrText xml:space="preserve"> REF _Ref55343357 \r \h </w:instrText>
      </w:r>
      <w:r w:rsidR="00D37D99" w:rsidRPr="00825495">
        <w:rPr>
          <w:rStyle w:val="SmartLink"/>
        </w:rPr>
      </w:r>
      <w:r w:rsidR="00D37D99" w:rsidRPr="00825495">
        <w:rPr>
          <w:rStyle w:val="SmartLink"/>
        </w:rPr>
        <w:fldChar w:fldCharType="separate"/>
      </w:r>
      <w:r w:rsidR="00C14FEC">
        <w:rPr>
          <w:rStyle w:val="SmartLink"/>
        </w:rPr>
        <w:t>10.12</w:t>
      </w:r>
      <w:r w:rsidR="00D37D99"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Pr="00825495">
        <w:rPr>
          <w:rStyle w:val="SmartLink"/>
        </w:rPr>
      </w:r>
      <w:r w:rsidRPr="00825495">
        <w:rPr>
          <w:rStyle w:val="SmartLink"/>
        </w:rPr>
        <w:fldChar w:fldCharType="separate"/>
      </w:r>
      <w:r w:rsidRPr="00825495">
        <w:rPr>
          <w:rStyle w:val="SmartLink"/>
        </w:rPr>
        <w:t>Enumerations</w:t>
      </w:r>
      <w:r w:rsidRPr="00825495">
        <w:rPr>
          <w:rStyle w:val="SmartLink"/>
        </w:rPr>
        <w:fldChar w:fldCharType="end"/>
      </w:r>
      <w:r w:rsidRPr="00890B9D">
        <w:t>.</w:t>
      </w:r>
    </w:p>
    <w:p w14:paraId="44A83448" w14:textId="77777777" w:rsidR="007208D2" w:rsidRPr="00890B9D" w:rsidRDefault="007208D2" w:rsidP="004A0EAE">
      <w:pPr>
        <w:pStyle w:val="Heading3"/>
      </w:pPr>
      <w:bookmarkStart w:id="968" w:name="_Lump_Sum_Payments"/>
      <w:bookmarkStart w:id="969" w:name="_Ref34320126"/>
      <w:bookmarkStart w:id="970" w:name="_Ref34320129"/>
      <w:bookmarkStart w:id="971" w:name="_Hlk33790291"/>
      <w:bookmarkEnd w:id="962"/>
      <w:bookmarkEnd w:id="968"/>
      <w:r w:rsidRPr="00890B9D">
        <w:t>Lump Sum Payments</w:t>
      </w:r>
      <w:bookmarkEnd w:id="969"/>
      <w:bookmarkEnd w:id="970"/>
    </w:p>
    <w:p w14:paraId="317B5EB9" w14:textId="10140133" w:rsidR="001C7A3A" w:rsidRDefault="00EB4DD4" w:rsidP="000E6760">
      <w:pPr>
        <w:pStyle w:val="BodyText"/>
      </w:pPr>
      <w:bookmarkStart w:id="972" w:name="_Hlk33790217"/>
      <w:bookmarkEnd w:id="971"/>
      <w:r w:rsidRPr="00EB4DD4">
        <w:t>Some payments have concessional tax treatments in recognition of the timing or nature of the lump sum payment. These payments have generally been separately itemised in historical ATO reporting, including Group Certificates, Payment Summaries and the current Single Touch Payroll pay event. There are changes in the data structure</w:t>
      </w:r>
      <w:r>
        <w:t>, as follows:</w:t>
      </w:r>
    </w:p>
    <w:p w14:paraId="20D87D1E" w14:textId="2B3287C7" w:rsidR="003F74F9" w:rsidRDefault="003F74F9" w:rsidP="007E7B7E">
      <w:pPr>
        <w:pStyle w:val="Caption"/>
        <w:keepNext/>
      </w:pPr>
      <w:bookmarkStart w:id="973" w:name="_Toc57733222"/>
      <w:bookmarkStart w:id="974" w:name="_Toc144116901"/>
      <w:bookmarkStart w:id="975" w:name="_Toc238031887"/>
      <w:r>
        <w:lastRenderedPageBreak/>
        <w:t xml:space="preserve">Figure </w:t>
      </w:r>
      <w:r w:rsidR="0042409F">
        <w:fldChar w:fldCharType="begin"/>
      </w:r>
      <w:r w:rsidR="0042409F" w:rsidDel="00491B6F">
        <w:instrText xml:space="preserve"> SEQ Figure \* ARABIC </w:instrText>
      </w:r>
      <w:r w:rsidR="0042409F">
        <w:fldChar w:fldCharType="separate"/>
      </w:r>
      <w:r w:rsidR="00C14FEC">
        <w:rPr>
          <w:noProof/>
        </w:rPr>
        <w:t>13</w:t>
      </w:r>
      <w:r w:rsidR="0042409F">
        <w:fldChar w:fldCharType="end"/>
      </w:r>
      <w:r w:rsidR="00926CD8">
        <w:t xml:space="preserve">: </w:t>
      </w:r>
      <w:r>
        <w:t>Changes to reporting of Lump Sums</w:t>
      </w:r>
      <w:bookmarkEnd w:id="973"/>
      <w:bookmarkEnd w:id="974"/>
      <w:bookmarkEnd w:id="975"/>
    </w:p>
    <w:p w14:paraId="6A7EBC45" w14:textId="054141BA" w:rsidR="00EB4DD4" w:rsidRDefault="003F74F9" w:rsidP="000E6760">
      <w:pPr>
        <w:pStyle w:val="BodyText"/>
      </w:pPr>
      <w:r w:rsidRPr="003F74F9">
        <w:rPr>
          <w:noProof/>
        </w:rPr>
        <w:drawing>
          <wp:inline distT="0" distB="0" distL="0" distR="0" wp14:anchorId="3992C89F" wp14:editId="509748A9">
            <wp:extent cx="6019800" cy="2559050"/>
            <wp:effectExtent l="0" t="0" r="0"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02">
                      <a:extLst>
                        <a:ext uri="{28A0092B-C50C-407E-A947-70E740481C1C}">
                          <a14:useLocalDpi xmlns:a14="http://schemas.microsoft.com/office/drawing/2010/main" val="0"/>
                        </a:ext>
                      </a:extLst>
                    </a:blip>
                    <a:srcRect/>
                    <a:stretch>
                      <a:fillRect/>
                    </a:stretch>
                  </pic:blipFill>
                  <pic:spPr bwMode="auto">
                    <a:xfrm>
                      <a:off x="0" y="0"/>
                      <a:ext cx="6019800" cy="2559050"/>
                    </a:xfrm>
                    <a:prstGeom prst="rect">
                      <a:avLst/>
                    </a:prstGeom>
                    <a:noFill/>
                    <a:ln>
                      <a:noFill/>
                    </a:ln>
                  </pic:spPr>
                </pic:pic>
              </a:graphicData>
            </a:graphic>
          </wp:inline>
        </w:drawing>
      </w:r>
    </w:p>
    <w:p w14:paraId="03EA8B99" w14:textId="1EE65AAB" w:rsidR="00E1568D" w:rsidRPr="00890B9D" w:rsidRDefault="00E1568D" w:rsidP="000E6760">
      <w:pPr>
        <w:pStyle w:val="BodyText"/>
      </w:pPr>
      <w:r w:rsidRPr="00890B9D">
        <w:t xml:space="preserve">By </w:t>
      </w:r>
      <w:r w:rsidR="007A3384">
        <w:t>in</w:t>
      </w:r>
      <w:r w:rsidR="00337C5D">
        <w:t>troducing the reporting of L</w:t>
      </w:r>
      <w:r w:rsidRPr="00890B9D">
        <w:t xml:space="preserve">ump Sum E amounts by financial year, this will streamline the </w:t>
      </w:r>
      <w:r w:rsidR="00525FA8">
        <w:t>IITR</w:t>
      </w:r>
      <w:r w:rsidRPr="00890B9D">
        <w:t xml:space="preserve"> process for payees and remove the requirement for the payers to issue </w:t>
      </w:r>
      <w:hyperlink r:id="rId103" w:anchor="Other_amounts_accrued_before_the_current_financial_year" w:history="1">
        <w:hyperlink r:id="rId104" w:anchor="Employee_letter" w:history="1">
          <w:hyperlink r:id="rId105" w:anchor="ato-ReportingbackpaymentsinSTP" w:history="1">
            <w:r w:rsidR="00701409" w:rsidRPr="00E71131">
              <w:rPr>
                <w:rStyle w:val="Hyperlink"/>
              </w:rPr>
              <w:t>Lump Sum E letters</w:t>
            </w:r>
          </w:hyperlink>
        </w:hyperlink>
      </w:hyperlink>
      <w:r w:rsidRPr="00890B9D">
        <w:t xml:space="preserve"> to payees.</w:t>
      </w:r>
    </w:p>
    <w:p w14:paraId="57FA0D1A" w14:textId="252BA82A" w:rsidR="00E1568D" w:rsidRPr="00890B9D" w:rsidRDefault="00E1568D" w:rsidP="000E6760">
      <w:pPr>
        <w:pStyle w:val="BodyText"/>
      </w:pPr>
      <w:r w:rsidRPr="00890B9D">
        <w:t xml:space="preserve">For consistency with the payments that have </w:t>
      </w:r>
      <w:r w:rsidR="006A6D17">
        <w:t xml:space="preserve">a </w:t>
      </w:r>
      <w:r w:rsidRPr="00890B9D">
        <w:t xml:space="preserve">special tax table, </w:t>
      </w:r>
      <w:hyperlink r:id="rId106" w:history="1">
        <w:r w:rsidRPr="003844C5">
          <w:rPr>
            <w:rStyle w:val="Hyperlink"/>
          </w:rPr>
          <w:t>NAT 3347 Return to Work Payments</w:t>
        </w:r>
      </w:hyperlink>
      <w:r w:rsidRPr="00890B9D">
        <w:t xml:space="preserve"> are now separately itemised as Lump Sum W rather than included in Gross.</w:t>
      </w:r>
    </w:p>
    <w:p w14:paraId="2ED571D8" w14:textId="77777777" w:rsidR="00496A9F" w:rsidRPr="00890B9D" w:rsidRDefault="00496A9F" w:rsidP="000E6760">
      <w:pPr>
        <w:pStyle w:val="BodyText"/>
      </w:pPr>
      <w:r w:rsidRPr="00890B9D">
        <w:t xml:space="preserve">The values permissible for the </w:t>
      </w:r>
      <w:r w:rsidR="00881EBB" w:rsidRPr="00890B9D">
        <w:t>lump sum</w:t>
      </w:r>
      <w:r w:rsidRPr="00890B9D">
        <w:t xml:space="preserve"> type</w:t>
      </w:r>
      <w:r w:rsidR="00881EBB" w:rsidRPr="00890B9D">
        <w:t xml:space="preserve"> codes</w:t>
      </w:r>
      <w:r w:rsidRPr="00890B9D">
        <w:t xml:space="preserve"> (PAYEVNTEMP2</w:t>
      </w:r>
      <w:r w:rsidR="00881EBB" w:rsidRPr="00890B9D">
        <w:t>71</w:t>
      </w:r>
      <w:r w:rsidRPr="00890B9D">
        <w:t>) are:</w:t>
      </w:r>
    </w:p>
    <w:p w14:paraId="4D7D2550" w14:textId="6BAD84A5" w:rsidR="00496A9F" w:rsidRPr="00C24540" w:rsidRDefault="006566DD" w:rsidP="000E6760">
      <w:pPr>
        <w:pStyle w:val="ListBullet"/>
        <w:rPr>
          <w:b/>
        </w:rPr>
      </w:pPr>
      <w:bookmarkStart w:id="976" w:name="LumpSumTypeR"/>
      <w:r w:rsidRPr="00064C86">
        <w:t>R</w:t>
      </w:r>
      <w:r w:rsidR="00496A9F" w:rsidRPr="00FB1BE6">
        <w:t xml:space="preserve"> (</w:t>
      </w:r>
      <w:r w:rsidRPr="00516463">
        <w:t xml:space="preserve">Lump Sum A Type R) </w:t>
      </w:r>
      <w:r w:rsidR="00C71E2D" w:rsidRPr="00516463">
        <w:t>–</w:t>
      </w:r>
      <w:r w:rsidR="00450546" w:rsidRPr="00516463">
        <w:t xml:space="preserve"> </w:t>
      </w:r>
      <w:r w:rsidR="00E80FD6" w:rsidRPr="00E80FD6">
        <w:t>all unused annual leave or annual leave loading, and that component of long service leave that accrued from 16/08/1978, that is paid out on termination only for genuine redundancy, invalidity or early retirement scheme reasons.</w:t>
      </w:r>
      <w:r w:rsidR="007A2D0F">
        <w:t xml:space="preserve"> </w:t>
      </w:r>
      <w:r w:rsidR="00BD5336">
        <w:t>Services Australia categorise these payments as</w:t>
      </w:r>
      <w:r w:rsidR="0090114A">
        <w:rPr>
          <w:rStyle w:val="SmartLink"/>
        </w:rPr>
        <w:t xml:space="preserve"> </w:t>
      </w:r>
      <w:r w:rsidR="0090114A">
        <w:rPr>
          <w:rStyle w:val="SmartLink"/>
        </w:rPr>
        <w:fldChar w:fldCharType="begin"/>
      </w:r>
      <w:r w:rsidR="0090114A">
        <w:rPr>
          <w:rStyle w:val="SmartLink"/>
        </w:rPr>
        <w:instrText xml:space="preserve"> REF SA_TERM \h  \* MERGEFORMAT </w:instrText>
      </w:r>
      <w:r w:rsidR="0090114A">
        <w:rPr>
          <w:rStyle w:val="SmartLink"/>
        </w:rPr>
      </w:r>
      <w:r w:rsidR="0090114A">
        <w:rPr>
          <w:rStyle w:val="SmartLink"/>
        </w:rPr>
        <w:fldChar w:fldCharType="separate"/>
      </w:r>
      <w:r w:rsidR="00C14FEC" w:rsidRPr="00C14FEC">
        <w:rPr>
          <w:rStyle w:val="SmartLink"/>
        </w:rPr>
        <w:t>Termination Payment</w:t>
      </w:r>
      <w:r w:rsidR="00C14FEC">
        <w:t xml:space="preserve"> </w:t>
      </w:r>
      <w:r w:rsidR="0090114A">
        <w:rPr>
          <w:rStyle w:val="SmartLink"/>
        </w:rPr>
        <w:fldChar w:fldCharType="end"/>
      </w:r>
      <w:r w:rsidR="0090114A" w:rsidRPr="00C24540">
        <w:rPr>
          <w:b/>
        </w:rPr>
        <w:t xml:space="preserve"> </w:t>
      </w:r>
    </w:p>
    <w:p w14:paraId="550D5098" w14:textId="2B26CD86" w:rsidR="00B14E3B" w:rsidRPr="007E7B7E" w:rsidRDefault="00C3163E" w:rsidP="000E6760">
      <w:pPr>
        <w:pStyle w:val="ListBullet"/>
        <w:rPr>
          <w:color w:val="000000" w:themeColor="text1"/>
        </w:rPr>
      </w:pPr>
      <w:bookmarkStart w:id="977" w:name="LumpSumTypeT"/>
      <w:bookmarkEnd w:id="976"/>
      <w:r w:rsidRPr="00516463">
        <w:t>T (Lump Sum A Type T) -</w:t>
      </w:r>
      <w:r w:rsidRPr="00FB1BE6">
        <w:t xml:space="preserve"> </w:t>
      </w:r>
      <w:r w:rsidR="00DD00C8" w:rsidRPr="00516463">
        <w:t>Unused annual leave or annual leave loading that accrued before 17/08/1993, and long service leave accrued between 16/08/1978 and 17/08/1993, that is paid out on termination for normal termination (other than for a genuine redundancy, invalidity or early retirement scheme reason)</w:t>
      </w:r>
      <w:r w:rsidR="00D148F2">
        <w:t>. Services Australia categorise these payments as</w:t>
      </w:r>
      <w:r w:rsidR="00F30DCA">
        <w:t xml:space="preserve"> </w:t>
      </w:r>
      <w:r w:rsidR="00F30DCA" w:rsidRPr="00825495">
        <w:rPr>
          <w:rStyle w:val="SmartLink"/>
        </w:rPr>
        <w:fldChar w:fldCharType="begin"/>
      </w:r>
      <w:r w:rsidR="00F30DCA" w:rsidRPr="00825495">
        <w:rPr>
          <w:rStyle w:val="SmartLink"/>
        </w:rPr>
        <w:instrText xml:space="preserve"> REF SA_TERM \h </w:instrText>
      </w:r>
      <w:r w:rsidR="00F30DCA" w:rsidRPr="00825495">
        <w:rPr>
          <w:rStyle w:val="SmartLink"/>
        </w:rPr>
      </w:r>
      <w:r w:rsidR="00F30DCA" w:rsidRPr="00825495">
        <w:rPr>
          <w:rStyle w:val="SmartLink"/>
        </w:rPr>
        <w:fldChar w:fldCharType="separate"/>
      </w:r>
      <w:r w:rsidR="00C14FEC">
        <w:t xml:space="preserve">Termination Payment </w:t>
      </w:r>
      <w:r w:rsidR="00F30DCA" w:rsidRPr="00825495">
        <w:rPr>
          <w:rStyle w:val="SmartLink"/>
        </w:rPr>
        <w:fldChar w:fldCharType="end"/>
      </w:r>
    </w:p>
    <w:p w14:paraId="7AD9AB96" w14:textId="75A5D342" w:rsidR="00991E21" w:rsidRPr="00FB1BE6" w:rsidRDefault="004115D5" w:rsidP="000E6760">
      <w:pPr>
        <w:pStyle w:val="ListBullet"/>
      </w:pPr>
      <w:bookmarkStart w:id="978" w:name="LumpSumTypeB"/>
      <w:bookmarkEnd w:id="977"/>
      <w:r w:rsidRPr="00E36F43">
        <w:t xml:space="preserve">B (Lump Sum B) </w:t>
      </w:r>
      <w:r w:rsidR="00A57719" w:rsidRPr="00E36F43">
        <w:t>–</w:t>
      </w:r>
      <w:r w:rsidR="00911F63">
        <w:t xml:space="preserve"> </w:t>
      </w:r>
      <w:r w:rsidR="00911F63" w:rsidRPr="00911F63">
        <w:t>long service leave that accrued prior to</w:t>
      </w:r>
      <w:r w:rsidR="00911F63">
        <w:t xml:space="preserve"> </w:t>
      </w:r>
      <w:r w:rsidR="00911F63" w:rsidRPr="00911F63">
        <w:t>16/08/1978 that is paid out on termination, no matter the cessation reason. Only 5% of this reported amount is subject to withholding</w:t>
      </w:r>
      <w:r w:rsidR="00911F63">
        <w:t>.</w:t>
      </w:r>
      <w:r w:rsidR="00D148F2">
        <w:t xml:space="preserve"> Services Australia categorise these payments as </w:t>
      </w:r>
      <w:r w:rsidR="00D148F2">
        <w:fldChar w:fldCharType="begin"/>
      </w:r>
      <w:r w:rsidR="00D148F2">
        <w:instrText xml:space="preserve"> REF SA_LUMP \h </w:instrText>
      </w:r>
      <w:r w:rsidR="00D148F2">
        <w:fldChar w:fldCharType="separate"/>
      </w:r>
      <w:r w:rsidR="00C14FEC">
        <w:t xml:space="preserve">Lump Sum </w:t>
      </w:r>
      <w:r w:rsidR="00D148F2">
        <w:fldChar w:fldCharType="end"/>
      </w:r>
      <w:bookmarkEnd w:id="978"/>
    </w:p>
    <w:p w14:paraId="0B988791" w14:textId="621D5288" w:rsidR="00D31742" w:rsidRPr="00FB1BE6" w:rsidRDefault="00505AC4" w:rsidP="000E6760">
      <w:pPr>
        <w:pStyle w:val="ListBullet"/>
      </w:pPr>
      <w:bookmarkStart w:id="979" w:name="LumpSumTypeD"/>
      <w:r w:rsidRPr="00516463">
        <w:t>D (</w:t>
      </w:r>
      <w:r w:rsidR="00D31742" w:rsidRPr="00516463">
        <w:t>Lump sum D</w:t>
      </w:r>
      <w:r w:rsidRPr="00516463">
        <w:t>)</w:t>
      </w:r>
      <w:r w:rsidRPr="00FB1BE6">
        <w:t xml:space="preserve"> -</w:t>
      </w:r>
      <w:r w:rsidR="00D31742" w:rsidRPr="00FB1BE6">
        <w:t xml:space="preserve"> represents the </w:t>
      </w:r>
      <w:r w:rsidRPr="00FB1BE6">
        <w:t xml:space="preserve">tax-free </w:t>
      </w:r>
      <w:r w:rsidR="00D31742" w:rsidRPr="00FB1BE6">
        <w:t xml:space="preserve">amount of </w:t>
      </w:r>
      <w:r w:rsidR="00350F88" w:rsidRPr="00516463">
        <w:rPr>
          <w:rStyle w:val="IntenseEmphasis"/>
        </w:rPr>
        <w:t>only</w:t>
      </w:r>
      <w:r w:rsidR="00350F88" w:rsidRPr="00FB1BE6">
        <w:t xml:space="preserve"> a</w:t>
      </w:r>
      <w:r w:rsidR="00BB21AD" w:rsidRPr="00FB1BE6">
        <w:t xml:space="preserve"> </w:t>
      </w:r>
      <w:r w:rsidR="00D31742" w:rsidRPr="00FB1BE6">
        <w:t>genuine redundancy payment or early retirement scheme payment</w:t>
      </w:r>
      <w:r w:rsidR="00080E37" w:rsidRPr="00FB1BE6">
        <w:t>,</w:t>
      </w:r>
      <w:r w:rsidR="00D31742" w:rsidRPr="00FB1BE6">
        <w:t xml:space="preserve"> </w:t>
      </w:r>
      <w:r w:rsidR="005766FB" w:rsidRPr="00FB1BE6">
        <w:t>up to</w:t>
      </w:r>
      <w:r w:rsidR="00D31742" w:rsidRPr="00FB1BE6">
        <w:t xml:space="preserve"> the </w:t>
      </w:r>
      <w:r w:rsidR="00071F98" w:rsidRPr="00FB1BE6">
        <w:t xml:space="preserve">limit, based on the </w:t>
      </w:r>
      <w:proofErr w:type="gramStart"/>
      <w:r w:rsidR="007F1E62">
        <w:t>payees</w:t>
      </w:r>
      <w:proofErr w:type="gramEnd"/>
      <w:r w:rsidR="00071F98" w:rsidRPr="00FB1BE6">
        <w:t xml:space="preserve"> years of service</w:t>
      </w:r>
      <w:r w:rsidR="00D148F2">
        <w:t>. Services Australia categorise these payments as</w:t>
      </w:r>
      <w:r w:rsidR="0090114A">
        <w:t xml:space="preserve"> </w:t>
      </w:r>
      <w:r w:rsidR="0090114A" w:rsidRPr="0090114A">
        <w:rPr>
          <w:rStyle w:val="SmartLink"/>
        </w:rPr>
        <w:fldChar w:fldCharType="begin"/>
      </w:r>
      <w:r w:rsidR="0090114A" w:rsidRPr="0090114A">
        <w:rPr>
          <w:rStyle w:val="SmartLink"/>
        </w:rPr>
        <w:instrText xml:space="preserve"> REF SA_TERM \h </w:instrText>
      </w:r>
      <w:r w:rsidR="0090114A" w:rsidRPr="0090114A">
        <w:rPr>
          <w:rStyle w:val="SmartLink"/>
        </w:rPr>
      </w:r>
      <w:r w:rsidR="0090114A" w:rsidRPr="0090114A">
        <w:rPr>
          <w:rStyle w:val="SmartLink"/>
        </w:rPr>
        <w:fldChar w:fldCharType="separate"/>
      </w:r>
      <w:r w:rsidR="00C14FEC">
        <w:t xml:space="preserve">Termination Payment </w:t>
      </w:r>
      <w:r w:rsidR="0090114A" w:rsidRPr="0090114A">
        <w:rPr>
          <w:rStyle w:val="SmartLink"/>
        </w:rPr>
        <w:fldChar w:fldCharType="end"/>
      </w:r>
    </w:p>
    <w:p w14:paraId="759572B4" w14:textId="3D9F5D3E" w:rsidR="00D31742" w:rsidRPr="00D20D1E" w:rsidRDefault="006976DB" w:rsidP="000E6760">
      <w:pPr>
        <w:pStyle w:val="ListBullet"/>
      </w:pPr>
      <w:bookmarkStart w:id="980" w:name="LumpSumTypeE"/>
      <w:bookmarkEnd w:id="979"/>
      <w:r w:rsidRPr="00516463">
        <w:t>E (</w:t>
      </w:r>
      <w:r w:rsidR="00D31742" w:rsidRPr="00516463">
        <w:t>Lump sum E</w:t>
      </w:r>
      <w:r w:rsidRPr="00516463">
        <w:t>)</w:t>
      </w:r>
      <w:r w:rsidRPr="00064C86">
        <w:t xml:space="preserve"> - </w:t>
      </w:r>
      <w:r w:rsidR="00D31742" w:rsidRPr="00FB1BE6">
        <w:t xml:space="preserve">represents the amount for back payment of </w:t>
      </w:r>
      <w:r w:rsidR="004448EF" w:rsidRPr="00FB1BE6">
        <w:t>remuneration</w:t>
      </w:r>
      <w:r w:rsidR="007F6CE0" w:rsidRPr="00FB1BE6">
        <w:t xml:space="preserve"> </w:t>
      </w:r>
      <w:r w:rsidR="00D31742" w:rsidRPr="00FB1BE6">
        <w:t>that accrued</w:t>
      </w:r>
      <w:r w:rsidR="00493F44">
        <w:t>, or was paya</w:t>
      </w:r>
      <w:r w:rsidR="006D3B82">
        <w:t>ble,</w:t>
      </w:r>
      <w:r w:rsidR="00D31742" w:rsidRPr="00FB1BE6">
        <w:t xml:space="preserve"> more than 12 months </w:t>
      </w:r>
      <w:r w:rsidR="00BD7C71" w:rsidRPr="00FB1BE6">
        <w:t>before the date of payment</w:t>
      </w:r>
      <w:r w:rsidR="00B73F2E" w:rsidRPr="00FB1BE6">
        <w:t xml:space="preserve"> </w:t>
      </w:r>
      <w:r w:rsidR="00E7197C" w:rsidRPr="00E7197C">
        <w:t>and, prior to 1 July 2025, is also greater than or equal to the lump sum E annual threshold amount of $</w:t>
      </w:r>
      <w:r w:rsidR="00216E50" w:rsidRPr="00E7197C">
        <w:t>1,200.</w:t>
      </w:r>
      <w:r w:rsidR="00216B4E">
        <w:t xml:space="preserve"> Services Australia categorise these payments as </w:t>
      </w:r>
      <w:r w:rsidR="00216B4E" w:rsidRPr="0090114A">
        <w:rPr>
          <w:rStyle w:val="SmartLink"/>
        </w:rPr>
        <w:fldChar w:fldCharType="begin"/>
      </w:r>
      <w:r w:rsidR="00216B4E" w:rsidRPr="0090114A">
        <w:rPr>
          <w:rStyle w:val="SmartLink"/>
        </w:rPr>
        <w:instrText xml:space="preserve"> REF SA_LUMP \h </w:instrText>
      </w:r>
      <w:r w:rsidR="0090114A">
        <w:rPr>
          <w:rStyle w:val="SmartLink"/>
        </w:rPr>
        <w:instrText xml:space="preserve"> \* MERGEFORMAT </w:instrText>
      </w:r>
      <w:r w:rsidR="00216B4E" w:rsidRPr="0090114A">
        <w:rPr>
          <w:rStyle w:val="SmartLink"/>
        </w:rPr>
      </w:r>
      <w:r w:rsidR="00216B4E" w:rsidRPr="0090114A">
        <w:rPr>
          <w:rStyle w:val="SmartLink"/>
        </w:rPr>
        <w:fldChar w:fldCharType="separate"/>
      </w:r>
      <w:r w:rsidR="00C14FEC" w:rsidRPr="00C14FEC">
        <w:rPr>
          <w:rStyle w:val="SmartLink"/>
        </w:rPr>
        <w:t xml:space="preserve">Lump Sum </w:t>
      </w:r>
      <w:r w:rsidR="00216B4E" w:rsidRPr="0090114A">
        <w:rPr>
          <w:rStyle w:val="SmartLink"/>
        </w:rPr>
        <w:fldChar w:fldCharType="end"/>
      </w:r>
    </w:p>
    <w:p w14:paraId="5504547F" w14:textId="47BA62BB" w:rsidR="00CF06DA" w:rsidRDefault="00BD7C71" w:rsidP="000E6760">
      <w:pPr>
        <w:pStyle w:val="ListBullet"/>
      </w:pPr>
      <w:bookmarkStart w:id="981" w:name="LumpSumTypeW"/>
      <w:bookmarkEnd w:id="980"/>
      <w:r w:rsidRPr="00516463">
        <w:t xml:space="preserve">W (Return to Work Payments) </w:t>
      </w:r>
      <w:r w:rsidR="00FE36B8" w:rsidRPr="00064C86">
        <w:t>–</w:t>
      </w:r>
      <w:r w:rsidRPr="00FB1BE6">
        <w:t xml:space="preserve"> </w:t>
      </w:r>
      <w:r w:rsidR="00FE36B8" w:rsidRPr="00516463">
        <w:rPr>
          <w:rStyle w:val="IntenseReference"/>
          <w:b w:val="0"/>
          <w:color w:val="auto"/>
        </w:rPr>
        <w:t>New</w:t>
      </w:r>
      <w:r w:rsidR="00FE36B8" w:rsidRPr="00064C86">
        <w:t xml:space="preserve"> - </w:t>
      </w:r>
      <w:r w:rsidR="00C6173E" w:rsidRPr="00FB1BE6">
        <w:t xml:space="preserve">A return to work amount is paid to induce a person to resume work, </w:t>
      </w:r>
      <w:r w:rsidR="00617FD1">
        <w:t xml:space="preserve">for </w:t>
      </w:r>
      <w:r w:rsidR="009E221F">
        <w:t>example,</w:t>
      </w:r>
      <w:r w:rsidR="00C6173E" w:rsidRPr="00FB1BE6">
        <w:t xml:space="preserve"> to end industrial action or to leave another employer. It does not matter how the payments are described or paid, or by whom they are paid</w:t>
      </w:r>
      <w:r w:rsidR="008B091E" w:rsidRPr="00FB1BE6">
        <w:t>.</w:t>
      </w:r>
      <w:r w:rsidR="00731C3D" w:rsidRPr="00FB1BE6">
        <w:t xml:space="preserve"> </w:t>
      </w:r>
      <w:r w:rsidR="000967C4">
        <w:t>This was previously reported in gross.</w:t>
      </w:r>
      <w:r w:rsidR="00216B4E">
        <w:t xml:space="preserve"> Services Australia categorise these payments as </w:t>
      </w:r>
      <w:r w:rsidR="00216B4E">
        <w:fldChar w:fldCharType="begin"/>
      </w:r>
      <w:r w:rsidR="00216B4E">
        <w:instrText xml:space="preserve"> REF SA_LUMP \h </w:instrText>
      </w:r>
      <w:r w:rsidR="0090114A">
        <w:instrText xml:space="preserve"> \* MERGEFORMAT </w:instrText>
      </w:r>
      <w:r w:rsidR="00216B4E">
        <w:fldChar w:fldCharType="separate"/>
      </w:r>
      <w:r w:rsidR="00C14FEC" w:rsidRPr="00C14FEC">
        <w:rPr>
          <w:rStyle w:val="SmartLink"/>
        </w:rPr>
        <w:t>Lump Sum</w:t>
      </w:r>
      <w:r w:rsidR="00C14FEC">
        <w:t xml:space="preserve"> </w:t>
      </w:r>
      <w:r w:rsidR="00216B4E">
        <w:fldChar w:fldCharType="end"/>
      </w:r>
      <w:r w:rsidR="00216B4E">
        <w:t>.</w:t>
      </w:r>
      <w:bookmarkEnd w:id="981"/>
    </w:p>
    <w:p w14:paraId="3E06BA83" w14:textId="12980092" w:rsidR="005D4CB1" w:rsidRPr="00890B9D" w:rsidRDefault="005D4CB1">
      <w:pPr>
        <w:pStyle w:val="Cross-Reference"/>
      </w:pPr>
      <w:r>
        <w:t xml:space="preserve">Refer to the </w:t>
      </w:r>
      <w:hyperlink r:id="rId107" w:history="1">
        <w:r w:rsidRPr="00BC242B">
          <w:rPr>
            <w:rStyle w:val="Hyperlink"/>
          </w:rPr>
          <w:t>Disaggregation of Gross Position Paper</w:t>
        </w:r>
      </w:hyperlink>
      <w:r>
        <w:t xml:space="preserve"> for detailed requirements</w:t>
      </w:r>
      <w:r w:rsidR="00456270">
        <w:t>.</w:t>
      </w:r>
    </w:p>
    <w:p w14:paraId="1E13E4E6" w14:textId="6D647691" w:rsidR="00354884" w:rsidRPr="00890B9D" w:rsidRDefault="00354884">
      <w:pPr>
        <w:pStyle w:val="Cross-Reference"/>
      </w:pPr>
      <w:r w:rsidRPr="00890B9D">
        <w:t xml:space="preserve">Refer to business rules in section </w:t>
      </w:r>
      <w:r w:rsidR="009A4704" w:rsidRPr="00825495">
        <w:rPr>
          <w:rStyle w:val="SmartLink"/>
        </w:rPr>
        <w:fldChar w:fldCharType="begin"/>
      </w:r>
      <w:r w:rsidR="009A4704" w:rsidRPr="00825495">
        <w:rPr>
          <w:rStyle w:val="SmartLink"/>
        </w:rPr>
        <w:instrText xml:space="preserve"> REF _Ref33886856 \w \h </w:instrText>
      </w:r>
      <w:r w:rsidR="009A4704" w:rsidRPr="00825495">
        <w:rPr>
          <w:rStyle w:val="SmartLink"/>
        </w:rPr>
      </w:r>
      <w:r w:rsidR="009A4704" w:rsidRPr="00825495">
        <w:rPr>
          <w:rStyle w:val="SmartLink"/>
        </w:rPr>
        <w:fldChar w:fldCharType="separate"/>
      </w:r>
      <w:r w:rsidR="00C14FEC">
        <w:rPr>
          <w:rStyle w:val="SmartLink"/>
        </w:rPr>
        <w:t>5.9.12</w:t>
      </w:r>
      <w:r w:rsidR="009A4704"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_Ref33886861 \h </w:instrText>
      </w:r>
      <w:r w:rsidRPr="00825495">
        <w:rPr>
          <w:rStyle w:val="SmartLink"/>
        </w:rPr>
      </w:r>
      <w:r w:rsidRPr="00825495">
        <w:rPr>
          <w:rStyle w:val="SmartLink"/>
        </w:rPr>
        <w:fldChar w:fldCharType="separate"/>
      </w:r>
      <w:r w:rsidR="00C01EFE" w:rsidRPr="00825495">
        <w:rPr>
          <w:rStyle w:val="SmartLink"/>
        </w:rPr>
        <w:t>Lump Sums</w:t>
      </w:r>
      <w:r w:rsidRPr="00825495">
        <w:rPr>
          <w:rStyle w:val="SmartLink"/>
        </w:rPr>
        <w:fldChar w:fldCharType="end"/>
      </w:r>
      <w:r w:rsidRPr="00890B9D">
        <w:t>.</w:t>
      </w:r>
    </w:p>
    <w:p w14:paraId="7C411FEC" w14:textId="34CBDF7D" w:rsidR="004A36AE" w:rsidRPr="00890B9D" w:rsidRDefault="004A36AE">
      <w:pPr>
        <w:pStyle w:val="Cross-Reference"/>
      </w:pPr>
      <w:r w:rsidRPr="00890B9D">
        <w:t xml:space="preserve">Refer to enumeration codes in section </w:t>
      </w:r>
      <w:r w:rsidR="00D37D99" w:rsidRPr="00825495">
        <w:rPr>
          <w:rStyle w:val="SmartLink"/>
        </w:rPr>
        <w:fldChar w:fldCharType="begin"/>
      </w:r>
      <w:r w:rsidR="00D37D99" w:rsidRPr="00825495">
        <w:rPr>
          <w:rStyle w:val="SmartLink"/>
        </w:rPr>
        <w:instrText xml:space="preserve"> REF _Ref55343357 \r \h </w:instrText>
      </w:r>
      <w:r w:rsidR="00D37D99" w:rsidRPr="00825495">
        <w:rPr>
          <w:rStyle w:val="SmartLink"/>
        </w:rPr>
      </w:r>
      <w:r w:rsidR="00D37D99" w:rsidRPr="00825495">
        <w:rPr>
          <w:rStyle w:val="SmartLink"/>
        </w:rPr>
        <w:fldChar w:fldCharType="separate"/>
      </w:r>
      <w:r w:rsidR="00C14FEC">
        <w:rPr>
          <w:rStyle w:val="SmartLink"/>
        </w:rPr>
        <w:t>10.12</w:t>
      </w:r>
      <w:r w:rsidR="00D37D99"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Pr="00825495">
        <w:rPr>
          <w:rStyle w:val="SmartLink"/>
        </w:rPr>
      </w:r>
      <w:r w:rsidRPr="00825495">
        <w:rPr>
          <w:rStyle w:val="SmartLink"/>
        </w:rPr>
        <w:fldChar w:fldCharType="separate"/>
      </w:r>
      <w:r w:rsidRPr="00825495">
        <w:rPr>
          <w:rStyle w:val="SmartLink"/>
        </w:rPr>
        <w:t>Enumerations</w:t>
      </w:r>
      <w:r w:rsidRPr="00825495">
        <w:rPr>
          <w:rStyle w:val="SmartLink"/>
        </w:rPr>
        <w:fldChar w:fldCharType="end"/>
      </w:r>
      <w:r w:rsidRPr="00890B9D">
        <w:t>.</w:t>
      </w:r>
    </w:p>
    <w:p w14:paraId="69729A4E" w14:textId="48B26611" w:rsidR="00E21E14" w:rsidRPr="00890B9D" w:rsidRDefault="00E21E14" w:rsidP="004A0EAE">
      <w:pPr>
        <w:pStyle w:val="Heading3"/>
      </w:pPr>
      <w:bookmarkStart w:id="982" w:name="_Ref33892665"/>
      <w:bookmarkStart w:id="983" w:name="_Ref33892668"/>
      <w:bookmarkEnd w:id="972"/>
      <w:r w:rsidRPr="00890B9D">
        <w:lastRenderedPageBreak/>
        <w:t>Employment Termination Payments (ETPs)</w:t>
      </w:r>
      <w:bookmarkEnd w:id="982"/>
      <w:bookmarkEnd w:id="983"/>
    </w:p>
    <w:p w14:paraId="6C96846A" w14:textId="77777777" w:rsidR="00731EF9" w:rsidRPr="00890B9D" w:rsidRDefault="004A6D50" w:rsidP="000E6760">
      <w:pPr>
        <w:pStyle w:val="BodyText"/>
      </w:pPr>
      <w:r w:rsidRPr="00890B9D">
        <w:t>ETPs a</w:t>
      </w:r>
      <w:r w:rsidR="00D8301A" w:rsidRPr="00890B9D">
        <w:t xml:space="preserve">re reported by ETP code/payment date, rather than by YTD as all the other Payment Types are reported. </w:t>
      </w:r>
      <w:r w:rsidR="00CC3F3D" w:rsidRPr="00890B9D">
        <w:t xml:space="preserve">This is due to the specific tax concessions </w:t>
      </w:r>
      <w:r w:rsidR="0097755E" w:rsidRPr="00890B9D">
        <w:t>that apply for these payments that consider the actual date of payment.</w:t>
      </w:r>
    </w:p>
    <w:p w14:paraId="6562CDCB" w14:textId="77777777" w:rsidR="00060C7C" w:rsidRPr="00890B9D" w:rsidRDefault="00060C7C" w:rsidP="000E6760">
      <w:pPr>
        <w:pStyle w:val="BodyText"/>
      </w:pPr>
      <w:r w:rsidRPr="00890B9D">
        <w:t xml:space="preserve">The values permissible for the </w:t>
      </w:r>
      <w:r w:rsidR="00E66186" w:rsidRPr="00890B9D">
        <w:t>ETP</w:t>
      </w:r>
      <w:r w:rsidRPr="00890B9D">
        <w:t xml:space="preserve"> codes (PAYEVNTEMP</w:t>
      </w:r>
      <w:r w:rsidR="00E66186" w:rsidRPr="00890B9D">
        <w:t>34</w:t>
      </w:r>
      <w:r w:rsidRPr="00890B9D">
        <w:t>) are:</w:t>
      </w:r>
    </w:p>
    <w:p w14:paraId="1A7DC52E" w14:textId="77777777" w:rsidR="00E21E14" w:rsidRPr="00C24540" w:rsidRDefault="00060C7C" w:rsidP="000E6760">
      <w:pPr>
        <w:pStyle w:val="ListBullet"/>
        <w:rPr>
          <w:rFonts w:eastAsiaTheme="minorEastAsia" w:cstheme="minorHAnsi"/>
          <w:b/>
        </w:rPr>
      </w:pPr>
      <w:bookmarkStart w:id="984" w:name="ETPCodeR"/>
      <w:r w:rsidRPr="00FB1BE6">
        <w:t>R (</w:t>
      </w:r>
      <w:r w:rsidR="002423FA" w:rsidRPr="00FB1BE6">
        <w:t>Redundancy et al</w:t>
      </w:r>
      <w:r w:rsidRPr="00FB1BE6">
        <w:t>)</w:t>
      </w:r>
      <w:r w:rsidRPr="00C24540">
        <w:t xml:space="preserve"> –</w:t>
      </w:r>
      <w:r w:rsidR="00D8458F" w:rsidRPr="00C24540">
        <w:t xml:space="preserve"> </w:t>
      </w:r>
      <w:r w:rsidR="002F6FC0" w:rsidRPr="00C24540">
        <w:t>a</w:t>
      </w:r>
      <w:r w:rsidR="00B07525" w:rsidRPr="00C24540">
        <w:t xml:space="preserve"> </w:t>
      </w:r>
      <w:r w:rsidR="00801634" w:rsidRPr="00FB1BE6">
        <w:rPr>
          <w:rStyle w:val="IntenseEmphasis"/>
        </w:rPr>
        <w:t>life benefit</w:t>
      </w:r>
      <w:r w:rsidR="00801634" w:rsidRPr="00C24540">
        <w:t xml:space="preserve"> </w:t>
      </w:r>
      <w:r w:rsidR="00B07525" w:rsidRPr="00C24540">
        <w:t xml:space="preserve">payment as a consequence of employment, </w:t>
      </w:r>
      <w:r w:rsidR="00F47DA7" w:rsidRPr="00C24540">
        <w:t xml:space="preserve">paid </w:t>
      </w:r>
      <w:r w:rsidR="001966E5" w:rsidRPr="00C24540">
        <w:t>only for reasons of genuine redundancy (</w:t>
      </w:r>
      <w:r w:rsidR="0000056C" w:rsidRPr="00C24540">
        <w:t xml:space="preserve">the employer decides the job no longer </w:t>
      </w:r>
      <w:r w:rsidR="00C64B9C" w:rsidRPr="00C24540">
        <w:t>exists)</w:t>
      </w:r>
      <w:r w:rsidR="00C32C57" w:rsidRPr="00C24540">
        <w:t>, invalidity</w:t>
      </w:r>
      <w:r w:rsidR="00E76168" w:rsidRPr="00C24540">
        <w:t xml:space="preserve"> (</w:t>
      </w:r>
      <w:r w:rsidR="006E3D45" w:rsidRPr="00C24540">
        <w:t>the employee sustained a permanent disability</w:t>
      </w:r>
      <w:r w:rsidR="005B36FE" w:rsidRPr="00C24540">
        <w:t>)</w:t>
      </w:r>
      <w:r w:rsidR="00835848" w:rsidRPr="00C24540">
        <w:t>,</w:t>
      </w:r>
      <w:r w:rsidR="001E12AA" w:rsidRPr="00C24540">
        <w:t xml:space="preserve"> early retirement scheme (</w:t>
      </w:r>
      <w:r w:rsidR="00991B0F" w:rsidRPr="00C24540">
        <w:t>an ATO-approved plan that offers employees incentives to retire early or resign when the employer is rationalising or reorganising their business operations)</w:t>
      </w:r>
      <w:r w:rsidR="00835848" w:rsidRPr="00C24540">
        <w:t xml:space="preserve"> or compensation for personal injury, unfair dismissal, harassment or discrimination</w:t>
      </w:r>
      <w:r w:rsidR="006D6261" w:rsidRPr="00C24540">
        <w:t>.</w:t>
      </w:r>
      <w:r w:rsidR="003853EA" w:rsidRPr="00C24540">
        <w:t xml:space="preserve"> This is </w:t>
      </w:r>
      <w:r w:rsidR="00F637EE" w:rsidRPr="00C24540">
        <w:t xml:space="preserve">the excluded </w:t>
      </w:r>
      <w:r w:rsidR="00E409C3" w:rsidRPr="00C24540">
        <w:t>part</w:t>
      </w:r>
      <w:r w:rsidR="00F637EE" w:rsidRPr="00C24540">
        <w:t xml:space="preserve"> of the ETP</w:t>
      </w:r>
    </w:p>
    <w:p w14:paraId="660246C8" w14:textId="5DC3D135" w:rsidR="002423FA" w:rsidRPr="00D20D1E" w:rsidRDefault="00CB7DDD" w:rsidP="000E6760">
      <w:pPr>
        <w:pStyle w:val="ListBullet"/>
      </w:pPr>
      <w:bookmarkStart w:id="985" w:name="ETPCodeO"/>
      <w:bookmarkEnd w:id="984"/>
      <w:r w:rsidRPr="00F030B2">
        <w:t>O (</w:t>
      </w:r>
      <w:r w:rsidR="00D40932" w:rsidRPr="00F030B2">
        <w:t>Other Reason)</w:t>
      </w:r>
      <w:r w:rsidR="00D40932" w:rsidRPr="00FB1BE6">
        <w:t xml:space="preserve"> </w:t>
      </w:r>
      <w:r w:rsidR="007E2A23" w:rsidRPr="00FB1BE6">
        <w:t>–</w:t>
      </w:r>
      <w:r w:rsidR="00D40932" w:rsidRPr="00FB1BE6">
        <w:t xml:space="preserve"> </w:t>
      </w:r>
      <w:r w:rsidR="007E2A23" w:rsidRPr="00FB1BE6">
        <w:t xml:space="preserve">a </w:t>
      </w:r>
      <w:r w:rsidR="00801634" w:rsidRPr="00F030B2">
        <w:rPr>
          <w:rStyle w:val="IntenseEmphasis"/>
        </w:rPr>
        <w:t>life benefit</w:t>
      </w:r>
      <w:r w:rsidR="00801634" w:rsidRPr="00FB1BE6">
        <w:t xml:space="preserve"> </w:t>
      </w:r>
      <w:r w:rsidR="007E2A23" w:rsidRPr="00FB1BE6">
        <w:t xml:space="preserve">payment </w:t>
      </w:r>
      <w:proofErr w:type="gramStart"/>
      <w:r w:rsidR="007E2A23" w:rsidRPr="00FB1BE6">
        <w:t>as a consequence of</w:t>
      </w:r>
      <w:proofErr w:type="gramEnd"/>
      <w:r w:rsidR="007E2A23" w:rsidRPr="00FB1BE6">
        <w:t xml:space="preserve"> employment, paid for </w:t>
      </w:r>
      <w:r w:rsidR="008F4E4A" w:rsidRPr="00FB1BE6">
        <w:t>reasons other than for “R” above.</w:t>
      </w:r>
      <w:r w:rsidR="0074412B" w:rsidRPr="00FB1BE6">
        <w:t xml:space="preserve"> Such as </w:t>
      </w:r>
      <w:r w:rsidR="006E032F" w:rsidRPr="00FB1BE6">
        <w:t>a</w:t>
      </w:r>
      <w:r w:rsidR="00E73411">
        <w:t>n ex-gratia payment,</w:t>
      </w:r>
      <w:r w:rsidR="006E032F" w:rsidRPr="00FB1BE6">
        <w:t xml:space="preserve"> gratuity or golden handshake, </w:t>
      </w:r>
      <w:r w:rsidR="00262F07" w:rsidRPr="00FB1BE6">
        <w:t>non-genuine redundancy payments, payments in lieu of notice</w:t>
      </w:r>
      <w:r w:rsidR="00E56F26">
        <w:t xml:space="preserve"> and </w:t>
      </w:r>
      <w:r w:rsidR="00BC1676">
        <w:t xml:space="preserve">some types of </w:t>
      </w:r>
      <w:r w:rsidR="00E56F26">
        <w:t xml:space="preserve">unused leave, </w:t>
      </w:r>
      <w:r w:rsidR="00FE2DF8">
        <w:t>under specific circumstances</w:t>
      </w:r>
      <w:r w:rsidR="00E56F26">
        <w:t xml:space="preserve">. </w:t>
      </w:r>
      <w:r w:rsidR="00E409C3" w:rsidRPr="00D20D1E">
        <w:t>This is the non-excluded part of the ETP</w:t>
      </w:r>
    </w:p>
    <w:p w14:paraId="00625508" w14:textId="77777777" w:rsidR="00587A7D" w:rsidRPr="00516463" w:rsidRDefault="00587A7D" w:rsidP="000E6760">
      <w:pPr>
        <w:pStyle w:val="ListBullet"/>
      </w:pPr>
      <w:bookmarkStart w:id="986" w:name="ETPCodeS"/>
      <w:bookmarkEnd w:id="985"/>
      <w:r w:rsidRPr="00F030B2">
        <w:t>S (Split</w:t>
      </w:r>
      <w:r w:rsidR="0008330F" w:rsidRPr="00F030B2">
        <w:t xml:space="preserve"> </w:t>
      </w:r>
      <w:r w:rsidR="00DF020C" w:rsidRPr="00F030B2">
        <w:t xml:space="preserve">ETP </w:t>
      </w:r>
      <w:r w:rsidR="003B3D37" w:rsidRPr="00F030B2">
        <w:t xml:space="preserve">Type </w:t>
      </w:r>
      <w:r w:rsidR="0008330F" w:rsidRPr="00F030B2">
        <w:t>R</w:t>
      </w:r>
      <w:r w:rsidR="000A1112" w:rsidRPr="00F030B2">
        <w:t>)</w:t>
      </w:r>
      <w:r w:rsidR="000A1112" w:rsidRPr="00FB1BE6">
        <w:t xml:space="preserve"> </w:t>
      </w:r>
      <w:r w:rsidR="00891765" w:rsidRPr="00FB1BE6">
        <w:t>–</w:t>
      </w:r>
      <w:r w:rsidR="000A1112" w:rsidRPr="00FB1BE6">
        <w:t xml:space="preserve"> </w:t>
      </w:r>
      <w:r w:rsidR="00690279" w:rsidRPr="00FB1BE6">
        <w:t>a multiple</w:t>
      </w:r>
      <w:r w:rsidR="00336C82" w:rsidRPr="00FB1BE6">
        <w:t xml:space="preserve"> payment</w:t>
      </w:r>
      <w:r w:rsidR="008844E6" w:rsidRPr="00FB1BE6">
        <w:t xml:space="preserve"> for </w:t>
      </w:r>
      <w:r w:rsidR="00801634" w:rsidRPr="00F030B2">
        <w:rPr>
          <w:rStyle w:val="IntenseEmphasis"/>
        </w:rPr>
        <w:t>life benefit</w:t>
      </w:r>
      <w:r w:rsidR="00891765" w:rsidRPr="00FB1BE6">
        <w:t xml:space="preserve"> ETP</w:t>
      </w:r>
      <w:r w:rsidR="00801634" w:rsidRPr="00FB1BE6">
        <w:t xml:space="preserve"> type “R” </w:t>
      </w:r>
      <w:r w:rsidR="001C6099" w:rsidRPr="00FB1BE6">
        <w:t>for the same termination of employment</w:t>
      </w:r>
      <w:r w:rsidR="00DF020C" w:rsidRPr="00FB1BE6">
        <w:t xml:space="preserve">, where </w:t>
      </w:r>
      <w:r w:rsidR="00220DD0" w:rsidRPr="00FB1BE6">
        <w:t>the</w:t>
      </w:r>
      <w:r w:rsidR="00DF020C" w:rsidRPr="00FB1BE6">
        <w:t xml:space="preserve"> </w:t>
      </w:r>
      <w:r w:rsidR="009373DC" w:rsidRPr="00FB1BE6">
        <w:t xml:space="preserve">later payment </w:t>
      </w:r>
      <w:r w:rsidR="00801634" w:rsidRPr="00FB1BE6">
        <w:t xml:space="preserve">is </w:t>
      </w:r>
      <w:r w:rsidR="00A100FF" w:rsidRPr="00FB1BE6">
        <w:t xml:space="preserve">paid in a subsequent financial year from </w:t>
      </w:r>
      <w:r w:rsidR="00B53868" w:rsidRPr="00FB1BE6">
        <w:t xml:space="preserve">the </w:t>
      </w:r>
      <w:r w:rsidR="009D1047" w:rsidRPr="00D20D1E">
        <w:t>original</w:t>
      </w:r>
      <w:r w:rsidR="005907E8" w:rsidRPr="00D20D1E">
        <w:t xml:space="preserve"> </w:t>
      </w:r>
      <w:r w:rsidR="00FE7B95" w:rsidRPr="00D20D1E">
        <w:t>type “R” payment</w:t>
      </w:r>
      <w:r w:rsidR="00117B89" w:rsidRPr="00516463">
        <w:t>.</w:t>
      </w:r>
      <w:r w:rsidR="00A714F6" w:rsidRPr="00516463">
        <w:t xml:space="preserve"> </w:t>
      </w:r>
      <w:r w:rsidR="006A615F" w:rsidRPr="00516463">
        <w:t xml:space="preserve">The </w:t>
      </w:r>
      <w:r w:rsidR="00466382" w:rsidRPr="00516463">
        <w:t xml:space="preserve">ETP cap is reduced by the prior financial year payment to prevent </w:t>
      </w:r>
      <w:r w:rsidR="002204F9" w:rsidRPr="00516463">
        <w:t>splitting payments to avoid the ETP cap.</w:t>
      </w:r>
      <w:r w:rsidR="009E5707" w:rsidRPr="00516463">
        <w:t xml:space="preserve"> This is also the excluded part of the ETP</w:t>
      </w:r>
    </w:p>
    <w:p w14:paraId="5764B65F" w14:textId="099317F8" w:rsidR="002204F9" w:rsidRPr="00FB1BE6" w:rsidRDefault="002204F9" w:rsidP="000E6760">
      <w:pPr>
        <w:pStyle w:val="ListBullet"/>
      </w:pPr>
      <w:bookmarkStart w:id="987" w:name="ETPCodeP"/>
      <w:bookmarkEnd w:id="986"/>
      <w:r w:rsidRPr="00F030B2">
        <w:t xml:space="preserve">P (Split ETP Type O) </w:t>
      </w:r>
      <w:r w:rsidRPr="00FB1BE6">
        <w:t xml:space="preserve">- a multiple payment for </w:t>
      </w:r>
      <w:r w:rsidRPr="00F030B2">
        <w:rPr>
          <w:rStyle w:val="IntenseEmphasis"/>
        </w:rPr>
        <w:t>life benefit</w:t>
      </w:r>
      <w:r w:rsidRPr="00FB1BE6">
        <w:t xml:space="preserve"> ETP type “O” for the same termination of employment, where the later payment is paid in a subsequent financial year from the original type “</w:t>
      </w:r>
      <w:r w:rsidR="0010627A">
        <w:t>O</w:t>
      </w:r>
      <w:r w:rsidRPr="00FB1BE6">
        <w:t>” payment. The ETP cap is reduced by the prior financial year payment to prevent splitting payments to avoid the ETP cap.</w:t>
      </w:r>
      <w:r w:rsidR="009E5707" w:rsidRPr="00FB1BE6">
        <w:t xml:space="preserve"> This is also the non-excluded part of the ETP</w:t>
      </w:r>
    </w:p>
    <w:p w14:paraId="4DB549A2" w14:textId="77777777" w:rsidR="003D34BF" w:rsidRPr="00D20D1E" w:rsidRDefault="006A1CA1" w:rsidP="000E6760">
      <w:pPr>
        <w:pStyle w:val="ListBullet"/>
      </w:pPr>
      <w:bookmarkStart w:id="988" w:name="ETPCodeD"/>
      <w:bookmarkEnd w:id="987"/>
      <w:r w:rsidRPr="00516463">
        <w:t>D (</w:t>
      </w:r>
      <w:r w:rsidR="00D502A6" w:rsidRPr="00516463">
        <w:t>Dependant)</w:t>
      </w:r>
      <w:r w:rsidR="00D502A6" w:rsidRPr="00FB1BE6">
        <w:t xml:space="preserve"> – a </w:t>
      </w:r>
      <w:r w:rsidR="00D502A6" w:rsidRPr="00516463">
        <w:rPr>
          <w:rStyle w:val="IntenseEmphasis"/>
        </w:rPr>
        <w:t>death benefit</w:t>
      </w:r>
      <w:r w:rsidR="00D502A6" w:rsidRPr="00FB1BE6">
        <w:t xml:space="preserve"> payment </w:t>
      </w:r>
      <w:r w:rsidR="00622174" w:rsidRPr="00FB1BE6">
        <w:t xml:space="preserve">directly </w:t>
      </w:r>
      <w:r w:rsidR="00D502A6" w:rsidRPr="00FB1BE6">
        <w:t>to a dependant of the deceased</w:t>
      </w:r>
      <w:r w:rsidR="00622174" w:rsidRPr="00FB1BE6">
        <w:t xml:space="preserve"> employee</w:t>
      </w:r>
      <w:r w:rsidR="00D502A6" w:rsidRPr="00FB1BE6">
        <w:t>.</w:t>
      </w:r>
      <w:r w:rsidR="00CC3F6A" w:rsidRPr="00FB1BE6">
        <w:t xml:space="preserve"> A dependant may include a spouse of the deceased, a minor child</w:t>
      </w:r>
      <w:r w:rsidR="00BD5512" w:rsidRPr="00FB1BE6">
        <w:t>, a person who had an interdependency relationship with the deceased</w:t>
      </w:r>
      <w:r w:rsidR="00973D92" w:rsidRPr="00FB1BE6">
        <w:t xml:space="preserve"> or a person who was a dependant of the deceased just before the latter died</w:t>
      </w:r>
    </w:p>
    <w:p w14:paraId="3ED69C06" w14:textId="77777777" w:rsidR="00623344" w:rsidRPr="00FB1BE6" w:rsidRDefault="00623344" w:rsidP="000E6760">
      <w:pPr>
        <w:pStyle w:val="ListBullet"/>
      </w:pPr>
      <w:bookmarkStart w:id="989" w:name="ETPCodeN"/>
      <w:bookmarkEnd w:id="988"/>
      <w:r w:rsidRPr="00516463">
        <w:t>N (</w:t>
      </w:r>
      <w:proofErr w:type="gramStart"/>
      <w:r w:rsidRPr="00516463">
        <w:t>Non-Dependant</w:t>
      </w:r>
      <w:proofErr w:type="gramEnd"/>
      <w:r w:rsidRPr="00516463">
        <w:t>)</w:t>
      </w:r>
      <w:r w:rsidRPr="00FB1BE6">
        <w:t xml:space="preserve"> – a </w:t>
      </w:r>
      <w:r w:rsidRPr="00516463">
        <w:rPr>
          <w:rStyle w:val="IntenseEmphasis"/>
        </w:rPr>
        <w:t>death benefit</w:t>
      </w:r>
      <w:r w:rsidRPr="00FB1BE6">
        <w:t xml:space="preserve"> payment directly to a non-dependant of the deceased employee.</w:t>
      </w:r>
      <w:r w:rsidR="006266E6" w:rsidRPr="00FB1BE6">
        <w:t xml:space="preserve"> A non-dependant</w:t>
      </w:r>
      <w:r w:rsidR="00AB790E" w:rsidRPr="00FB1BE6">
        <w:t xml:space="preserve"> is a person who is not a dependant </w:t>
      </w:r>
      <w:r w:rsidR="003573A4" w:rsidRPr="00FB1BE6">
        <w:t xml:space="preserve">of the deceased </w:t>
      </w:r>
      <w:r w:rsidR="00AB790E" w:rsidRPr="00FB1BE6">
        <w:t xml:space="preserve">and not a trustee of </w:t>
      </w:r>
      <w:r w:rsidR="003573A4" w:rsidRPr="00FB1BE6">
        <w:t>the</w:t>
      </w:r>
      <w:r w:rsidR="00AB790E" w:rsidRPr="00FB1BE6">
        <w:t xml:space="preserve"> deceased estate</w:t>
      </w:r>
    </w:p>
    <w:p w14:paraId="4A2C79A8" w14:textId="77777777" w:rsidR="003573A4" w:rsidRPr="00FB1BE6" w:rsidRDefault="007D3FCB" w:rsidP="000E6760">
      <w:pPr>
        <w:pStyle w:val="ListBullet"/>
      </w:pPr>
      <w:bookmarkStart w:id="990" w:name="ETPCodeB"/>
      <w:bookmarkEnd w:id="989"/>
      <w:r w:rsidRPr="00516463">
        <w:t xml:space="preserve">B (Split ETP Type N) </w:t>
      </w:r>
      <w:r w:rsidRPr="00FB1BE6">
        <w:t xml:space="preserve">– a multiple payment for a </w:t>
      </w:r>
      <w:r w:rsidRPr="00516463">
        <w:rPr>
          <w:rStyle w:val="IntenseEmphasis"/>
        </w:rPr>
        <w:t>death benefit</w:t>
      </w:r>
      <w:r w:rsidRPr="00FB1BE6">
        <w:t xml:space="preserve"> ETP type “N”</w:t>
      </w:r>
      <w:r w:rsidR="0009600C" w:rsidRPr="00FB1BE6">
        <w:t xml:space="preserve"> for the same deceased</w:t>
      </w:r>
      <w:r w:rsidR="00531D52" w:rsidRPr="00FB1BE6">
        <w:t xml:space="preserve"> person</w:t>
      </w:r>
      <w:r w:rsidR="00E71F64" w:rsidRPr="00FB1BE6">
        <w:t>, where the later payment is paid in a subsequent financial year from the original type “N” payment. The ETP cap is reduced by the prior financial year payment prevent splitting payments</w:t>
      </w:r>
      <w:r w:rsidR="00416DC7" w:rsidRPr="00FB1BE6">
        <w:t xml:space="preserve"> to avoid the ETP cap</w:t>
      </w:r>
    </w:p>
    <w:p w14:paraId="2743F5F4" w14:textId="77777777" w:rsidR="007C5839" w:rsidRPr="00FB1BE6" w:rsidRDefault="007C5839" w:rsidP="000E6760">
      <w:pPr>
        <w:pStyle w:val="ListBullet"/>
      </w:pPr>
      <w:bookmarkStart w:id="991" w:name="ETPCodeT"/>
      <w:bookmarkEnd w:id="990"/>
      <w:r w:rsidRPr="00516463">
        <w:t>T (Trustee</w:t>
      </w:r>
      <w:r w:rsidR="00517916" w:rsidRPr="00516463">
        <w:t xml:space="preserve"> of the Deceased Estate) </w:t>
      </w:r>
      <w:r w:rsidR="00517916" w:rsidRPr="00FB1BE6">
        <w:t xml:space="preserve">– a </w:t>
      </w:r>
      <w:r w:rsidR="00517916" w:rsidRPr="00516463">
        <w:rPr>
          <w:rStyle w:val="IntenseEmphasis"/>
        </w:rPr>
        <w:t>death benefit</w:t>
      </w:r>
      <w:r w:rsidR="00517916" w:rsidRPr="00FB1BE6">
        <w:t xml:space="preserve"> payment directly to a trustee of the deceased estate. </w:t>
      </w:r>
      <w:r w:rsidR="00337570" w:rsidRPr="00FB1BE6">
        <w:t>This person may be an executor or administrator who has been granted probate or letters of administration by a court.</w:t>
      </w:r>
    </w:p>
    <w:bookmarkEnd w:id="991"/>
    <w:p w14:paraId="12B0B012" w14:textId="2A51EE62" w:rsidR="00CF06DA" w:rsidRDefault="00CF06DA" w:rsidP="000E6760">
      <w:pPr>
        <w:pStyle w:val="BodyText"/>
      </w:pPr>
      <w:r>
        <w:t>Services Australia categorise these payments as</w:t>
      </w:r>
      <w:r w:rsidR="003D7CD4">
        <w:t xml:space="preserve"> a </w:t>
      </w:r>
      <w:r w:rsidR="003D7CD4">
        <w:fldChar w:fldCharType="begin"/>
      </w:r>
      <w:r w:rsidR="003D7CD4">
        <w:instrText xml:space="preserve"> REF SA_TERM \h </w:instrText>
      </w:r>
      <w:r w:rsidR="0090114A">
        <w:instrText xml:space="preserve"> \* MERGEFORMAT </w:instrText>
      </w:r>
      <w:r w:rsidR="003D7CD4">
        <w:fldChar w:fldCharType="separate"/>
      </w:r>
      <w:r w:rsidR="00C14FEC" w:rsidRPr="00C14FEC">
        <w:rPr>
          <w:rStyle w:val="SmartLink"/>
        </w:rPr>
        <w:t>Termination Payment</w:t>
      </w:r>
      <w:r w:rsidR="00C14FEC">
        <w:t xml:space="preserve"> </w:t>
      </w:r>
      <w:r w:rsidR="003D7CD4">
        <w:fldChar w:fldCharType="end"/>
      </w:r>
      <w:r>
        <w:t>.</w:t>
      </w:r>
    </w:p>
    <w:p w14:paraId="74AC578D" w14:textId="4F9330DB" w:rsidR="005D4CB1" w:rsidRPr="00890B9D" w:rsidRDefault="005D4CB1">
      <w:pPr>
        <w:pStyle w:val="Cross-Reference"/>
      </w:pPr>
      <w:r>
        <w:t xml:space="preserve">Refer to the </w:t>
      </w:r>
      <w:hyperlink r:id="rId108" w:history="1">
        <w:r w:rsidRPr="00BC242B">
          <w:rPr>
            <w:rStyle w:val="Hyperlink"/>
          </w:rPr>
          <w:t>Disaggregation of Gross Position Paper</w:t>
        </w:r>
      </w:hyperlink>
      <w:r>
        <w:t xml:space="preserve"> for detailed requirements</w:t>
      </w:r>
      <w:r w:rsidR="00456270">
        <w:t>.</w:t>
      </w:r>
    </w:p>
    <w:p w14:paraId="753F55E6" w14:textId="39D62A0B" w:rsidR="000A4B6C" w:rsidRPr="00890B9D" w:rsidRDefault="000A4B6C">
      <w:pPr>
        <w:pStyle w:val="Cross-Reference"/>
      </w:pPr>
      <w:r w:rsidRPr="00890B9D">
        <w:t xml:space="preserve">For the specific Payment Types that are permissible per Income Type, refer to section </w:t>
      </w:r>
      <w:r w:rsidR="005F243A" w:rsidRPr="00825495">
        <w:rPr>
          <w:rStyle w:val="SmartLink"/>
        </w:rPr>
        <w:fldChar w:fldCharType="begin"/>
      </w:r>
      <w:r w:rsidR="005F243A" w:rsidRPr="00825495">
        <w:rPr>
          <w:rStyle w:val="SmartLink"/>
        </w:rPr>
        <w:instrText xml:space="preserve"> REF _Ref33357663 \r \h </w:instrText>
      </w:r>
      <w:r w:rsidR="005F243A" w:rsidRPr="00825495">
        <w:rPr>
          <w:rStyle w:val="SmartLink"/>
        </w:rPr>
      </w:r>
      <w:r w:rsidR="005F243A" w:rsidRPr="00825495">
        <w:rPr>
          <w:rStyle w:val="SmartLink"/>
        </w:rPr>
        <w:fldChar w:fldCharType="separate"/>
      </w:r>
      <w:r w:rsidR="00C14FEC">
        <w:rPr>
          <w:rStyle w:val="SmartLink"/>
        </w:rPr>
        <w:t>10.11</w:t>
      </w:r>
      <w:r w:rsidR="005F243A" w:rsidRPr="00825495">
        <w:rPr>
          <w:rStyle w:val="SmartLink"/>
        </w:rPr>
        <w:fldChar w:fldCharType="end"/>
      </w:r>
      <w:r w:rsidR="003C7933" w:rsidRPr="00825495">
        <w:rPr>
          <w:rStyle w:val="SmartLink"/>
        </w:rPr>
        <w:t xml:space="preserve"> </w:t>
      </w:r>
      <w:r w:rsidR="003C7933" w:rsidRPr="00825495">
        <w:rPr>
          <w:rStyle w:val="SmartLink"/>
        </w:rPr>
        <w:fldChar w:fldCharType="begin" w:fldLock="1"/>
      </w:r>
      <w:r w:rsidR="003C7933" w:rsidRPr="00825495">
        <w:rPr>
          <w:rStyle w:val="SmartLink"/>
        </w:rPr>
        <w:instrText xml:space="preserve"> REF _Ref33357663 \h </w:instrText>
      </w:r>
      <w:r w:rsidR="003C7933" w:rsidRPr="00825495">
        <w:rPr>
          <w:rStyle w:val="SmartLink"/>
        </w:rPr>
      </w:r>
      <w:r w:rsidR="003C7933" w:rsidRPr="00825495">
        <w:rPr>
          <w:rStyle w:val="SmartLink"/>
        </w:rPr>
        <w:fldChar w:fldCharType="separate"/>
      </w:r>
      <w:r w:rsidR="003C7933" w:rsidRPr="00825495">
        <w:rPr>
          <w:rStyle w:val="SmartLink"/>
        </w:rPr>
        <w:t>Payment Types Permissible per Income Type</w:t>
      </w:r>
      <w:r w:rsidR="003C7933" w:rsidRPr="00825495">
        <w:rPr>
          <w:rStyle w:val="SmartLink"/>
        </w:rPr>
        <w:fldChar w:fldCharType="end"/>
      </w:r>
      <w:r w:rsidR="00456270">
        <w:t>.</w:t>
      </w:r>
    </w:p>
    <w:p w14:paraId="19CF449B" w14:textId="708E3644" w:rsidR="002D73FE" w:rsidRPr="00890B9D" w:rsidRDefault="002D73FE">
      <w:pPr>
        <w:pStyle w:val="Cross-Reference"/>
      </w:pPr>
      <w:r w:rsidRPr="00890B9D">
        <w:t xml:space="preserve">Refer to business rules in section </w:t>
      </w:r>
      <w:r w:rsidR="009A4704" w:rsidRPr="00825495">
        <w:rPr>
          <w:rStyle w:val="SmartLink"/>
        </w:rPr>
        <w:fldChar w:fldCharType="begin"/>
      </w:r>
      <w:r w:rsidR="009A4704" w:rsidRPr="00825495">
        <w:rPr>
          <w:rStyle w:val="SmartLink"/>
        </w:rPr>
        <w:instrText xml:space="preserve"> REF _Ref33886924 \w \h </w:instrText>
      </w:r>
      <w:r w:rsidR="009A4704" w:rsidRPr="00825495">
        <w:rPr>
          <w:rStyle w:val="SmartLink"/>
        </w:rPr>
      </w:r>
      <w:r w:rsidR="009A4704" w:rsidRPr="00825495">
        <w:rPr>
          <w:rStyle w:val="SmartLink"/>
        </w:rPr>
        <w:fldChar w:fldCharType="separate"/>
      </w:r>
      <w:r w:rsidR="00C14FEC">
        <w:rPr>
          <w:rStyle w:val="SmartLink"/>
        </w:rPr>
        <w:t>5.9.13</w:t>
      </w:r>
      <w:r w:rsidR="009A4704" w:rsidRPr="00825495">
        <w:rPr>
          <w:rStyle w:val="SmartLink"/>
        </w:rPr>
        <w:fldChar w:fldCharType="end"/>
      </w:r>
      <w:r w:rsidR="0096300D" w:rsidRPr="00825495">
        <w:rPr>
          <w:rStyle w:val="SmartLink"/>
        </w:rPr>
        <w:t xml:space="preserve"> </w:t>
      </w:r>
      <w:r w:rsidR="0096300D" w:rsidRPr="00825495">
        <w:rPr>
          <w:rStyle w:val="SmartLink"/>
        </w:rPr>
        <w:fldChar w:fldCharType="begin" w:fldLock="1"/>
      </w:r>
      <w:r w:rsidR="0096300D" w:rsidRPr="00825495">
        <w:rPr>
          <w:rStyle w:val="SmartLink"/>
        </w:rPr>
        <w:instrText xml:space="preserve"> REF _Ref33886927 \h </w:instrText>
      </w:r>
      <w:r w:rsidR="0096300D" w:rsidRPr="00825495">
        <w:rPr>
          <w:rStyle w:val="SmartLink"/>
        </w:rPr>
      </w:r>
      <w:r w:rsidR="0096300D" w:rsidRPr="00825495">
        <w:rPr>
          <w:rStyle w:val="SmartLink"/>
        </w:rPr>
        <w:fldChar w:fldCharType="separate"/>
      </w:r>
      <w:r w:rsidR="00C01EFE" w:rsidRPr="00825495">
        <w:rPr>
          <w:rStyle w:val="SmartLink"/>
        </w:rPr>
        <w:t>Employment Termination Payments (ETPs)</w:t>
      </w:r>
      <w:r w:rsidR="0096300D" w:rsidRPr="00825495">
        <w:rPr>
          <w:rStyle w:val="SmartLink"/>
        </w:rPr>
        <w:fldChar w:fldCharType="end"/>
      </w:r>
      <w:r w:rsidR="0096300D" w:rsidRPr="00890B9D">
        <w:t>.</w:t>
      </w:r>
    </w:p>
    <w:p w14:paraId="3F879F16" w14:textId="0C144284" w:rsidR="004A36AE" w:rsidRPr="00890B9D" w:rsidRDefault="004A36AE">
      <w:pPr>
        <w:pStyle w:val="Cross-Reference"/>
      </w:pPr>
      <w:r w:rsidRPr="00890B9D">
        <w:t xml:space="preserve">Refer to enumeration codes in section </w:t>
      </w:r>
      <w:r w:rsidR="005F243A" w:rsidRPr="00825495">
        <w:rPr>
          <w:rStyle w:val="SmartLink"/>
        </w:rPr>
        <w:fldChar w:fldCharType="begin"/>
      </w:r>
      <w:r w:rsidR="005F243A" w:rsidRPr="00825495">
        <w:rPr>
          <w:rStyle w:val="SmartLink"/>
        </w:rPr>
        <w:instrText xml:space="preserve"> REF _Ref54774503 \r \h </w:instrText>
      </w:r>
      <w:r w:rsidR="005F243A" w:rsidRPr="00825495">
        <w:rPr>
          <w:rStyle w:val="SmartLink"/>
        </w:rPr>
      </w:r>
      <w:r w:rsidR="005F243A" w:rsidRPr="00825495">
        <w:rPr>
          <w:rStyle w:val="SmartLink"/>
        </w:rPr>
        <w:fldChar w:fldCharType="separate"/>
      </w:r>
      <w:r w:rsidR="00C14FEC">
        <w:rPr>
          <w:rStyle w:val="SmartLink"/>
        </w:rPr>
        <w:t>10.12</w:t>
      </w:r>
      <w:r w:rsidR="005F243A"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Pr="00825495">
        <w:rPr>
          <w:rStyle w:val="SmartLink"/>
        </w:rPr>
      </w:r>
      <w:r w:rsidRPr="00825495">
        <w:rPr>
          <w:rStyle w:val="SmartLink"/>
        </w:rPr>
        <w:fldChar w:fldCharType="separate"/>
      </w:r>
      <w:r w:rsidRPr="00825495">
        <w:rPr>
          <w:rStyle w:val="SmartLink"/>
        </w:rPr>
        <w:t>Enumerations</w:t>
      </w:r>
      <w:r w:rsidRPr="00825495">
        <w:rPr>
          <w:rStyle w:val="SmartLink"/>
        </w:rPr>
        <w:fldChar w:fldCharType="end"/>
      </w:r>
      <w:r w:rsidRPr="00890B9D">
        <w:t>.</w:t>
      </w:r>
    </w:p>
    <w:p w14:paraId="50EEF259" w14:textId="77777777" w:rsidR="005D0E09" w:rsidRPr="00890B9D" w:rsidRDefault="005D0E09" w:rsidP="007359C5">
      <w:pPr>
        <w:pStyle w:val="Heading2"/>
      </w:pPr>
      <w:bookmarkStart w:id="992" w:name="_Toc34747929"/>
      <w:bookmarkStart w:id="993" w:name="_Toc34748237"/>
      <w:bookmarkStart w:id="994" w:name="_Toc34748545"/>
      <w:bookmarkStart w:id="995" w:name="_Toc34753417"/>
      <w:bookmarkStart w:id="996" w:name="_Toc34831471"/>
      <w:bookmarkStart w:id="997" w:name="_Toc34847257"/>
      <w:bookmarkStart w:id="998" w:name="_Toc34847578"/>
      <w:bookmarkStart w:id="999" w:name="_Toc34847899"/>
      <w:bookmarkStart w:id="1000" w:name="_Toc34848220"/>
      <w:bookmarkStart w:id="1001" w:name="_Toc34848541"/>
      <w:bookmarkStart w:id="1002" w:name="_Toc34898347"/>
      <w:bookmarkStart w:id="1003" w:name="_Toc34899002"/>
      <w:bookmarkStart w:id="1004" w:name="_Toc34916535"/>
      <w:bookmarkStart w:id="1005" w:name="_Toc34747930"/>
      <w:bookmarkStart w:id="1006" w:name="_Toc34748238"/>
      <w:bookmarkStart w:id="1007" w:name="_Toc34748546"/>
      <w:bookmarkStart w:id="1008" w:name="_Toc34753418"/>
      <w:bookmarkStart w:id="1009" w:name="_Toc34831472"/>
      <w:bookmarkStart w:id="1010" w:name="_Toc34847258"/>
      <w:bookmarkStart w:id="1011" w:name="_Toc34847579"/>
      <w:bookmarkStart w:id="1012" w:name="_Toc34847900"/>
      <w:bookmarkStart w:id="1013" w:name="_Toc34848221"/>
      <w:bookmarkStart w:id="1014" w:name="_Toc34848542"/>
      <w:bookmarkStart w:id="1015" w:name="_Toc34898348"/>
      <w:bookmarkStart w:id="1016" w:name="_Toc34899003"/>
      <w:bookmarkStart w:id="1017" w:name="_Toc34916536"/>
      <w:bookmarkStart w:id="1018" w:name="_Toc34747931"/>
      <w:bookmarkStart w:id="1019" w:name="_Toc34748239"/>
      <w:bookmarkStart w:id="1020" w:name="_Toc34748547"/>
      <w:bookmarkStart w:id="1021" w:name="_Toc34753419"/>
      <w:bookmarkStart w:id="1022" w:name="_Toc34831473"/>
      <w:bookmarkStart w:id="1023" w:name="_Toc34847259"/>
      <w:bookmarkStart w:id="1024" w:name="_Toc34847580"/>
      <w:bookmarkStart w:id="1025" w:name="_Toc34847901"/>
      <w:bookmarkStart w:id="1026" w:name="_Toc34848222"/>
      <w:bookmarkStart w:id="1027" w:name="_Toc34848543"/>
      <w:bookmarkStart w:id="1028" w:name="_Toc34898349"/>
      <w:bookmarkStart w:id="1029" w:name="_Toc34899004"/>
      <w:bookmarkStart w:id="1030" w:name="_Toc34916537"/>
      <w:bookmarkStart w:id="1031" w:name="_Toc34747932"/>
      <w:bookmarkStart w:id="1032" w:name="_Toc34748240"/>
      <w:bookmarkStart w:id="1033" w:name="_Toc34748548"/>
      <w:bookmarkStart w:id="1034" w:name="_Toc34753420"/>
      <w:bookmarkStart w:id="1035" w:name="_Toc34831474"/>
      <w:bookmarkStart w:id="1036" w:name="_Toc34847260"/>
      <w:bookmarkStart w:id="1037" w:name="_Toc34847581"/>
      <w:bookmarkStart w:id="1038" w:name="_Toc34847902"/>
      <w:bookmarkStart w:id="1039" w:name="_Toc34848223"/>
      <w:bookmarkStart w:id="1040" w:name="_Toc34848544"/>
      <w:bookmarkStart w:id="1041" w:name="_Toc34898350"/>
      <w:bookmarkStart w:id="1042" w:name="_Toc34899005"/>
      <w:bookmarkStart w:id="1043" w:name="_Toc34916538"/>
      <w:bookmarkStart w:id="1044" w:name="_Toc34747992"/>
      <w:bookmarkStart w:id="1045" w:name="_Toc34748300"/>
      <w:bookmarkStart w:id="1046" w:name="_Toc34748608"/>
      <w:bookmarkStart w:id="1047" w:name="_Toc34753480"/>
      <w:bookmarkStart w:id="1048" w:name="_Toc34831534"/>
      <w:bookmarkStart w:id="1049" w:name="_Toc34847320"/>
      <w:bookmarkStart w:id="1050" w:name="_Toc34847641"/>
      <w:bookmarkStart w:id="1051" w:name="_Toc34847962"/>
      <w:bookmarkStart w:id="1052" w:name="_Toc34848283"/>
      <w:bookmarkStart w:id="1053" w:name="_Toc34848604"/>
      <w:bookmarkStart w:id="1054" w:name="_Toc34898410"/>
      <w:bookmarkStart w:id="1055" w:name="_Toc34899065"/>
      <w:bookmarkStart w:id="1056" w:name="_Toc34916598"/>
      <w:bookmarkStart w:id="1057" w:name="_Toc34747993"/>
      <w:bookmarkStart w:id="1058" w:name="_Toc34748301"/>
      <w:bookmarkStart w:id="1059" w:name="_Toc34748609"/>
      <w:bookmarkStart w:id="1060" w:name="_Toc34753481"/>
      <w:bookmarkStart w:id="1061" w:name="_Toc34831535"/>
      <w:bookmarkStart w:id="1062" w:name="_Toc34847321"/>
      <w:bookmarkStart w:id="1063" w:name="_Toc34847642"/>
      <w:bookmarkStart w:id="1064" w:name="_Toc34847963"/>
      <w:bookmarkStart w:id="1065" w:name="_Toc34848284"/>
      <w:bookmarkStart w:id="1066" w:name="_Toc34848605"/>
      <w:bookmarkStart w:id="1067" w:name="_Toc34898411"/>
      <w:bookmarkStart w:id="1068" w:name="_Toc34899066"/>
      <w:bookmarkStart w:id="1069" w:name="_Toc34916599"/>
      <w:bookmarkStart w:id="1070" w:name="_Toc34747994"/>
      <w:bookmarkStart w:id="1071" w:name="_Toc34748302"/>
      <w:bookmarkStart w:id="1072" w:name="_Toc34748610"/>
      <w:bookmarkStart w:id="1073" w:name="_Toc34753482"/>
      <w:bookmarkStart w:id="1074" w:name="_Toc34831536"/>
      <w:bookmarkStart w:id="1075" w:name="_Toc34847322"/>
      <w:bookmarkStart w:id="1076" w:name="_Toc34847643"/>
      <w:bookmarkStart w:id="1077" w:name="_Toc34847964"/>
      <w:bookmarkStart w:id="1078" w:name="_Toc34848285"/>
      <w:bookmarkStart w:id="1079" w:name="_Toc34848606"/>
      <w:bookmarkStart w:id="1080" w:name="_Toc34898412"/>
      <w:bookmarkStart w:id="1081" w:name="_Toc34899067"/>
      <w:bookmarkStart w:id="1082" w:name="_Toc34916600"/>
      <w:bookmarkStart w:id="1083" w:name="_Toc34747995"/>
      <w:bookmarkStart w:id="1084" w:name="_Toc34748303"/>
      <w:bookmarkStart w:id="1085" w:name="_Toc34748611"/>
      <w:bookmarkStart w:id="1086" w:name="_Toc34753483"/>
      <w:bookmarkStart w:id="1087" w:name="_Toc34831537"/>
      <w:bookmarkStart w:id="1088" w:name="_Toc34847323"/>
      <w:bookmarkStart w:id="1089" w:name="_Toc34847644"/>
      <w:bookmarkStart w:id="1090" w:name="_Toc34847965"/>
      <w:bookmarkStart w:id="1091" w:name="_Toc34848286"/>
      <w:bookmarkStart w:id="1092" w:name="_Toc34848607"/>
      <w:bookmarkStart w:id="1093" w:name="_Toc34898413"/>
      <w:bookmarkStart w:id="1094" w:name="_Toc34899068"/>
      <w:bookmarkStart w:id="1095" w:name="_Toc34916601"/>
      <w:bookmarkStart w:id="1096" w:name="_Toc34748065"/>
      <w:bookmarkStart w:id="1097" w:name="_Toc34748373"/>
      <w:bookmarkStart w:id="1098" w:name="_Toc34748681"/>
      <w:bookmarkStart w:id="1099" w:name="_Toc34753553"/>
      <w:bookmarkStart w:id="1100" w:name="_Toc34831607"/>
      <w:bookmarkStart w:id="1101" w:name="_Toc34847393"/>
      <w:bookmarkStart w:id="1102" w:name="_Toc34847714"/>
      <w:bookmarkStart w:id="1103" w:name="_Toc34848035"/>
      <w:bookmarkStart w:id="1104" w:name="_Toc34848356"/>
      <w:bookmarkStart w:id="1105" w:name="_Toc34848677"/>
      <w:bookmarkStart w:id="1106" w:name="_Toc34898483"/>
      <w:bookmarkStart w:id="1107" w:name="_Toc34899138"/>
      <w:bookmarkStart w:id="1108" w:name="_Toc34916671"/>
      <w:bookmarkStart w:id="1109" w:name="_Toc34748066"/>
      <w:bookmarkStart w:id="1110" w:name="_Toc34748374"/>
      <w:bookmarkStart w:id="1111" w:name="_Toc34748682"/>
      <w:bookmarkStart w:id="1112" w:name="_Toc34753554"/>
      <w:bookmarkStart w:id="1113" w:name="_Toc34831608"/>
      <w:bookmarkStart w:id="1114" w:name="_Toc34847394"/>
      <w:bookmarkStart w:id="1115" w:name="_Toc34847715"/>
      <w:bookmarkStart w:id="1116" w:name="_Toc34848036"/>
      <w:bookmarkStart w:id="1117" w:name="_Toc34848357"/>
      <w:bookmarkStart w:id="1118" w:name="_Toc34848678"/>
      <w:bookmarkStart w:id="1119" w:name="_Toc34898484"/>
      <w:bookmarkStart w:id="1120" w:name="_Toc34899139"/>
      <w:bookmarkStart w:id="1121" w:name="_Toc34916672"/>
      <w:bookmarkStart w:id="1122" w:name="_Toc34748067"/>
      <w:bookmarkStart w:id="1123" w:name="_Toc34748375"/>
      <w:bookmarkStart w:id="1124" w:name="_Toc34748683"/>
      <w:bookmarkStart w:id="1125" w:name="_Toc34753555"/>
      <w:bookmarkStart w:id="1126" w:name="_Toc34831609"/>
      <w:bookmarkStart w:id="1127" w:name="_Toc34847395"/>
      <w:bookmarkStart w:id="1128" w:name="_Toc34847716"/>
      <w:bookmarkStart w:id="1129" w:name="_Toc34848037"/>
      <w:bookmarkStart w:id="1130" w:name="_Toc34848358"/>
      <w:bookmarkStart w:id="1131" w:name="_Toc34848679"/>
      <w:bookmarkStart w:id="1132" w:name="_Toc34898485"/>
      <w:bookmarkStart w:id="1133" w:name="_Toc34899140"/>
      <w:bookmarkStart w:id="1134" w:name="_Toc34916673"/>
      <w:bookmarkStart w:id="1135" w:name="_Toc54861814"/>
      <w:bookmarkStart w:id="1136" w:name="_Toc238031958"/>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r w:rsidRPr="00890B9D">
        <w:t>Other Components</w:t>
      </w:r>
      <w:bookmarkEnd w:id="1135"/>
      <w:bookmarkEnd w:id="1136"/>
    </w:p>
    <w:p w14:paraId="79D414A0" w14:textId="77777777" w:rsidR="00610EC9" w:rsidRPr="00890B9D" w:rsidRDefault="00E9734A" w:rsidP="000E6760">
      <w:pPr>
        <w:pStyle w:val="BodyText"/>
      </w:pPr>
      <w:r w:rsidRPr="00890B9D">
        <w:t>These components are not reported under the Income Stream Collection, as they represent amounts for the payee, regardless of Income Type.</w:t>
      </w:r>
    </w:p>
    <w:p w14:paraId="5828253A" w14:textId="24A6E8E1" w:rsidR="003F3B64" w:rsidRPr="00890B9D" w:rsidRDefault="003F3B64" w:rsidP="004A0EAE">
      <w:pPr>
        <w:pStyle w:val="Heading3"/>
      </w:pPr>
      <w:bookmarkStart w:id="1137" w:name="_Ref33892740"/>
      <w:bookmarkStart w:id="1138" w:name="_Ref33892743"/>
      <w:r w:rsidRPr="00890B9D">
        <w:lastRenderedPageBreak/>
        <w:t>Deductions</w:t>
      </w:r>
      <w:bookmarkEnd w:id="1137"/>
      <w:bookmarkEnd w:id="1138"/>
    </w:p>
    <w:p w14:paraId="1728F984" w14:textId="77A564EE" w:rsidR="005C5F2F" w:rsidRPr="00516463" w:rsidRDefault="00FF6FBD" w:rsidP="000E6760">
      <w:pPr>
        <w:pStyle w:val="BodyText"/>
      </w:pPr>
      <w:r w:rsidRPr="00FB1BE6">
        <w:t>The fees and workplace giving</w:t>
      </w:r>
      <w:r w:rsidR="00996808" w:rsidRPr="00FB1BE6">
        <w:t xml:space="preserve"> items are identified </w:t>
      </w:r>
      <w:r w:rsidR="001C7636" w:rsidRPr="00FB1BE6">
        <w:t>discretely to</w:t>
      </w:r>
      <w:r w:rsidR="005A51DA" w:rsidRPr="00FB1BE6">
        <w:t xml:space="preserve"> enable them to be pre</w:t>
      </w:r>
      <w:r w:rsidR="00191CAB" w:rsidRPr="00FB1BE6">
        <w:t>-fill</w:t>
      </w:r>
      <w:r w:rsidR="00414976">
        <w:t>ed in</w:t>
      </w:r>
      <w:r w:rsidR="005A51DA" w:rsidRPr="00FB1BE6">
        <w:t xml:space="preserve"> </w:t>
      </w:r>
      <w:r w:rsidR="001C7636" w:rsidRPr="00FB1BE6">
        <w:t xml:space="preserve">the </w:t>
      </w:r>
      <w:r w:rsidR="00525FA8">
        <w:t>IITR</w:t>
      </w:r>
      <w:r w:rsidR="005A51DA" w:rsidRPr="00FB1BE6">
        <w:t xml:space="preserve">. </w:t>
      </w:r>
      <w:r w:rsidR="00191CAB" w:rsidRPr="00FB1BE6">
        <w:t xml:space="preserve">Additionally, payers may </w:t>
      </w:r>
      <w:r w:rsidR="00F64D95" w:rsidRPr="00FB1BE6">
        <w:t xml:space="preserve">vary withholding arrangements for payees who </w:t>
      </w:r>
      <w:r w:rsidR="006B2E73" w:rsidRPr="00FB1BE6">
        <w:t xml:space="preserve">participate in a </w:t>
      </w:r>
      <w:hyperlink r:id="rId109" w:history="1">
        <w:r w:rsidR="003844C5" w:rsidRPr="003844C5">
          <w:rPr>
            <w:rStyle w:val="Hyperlink"/>
          </w:rPr>
          <w:t>workplace giving program</w:t>
        </w:r>
      </w:hyperlink>
      <w:r w:rsidR="001B6F57" w:rsidRPr="00516463">
        <w:t xml:space="preserve">. </w:t>
      </w:r>
      <w:r w:rsidR="00C447BD" w:rsidRPr="00516463">
        <w:t xml:space="preserve">The workplace giving amount </w:t>
      </w:r>
      <w:r w:rsidR="00EB3D8B" w:rsidRPr="00516463">
        <w:t>is included in gross for report</w:t>
      </w:r>
      <w:r w:rsidR="006065C7" w:rsidRPr="00516463">
        <w:t>ing</w:t>
      </w:r>
      <w:r w:rsidR="0060411A" w:rsidRPr="00516463">
        <w:t>.</w:t>
      </w:r>
    </w:p>
    <w:p w14:paraId="19F8EF75" w14:textId="26179FE8" w:rsidR="000632FA" w:rsidRPr="00516463" w:rsidRDefault="00860C15" w:rsidP="000E6760">
      <w:pPr>
        <w:pStyle w:val="BodyText"/>
      </w:pPr>
      <w:r w:rsidRPr="00516463">
        <w:t>There is an option for payers to voluntarily report Child Support Deductions and Garnishees</w:t>
      </w:r>
      <w:r w:rsidR="004D6746" w:rsidRPr="00516463">
        <w:t xml:space="preserve"> through</w:t>
      </w:r>
      <w:r w:rsidR="00AA2FC3" w:rsidRPr="00516463">
        <w:t xml:space="preserve"> </w:t>
      </w:r>
      <w:r w:rsidR="00A2035C">
        <w:t>STP</w:t>
      </w:r>
      <w:r w:rsidR="00CD2269" w:rsidRPr="00516463">
        <w:t xml:space="preserve"> </w:t>
      </w:r>
      <w:r w:rsidR="00850941" w:rsidRPr="00516463">
        <w:t>as per</w:t>
      </w:r>
      <w:r w:rsidR="00F16741" w:rsidRPr="00516463">
        <w:t xml:space="preserve"> section 389</w:t>
      </w:r>
      <w:r w:rsidR="00A2035C">
        <w:t>-</w:t>
      </w:r>
      <w:r w:rsidR="00F16741" w:rsidRPr="00516463">
        <w:t>30</w:t>
      </w:r>
      <w:r w:rsidR="00A2035C">
        <w:t xml:space="preserve"> of</w:t>
      </w:r>
      <w:r w:rsidR="00F16741" w:rsidRPr="00516463">
        <w:t xml:space="preserve"> </w:t>
      </w:r>
      <w:r w:rsidR="00F16741" w:rsidRPr="00516463">
        <w:rPr>
          <w:rStyle w:val="IntenseEmphasis"/>
        </w:rPr>
        <w:t>Schedule 1 of the</w:t>
      </w:r>
      <w:r w:rsidR="00F16741" w:rsidRPr="00516463">
        <w:t xml:space="preserve"> </w:t>
      </w:r>
      <w:r w:rsidR="00F16741" w:rsidRPr="00516463">
        <w:rPr>
          <w:rStyle w:val="IntenseEmphasis"/>
        </w:rPr>
        <w:t>Taxation Administration Act 1953</w:t>
      </w:r>
      <w:r w:rsidRPr="00516463">
        <w:t xml:space="preserve">. </w:t>
      </w:r>
      <w:r w:rsidR="000632FA" w:rsidRPr="00516463">
        <w:t>Where a</w:t>
      </w:r>
      <w:r w:rsidR="00907866" w:rsidRPr="00516463">
        <w:t xml:space="preserve"> payer </w:t>
      </w:r>
      <w:r w:rsidR="000632FA" w:rsidRPr="00516463">
        <w:t xml:space="preserve">reports these amounts through STP, it will extinguish their obligations to separately report these amounts directly to the </w:t>
      </w:r>
      <w:r w:rsidR="00250E16" w:rsidRPr="00516463">
        <w:t xml:space="preserve">Child Support </w:t>
      </w:r>
      <w:r w:rsidR="000632FA" w:rsidRPr="00516463">
        <w:t>Registrar</w:t>
      </w:r>
      <w:r w:rsidR="00250E16">
        <w:t xml:space="preserve"> (the Registrar)</w:t>
      </w:r>
      <w:r w:rsidR="000632FA" w:rsidRPr="00516463">
        <w:t>.</w:t>
      </w:r>
      <w:r w:rsidR="00555046" w:rsidRPr="00516463">
        <w:t xml:space="preserve"> Payers who do not report </w:t>
      </w:r>
      <w:r w:rsidR="0062521A">
        <w:t>these amounts</w:t>
      </w:r>
      <w:r w:rsidR="00555046" w:rsidRPr="00516463">
        <w:t xml:space="preserve"> under </w:t>
      </w:r>
      <w:r w:rsidR="00A2035C">
        <w:t>STP</w:t>
      </w:r>
      <w:r w:rsidR="00555046" w:rsidRPr="00516463">
        <w:t xml:space="preserve"> are still required to report to the Registrar.</w:t>
      </w:r>
    </w:p>
    <w:p w14:paraId="7E071F50" w14:textId="39598E85" w:rsidR="00323465" w:rsidRPr="00890B9D" w:rsidRDefault="00860C15" w:rsidP="000E6760">
      <w:pPr>
        <w:pStyle w:val="BodyText"/>
      </w:pPr>
      <w:r w:rsidRPr="00890B9D">
        <w:t>Where t</w:t>
      </w:r>
      <w:r w:rsidR="000A3536" w:rsidRPr="00890B9D">
        <w:t xml:space="preserve">he Registrar </w:t>
      </w:r>
      <w:r w:rsidR="0009652C" w:rsidRPr="00890B9D">
        <w:t>has</w:t>
      </w:r>
      <w:r w:rsidR="000A3536" w:rsidRPr="00890B9D">
        <w:t xml:space="preserve"> give</w:t>
      </w:r>
      <w:r w:rsidR="0009652C" w:rsidRPr="00890B9D">
        <w:t>n</w:t>
      </w:r>
      <w:r w:rsidR="000A3536" w:rsidRPr="00890B9D">
        <w:t xml:space="preserve"> written notice to a</w:t>
      </w:r>
      <w:r w:rsidR="0062521A">
        <w:t xml:space="preserve"> payer </w:t>
      </w:r>
      <w:r w:rsidR="000A3536" w:rsidRPr="00890B9D">
        <w:t xml:space="preserve">to deduct a specified amount from </w:t>
      </w:r>
      <w:r w:rsidR="0062521A">
        <w:t>a payee</w:t>
      </w:r>
      <w:r w:rsidR="0079506D" w:rsidRPr="00890B9D">
        <w:t xml:space="preserve">, </w:t>
      </w:r>
      <w:r w:rsidR="0062521A">
        <w:t>payers</w:t>
      </w:r>
      <w:r w:rsidR="0062521A" w:rsidRPr="00890B9D">
        <w:t xml:space="preserve"> </w:t>
      </w:r>
      <w:r w:rsidR="000A3536" w:rsidRPr="00890B9D">
        <w:t xml:space="preserve">are obliged to withhold money from </w:t>
      </w:r>
      <w:r w:rsidR="0062521A">
        <w:t>payees</w:t>
      </w:r>
      <w:r w:rsidR="000A3536" w:rsidRPr="00890B9D">
        <w:t xml:space="preserve"> and </w:t>
      </w:r>
      <w:r w:rsidR="00D35502">
        <w:t>pay</w:t>
      </w:r>
      <w:r w:rsidR="00D35502" w:rsidRPr="00890B9D">
        <w:t xml:space="preserve"> </w:t>
      </w:r>
      <w:r w:rsidR="000A3536" w:rsidRPr="00890B9D">
        <w:t xml:space="preserve">it to the Registrar. </w:t>
      </w:r>
    </w:p>
    <w:p w14:paraId="724928A9" w14:textId="77777777" w:rsidR="00BD5C74" w:rsidRPr="00890B9D" w:rsidRDefault="00BD5C74" w:rsidP="000E6760">
      <w:pPr>
        <w:pStyle w:val="BodyText"/>
      </w:pPr>
      <w:r w:rsidRPr="00890B9D">
        <w:t>The values permissible for the deduction type codes (PAYEVNTEMP</w:t>
      </w:r>
      <w:r w:rsidR="00495FB9" w:rsidRPr="00890B9D">
        <w:t>10</w:t>
      </w:r>
      <w:r w:rsidRPr="00890B9D">
        <w:t>) are:</w:t>
      </w:r>
    </w:p>
    <w:p w14:paraId="7BA9CB1C" w14:textId="77777777" w:rsidR="006879B7" w:rsidRPr="00C24540" w:rsidRDefault="00495FB9" w:rsidP="000E6760">
      <w:pPr>
        <w:pStyle w:val="ListBullet"/>
        <w:rPr>
          <w:b/>
        </w:rPr>
      </w:pPr>
      <w:bookmarkStart w:id="1139" w:name="DeductionTypeF"/>
      <w:r w:rsidRPr="00FB1BE6">
        <w:t xml:space="preserve">F </w:t>
      </w:r>
      <w:r w:rsidR="00BD5C74" w:rsidRPr="00FB1BE6">
        <w:t>(</w:t>
      </w:r>
      <w:r w:rsidRPr="00FB1BE6">
        <w:t>Fees</w:t>
      </w:r>
      <w:r w:rsidR="00BD5C74" w:rsidRPr="00F030B2">
        <w:t>)</w:t>
      </w:r>
      <w:r w:rsidR="00BD5C74" w:rsidRPr="00C24540">
        <w:t xml:space="preserve"> – </w:t>
      </w:r>
      <w:r w:rsidR="00B85C6D" w:rsidRPr="00C24540">
        <w:t>union fees, subscriptions to trade, business or professional associations, the payment of a bar</w:t>
      </w:r>
      <w:r w:rsidR="007D74BC" w:rsidRPr="00C24540">
        <w:t>g</w:t>
      </w:r>
      <w:r w:rsidR="00B85C6D" w:rsidRPr="00C24540">
        <w:t xml:space="preserve">aining agent’s fee to a union </w:t>
      </w:r>
      <w:r w:rsidR="00B64130" w:rsidRPr="00C24540">
        <w:t xml:space="preserve">for negotiations in relation to a new enterprise agreement award with </w:t>
      </w:r>
      <w:r w:rsidR="005F4641" w:rsidRPr="00C24540">
        <w:t xml:space="preserve">the </w:t>
      </w:r>
      <w:r w:rsidR="00B64130" w:rsidRPr="00C24540">
        <w:t xml:space="preserve">existing </w:t>
      </w:r>
      <w:r w:rsidR="005F4641" w:rsidRPr="00C24540">
        <w:t>payer</w:t>
      </w:r>
    </w:p>
    <w:p w14:paraId="3BE1EAC8" w14:textId="030FF3E2" w:rsidR="0091206B" w:rsidRPr="00D20D1E" w:rsidRDefault="0091206B" w:rsidP="000E6760">
      <w:pPr>
        <w:pStyle w:val="ListBullet"/>
      </w:pPr>
      <w:bookmarkStart w:id="1140" w:name="DeductionTypeW"/>
      <w:bookmarkEnd w:id="1139"/>
      <w:r w:rsidRPr="00F030B2">
        <w:t>W (Workplace Giving) –</w:t>
      </w:r>
      <w:r w:rsidRPr="00FB1BE6">
        <w:t xml:space="preserve"> </w:t>
      </w:r>
      <w:r w:rsidR="008A6B34" w:rsidRPr="00FB1BE6">
        <w:t>workplace giving program</w:t>
      </w:r>
      <w:r w:rsidR="00AC262E" w:rsidRPr="00FB1BE6">
        <w:t xml:space="preserve"> </w:t>
      </w:r>
      <w:r w:rsidR="00F7541B" w:rsidRPr="00FB1BE6">
        <w:t xml:space="preserve">donations to charities or organisations that </w:t>
      </w:r>
      <w:r w:rsidR="00F95E6B" w:rsidRPr="00FB1BE6">
        <w:t>are entitled to receive tax deductible donations</w:t>
      </w:r>
    </w:p>
    <w:p w14:paraId="64F8CD00" w14:textId="5F8EEDCA" w:rsidR="0091206B" w:rsidRPr="00E36F43" w:rsidRDefault="0091206B" w:rsidP="000E6760">
      <w:pPr>
        <w:pStyle w:val="ListBullet"/>
      </w:pPr>
      <w:bookmarkStart w:id="1141" w:name="DeductionTypeG"/>
      <w:bookmarkEnd w:id="1140"/>
      <w:r w:rsidRPr="00E36F43">
        <w:t xml:space="preserve">G (Child Support Garnishee) – </w:t>
      </w:r>
      <w:r w:rsidR="00323465" w:rsidRPr="00E36F43">
        <w:t xml:space="preserve">deduction made under a notice as per section 72A of the </w:t>
      </w:r>
      <w:r w:rsidR="00323465" w:rsidRPr="00E36F43">
        <w:rPr>
          <w:rStyle w:val="IntenseEmphasis"/>
        </w:rPr>
        <w:t>Child Support (Registration and Collection) Act 1988</w:t>
      </w:r>
      <w:r w:rsidR="00323465" w:rsidRPr="00E36F43">
        <w:t>. This is a percentage of a</w:t>
      </w:r>
      <w:r w:rsidR="00D35502">
        <w:t xml:space="preserve"> </w:t>
      </w:r>
      <w:proofErr w:type="gramStart"/>
      <w:r w:rsidR="007F1E62">
        <w:t>payees</w:t>
      </w:r>
      <w:proofErr w:type="gramEnd"/>
      <w:r w:rsidR="00D35502">
        <w:t xml:space="preserve"> </w:t>
      </w:r>
      <w:r w:rsidR="00323465" w:rsidRPr="00E36F43">
        <w:t>taxable gross income, a lump sum or a fixed amount each pay until the debt is satisfied</w:t>
      </w:r>
    </w:p>
    <w:p w14:paraId="37DD6ABE" w14:textId="2FAC5069" w:rsidR="0091206B" w:rsidRPr="00E36F43" w:rsidRDefault="0091206B" w:rsidP="000E6760">
      <w:pPr>
        <w:pStyle w:val="ListBullet"/>
      </w:pPr>
      <w:bookmarkStart w:id="1142" w:name="DeductionTypeD"/>
      <w:bookmarkEnd w:id="1141"/>
      <w:r w:rsidRPr="00E36F43">
        <w:t xml:space="preserve">D (Child Support Deduction) - </w:t>
      </w:r>
      <w:r w:rsidR="00323465" w:rsidRPr="00E36F43">
        <w:t xml:space="preserve">deduction made under a notice as per section 45 of the </w:t>
      </w:r>
      <w:r w:rsidR="00323465" w:rsidRPr="00E36F43">
        <w:rPr>
          <w:rStyle w:val="IntenseEmphasis"/>
        </w:rPr>
        <w:t>Child Support (Registration and Collection) Act 1988</w:t>
      </w:r>
      <w:r w:rsidR="00323465" w:rsidRPr="00E36F43">
        <w:t xml:space="preserve">. This is a fixed dollar amount each pay period. Deductions made under section 45 of the </w:t>
      </w:r>
      <w:r w:rsidR="00323465" w:rsidRPr="00E36F43">
        <w:rPr>
          <w:rStyle w:val="IntenseEmphasis"/>
        </w:rPr>
        <w:t>Child Support (Registration and Collection) Act 1988</w:t>
      </w:r>
      <w:r w:rsidR="00323465" w:rsidRPr="00E36F43">
        <w:t xml:space="preserve"> are made subject to a Protected Earnings Amount (PEA).</w:t>
      </w:r>
    </w:p>
    <w:bookmarkEnd w:id="1142"/>
    <w:p w14:paraId="4454CA86" w14:textId="7B8F2557" w:rsidR="00A35585" w:rsidRPr="00D20D1E" w:rsidRDefault="00A35585" w:rsidP="000E6760">
      <w:pPr>
        <w:pStyle w:val="BodyText"/>
      </w:pPr>
      <w:r w:rsidRPr="00FB1BE6">
        <w:t>Note</w:t>
      </w:r>
      <w:r w:rsidRPr="00FB1BE6">
        <w:rPr>
          <w:rFonts w:cstheme="minorHAnsi"/>
        </w:rPr>
        <w:t xml:space="preserve">: </w:t>
      </w:r>
      <w:r w:rsidRPr="00FB1BE6">
        <w:t xml:space="preserve">Amounts reported for Child Support </w:t>
      </w:r>
      <w:r w:rsidR="004F27E3" w:rsidRPr="00D20D1E">
        <w:t>G</w:t>
      </w:r>
      <w:r w:rsidRPr="00D20D1E">
        <w:t xml:space="preserve">arnishee and </w:t>
      </w:r>
      <w:r w:rsidR="004F27E3" w:rsidRPr="00D20D1E">
        <w:t>Child Support D</w:t>
      </w:r>
      <w:r w:rsidRPr="00D20D1E">
        <w:t>eductions will not be displayed on the ATO Income Statement.</w:t>
      </w:r>
    </w:p>
    <w:p w14:paraId="478ED356" w14:textId="5C5B0457" w:rsidR="00516FD5" w:rsidRDefault="00516FD5">
      <w:pPr>
        <w:pStyle w:val="Cross-Reference"/>
      </w:pPr>
      <w:r>
        <w:t xml:space="preserve">Refer to </w:t>
      </w:r>
      <w:hyperlink r:id="rId110" w:history="1">
        <w:r w:rsidR="0094284A">
          <w:rPr>
            <w:rStyle w:val="Hyperlink"/>
          </w:rPr>
          <w:t>Other Components Position Paper</w:t>
        </w:r>
      </w:hyperlink>
      <w:r w:rsidR="00B8446D">
        <w:rPr>
          <w:rStyle w:val="Hyperlink"/>
        </w:rPr>
        <w:t>.</w:t>
      </w:r>
    </w:p>
    <w:p w14:paraId="6032FBDF" w14:textId="003678D6" w:rsidR="00BC443E" w:rsidRDefault="00BC443E">
      <w:pPr>
        <w:pStyle w:val="Cross-Reference"/>
      </w:pPr>
      <w:r>
        <w:t xml:space="preserve">Refer to </w:t>
      </w:r>
      <w:hyperlink r:id="rId111" w:history="1">
        <w:r w:rsidRPr="00E26893">
          <w:rPr>
            <w:rStyle w:val="Hyperlink"/>
          </w:rPr>
          <w:t>Child Support Position Paper</w:t>
        </w:r>
      </w:hyperlink>
      <w:r w:rsidR="00B8446D">
        <w:rPr>
          <w:rStyle w:val="Hyperlink"/>
        </w:rPr>
        <w:t>.</w:t>
      </w:r>
    </w:p>
    <w:p w14:paraId="03EA45CF" w14:textId="0757F184" w:rsidR="00374620" w:rsidRPr="00890B9D" w:rsidRDefault="00374620">
      <w:pPr>
        <w:pStyle w:val="Cross-Reference"/>
      </w:pPr>
      <w:r w:rsidRPr="00890B9D">
        <w:t xml:space="preserve">Refer to business rules in section </w:t>
      </w:r>
      <w:r w:rsidR="00250E16" w:rsidRPr="00825495">
        <w:rPr>
          <w:rStyle w:val="SmartLink"/>
        </w:rPr>
        <w:fldChar w:fldCharType="begin"/>
      </w:r>
      <w:r w:rsidR="00250E16" w:rsidRPr="00825495">
        <w:rPr>
          <w:rStyle w:val="SmartLink"/>
        </w:rPr>
        <w:instrText xml:space="preserve"> REF _Ref33887113 \w \h </w:instrText>
      </w:r>
      <w:r w:rsidR="00250E16" w:rsidRPr="00825495">
        <w:rPr>
          <w:rStyle w:val="SmartLink"/>
        </w:rPr>
      </w:r>
      <w:r w:rsidR="00250E16" w:rsidRPr="00825495">
        <w:rPr>
          <w:rStyle w:val="SmartLink"/>
        </w:rPr>
        <w:fldChar w:fldCharType="separate"/>
      </w:r>
      <w:r w:rsidR="00C14FEC">
        <w:rPr>
          <w:rStyle w:val="SmartLink"/>
        </w:rPr>
        <w:t>5.10.1</w:t>
      </w:r>
      <w:r w:rsidR="00250E16"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_Ref33887116 \h </w:instrText>
      </w:r>
      <w:r w:rsidRPr="00825495">
        <w:rPr>
          <w:rStyle w:val="SmartLink"/>
        </w:rPr>
      </w:r>
      <w:r w:rsidRPr="00825495">
        <w:rPr>
          <w:rStyle w:val="SmartLink"/>
        </w:rPr>
        <w:fldChar w:fldCharType="separate"/>
      </w:r>
      <w:r w:rsidR="00C01EFE" w:rsidRPr="00825495">
        <w:rPr>
          <w:rStyle w:val="SmartLink"/>
        </w:rPr>
        <w:t>Deductions</w:t>
      </w:r>
      <w:r w:rsidRPr="00825495">
        <w:rPr>
          <w:rStyle w:val="SmartLink"/>
        </w:rPr>
        <w:fldChar w:fldCharType="end"/>
      </w:r>
      <w:r w:rsidRPr="00890B9D">
        <w:t>.</w:t>
      </w:r>
    </w:p>
    <w:p w14:paraId="4D84C27B" w14:textId="468FE7DE" w:rsidR="00C53E11" w:rsidRPr="00890B9D" w:rsidRDefault="00C53E11">
      <w:pPr>
        <w:pStyle w:val="Cross-Reference"/>
      </w:pPr>
      <w:r w:rsidRPr="00890B9D">
        <w:t xml:space="preserve">Refer to enumeration codes in section </w:t>
      </w:r>
      <w:r w:rsidR="00825495" w:rsidRPr="00825495">
        <w:rPr>
          <w:rStyle w:val="SmartLink"/>
        </w:rPr>
        <w:fldChar w:fldCharType="begin"/>
      </w:r>
      <w:r w:rsidR="00825495" w:rsidRPr="00825495">
        <w:rPr>
          <w:rStyle w:val="SmartLink"/>
        </w:rPr>
        <w:instrText xml:space="preserve"> REF _Ref144140776 \r \h </w:instrText>
      </w:r>
      <w:r w:rsidR="00825495">
        <w:rPr>
          <w:rStyle w:val="SmartLink"/>
        </w:rPr>
        <w:instrText xml:space="preserve"> \* MERGEFORMAT </w:instrText>
      </w:r>
      <w:r w:rsidR="00825495" w:rsidRPr="00825495">
        <w:rPr>
          <w:rStyle w:val="SmartLink"/>
        </w:rPr>
      </w:r>
      <w:r w:rsidR="00825495" w:rsidRPr="00825495">
        <w:rPr>
          <w:rStyle w:val="SmartLink"/>
        </w:rPr>
        <w:fldChar w:fldCharType="separate"/>
      </w:r>
      <w:r w:rsidR="00C14FEC">
        <w:rPr>
          <w:rStyle w:val="SmartLink"/>
        </w:rPr>
        <w:t>10.12</w:t>
      </w:r>
      <w:r w:rsidR="00825495"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_Ref34571029 \h </w:instrText>
      </w:r>
      <w:r w:rsidR="00825495">
        <w:rPr>
          <w:rStyle w:val="SmartLink"/>
        </w:rPr>
        <w:instrText xml:space="preserve"> \* MERGEFORMAT </w:instrText>
      </w:r>
      <w:r w:rsidRPr="00825495">
        <w:rPr>
          <w:rStyle w:val="SmartLink"/>
        </w:rPr>
      </w:r>
      <w:r w:rsidRPr="00825495">
        <w:rPr>
          <w:rStyle w:val="SmartLink"/>
        </w:rPr>
        <w:fldChar w:fldCharType="separate"/>
      </w:r>
      <w:r w:rsidRPr="00825495">
        <w:rPr>
          <w:rStyle w:val="SmartLink"/>
        </w:rPr>
        <w:t>Enumerations</w:t>
      </w:r>
      <w:r w:rsidRPr="00825495">
        <w:rPr>
          <w:rStyle w:val="SmartLink"/>
        </w:rPr>
        <w:fldChar w:fldCharType="end"/>
      </w:r>
      <w:r w:rsidRPr="00890B9D">
        <w:t>.</w:t>
      </w:r>
    </w:p>
    <w:p w14:paraId="7925CFEE" w14:textId="72EF4588" w:rsidR="009D2AD0" w:rsidRDefault="009D2AD0" w:rsidP="002E396D">
      <w:pPr>
        <w:pStyle w:val="Heading4"/>
      </w:pPr>
      <w:r w:rsidRPr="00890B9D">
        <w:t xml:space="preserve">Example of </w:t>
      </w:r>
      <w:r w:rsidR="00A30634" w:rsidRPr="00890B9D">
        <w:t>a</w:t>
      </w:r>
      <w:r w:rsidRPr="00890B9D">
        <w:t xml:space="preserve"> Child Support Deduction</w:t>
      </w:r>
    </w:p>
    <w:p w14:paraId="604B71DC" w14:textId="330EB4E0" w:rsidR="003977A2" w:rsidRDefault="00565756" w:rsidP="000E6760">
      <w:pPr>
        <w:pStyle w:val="ListBullet"/>
      </w:pPr>
      <w:r>
        <w:t>A payer</w:t>
      </w:r>
      <w:r w:rsidR="00ED55DF" w:rsidRPr="00ED55DF">
        <w:t xml:space="preserve"> receives a notice to make child support deductions from </w:t>
      </w:r>
      <w:r>
        <w:t xml:space="preserve">a </w:t>
      </w:r>
      <w:proofErr w:type="gramStart"/>
      <w:r w:rsidR="007F1E62">
        <w:t>payees</w:t>
      </w:r>
      <w:proofErr w:type="gramEnd"/>
      <w:r w:rsidR="00ED55DF" w:rsidRPr="00ED55DF">
        <w:t xml:space="preserve"> wage (section 45 of the Child Support (Registration and Collection) Act 1988</w:t>
      </w:r>
    </w:p>
    <w:p w14:paraId="3F50BD67" w14:textId="563DBDFB" w:rsidR="008A2BA7" w:rsidRDefault="008A2BA7" w:rsidP="000E6760">
      <w:pPr>
        <w:pStyle w:val="ListBullet"/>
      </w:pPr>
      <w:r>
        <w:t xml:space="preserve">The notice specifies the </w:t>
      </w:r>
      <w:r w:rsidR="00565756">
        <w:t>paye</w:t>
      </w:r>
      <w:r w:rsidR="008514F0">
        <w:t>r</w:t>
      </w:r>
      <w:r>
        <w:t xml:space="preserve"> is required to deduct $200</w:t>
      </w:r>
      <w:r w:rsidR="00405741">
        <w:t>.00</w:t>
      </w:r>
      <w:r>
        <w:t xml:space="preserve"> per fortnight from </w:t>
      </w:r>
      <w:r w:rsidR="00565756">
        <w:t xml:space="preserve">a </w:t>
      </w:r>
      <w:r w:rsidR="007F1E62">
        <w:t>payees</w:t>
      </w:r>
      <w:r>
        <w:t xml:space="preserve"> pay as a ‘child support deduction’</w:t>
      </w:r>
    </w:p>
    <w:p w14:paraId="7D235401" w14:textId="6305DBCD" w:rsidR="008A2BA7" w:rsidRDefault="008A2BA7" w:rsidP="000E6760">
      <w:pPr>
        <w:pStyle w:val="ListBullet"/>
      </w:pPr>
      <w:r>
        <w:t xml:space="preserve">The </w:t>
      </w:r>
      <w:r w:rsidR="00565756">
        <w:t>payee</w:t>
      </w:r>
      <w:r>
        <w:t xml:space="preserve"> is paid on a fortnightly basis. The </w:t>
      </w:r>
      <w:r w:rsidR="00565756">
        <w:t>payer</w:t>
      </w:r>
      <w:r>
        <w:t xml:space="preserve"> can </w:t>
      </w:r>
      <w:r w:rsidR="00BB08D9">
        <w:t>include</w:t>
      </w:r>
      <w:r>
        <w:t xml:space="preserve"> the deduction </w:t>
      </w:r>
      <w:r w:rsidR="00BB08D9">
        <w:t xml:space="preserve">in the </w:t>
      </w:r>
      <w:r w:rsidR="00603F6D">
        <w:t xml:space="preserve">submit action, reported </w:t>
      </w:r>
      <w:r>
        <w:t>on or before the date</w:t>
      </w:r>
      <w:r w:rsidR="00603F6D">
        <w:t xml:space="preserve"> of payment</w:t>
      </w:r>
      <w:r w:rsidR="008514F0">
        <w:t xml:space="preserve"> (payday)</w:t>
      </w:r>
    </w:p>
    <w:p w14:paraId="4F5AB6DA" w14:textId="370A310A" w:rsidR="008A2BA7" w:rsidRDefault="008A2BA7" w:rsidP="000E6760">
      <w:pPr>
        <w:pStyle w:val="ListBullet"/>
      </w:pPr>
      <w:r w:rsidRPr="00D40B9E">
        <w:t xml:space="preserve">The </w:t>
      </w:r>
      <w:r w:rsidR="007F1E62">
        <w:t>payees</w:t>
      </w:r>
      <w:r>
        <w:t xml:space="preserve"> period start date is </w:t>
      </w:r>
      <w:r w:rsidR="00AC4A95">
        <w:t>17 August</w:t>
      </w:r>
      <w:r>
        <w:t xml:space="preserve"> 2020. The </w:t>
      </w:r>
      <w:r w:rsidR="007F1E62">
        <w:t>payees</w:t>
      </w:r>
      <w:r>
        <w:t xml:space="preserve"> period end date is </w:t>
      </w:r>
      <w:r w:rsidR="00AC4A95">
        <w:t>30 August</w:t>
      </w:r>
      <w:r>
        <w:t xml:space="preserve"> 2020. The </w:t>
      </w:r>
      <w:r w:rsidR="007F1E62">
        <w:t>payees</w:t>
      </w:r>
      <w:r>
        <w:t xml:space="preserve"> </w:t>
      </w:r>
      <w:r w:rsidR="008514F0">
        <w:t>date of payment (payday)</w:t>
      </w:r>
      <w:r>
        <w:t xml:space="preserve"> is </w:t>
      </w:r>
      <w:r w:rsidR="00AC4A95">
        <w:t>2 September</w:t>
      </w:r>
      <w:r>
        <w:t xml:space="preserve"> 2020</w:t>
      </w:r>
    </w:p>
    <w:p w14:paraId="491F9C9F" w14:textId="1D081CBC" w:rsidR="008A2BA7" w:rsidRPr="003977A2" w:rsidRDefault="008A2BA7" w:rsidP="000E6760">
      <w:pPr>
        <w:pStyle w:val="ListBullet"/>
      </w:pPr>
      <w:r>
        <w:t xml:space="preserve">The </w:t>
      </w:r>
      <w:proofErr w:type="gramStart"/>
      <w:r w:rsidR="007F1E62">
        <w:t>payees</w:t>
      </w:r>
      <w:proofErr w:type="gramEnd"/>
      <w:r>
        <w:t xml:space="preserve"> gross taxable income per fortnight is $1,100. The protected earnings amount</w:t>
      </w:r>
      <w:r w:rsidR="00505D78">
        <w:t xml:space="preserve"> (PEA)</w:t>
      </w:r>
      <w:r>
        <w:t xml:space="preserve"> per fortnight is $747.06. The tax-withholding amount is $96.00</w:t>
      </w:r>
      <w:r w:rsidR="006F2F9B">
        <w:t>.</w:t>
      </w:r>
    </w:p>
    <w:p w14:paraId="1C5C418B" w14:textId="27EAB109" w:rsidR="00FA566E" w:rsidRDefault="00FA566E" w:rsidP="007E7B7E">
      <w:pPr>
        <w:pStyle w:val="Caption"/>
        <w:keepNext/>
      </w:pPr>
      <w:bookmarkStart w:id="1143" w:name="_Toc57733223"/>
      <w:bookmarkStart w:id="1144" w:name="_Toc144116902"/>
      <w:bookmarkStart w:id="1145" w:name="_Toc238031888"/>
      <w:r>
        <w:lastRenderedPageBreak/>
        <w:t xml:space="preserve">Figure </w:t>
      </w:r>
      <w:r w:rsidR="0042409F">
        <w:fldChar w:fldCharType="begin"/>
      </w:r>
      <w:r w:rsidR="0042409F" w:rsidDel="00543C77">
        <w:instrText xml:space="preserve"> SEQ Figure \* ARABIC </w:instrText>
      </w:r>
      <w:r w:rsidR="0042409F">
        <w:fldChar w:fldCharType="separate"/>
      </w:r>
      <w:r w:rsidR="00C14FEC">
        <w:rPr>
          <w:noProof/>
        </w:rPr>
        <w:t>14</w:t>
      </w:r>
      <w:r w:rsidR="0042409F">
        <w:fldChar w:fldCharType="end"/>
      </w:r>
      <w:r w:rsidR="00926CD8">
        <w:t xml:space="preserve">: </w:t>
      </w:r>
      <w:r>
        <w:t>Child Support Deduction example</w:t>
      </w:r>
      <w:bookmarkEnd w:id="1143"/>
      <w:bookmarkEnd w:id="1144"/>
      <w:bookmarkEnd w:id="1145"/>
    </w:p>
    <w:p w14:paraId="3AA2EC25" w14:textId="6DFCC8AF" w:rsidR="009D2AD0" w:rsidRDefault="00886A79" w:rsidP="000E6760">
      <w:pPr>
        <w:pStyle w:val="BodyText"/>
      </w:pPr>
      <w:r w:rsidRPr="00886A79">
        <w:rPr>
          <w:noProof/>
        </w:rPr>
        <w:drawing>
          <wp:inline distT="0" distB="0" distL="0" distR="0" wp14:anchorId="3D1B3C57" wp14:editId="099E76AB">
            <wp:extent cx="6019800" cy="2729230"/>
            <wp:effectExtent l="0" t="0" r="0" b="0"/>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112">
                      <a:extLst>
                        <a:ext uri="{28A0092B-C50C-407E-A947-70E740481C1C}">
                          <a14:useLocalDpi xmlns:a14="http://schemas.microsoft.com/office/drawing/2010/main" val="0"/>
                        </a:ext>
                      </a:extLst>
                    </a:blip>
                    <a:srcRect/>
                    <a:stretch>
                      <a:fillRect/>
                    </a:stretch>
                  </pic:blipFill>
                  <pic:spPr bwMode="auto">
                    <a:xfrm>
                      <a:off x="0" y="0"/>
                      <a:ext cx="6019800" cy="2729230"/>
                    </a:xfrm>
                    <a:prstGeom prst="rect">
                      <a:avLst/>
                    </a:prstGeom>
                    <a:noFill/>
                    <a:ln>
                      <a:noFill/>
                    </a:ln>
                  </pic:spPr>
                </pic:pic>
              </a:graphicData>
            </a:graphic>
          </wp:inline>
        </w:drawing>
      </w:r>
    </w:p>
    <w:p w14:paraId="68D0B82D" w14:textId="0BC6D7FC" w:rsidR="00405741" w:rsidRPr="00890B9D" w:rsidRDefault="00405741" w:rsidP="000E6760">
      <w:pPr>
        <w:pStyle w:val="ListBullet"/>
      </w:pPr>
      <w:r w:rsidRPr="00405741">
        <w:t xml:space="preserve">The </w:t>
      </w:r>
      <w:r w:rsidR="004A1250">
        <w:t>payer</w:t>
      </w:r>
      <w:r w:rsidRPr="00405741">
        <w:t xml:space="preserve"> reports the </w:t>
      </w:r>
      <w:r w:rsidR="004A1250">
        <w:t xml:space="preserve">new </w:t>
      </w:r>
      <w:r w:rsidR="00861B9A">
        <w:t xml:space="preserve">$1,000.00 </w:t>
      </w:r>
      <w:r w:rsidR="004A1250">
        <w:t>YTD amount</w:t>
      </w:r>
      <w:r w:rsidR="0031161D">
        <w:t xml:space="preserve"> </w:t>
      </w:r>
      <w:r w:rsidR="00861B9A">
        <w:t xml:space="preserve">(5 pays) </w:t>
      </w:r>
      <w:r w:rsidR="0031161D">
        <w:t>for the payee</w:t>
      </w:r>
      <w:r w:rsidR="0053288E" w:rsidRPr="0053288E">
        <w:t xml:space="preserve"> </w:t>
      </w:r>
      <w:r w:rsidR="0053288E">
        <w:t xml:space="preserve">as </w:t>
      </w:r>
      <w:r w:rsidR="0053288E" w:rsidRPr="00405741">
        <w:t>Deduction Type code D (Child Support Deduction)</w:t>
      </w:r>
      <w:r w:rsidR="0031161D">
        <w:t>, reflecting the period</w:t>
      </w:r>
      <w:r w:rsidR="0053288E">
        <w:t xml:space="preserve"> amount</w:t>
      </w:r>
      <w:r w:rsidR="0031161D">
        <w:t xml:space="preserve"> of </w:t>
      </w:r>
      <w:r w:rsidRPr="00405741">
        <w:t>$200</w:t>
      </w:r>
      <w:r>
        <w:t>.00</w:t>
      </w:r>
      <w:r w:rsidRPr="00405741">
        <w:t xml:space="preserve"> </w:t>
      </w:r>
      <w:r w:rsidR="0053288E">
        <w:t>as Child Support Total Deductions Amount</w:t>
      </w:r>
      <w:r w:rsidRPr="00405741">
        <w:t xml:space="preserve"> </w:t>
      </w:r>
      <w:r w:rsidR="00606EB1">
        <w:t>for the payee</w:t>
      </w:r>
      <w:r w:rsidR="00D40B9E">
        <w:t>.</w:t>
      </w:r>
    </w:p>
    <w:p w14:paraId="174A19F1" w14:textId="4791A425" w:rsidR="005D0E09" w:rsidRPr="00890B9D" w:rsidRDefault="00142A05" w:rsidP="004A0EAE">
      <w:pPr>
        <w:pStyle w:val="Heading3"/>
      </w:pPr>
      <w:bookmarkStart w:id="1146" w:name="_Super_Entitlements"/>
      <w:bookmarkStart w:id="1147" w:name="_Ref33895321"/>
      <w:bookmarkStart w:id="1148" w:name="_Ref33895324"/>
      <w:bookmarkEnd w:id="1146"/>
      <w:r>
        <w:t>Super Entitlement</w:t>
      </w:r>
      <w:r w:rsidR="00134302">
        <w:t>s</w:t>
      </w:r>
      <w:bookmarkEnd w:id="1147"/>
      <w:bookmarkEnd w:id="1148"/>
    </w:p>
    <w:p w14:paraId="515FB10C" w14:textId="6EA73517" w:rsidR="00225255" w:rsidRDefault="00AE341D" w:rsidP="000E6760">
      <w:pPr>
        <w:pStyle w:val="BodyText"/>
      </w:pPr>
      <w:r>
        <w:t>S</w:t>
      </w:r>
      <w:r w:rsidR="00960DB3">
        <w:t xml:space="preserve">uperannuation elements have been combined under a single tuple, with </w:t>
      </w:r>
      <w:r w:rsidR="00133A74">
        <w:t>values representing each component.</w:t>
      </w:r>
      <w:r w:rsidR="00313984">
        <w:t xml:space="preserve"> </w:t>
      </w:r>
    </w:p>
    <w:p w14:paraId="10D1E581" w14:textId="3876F738" w:rsidR="00F20B3F" w:rsidRPr="00A06DCB" w:rsidRDefault="00313984" w:rsidP="000E6760">
      <w:pPr>
        <w:pStyle w:val="BodyText"/>
      </w:pPr>
      <w:r>
        <w:t>Payday Super</w:t>
      </w:r>
      <w:r w:rsidR="00AE341D">
        <w:t>,</w:t>
      </w:r>
      <w:r>
        <w:t xml:space="preserve"> </w:t>
      </w:r>
      <w:r w:rsidR="00225255">
        <w:t xml:space="preserve">commencing </w:t>
      </w:r>
      <w:r>
        <w:t>from 1 July 2026</w:t>
      </w:r>
      <w:r w:rsidR="00AE341D">
        <w:t>,</w:t>
      </w:r>
      <w:r w:rsidR="00225255">
        <w:t xml:space="preserve"> introduces a new reporting element under the tuple. </w:t>
      </w:r>
    </w:p>
    <w:p w14:paraId="3FC16E23" w14:textId="77777777" w:rsidR="00134302" w:rsidRPr="00A06DCB" w:rsidRDefault="00134302" w:rsidP="000E6760">
      <w:pPr>
        <w:pStyle w:val="BodyText"/>
      </w:pPr>
      <w:r w:rsidRPr="00A06DCB">
        <w:t>The values permissible for the super entitlement type codes (PAYEVNTEMP283) are:</w:t>
      </w:r>
    </w:p>
    <w:p w14:paraId="7AAB0050" w14:textId="09BA0928" w:rsidR="00134302" w:rsidRPr="00C24540" w:rsidRDefault="00134302" w:rsidP="000E6760">
      <w:pPr>
        <w:pStyle w:val="ListBullet"/>
        <w:rPr>
          <w:b/>
        </w:rPr>
      </w:pPr>
      <w:bookmarkStart w:id="1149" w:name="SuperEntitlementsTypeL"/>
      <w:r w:rsidRPr="00A06DCB">
        <w:t>L (Superannuation Liability) –</w:t>
      </w:r>
      <w:r w:rsidR="00033811" w:rsidRPr="00A06DCB">
        <w:t xml:space="preserve"> contribution payable by a payer for the benefit of a payee as mandated by </w:t>
      </w:r>
      <w:r w:rsidR="0092016A">
        <w:t>S</w:t>
      </w:r>
      <w:r w:rsidR="00033811" w:rsidRPr="00A06DCB">
        <w:t>uper</w:t>
      </w:r>
      <w:r w:rsidR="0092016A">
        <w:t>annuation</w:t>
      </w:r>
      <w:r w:rsidR="00033811" w:rsidRPr="00A06DCB">
        <w:t xml:space="preserve"> </w:t>
      </w:r>
      <w:r w:rsidR="0092016A">
        <w:t>G</w:t>
      </w:r>
      <w:r w:rsidR="00033811" w:rsidRPr="00A06DCB">
        <w:t>uarantee legislation</w:t>
      </w:r>
      <w:r w:rsidR="00B9652E">
        <w:t>. Payers with additional superannuation obligations under an industrial instrument (award or agreement) beyond the requirements of SGAA can report these higher amounts</w:t>
      </w:r>
    </w:p>
    <w:p w14:paraId="0D3807D5" w14:textId="70482606" w:rsidR="00277B9F" w:rsidRDefault="00277B9F" w:rsidP="000E6760">
      <w:pPr>
        <w:pStyle w:val="ListBullet"/>
      </w:pPr>
      <w:bookmarkStart w:id="1150" w:name="SuperEntitlementsTypeO"/>
      <w:bookmarkEnd w:id="1149"/>
      <w:r>
        <w:t xml:space="preserve">O (Ordinary Time Earnings) </w:t>
      </w:r>
      <w:r w:rsidR="00F05377">
        <w:t>–</w:t>
      </w:r>
      <w:r w:rsidR="00663175">
        <w:t xml:space="preserve"> </w:t>
      </w:r>
      <w:r w:rsidR="005543D4">
        <w:t xml:space="preserve">the </w:t>
      </w:r>
      <w:r w:rsidR="00B00586">
        <w:t xml:space="preserve">total of amounts paid to a payee that constitute their OTE for </w:t>
      </w:r>
      <w:r w:rsidR="0092016A">
        <w:t>S</w:t>
      </w:r>
      <w:r w:rsidR="00B00586">
        <w:t xml:space="preserve">uperannuation </w:t>
      </w:r>
      <w:r w:rsidR="0092016A">
        <w:t>G</w:t>
      </w:r>
      <w:r w:rsidR="00B00586">
        <w:t>uarantee purposes</w:t>
      </w:r>
      <w:r w:rsidR="00663175">
        <w:t xml:space="preserve"> </w:t>
      </w:r>
    </w:p>
    <w:p w14:paraId="2840ED46" w14:textId="4BA7F5D1" w:rsidR="00326501" w:rsidRDefault="00326501" w:rsidP="000E6760">
      <w:pPr>
        <w:pStyle w:val="ListBullet"/>
      </w:pPr>
      <w:r>
        <w:t xml:space="preserve">Q (Qualifying Earnings) – the total of amounts paid </w:t>
      </w:r>
      <w:r w:rsidR="00663175">
        <w:t xml:space="preserve">to a payee that constitute their </w:t>
      </w:r>
      <w:r w:rsidR="0074000E">
        <w:t>q</w:t>
      </w:r>
      <w:r w:rsidR="003E6535">
        <w:t xml:space="preserve">ualifying </w:t>
      </w:r>
      <w:r w:rsidR="0074000E">
        <w:t>e</w:t>
      </w:r>
      <w:r w:rsidR="0092016A">
        <w:t>arnings</w:t>
      </w:r>
      <w:r w:rsidR="00663175">
        <w:t xml:space="preserve"> for </w:t>
      </w:r>
      <w:r w:rsidR="00697C1E">
        <w:t>s</w:t>
      </w:r>
      <w:r w:rsidR="00663175">
        <w:t xml:space="preserve">uperannuation </w:t>
      </w:r>
      <w:r w:rsidR="00697C1E">
        <w:t>g</w:t>
      </w:r>
      <w:r w:rsidR="00663175">
        <w:t xml:space="preserve">uarantee purposes </w:t>
      </w:r>
      <w:r w:rsidR="003616F5">
        <w:t>(NEW)</w:t>
      </w:r>
    </w:p>
    <w:p w14:paraId="39913924" w14:textId="74313385" w:rsidR="00142A05" w:rsidRPr="00C24540" w:rsidRDefault="001266C2" w:rsidP="000E6760">
      <w:pPr>
        <w:pStyle w:val="ListBullet"/>
        <w:rPr>
          <w:b/>
          <w:bCs/>
        </w:rPr>
      </w:pPr>
      <w:bookmarkStart w:id="1151" w:name="SuperEntitlementsTypeR"/>
      <w:bookmarkEnd w:id="1150"/>
      <w:r w:rsidRPr="00A06DCB">
        <w:t>R (R</w:t>
      </w:r>
      <w:r w:rsidR="00747EE4" w:rsidRPr="00A06DCB">
        <w:t>ESC – Reportable Employ</w:t>
      </w:r>
      <w:r w:rsidR="00E01D88" w:rsidRPr="00A06DCB">
        <w:t xml:space="preserve">er Superannuation </w:t>
      </w:r>
      <w:r w:rsidR="00CE65FB" w:rsidRPr="00A06DCB">
        <w:t>Contribution</w:t>
      </w:r>
      <w:r w:rsidR="00E01D88" w:rsidRPr="00A06DCB">
        <w:t xml:space="preserve">) </w:t>
      </w:r>
      <w:r w:rsidR="00C3498E" w:rsidRPr="00A06DCB">
        <w:t>–</w:t>
      </w:r>
      <w:r w:rsidR="00E01D88" w:rsidRPr="00A06DCB">
        <w:t xml:space="preserve"> </w:t>
      </w:r>
      <w:r w:rsidR="00817665" w:rsidRPr="00A06DCB">
        <w:t>additional</w:t>
      </w:r>
      <w:r w:rsidR="00AF0478" w:rsidRPr="00A06DCB">
        <w:t>, optional</w:t>
      </w:r>
      <w:r w:rsidR="00817665" w:rsidRPr="00A06DCB">
        <w:t xml:space="preserve"> (</w:t>
      </w:r>
      <w:r w:rsidR="00BF1F37" w:rsidRPr="00A06DCB">
        <w:t>not legislated or mandated by industrial</w:t>
      </w:r>
      <w:r w:rsidR="00C86FBD" w:rsidRPr="00A06DCB">
        <w:t>, legislative or business policy instruments</w:t>
      </w:r>
      <w:r w:rsidR="00CC5D17" w:rsidRPr="00A06DCB">
        <w:t xml:space="preserve">) </w:t>
      </w:r>
      <w:r w:rsidR="00817665" w:rsidRPr="00A06DCB">
        <w:t>e</w:t>
      </w:r>
      <w:r w:rsidR="000E1D9F" w:rsidRPr="00A06DCB">
        <w:t xml:space="preserve">mployer super contributions </w:t>
      </w:r>
      <w:r w:rsidR="00342533" w:rsidRPr="00A06DCB">
        <w:t xml:space="preserve">made on behalf of the employee, </w:t>
      </w:r>
      <w:r w:rsidR="00CC5D17" w:rsidRPr="00A06DCB">
        <w:t>that have been influenced by the employee, such as for an e</w:t>
      </w:r>
      <w:r w:rsidR="00C3498E" w:rsidRPr="00A06DCB">
        <w:t xml:space="preserve">ffective </w:t>
      </w:r>
      <w:r w:rsidR="00B65B19">
        <w:t xml:space="preserve">Salary Sacrifice </w:t>
      </w:r>
      <w:r w:rsidR="00AF0478" w:rsidRPr="00A06DCB">
        <w:t xml:space="preserve">arrangement </w:t>
      </w:r>
      <w:r w:rsidR="00CC5D17" w:rsidRPr="00A06DCB">
        <w:t xml:space="preserve">for </w:t>
      </w:r>
      <w:r w:rsidR="0089061E" w:rsidRPr="00A06DCB">
        <w:t>super contributions to a complying super fund</w:t>
      </w:r>
      <w:r w:rsidR="009B1898" w:rsidRPr="00A06DCB">
        <w:t xml:space="preserve">, </w:t>
      </w:r>
      <w:r w:rsidR="00342533" w:rsidRPr="00A06DCB">
        <w:t>amounts in excess of the maximum contribution base</w:t>
      </w:r>
      <w:r w:rsidR="000E3A60" w:rsidRPr="00A06DCB">
        <w:t xml:space="preserve"> and other super co-contributions</w:t>
      </w:r>
      <w:r w:rsidR="004A0FD6" w:rsidRPr="00A06DCB">
        <w:t xml:space="preserve">. Matching contributions under individual contracts are </w:t>
      </w:r>
      <w:r w:rsidR="00A818D5" w:rsidRPr="00A06DCB">
        <w:t>RESC because the employee was able to directly influence the terms of the agreement</w:t>
      </w:r>
    </w:p>
    <w:p w14:paraId="25E29CDF" w14:textId="62556793" w:rsidR="00E6617A" w:rsidRPr="00C24540" w:rsidRDefault="00E6617A" w:rsidP="003D7CD4">
      <w:pPr>
        <w:pStyle w:val="ListContinue2"/>
        <w:rPr>
          <w:rFonts w:cstheme="minorBidi"/>
          <w:b/>
          <w:bCs/>
        </w:rPr>
      </w:pPr>
      <w:r w:rsidRPr="00A06DCB">
        <w:t>The reporting of RESC is voluntary under STP, though if not reported through STP, must be reported via Payment Summaries/</w:t>
      </w:r>
      <w:r>
        <w:t>Payment Summary Annual Reports (</w:t>
      </w:r>
      <w:r w:rsidRPr="00A06DCB">
        <w:t>PSAR</w:t>
      </w:r>
      <w:r>
        <w:t>)</w:t>
      </w:r>
      <w:r w:rsidRPr="00A06DCB">
        <w:t>.</w:t>
      </w:r>
      <w:r>
        <w:t xml:space="preserve"> Where not able to be reported throughout the financial year, a payer can report this amount as part of the finalisation process for the payee.</w:t>
      </w:r>
    </w:p>
    <w:bookmarkEnd w:id="1151"/>
    <w:p w14:paraId="4B626130" w14:textId="31B59246" w:rsidR="009B6D08" w:rsidRDefault="009B6D08">
      <w:pPr>
        <w:pStyle w:val="Cross-Reference"/>
      </w:pPr>
      <w:r>
        <w:t xml:space="preserve">Refer to </w:t>
      </w:r>
      <w:hyperlink r:id="rId113" w:history="1">
        <w:r w:rsidR="00E84847">
          <w:rPr>
            <w:rStyle w:val="Hyperlink"/>
          </w:rPr>
          <w:t>Other Components Position Paper</w:t>
        </w:r>
      </w:hyperlink>
      <w:r w:rsidR="004A5F4C">
        <w:rPr>
          <w:rStyle w:val="Hyperlink"/>
        </w:rPr>
        <w:t>.</w:t>
      </w:r>
    </w:p>
    <w:p w14:paraId="1349EDDA" w14:textId="69460339" w:rsidR="00C0673C" w:rsidRPr="00A06DCB" w:rsidRDefault="00C0673C">
      <w:pPr>
        <w:pStyle w:val="Cross-Reference"/>
        <w:rPr>
          <w:rFonts w:eastAsiaTheme="minorHAnsi" w:cs="Arial"/>
          <w:b/>
          <w:lang w:eastAsia="en-US"/>
        </w:rPr>
      </w:pPr>
      <w:r w:rsidRPr="00A06DCB">
        <w:t xml:space="preserve">Refer to business rules in section </w:t>
      </w:r>
      <w:r w:rsidR="000B0C95" w:rsidRPr="00825495">
        <w:rPr>
          <w:rStyle w:val="SmartLink"/>
        </w:rPr>
        <w:fldChar w:fldCharType="begin"/>
      </w:r>
      <w:r w:rsidR="000B0C95" w:rsidRPr="00825495">
        <w:rPr>
          <w:rStyle w:val="SmartLink"/>
        </w:rPr>
        <w:instrText xml:space="preserve"> REF _Ref33887183 \w \h </w:instrText>
      </w:r>
      <w:r w:rsidR="000B0C95" w:rsidRPr="00825495">
        <w:rPr>
          <w:rStyle w:val="SmartLink"/>
        </w:rPr>
      </w:r>
      <w:r w:rsidR="000B0C95" w:rsidRPr="00825495">
        <w:rPr>
          <w:rStyle w:val="SmartLink"/>
        </w:rPr>
        <w:fldChar w:fldCharType="separate"/>
      </w:r>
      <w:r w:rsidR="00C14FEC">
        <w:rPr>
          <w:rStyle w:val="SmartLink"/>
        </w:rPr>
        <w:t>5.10.2</w:t>
      </w:r>
      <w:r w:rsidR="000B0C95" w:rsidRPr="00825495">
        <w:rPr>
          <w:rStyle w:val="SmartLink"/>
        </w:rPr>
        <w:fldChar w:fldCharType="end"/>
      </w:r>
      <w:r w:rsidRPr="00825495">
        <w:rPr>
          <w:rStyle w:val="SmartLink"/>
        </w:rPr>
        <w:t xml:space="preserve"> </w:t>
      </w:r>
      <w:r w:rsidRPr="00825495">
        <w:rPr>
          <w:rStyle w:val="SmartLink"/>
        </w:rPr>
        <w:fldChar w:fldCharType="begin" w:fldLock="1"/>
      </w:r>
      <w:r w:rsidRPr="00825495">
        <w:rPr>
          <w:rStyle w:val="SmartLink"/>
        </w:rPr>
        <w:instrText xml:space="preserve"> REF _Ref33887185 \h </w:instrText>
      </w:r>
      <w:r w:rsidR="00EF4A87" w:rsidRPr="00825495">
        <w:rPr>
          <w:rStyle w:val="SmartLink"/>
        </w:rPr>
        <w:instrText xml:space="preserve"> \* MERGEFORMAT </w:instrText>
      </w:r>
      <w:r w:rsidRPr="00825495">
        <w:rPr>
          <w:rStyle w:val="SmartLink"/>
        </w:rPr>
      </w:r>
      <w:r w:rsidRPr="00825495">
        <w:rPr>
          <w:rStyle w:val="SmartLink"/>
        </w:rPr>
        <w:fldChar w:fldCharType="separate"/>
      </w:r>
      <w:r w:rsidR="00C01EFE" w:rsidRPr="00825495">
        <w:rPr>
          <w:rStyle w:val="SmartLink"/>
        </w:rPr>
        <w:t>Super Entitlements</w:t>
      </w:r>
      <w:r w:rsidRPr="00825495">
        <w:rPr>
          <w:rStyle w:val="SmartLink"/>
        </w:rPr>
        <w:fldChar w:fldCharType="end"/>
      </w:r>
      <w:r w:rsidRPr="00A06DCB">
        <w:t>.</w:t>
      </w:r>
    </w:p>
    <w:p w14:paraId="0DF42530" w14:textId="36B19BB8" w:rsidR="00C23632" w:rsidRPr="00A06DCB" w:rsidRDefault="00C23632">
      <w:pPr>
        <w:pStyle w:val="Cross-Reference"/>
        <w:rPr>
          <w:rFonts w:eastAsiaTheme="minorHAnsi" w:cs="Arial"/>
          <w:b/>
          <w:lang w:eastAsia="en-US"/>
        </w:rPr>
      </w:pPr>
      <w:r>
        <w:t xml:space="preserve">Refer to </w:t>
      </w:r>
      <w:hyperlink w:anchor="_Transitioning_to_Qualifying" w:history="1">
        <w:r w:rsidR="001531EC">
          <w:rPr>
            <w:rStyle w:val="Hyperlink"/>
          </w:rPr>
          <w:t>6.4 Commencing Qualifying Earnings Reporting</w:t>
        </w:r>
      </w:hyperlink>
    </w:p>
    <w:p w14:paraId="16367A85" w14:textId="2C3C1737" w:rsidR="00EF4A87" w:rsidRPr="00A06DCB" w:rsidRDefault="00EF4A87">
      <w:pPr>
        <w:pStyle w:val="Cross-Reference"/>
        <w:rPr>
          <w:b/>
          <w:bCs/>
        </w:rPr>
      </w:pPr>
      <w:r w:rsidRPr="00A06DCB">
        <w:t xml:space="preserve">Refer to enumeration codes in section </w:t>
      </w:r>
      <w:r w:rsidR="00D37D99" w:rsidRPr="00825495">
        <w:rPr>
          <w:rStyle w:val="SmartLink"/>
        </w:rPr>
        <w:fldChar w:fldCharType="begin"/>
      </w:r>
      <w:r w:rsidR="00D37D99" w:rsidRPr="00825495">
        <w:rPr>
          <w:rStyle w:val="SmartLink"/>
        </w:rPr>
        <w:instrText xml:space="preserve"> REF _Ref55343357 \r \h </w:instrText>
      </w:r>
      <w:r w:rsidR="00D37D99" w:rsidRPr="00825495">
        <w:rPr>
          <w:rStyle w:val="SmartLink"/>
        </w:rPr>
      </w:r>
      <w:r w:rsidR="00D37D99" w:rsidRPr="00825495">
        <w:rPr>
          <w:rStyle w:val="SmartLink"/>
        </w:rPr>
        <w:fldChar w:fldCharType="separate"/>
      </w:r>
      <w:r w:rsidR="00C14FEC">
        <w:rPr>
          <w:rStyle w:val="SmartLink"/>
        </w:rPr>
        <w:t>10.12</w:t>
      </w:r>
      <w:r w:rsidR="00D37D99" w:rsidRPr="00825495">
        <w:rPr>
          <w:rStyle w:val="SmartLink"/>
        </w:rPr>
        <w:fldChar w:fldCharType="end"/>
      </w:r>
      <w:r w:rsidR="00D37D99" w:rsidRPr="00825495">
        <w:rPr>
          <w:rStyle w:val="SmartLink"/>
        </w:rPr>
        <w:t xml:space="preserve"> </w:t>
      </w:r>
      <w:r w:rsidRPr="00825495">
        <w:rPr>
          <w:rStyle w:val="SmartLink"/>
        </w:rPr>
        <w:fldChar w:fldCharType="begin" w:fldLock="1"/>
      </w:r>
      <w:r w:rsidRPr="00825495">
        <w:rPr>
          <w:rStyle w:val="SmartLink"/>
        </w:rPr>
        <w:instrText xml:space="preserve"> REF _Ref34571029 \h  \* MERGEFORMAT </w:instrText>
      </w:r>
      <w:r w:rsidRPr="00825495">
        <w:rPr>
          <w:rStyle w:val="SmartLink"/>
        </w:rPr>
      </w:r>
      <w:r w:rsidRPr="00825495">
        <w:rPr>
          <w:rStyle w:val="SmartLink"/>
        </w:rPr>
        <w:fldChar w:fldCharType="separate"/>
      </w:r>
      <w:r w:rsidRPr="00825495">
        <w:rPr>
          <w:rStyle w:val="SmartLink"/>
        </w:rPr>
        <w:t>Enumerations</w:t>
      </w:r>
      <w:r w:rsidRPr="00825495">
        <w:rPr>
          <w:rStyle w:val="SmartLink"/>
        </w:rPr>
        <w:fldChar w:fldCharType="end"/>
      </w:r>
      <w:r w:rsidRPr="00A06DCB">
        <w:t>.</w:t>
      </w:r>
    </w:p>
    <w:p w14:paraId="43070E3E" w14:textId="77777777" w:rsidR="00F100E3" w:rsidRPr="00890B9D" w:rsidRDefault="003C4288" w:rsidP="004A0EAE">
      <w:pPr>
        <w:pStyle w:val="Heading3"/>
      </w:pPr>
      <w:bookmarkStart w:id="1152" w:name="_Ref33895353"/>
      <w:bookmarkStart w:id="1153" w:name="_Ref33895356"/>
      <w:r w:rsidRPr="00890B9D">
        <w:lastRenderedPageBreak/>
        <w:t>Reportable Fringe Benefits Amount</w:t>
      </w:r>
      <w:r w:rsidR="004A4EB2" w:rsidRPr="00890B9D">
        <w:t xml:space="preserve"> (RFBA)</w:t>
      </w:r>
      <w:bookmarkEnd w:id="1152"/>
      <w:bookmarkEnd w:id="1153"/>
    </w:p>
    <w:p w14:paraId="00BA36C5" w14:textId="310DFEFB" w:rsidR="003C4288" w:rsidRPr="00A06DCB" w:rsidRDefault="003C4288" w:rsidP="000E6760">
      <w:pPr>
        <w:pStyle w:val="BodyText"/>
      </w:pPr>
      <w:r w:rsidRPr="00A06DCB">
        <w:t xml:space="preserve">The values permissible for the </w:t>
      </w:r>
      <w:r w:rsidR="00EE7260">
        <w:t>RFB</w:t>
      </w:r>
      <w:r w:rsidR="00EE7260" w:rsidRPr="00A06DCB">
        <w:t xml:space="preserve"> </w:t>
      </w:r>
      <w:r w:rsidR="00874CCC">
        <w:t>exemption status</w:t>
      </w:r>
      <w:r w:rsidR="00874CCC" w:rsidRPr="00A06DCB">
        <w:t xml:space="preserve"> </w:t>
      </w:r>
      <w:r w:rsidRPr="00A06DCB">
        <w:t>codes (PAYEVNTEMP2</w:t>
      </w:r>
      <w:r w:rsidR="00C82A39" w:rsidRPr="00A06DCB">
        <w:t>76</w:t>
      </w:r>
      <w:r w:rsidRPr="00A06DCB">
        <w:t>) are:</w:t>
      </w:r>
    </w:p>
    <w:p w14:paraId="02D3D9AB" w14:textId="77777777" w:rsidR="00CD6C7C" w:rsidRPr="00A06DCB" w:rsidRDefault="00CD6C7C" w:rsidP="000E6760">
      <w:pPr>
        <w:pStyle w:val="ListBullet"/>
      </w:pPr>
      <w:bookmarkStart w:id="1154" w:name="RFBATypeT"/>
      <w:r w:rsidRPr="004008B7">
        <w:rPr>
          <w:b/>
          <w:bCs/>
        </w:rPr>
        <w:t>T (Taxable)</w:t>
      </w:r>
      <w:r w:rsidRPr="00A06DCB">
        <w:t xml:space="preserve"> – the grossed-up taxable amount of certain fringe benefits provided to a payee where:</w:t>
      </w:r>
    </w:p>
    <w:p w14:paraId="14522E25" w14:textId="4D7DF052" w:rsidR="00CD6C7C" w:rsidRPr="00C24540" w:rsidRDefault="00CD6C7C" w:rsidP="00752FF4">
      <w:pPr>
        <w:pStyle w:val="ListBullet2"/>
      </w:pPr>
      <w:r w:rsidRPr="00C24540">
        <w:t xml:space="preserve">the total of taxable and exempt benefits provided is </w:t>
      </w:r>
      <w:proofErr w:type="gramStart"/>
      <w:r w:rsidRPr="00C24540">
        <w:t>in excess of</w:t>
      </w:r>
      <w:proofErr w:type="gramEnd"/>
      <w:r w:rsidRPr="00C24540">
        <w:t xml:space="preserve"> $2,000 in the year (1 April to 31 March), and</w:t>
      </w:r>
    </w:p>
    <w:p w14:paraId="2FC1092F" w14:textId="090B34B5" w:rsidR="00CD6C7C" w:rsidRPr="00C24540" w:rsidRDefault="003A3411" w:rsidP="00752FF4">
      <w:pPr>
        <w:pStyle w:val="ListBullet2"/>
      </w:pPr>
      <w:r>
        <w:t>E</w:t>
      </w:r>
      <w:r w:rsidR="00CD6C7C" w:rsidRPr="00C24540">
        <w:t>ither</w:t>
      </w:r>
      <w:r w:rsidR="00EB343D">
        <w:t>:</w:t>
      </w:r>
    </w:p>
    <w:p w14:paraId="1B8A230F" w14:textId="0DF1A94C" w:rsidR="00CD6C7C" w:rsidRPr="00D14126" w:rsidRDefault="003A3411" w:rsidP="00F572A6">
      <w:pPr>
        <w:pStyle w:val="ListBullet3"/>
      </w:pPr>
      <w:r>
        <w:t>T</w:t>
      </w:r>
      <w:r w:rsidR="00CD6C7C" w:rsidRPr="00D14126">
        <w:t xml:space="preserve">he employer is not eligible for an exemption from FBT under </w:t>
      </w:r>
      <w:r w:rsidR="003B1500" w:rsidRPr="00D14126">
        <w:t xml:space="preserve">section </w:t>
      </w:r>
      <w:r w:rsidR="00CD6C7C" w:rsidRPr="00D14126">
        <w:t xml:space="preserve">57A of the </w:t>
      </w:r>
      <w:r w:rsidR="003B1500" w:rsidRPr="00D14126">
        <w:t>Fringe Benefits Tax Assessment Act 1986</w:t>
      </w:r>
      <w:r w:rsidR="00CD6C7C" w:rsidRPr="00D14126">
        <w:t xml:space="preserve"> </w:t>
      </w:r>
      <w:r w:rsidR="003B1500" w:rsidRPr="00D14126">
        <w:t>(</w:t>
      </w:r>
      <w:r w:rsidR="00CD6C7C" w:rsidRPr="00D14126">
        <w:t>FBTAA</w:t>
      </w:r>
      <w:r w:rsidR="003B1500" w:rsidRPr="00D14126">
        <w:t>)</w:t>
      </w:r>
      <w:r w:rsidR="00CD6C7C" w:rsidRPr="00D14126">
        <w:t xml:space="preserve">, or </w:t>
      </w:r>
    </w:p>
    <w:p w14:paraId="1D6FC384" w14:textId="0AF87C2A" w:rsidR="00CD6C7C" w:rsidRPr="00D14126" w:rsidRDefault="003A3411" w:rsidP="00F572A6">
      <w:pPr>
        <w:pStyle w:val="ListBullet3"/>
      </w:pPr>
      <w:r>
        <w:t>T</w:t>
      </w:r>
      <w:r w:rsidR="00CD6C7C" w:rsidRPr="00D14126">
        <w:t>he employer is eligible for an exemption from FBT under s</w:t>
      </w:r>
      <w:r w:rsidR="003B1500" w:rsidRPr="00D14126">
        <w:t xml:space="preserve">ection </w:t>
      </w:r>
      <w:r w:rsidR="00CD6C7C" w:rsidRPr="00D14126">
        <w:t xml:space="preserve">57A of the </w:t>
      </w:r>
      <w:proofErr w:type="gramStart"/>
      <w:r w:rsidR="00CD6C7C" w:rsidRPr="00D14126">
        <w:t>FBTAA</w:t>
      </w:r>
      <w:proofErr w:type="gramEnd"/>
      <w:r w:rsidR="00CD6C7C" w:rsidRPr="00D14126">
        <w:t xml:space="preserve"> but the benefits were provided to an employee performing non-exempt duties.</w:t>
      </w:r>
    </w:p>
    <w:p w14:paraId="63AC5E9A" w14:textId="77777777" w:rsidR="00CD6C7C" w:rsidRPr="00A06DCB" w:rsidRDefault="00CD6C7C" w:rsidP="000E6760">
      <w:pPr>
        <w:pStyle w:val="ListBullet"/>
      </w:pPr>
      <w:bookmarkStart w:id="1155" w:name="RFBATypeX"/>
      <w:bookmarkEnd w:id="1154"/>
      <w:r w:rsidRPr="004008B7">
        <w:rPr>
          <w:b/>
          <w:bCs/>
        </w:rPr>
        <w:t>X (Exempt)</w:t>
      </w:r>
      <w:r w:rsidRPr="00A06DCB">
        <w:t xml:space="preserve"> - the grossed-up taxable amount of certain fringe benefits provided to a payee where:</w:t>
      </w:r>
    </w:p>
    <w:p w14:paraId="66B6329E" w14:textId="79C00988" w:rsidR="00CD6C7C" w:rsidRPr="00C24540" w:rsidRDefault="003A3411" w:rsidP="00F572A6">
      <w:pPr>
        <w:pStyle w:val="ListBullet3"/>
      </w:pPr>
      <w:r>
        <w:t>T</w:t>
      </w:r>
      <w:r w:rsidR="00CD6C7C" w:rsidRPr="00C24540">
        <w:t xml:space="preserve">he total of taxable and exempt benefits provided is </w:t>
      </w:r>
      <w:proofErr w:type="gramStart"/>
      <w:r w:rsidR="00CD6C7C" w:rsidRPr="00C24540">
        <w:t>in excess of</w:t>
      </w:r>
      <w:proofErr w:type="gramEnd"/>
      <w:r w:rsidR="00CD6C7C" w:rsidRPr="00C24540">
        <w:t xml:space="preserve"> $2,000 in the FBT year (1</w:t>
      </w:r>
      <w:r w:rsidR="003B1500">
        <w:t> </w:t>
      </w:r>
      <w:r w:rsidR="00CD6C7C" w:rsidRPr="00C24540">
        <w:t xml:space="preserve">April to 31 March), and </w:t>
      </w:r>
    </w:p>
    <w:p w14:paraId="76C0B282" w14:textId="573AA209" w:rsidR="00CD6C7C" w:rsidRPr="00C24540" w:rsidRDefault="003A3411" w:rsidP="00F572A6">
      <w:pPr>
        <w:pStyle w:val="ListBullet3"/>
      </w:pPr>
      <w:r>
        <w:t>T</w:t>
      </w:r>
      <w:r w:rsidR="00CD6C7C" w:rsidRPr="00C24540">
        <w:t>he benefit was provided to an employee performing exempt duties for an employer that is eligible for an exemption from FBT under section 57A of the FBTAA.</w:t>
      </w:r>
    </w:p>
    <w:p w14:paraId="471FC2E0" w14:textId="6DFA6F02" w:rsidR="00E6617A" w:rsidRPr="00C24540" w:rsidRDefault="00E6617A" w:rsidP="003D7CD4">
      <w:pPr>
        <w:pStyle w:val="ListContinue2"/>
      </w:pPr>
      <w:r w:rsidRPr="00A06DCB">
        <w:t>The reporting of R</w:t>
      </w:r>
      <w:r>
        <w:t>FBA</w:t>
      </w:r>
      <w:r w:rsidRPr="00A06DCB">
        <w:t xml:space="preserve"> is voluntary under STP, though if not reported through STP, must be reported via Payment Summaries/PSAR.</w:t>
      </w:r>
      <w:r>
        <w:t xml:space="preserve"> Where not able to be reported throughout the financial year, a payer can report this amount once as a part of the finalisation process for the payee.</w:t>
      </w:r>
    </w:p>
    <w:p w14:paraId="4C05CD78" w14:textId="54B37099" w:rsidR="009B6D08" w:rsidRDefault="009B6D08">
      <w:pPr>
        <w:pStyle w:val="Cross-Reference"/>
      </w:pPr>
      <w:bookmarkStart w:id="1156" w:name="_Ref33285566"/>
      <w:bookmarkStart w:id="1157" w:name="_Ref33285569"/>
      <w:bookmarkEnd w:id="1155"/>
      <w:r>
        <w:t xml:space="preserve">Refer to </w:t>
      </w:r>
      <w:hyperlink r:id="rId114" w:history="1">
        <w:r w:rsidR="00526170">
          <w:rPr>
            <w:rStyle w:val="Hyperlink"/>
          </w:rPr>
          <w:t>Other Components Position Paper</w:t>
        </w:r>
      </w:hyperlink>
      <w:r w:rsidR="004A5F4C">
        <w:rPr>
          <w:rStyle w:val="Hyperlink"/>
        </w:rPr>
        <w:t>.</w:t>
      </w:r>
    </w:p>
    <w:p w14:paraId="598D20A2" w14:textId="5258AEF9" w:rsidR="00750A10" w:rsidRPr="00A06DCB" w:rsidRDefault="00C0673C">
      <w:pPr>
        <w:pStyle w:val="Cross-Reference"/>
      </w:pPr>
      <w:r w:rsidRPr="00A06DCB">
        <w:t xml:space="preserve">Refer to business rules in section </w:t>
      </w:r>
      <w:r w:rsidR="003B1500" w:rsidRPr="00503D06">
        <w:rPr>
          <w:rStyle w:val="SmartLink"/>
        </w:rPr>
        <w:fldChar w:fldCharType="begin"/>
      </w:r>
      <w:r w:rsidR="003B1500" w:rsidRPr="00503D06">
        <w:rPr>
          <w:rStyle w:val="SmartLink"/>
        </w:rPr>
        <w:instrText xml:space="preserve"> REF _Ref33887218 \w \h </w:instrText>
      </w:r>
      <w:r w:rsidR="00503D06">
        <w:rPr>
          <w:rStyle w:val="SmartLink"/>
        </w:rPr>
        <w:instrText xml:space="preserve"> \* MERGEFORMAT </w:instrText>
      </w:r>
      <w:r w:rsidR="003B1500" w:rsidRPr="00503D06">
        <w:rPr>
          <w:rStyle w:val="SmartLink"/>
        </w:rPr>
      </w:r>
      <w:r w:rsidR="003B1500" w:rsidRPr="00503D06">
        <w:rPr>
          <w:rStyle w:val="SmartLink"/>
        </w:rPr>
        <w:fldChar w:fldCharType="separate"/>
      </w:r>
      <w:r w:rsidR="00C14FEC">
        <w:rPr>
          <w:rStyle w:val="SmartLink"/>
        </w:rPr>
        <w:t>5.10.3</w:t>
      </w:r>
      <w:r w:rsidR="003B1500" w:rsidRPr="00503D06">
        <w:rPr>
          <w:rStyle w:val="SmartLink"/>
        </w:rPr>
        <w:fldChar w:fldCharType="end"/>
      </w:r>
      <w:r w:rsidR="005D57C4" w:rsidRPr="00503D06">
        <w:rPr>
          <w:rStyle w:val="SmartLink"/>
        </w:rPr>
        <w:t xml:space="preserve"> </w:t>
      </w:r>
      <w:r w:rsidR="005D57C4" w:rsidRPr="00503D06">
        <w:rPr>
          <w:rStyle w:val="SmartLink"/>
        </w:rPr>
        <w:fldChar w:fldCharType="begin" w:fldLock="1"/>
      </w:r>
      <w:r w:rsidR="005D57C4" w:rsidRPr="00503D06">
        <w:rPr>
          <w:rStyle w:val="SmartLink"/>
        </w:rPr>
        <w:instrText xml:space="preserve"> REF _Ref33887225 \h </w:instrText>
      </w:r>
      <w:r w:rsidR="00A06DCB" w:rsidRPr="00503D06">
        <w:rPr>
          <w:rStyle w:val="SmartLink"/>
        </w:rPr>
        <w:instrText xml:space="preserve"> \* MERGEFORMAT </w:instrText>
      </w:r>
      <w:r w:rsidR="005D57C4" w:rsidRPr="00503D06">
        <w:rPr>
          <w:rStyle w:val="SmartLink"/>
        </w:rPr>
      </w:r>
      <w:r w:rsidR="005D57C4" w:rsidRPr="00503D06">
        <w:rPr>
          <w:rStyle w:val="SmartLink"/>
        </w:rPr>
        <w:fldChar w:fldCharType="separate"/>
      </w:r>
      <w:r w:rsidR="00C01EFE" w:rsidRPr="00503D06">
        <w:rPr>
          <w:rStyle w:val="SmartLink"/>
        </w:rPr>
        <w:t>Reportable fringe benefit amount /Reportable employer superannuation contributions</w:t>
      </w:r>
      <w:r w:rsidR="005D57C4" w:rsidRPr="00503D06">
        <w:rPr>
          <w:rStyle w:val="SmartLink"/>
        </w:rPr>
        <w:fldChar w:fldCharType="end"/>
      </w:r>
      <w:r w:rsidR="005D57C4" w:rsidRPr="00A06DCB">
        <w:t>.</w:t>
      </w:r>
    </w:p>
    <w:p w14:paraId="1629C6FD" w14:textId="620E5BFD" w:rsidR="00EF4A87" w:rsidRPr="00A06DCB" w:rsidRDefault="00EF4A87">
      <w:pPr>
        <w:pStyle w:val="Cross-Reference"/>
      </w:pPr>
      <w:r w:rsidRPr="00A06DCB">
        <w:t xml:space="preserve">Refer to enumeration codes in section </w:t>
      </w:r>
      <w:r w:rsidR="00D37D99" w:rsidRPr="00503D06">
        <w:rPr>
          <w:rStyle w:val="SmartLink"/>
        </w:rPr>
        <w:fldChar w:fldCharType="begin"/>
      </w:r>
      <w:r w:rsidR="00D37D99" w:rsidRPr="00503D06">
        <w:rPr>
          <w:rStyle w:val="SmartLink"/>
        </w:rPr>
        <w:instrText xml:space="preserve"> REF _Ref55343357 \r \h </w:instrText>
      </w:r>
      <w:r w:rsidR="00D37D99" w:rsidRPr="00503D06">
        <w:rPr>
          <w:rStyle w:val="SmartLink"/>
        </w:rPr>
      </w:r>
      <w:r w:rsidR="00D37D99" w:rsidRPr="00503D06">
        <w:rPr>
          <w:rStyle w:val="SmartLink"/>
        </w:rPr>
        <w:fldChar w:fldCharType="separate"/>
      </w:r>
      <w:r w:rsidR="00C14FEC">
        <w:rPr>
          <w:rStyle w:val="SmartLink"/>
        </w:rPr>
        <w:t>10.12</w:t>
      </w:r>
      <w:r w:rsidR="00D37D99" w:rsidRPr="00503D06">
        <w:rPr>
          <w:rStyle w:val="SmartLink"/>
        </w:rPr>
        <w:fldChar w:fldCharType="end"/>
      </w:r>
      <w:r w:rsidRPr="00503D06">
        <w:rPr>
          <w:rStyle w:val="SmartLink"/>
        </w:rPr>
        <w:t xml:space="preserve"> </w:t>
      </w:r>
      <w:r w:rsidRPr="00503D06">
        <w:rPr>
          <w:rStyle w:val="SmartLink"/>
        </w:rPr>
        <w:fldChar w:fldCharType="begin" w:fldLock="1"/>
      </w:r>
      <w:r w:rsidRPr="00503D06">
        <w:rPr>
          <w:rStyle w:val="SmartLink"/>
        </w:rPr>
        <w:instrText xml:space="preserve"> REF _Ref34571029 \h </w:instrText>
      </w:r>
      <w:r w:rsidR="00A06DCB" w:rsidRPr="00503D06">
        <w:rPr>
          <w:rStyle w:val="SmartLink"/>
        </w:rPr>
        <w:instrText xml:space="preserve"> \* MERGEFORMAT </w:instrText>
      </w:r>
      <w:r w:rsidRPr="00503D06">
        <w:rPr>
          <w:rStyle w:val="SmartLink"/>
        </w:rPr>
      </w:r>
      <w:r w:rsidRPr="00503D06">
        <w:rPr>
          <w:rStyle w:val="SmartLink"/>
        </w:rPr>
        <w:fldChar w:fldCharType="separate"/>
      </w:r>
      <w:r w:rsidR="00E3065B" w:rsidRPr="00503D06">
        <w:rPr>
          <w:rStyle w:val="SmartLink"/>
        </w:rPr>
        <w:t>Enumerations</w:t>
      </w:r>
      <w:r w:rsidRPr="00503D06">
        <w:rPr>
          <w:rStyle w:val="SmartLink"/>
        </w:rPr>
        <w:fldChar w:fldCharType="end"/>
      </w:r>
      <w:r w:rsidRPr="00A06DCB">
        <w:t>.</w:t>
      </w:r>
    </w:p>
    <w:p w14:paraId="5BC38D1C" w14:textId="77777777" w:rsidR="00D21E4D" w:rsidRPr="00890B9D" w:rsidRDefault="00D21E4D" w:rsidP="000E6760">
      <w:pPr>
        <w:pStyle w:val="BodyText"/>
      </w:pPr>
    </w:p>
    <w:p w14:paraId="780943A9" w14:textId="03F6ED52" w:rsidR="003A0473" w:rsidRPr="00890B9D" w:rsidRDefault="003A0473" w:rsidP="006F423E">
      <w:pPr>
        <w:pStyle w:val="Heading1"/>
      </w:pPr>
      <w:bookmarkStart w:id="1158" w:name="_Ref33312056"/>
      <w:bookmarkStart w:id="1159" w:name="_Ref33312057"/>
      <w:bookmarkStart w:id="1160" w:name="_Toc54861815"/>
      <w:bookmarkStart w:id="1161" w:name="_Toc238031959"/>
      <w:r w:rsidRPr="00890B9D">
        <w:lastRenderedPageBreak/>
        <w:t>Business Rules</w:t>
      </w:r>
      <w:bookmarkEnd w:id="1156"/>
      <w:bookmarkEnd w:id="1157"/>
      <w:bookmarkEnd w:id="1158"/>
      <w:bookmarkEnd w:id="1159"/>
      <w:bookmarkEnd w:id="1160"/>
      <w:bookmarkEnd w:id="1161"/>
    </w:p>
    <w:p w14:paraId="16759818" w14:textId="77777777" w:rsidR="003A0473" w:rsidRPr="00890B9D" w:rsidRDefault="003A0473" w:rsidP="000E6760">
      <w:pPr>
        <w:pStyle w:val="BodyText"/>
      </w:pPr>
      <w:r w:rsidRPr="00890B9D">
        <w:t xml:space="preserve">STP focuses on reporting payroll information to the ATO. This section includes how to report and fix payroll information, and rules on how to finalise payroll at the EOFY. Other sections include how a </w:t>
      </w:r>
      <w:r w:rsidR="005F4641" w:rsidRPr="00890B9D">
        <w:t>payer</w:t>
      </w:r>
      <w:r w:rsidRPr="00890B9D">
        <w:t xml:space="preserve"> will transition into STP and how to report </w:t>
      </w:r>
      <w:r w:rsidR="005F4641" w:rsidRPr="00890B9D">
        <w:t>payee</w:t>
      </w:r>
      <w:r w:rsidRPr="00890B9D">
        <w:t xml:space="preserve"> withholding details via a pay event.</w:t>
      </w:r>
    </w:p>
    <w:p w14:paraId="38588133" w14:textId="74D5885D" w:rsidR="00591054" w:rsidRPr="00890B9D" w:rsidRDefault="00591054" w:rsidP="007359C5">
      <w:pPr>
        <w:pStyle w:val="Heading2"/>
      </w:pPr>
      <w:bookmarkStart w:id="1162" w:name="_Ref33884920"/>
      <w:bookmarkStart w:id="1163" w:name="_Ref33884923"/>
      <w:bookmarkStart w:id="1164" w:name="_Toc54861816"/>
      <w:bookmarkStart w:id="1165" w:name="_Toc238031960"/>
      <w:r w:rsidRPr="00890B9D">
        <w:t>Payer</w:t>
      </w:r>
      <w:r w:rsidR="0007416E" w:rsidRPr="00890B9D">
        <w:t xml:space="preserve"> Details</w:t>
      </w:r>
      <w:bookmarkEnd w:id="1162"/>
      <w:bookmarkEnd w:id="1163"/>
      <w:bookmarkEnd w:id="1164"/>
      <w:bookmarkEnd w:id="1165"/>
    </w:p>
    <w:p w14:paraId="36614903" w14:textId="77777777" w:rsidR="002320C5" w:rsidRPr="00890B9D" w:rsidRDefault="00AE189C" w:rsidP="000E6760">
      <w:pPr>
        <w:pStyle w:val="BodyText"/>
      </w:pPr>
      <w:r w:rsidRPr="00890B9D">
        <w:t>The business rules for reporting payer details are:</w:t>
      </w:r>
      <w:r w:rsidR="00F3451F" w:rsidRPr="00890B9D">
        <w:t xml:space="preserve"> </w:t>
      </w:r>
    </w:p>
    <w:p w14:paraId="03E6B2C3" w14:textId="331AED59" w:rsidR="009E200B" w:rsidRPr="00890B9D" w:rsidRDefault="003D2111" w:rsidP="004A0EAE">
      <w:pPr>
        <w:pStyle w:val="Heading3"/>
      </w:pPr>
      <w:bookmarkStart w:id="1166" w:name="_Ref34568991"/>
      <w:bookmarkStart w:id="1167" w:name="_Ref33884993"/>
      <w:bookmarkStart w:id="1168" w:name="_Ref33884996"/>
      <w:r w:rsidRPr="00890B9D">
        <w:t>Payer Payroll Details</w:t>
      </w:r>
      <w:bookmarkEnd w:id="1166"/>
    </w:p>
    <w:p w14:paraId="284CFD90" w14:textId="43BC817F" w:rsidR="00AA7715" w:rsidRPr="00890B9D" w:rsidRDefault="0080077A" w:rsidP="000E6760">
      <w:pPr>
        <w:pStyle w:val="BodyText"/>
      </w:pPr>
      <w:r w:rsidRPr="00890B9D">
        <w:t>The business rules for payer payroll details are:</w:t>
      </w:r>
    </w:p>
    <w:p w14:paraId="629C8AF3" w14:textId="00C51FDD" w:rsidR="00D41BA7" w:rsidRPr="004E1335" w:rsidRDefault="00017459" w:rsidP="004E1335">
      <w:pPr>
        <w:pStyle w:val="ListNumber"/>
        <w:numPr>
          <w:ilvl w:val="0"/>
          <w:numId w:val="79"/>
        </w:numPr>
        <w:rPr>
          <w:rStyle w:val="IntenseEmphasis"/>
          <w:rFonts w:cs="Arial"/>
          <w:i w:val="0"/>
        </w:rPr>
      </w:pPr>
      <w:r>
        <w:t>Pay/Update Date - a</w:t>
      </w:r>
      <w:r w:rsidR="00E3065B" w:rsidRPr="00890B9D">
        <w:t xml:space="preserve"> payer</w:t>
      </w:r>
      <w:r w:rsidR="00D41BA7" w:rsidRPr="00890B9D">
        <w:t xml:space="preserve"> is required to report to the ATO, all payments on or before the </w:t>
      </w:r>
      <w:r w:rsidR="00B348D7">
        <w:t>date</w:t>
      </w:r>
      <w:r w:rsidR="00B348D7" w:rsidRPr="00890B9D" w:rsidDel="004F3929">
        <w:t xml:space="preserve"> </w:t>
      </w:r>
      <w:r w:rsidR="00B348D7">
        <w:t xml:space="preserve">of </w:t>
      </w:r>
      <w:r w:rsidR="004F3929">
        <w:t>payment</w:t>
      </w:r>
      <w:r w:rsidR="00B348D7">
        <w:t xml:space="preserve"> (payday)</w:t>
      </w:r>
      <w:r w:rsidR="00D41BA7" w:rsidRPr="00890B9D">
        <w:t xml:space="preserve">, through a </w:t>
      </w:r>
      <w:r w:rsidR="00B348D7">
        <w:t>s</w:t>
      </w:r>
      <w:r w:rsidR="003D54A6">
        <w:t>ubmit action</w:t>
      </w:r>
      <w:r w:rsidR="00D41BA7" w:rsidRPr="00890B9D">
        <w:t xml:space="preserve">. Refer to subsection </w:t>
      </w:r>
      <w:r w:rsidR="00D41BA7" w:rsidRPr="006305B6">
        <w:t xml:space="preserve">389-5(1) of </w:t>
      </w:r>
      <w:r w:rsidR="00D41BA7" w:rsidRPr="00B328FD">
        <w:rPr>
          <w:rStyle w:val="IntenseEmphasis"/>
        </w:rPr>
        <w:t>Schedule 1 to TAA</w:t>
      </w:r>
      <w:r w:rsidR="00F25B7A" w:rsidRPr="00B328FD">
        <w:rPr>
          <w:rStyle w:val="IntenseEmphasis"/>
        </w:rPr>
        <w:t>.</w:t>
      </w:r>
      <w:r w:rsidR="00031035">
        <w:rPr>
          <w:rStyle w:val="IntenseEmphasis"/>
        </w:rPr>
        <w:t xml:space="preserve"> </w:t>
      </w:r>
      <w:r w:rsidR="00031035" w:rsidRPr="004E1335">
        <w:rPr>
          <w:rStyle w:val="IntenseEmphasis"/>
          <w:i w:val="0"/>
          <w:iCs w:val="0"/>
        </w:rPr>
        <w:t xml:space="preserve">Special rules apply for </w:t>
      </w:r>
      <w:r w:rsidR="00EA018E" w:rsidRPr="004E1335">
        <w:rPr>
          <w:rStyle w:val="IntenseEmphasis"/>
          <w:i w:val="0"/>
          <w:iCs w:val="0"/>
        </w:rPr>
        <w:t xml:space="preserve">deferred </w:t>
      </w:r>
      <w:r w:rsidR="00EA018E" w:rsidRPr="00503D06">
        <w:rPr>
          <w:rStyle w:val="SmartLink"/>
        </w:rPr>
        <w:fldChar w:fldCharType="begin"/>
      </w:r>
      <w:r w:rsidR="00EA018E" w:rsidRPr="00503D06">
        <w:rPr>
          <w:rStyle w:val="SmartLink"/>
        </w:rPr>
        <w:instrText xml:space="preserve"> REF _Ref33896650 \h </w:instrText>
      </w:r>
      <w:r w:rsidR="00AA7715" w:rsidRPr="00503D06">
        <w:rPr>
          <w:rStyle w:val="SmartLink"/>
        </w:rPr>
        <w:instrText xml:space="preserve"> \* MERGEFORMAT </w:instrText>
      </w:r>
      <w:r w:rsidR="00EA018E" w:rsidRPr="00503D06">
        <w:rPr>
          <w:rStyle w:val="SmartLink"/>
        </w:rPr>
      </w:r>
      <w:r w:rsidR="00EA018E" w:rsidRPr="00503D06">
        <w:rPr>
          <w:rStyle w:val="SmartLink"/>
        </w:rPr>
        <w:fldChar w:fldCharType="separate"/>
      </w:r>
      <w:r w:rsidR="00C14FEC" w:rsidRPr="00C14FEC">
        <w:rPr>
          <w:rStyle w:val="SmartLink"/>
        </w:rPr>
        <w:t>Out of cycle payment</w:t>
      </w:r>
      <w:r w:rsidR="00EA018E" w:rsidRPr="00503D06">
        <w:rPr>
          <w:rStyle w:val="SmartLink"/>
        </w:rPr>
        <w:fldChar w:fldCharType="end"/>
      </w:r>
      <w:r w:rsidR="00EA018E" w:rsidRPr="00503D06">
        <w:rPr>
          <w:rStyle w:val="SmartLink"/>
        </w:rPr>
        <w:t>s</w:t>
      </w:r>
      <w:r w:rsidR="004A5F4C" w:rsidRPr="004E1335">
        <w:rPr>
          <w:rStyle w:val="IntenseEmphasis"/>
          <w:i w:val="0"/>
          <w:iCs w:val="0"/>
        </w:rPr>
        <w:t>.</w:t>
      </w:r>
    </w:p>
    <w:p w14:paraId="7EF28A66" w14:textId="493249AB" w:rsidR="004F3929" w:rsidRPr="00890B9D" w:rsidRDefault="00017459" w:rsidP="004E1335">
      <w:pPr>
        <w:pStyle w:val="ListNumber"/>
      </w:pPr>
      <w:r>
        <w:t>Pay/Update Date - t</w:t>
      </w:r>
      <w:r w:rsidR="004F3929">
        <w:t xml:space="preserve">he payer must report the </w:t>
      </w:r>
      <w:r w:rsidR="002D5490">
        <w:t xml:space="preserve">intended </w:t>
      </w:r>
      <w:r w:rsidR="007557E5">
        <w:t>date of payment (</w:t>
      </w:r>
      <w:r w:rsidR="004F3929">
        <w:t>payday</w:t>
      </w:r>
      <w:r w:rsidR="007557E5">
        <w:t>)</w:t>
      </w:r>
      <w:r w:rsidR="004F3929">
        <w:t xml:space="preserve"> as the </w:t>
      </w:r>
      <w:r w:rsidR="00E6617A">
        <w:t>P</w:t>
      </w:r>
      <w:r w:rsidR="004F3929">
        <w:t>ay</w:t>
      </w:r>
      <w:r w:rsidR="00E6617A">
        <w:t>/U</w:t>
      </w:r>
      <w:r w:rsidR="004F3929">
        <w:t xml:space="preserve">pdate </w:t>
      </w:r>
      <w:r w:rsidR="00E6617A">
        <w:t>D</w:t>
      </w:r>
      <w:r w:rsidR="004F3929">
        <w:t xml:space="preserve">ate for a </w:t>
      </w:r>
      <w:r w:rsidR="007557E5">
        <w:t>s</w:t>
      </w:r>
      <w:r w:rsidR="004F3929">
        <w:t>ubmit action</w:t>
      </w:r>
      <w:r w:rsidR="009304F1">
        <w:t>.</w:t>
      </w:r>
    </w:p>
    <w:p w14:paraId="2A8B6E96" w14:textId="3558DC49" w:rsidR="001B4ED4" w:rsidRPr="00890B9D" w:rsidRDefault="00A7086A" w:rsidP="008B2DA7">
      <w:pPr>
        <w:pStyle w:val="ListNumber2"/>
      </w:pPr>
      <w:r>
        <w:t xml:space="preserve">Note: </w:t>
      </w:r>
      <w:r w:rsidR="001B4ED4" w:rsidRPr="00890B9D">
        <w:t xml:space="preserve">When payments are made electronically, the date </w:t>
      </w:r>
      <w:r w:rsidR="000C2B29">
        <w:t xml:space="preserve">of </w:t>
      </w:r>
      <w:r w:rsidR="000C2B29" w:rsidRPr="00890B9D">
        <w:t xml:space="preserve">payment </w:t>
      </w:r>
      <w:r w:rsidR="001B4ED4" w:rsidRPr="00890B9D">
        <w:t>is either the date stipulated in the electronic transaction or</w:t>
      </w:r>
      <w:r w:rsidR="000C2B29">
        <w:t>,</w:t>
      </w:r>
      <w:r w:rsidR="001B4ED4" w:rsidRPr="00890B9D">
        <w:t xml:space="preserve"> if no date is stipulated, the date on which the payment is intended to be made into the </w:t>
      </w:r>
      <w:proofErr w:type="gramStart"/>
      <w:r w:rsidR="007F1E62">
        <w:t>payees</w:t>
      </w:r>
      <w:proofErr w:type="gramEnd"/>
      <w:r w:rsidR="001B4ED4" w:rsidRPr="00890B9D">
        <w:t xml:space="preserve"> bank account.</w:t>
      </w:r>
    </w:p>
    <w:p w14:paraId="397268CC" w14:textId="191069C8" w:rsidR="00DD5DAC" w:rsidRDefault="00DD5DAC" w:rsidP="004E1335">
      <w:pPr>
        <w:pStyle w:val="ListNumber"/>
      </w:pPr>
      <w:bookmarkStart w:id="1169" w:name="_Ref144136992"/>
      <w:r w:rsidRPr="00CE0751">
        <w:t>Pay/Update Date - the payer must report the date</w:t>
      </w:r>
      <w:r w:rsidR="00CE0751">
        <w:t xml:space="preserve"> at which</w:t>
      </w:r>
      <w:r w:rsidRPr="00CE0751">
        <w:t xml:space="preserve"> the Payer Total Gross Payments Amount (</w:t>
      </w:r>
      <w:r w:rsidR="00CE0751">
        <w:t>PAYEVNT22</w:t>
      </w:r>
      <w:r w:rsidRPr="00CE0751">
        <w:t>) and Payer Total PAYGW Amount (</w:t>
      </w:r>
      <w:r w:rsidR="00CE0751">
        <w:t>PAYEVNT20</w:t>
      </w:r>
      <w:r w:rsidRPr="00CE0751">
        <w:t xml:space="preserve">) </w:t>
      </w:r>
      <w:r w:rsidR="00CE0751">
        <w:t>adjustments</w:t>
      </w:r>
      <w:r w:rsidRPr="00CE0751">
        <w:t xml:space="preserve"> are </w:t>
      </w:r>
      <w:r w:rsidR="00CE0751">
        <w:t>to be applied</w:t>
      </w:r>
      <w:r w:rsidRPr="00CE0751">
        <w:t>. This will usually correspond to the pay date that was reported in the submit action where the</w:t>
      </w:r>
      <w:r w:rsidR="002D5236" w:rsidRPr="00CE0751">
        <w:t xml:space="preserve"> adjusted</w:t>
      </w:r>
      <w:r w:rsidRPr="00CE0751">
        <w:t xml:space="preserve"> records </w:t>
      </w:r>
      <w:r w:rsidRPr="006D76FF">
        <w:t>were originally reported</w:t>
      </w:r>
      <w:r w:rsidRPr="00CE0751">
        <w:t>.</w:t>
      </w:r>
      <w:bookmarkEnd w:id="1169"/>
    </w:p>
    <w:p w14:paraId="0C8323D0" w14:textId="6E1552E5" w:rsidR="00CE0751" w:rsidRDefault="00CE0751" w:rsidP="00F9024B">
      <w:pPr>
        <w:pStyle w:val="ListNumber2"/>
      </w:pPr>
      <w:r w:rsidRPr="00CE0751">
        <w:t>An adjustment cannot be reported with a pay/update earlier than one financial year prior to the current financial year.</w:t>
      </w:r>
    </w:p>
    <w:p w14:paraId="431A1B18" w14:textId="5DB9206E" w:rsidR="006D76FF" w:rsidRPr="00CE0751" w:rsidRDefault="006D76FF" w:rsidP="00F572A6">
      <w:pPr>
        <w:pStyle w:val="ListNumber2"/>
      </w:pPr>
      <w:r w:rsidRPr="006D76FF">
        <w:t>An adjustment cannot be reported with a pay/update date greater than six months</w:t>
      </w:r>
      <w:r w:rsidR="00EB5FC8">
        <w:t xml:space="preserve"> into the future</w:t>
      </w:r>
      <w:r w:rsidRPr="006D76FF">
        <w:t xml:space="preserve"> from the current date.</w:t>
      </w:r>
    </w:p>
    <w:p w14:paraId="6996E743" w14:textId="16D580E1" w:rsidR="00497041" w:rsidRPr="00F572A6" w:rsidRDefault="00497041" w:rsidP="00F572A6">
      <w:pPr>
        <w:pStyle w:val="ListNumber2"/>
      </w:pPr>
      <w:r w:rsidRPr="00E16416">
        <w:t xml:space="preserve">Note: The Pay/Update date aligns to the activity statement </w:t>
      </w:r>
      <w:r w:rsidR="001B44E0" w:rsidRPr="00F572A6">
        <w:t>PAYG With</w:t>
      </w:r>
      <w:r w:rsidR="006D76FF" w:rsidRPr="00F572A6">
        <w:t>h</w:t>
      </w:r>
      <w:r w:rsidR="001B44E0" w:rsidRPr="00F572A6">
        <w:t xml:space="preserve">olding </w:t>
      </w:r>
      <w:r w:rsidRPr="00E16416">
        <w:t>period</w:t>
      </w:r>
      <w:r w:rsidR="001B44E0" w:rsidRPr="00F572A6">
        <w:t xml:space="preserve"> for the Payer.</w:t>
      </w:r>
      <w:r w:rsidRPr="00E16416">
        <w:t xml:space="preserve"> </w:t>
      </w:r>
      <w:r w:rsidR="001B44E0" w:rsidRPr="00F572A6">
        <w:t xml:space="preserve">Small and medium </w:t>
      </w:r>
      <w:proofErr w:type="spellStart"/>
      <w:r w:rsidR="00216E50" w:rsidRPr="00F572A6">
        <w:t>withholders</w:t>
      </w:r>
      <w:proofErr w:type="spellEnd"/>
      <w:r w:rsidR="001B44E0" w:rsidRPr="00F572A6">
        <w:t xml:space="preserve"> </w:t>
      </w:r>
      <w:r w:rsidRPr="00F572A6">
        <w:t>will need to determine if they need to revise the activity statement.</w:t>
      </w:r>
    </w:p>
    <w:p w14:paraId="506101F5" w14:textId="7CA3F81D" w:rsidR="00017459" w:rsidRDefault="00017459" w:rsidP="004E1335">
      <w:pPr>
        <w:pStyle w:val="ListNumber"/>
      </w:pPr>
      <w:r>
        <w:t>Pay/Update Date - t</w:t>
      </w:r>
      <w:r w:rsidR="009427BF" w:rsidRPr="00890B9D">
        <w:t xml:space="preserve">he payer may lodge multiple </w:t>
      </w:r>
      <w:r w:rsidR="00BE6553">
        <w:t>submit and update actions</w:t>
      </w:r>
      <w:r w:rsidR="009427BF" w:rsidRPr="00890B9D">
        <w:t xml:space="preserve"> </w:t>
      </w:r>
      <w:r>
        <w:t>with</w:t>
      </w:r>
      <w:r w:rsidR="009427BF" w:rsidRPr="00890B9D">
        <w:t xml:space="preserve"> the same</w:t>
      </w:r>
      <w:r w:rsidR="009427BF">
        <w:t xml:space="preserve"> </w:t>
      </w:r>
      <w:r w:rsidR="00BE6553">
        <w:t>Pay/Update date</w:t>
      </w:r>
      <w:r w:rsidR="004A5F4C">
        <w:t>.</w:t>
      </w:r>
    </w:p>
    <w:p w14:paraId="51946985" w14:textId="1B83774B" w:rsidR="00E513D3" w:rsidRDefault="00E513D3" w:rsidP="004E1335">
      <w:pPr>
        <w:pStyle w:val="ListNumber"/>
      </w:pPr>
      <w:r>
        <w:t>Pay/Update Date – must always be within the financial year</w:t>
      </w:r>
      <w:r w:rsidR="00EF425F">
        <w:t>,</w:t>
      </w:r>
      <w:r>
        <w:t xml:space="preserve"> </w:t>
      </w:r>
      <w:r w:rsidR="00C57F4D">
        <w:t>for which the YTD amounts are being reported</w:t>
      </w:r>
      <w:r w:rsidR="004A5F4C">
        <w:t>.</w:t>
      </w:r>
    </w:p>
    <w:p w14:paraId="60CBE524" w14:textId="67396B48" w:rsidR="00FD1ED8" w:rsidRDefault="00FD1ED8" w:rsidP="004E1335">
      <w:pPr>
        <w:pStyle w:val="ListNumber"/>
      </w:pPr>
      <w:r>
        <w:t xml:space="preserve">Pay/Update Date </w:t>
      </w:r>
      <w:r w:rsidR="00E36F21">
        <w:t>–</w:t>
      </w:r>
      <w:r>
        <w:t xml:space="preserve"> </w:t>
      </w:r>
      <w:r w:rsidR="00653976">
        <w:t xml:space="preserve">for current financial year update actions, </w:t>
      </w:r>
      <w:r w:rsidR="00E36F21">
        <w:t xml:space="preserve">must represent the </w:t>
      </w:r>
      <w:r w:rsidR="00160898">
        <w:t xml:space="preserve">as-at date of </w:t>
      </w:r>
      <w:r w:rsidR="007F40B7">
        <w:t xml:space="preserve">when the </w:t>
      </w:r>
      <w:r w:rsidR="007F40B7" w:rsidRPr="00E2000B">
        <w:t>new or corrected data was created within the report</w:t>
      </w:r>
      <w:r w:rsidR="00997ABD">
        <w:t>.</w:t>
      </w:r>
      <w:r w:rsidR="00160898">
        <w:t xml:space="preserve"> </w:t>
      </w:r>
    </w:p>
    <w:p w14:paraId="0BAC5A22" w14:textId="642827CC" w:rsidR="001D118F" w:rsidRDefault="001D118F" w:rsidP="004E1335">
      <w:pPr>
        <w:pStyle w:val="ListNumber"/>
      </w:pPr>
      <w:r>
        <w:t xml:space="preserve">Pay/Update Date – </w:t>
      </w:r>
      <w:r w:rsidR="00997ABD">
        <w:t xml:space="preserve">for prior financial year update actions, </w:t>
      </w:r>
      <w:r>
        <w:t xml:space="preserve">must always be 30 June </w:t>
      </w:r>
      <w:r w:rsidR="00997ABD">
        <w:t>of the relevant financial year.</w:t>
      </w:r>
    </w:p>
    <w:p w14:paraId="7D00EA58" w14:textId="1D843DC8" w:rsidR="00FA4ABE" w:rsidRDefault="00BE6553" w:rsidP="004E1335">
      <w:pPr>
        <w:pStyle w:val="ListNumber"/>
      </w:pPr>
      <w:r>
        <w:t xml:space="preserve">Run Date/Time Stamp </w:t>
      </w:r>
      <w:r w:rsidR="00E0222E">
        <w:t>–</w:t>
      </w:r>
      <w:r>
        <w:t xml:space="preserve"> </w:t>
      </w:r>
      <w:r w:rsidR="00E0222E">
        <w:t xml:space="preserve">for submit actions, this date must always be set to the date/time </w:t>
      </w:r>
      <w:r w:rsidR="00306533">
        <w:t xml:space="preserve">when the YTD amount </w:t>
      </w:r>
      <w:r w:rsidR="003C3FA7">
        <w:t xml:space="preserve">was created by the pay run </w:t>
      </w:r>
      <w:r w:rsidR="00E67012">
        <w:t xml:space="preserve">and discretely attributed to the </w:t>
      </w:r>
      <w:r w:rsidR="00CC0CF0">
        <w:t>pay result reported</w:t>
      </w:r>
      <w:r w:rsidR="004A5F4C">
        <w:t>.</w:t>
      </w:r>
    </w:p>
    <w:p w14:paraId="7DCF0740" w14:textId="6828D483" w:rsidR="004B677F" w:rsidRDefault="00FA4ABE" w:rsidP="004E1335">
      <w:pPr>
        <w:pStyle w:val="ListNumber"/>
      </w:pPr>
      <w:r>
        <w:t xml:space="preserve">Run Date/Time Stamp – for update actions, </w:t>
      </w:r>
      <w:r w:rsidR="00C577A9">
        <w:t>this date must always be set to the date/time when the update action was generated</w:t>
      </w:r>
      <w:r w:rsidR="007F40B7">
        <w:t>.</w:t>
      </w:r>
    </w:p>
    <w:p w14:paraId="016DA0ED" w14:textId="52AF84E5" w:rsidR="00DD5DAC" w:rsidRDefault="00DD5DAC" w:rsidP="004E1335">
      <w:pPr>
        <w:pStyle w:val="ListNumber"/>
      </w:pPr>
      <w:bookmarkStart w:id="1170" w:name="_Ref144137193"/>
      <w:r w:rsidRPr="00DD5DAC">
        <w:t>Run Date/Time Stamp – for adjust actions, this date must always be set to the date/time when the adjust action was generated.</w:t>
      </w:r>
      <w:bookmarkEnd w:id="1170"/>
    </w:p>
    <w:p w14:paraId="61E3CCAB" w14:textId="174F1146" w:rsidR="009427BF" w:rsidRPr="000E6049" w:rsidRDefault="00114263" w:rsidP="004E1335">
      <w:pPr>
        <w:pStyle w:val="ListNumber"/>
      </w:pPr>
      <w:bookmarkStart w:id="1171" w:name="_Ref144137004"/>
      <w:bookmarkStart w:id="1172" w:name="_Hlk143864567"/>
      <w:r w:rsidRPr="000E6049">
        <w:t xml:space="preserve">Run Date/Time Stamp </w:t>
      </w:r>
      <w:r w:rsidR="006B7C05" w:rsidRPr="000E6049">
        <w:t>–</w:t>
      </w:r>
      <w:r w:rsidRPr="000E6049">
        <w:t xml:space="preserve"> </w:t>
      </w:r>
      <w:r w:rsidR="0003251A" w:rsidRPr="00207E40">
        <w:t xml:space="preserve">for submit actions, </w:t>
      </w:r>
      <w:r w:rsidR="006B7C05" w:rsidRPr="00207E40">
        <w:t xml:space="preserve">this date cannot be greater than the </w:t>
      </w:r>
      <w:r w:rsidR="006B7C05" w:rsidRPr="000E6049">
        <w:t>Pay/Update Date</w:t>
      </w:r>
      <w:r w:rsidR="009427BF" w:rsidRPr="000E6049">
        <w:t>.</w:t>
      </w:r>
      <w:bookmarkEnd w:id="1171"/>
      <w:r w:rsidR="009427BF" w:rsidRPr="000E6049">
        <w:t xml:space="preserve">   </w:t>
      </w:r>
    </w:p>
    <w:bookmarkEnd w:id="1172"/>
    <w:p w14:paraId="1B229E13" w14:textId="4A3CA1C5" w:rsidR="00A80B16" w:rsidRDefault="00A80B16">
      <w:pPr>
        <w:pStyle w:val="Cross-Reference"/>
      </w:pPr>
      <w:r w:rsidRPr="00890B9D">
        <w:t xml:space="preserve">Refer to the context in section </w:t>
      </w:r>
      <w:r w:rsidRPr="00503D06">
        <w:rPr>
          <w:rStyle w:val="SmartLink"/>
        </w:rPr>
        <w:fldChar w:fldCharType="begin" w:fldLock="1"/>
      </w:r>
      <w:r w:rsidRPr="00503D06">
        <w:rPr>
          <w:rStyle w:val="SmartLink"/>
        </w:rPr>
        <w:instrText xml:space="preserve"> REF _Ref33902817 \r \h </w:instrText>
      </w:r>
      <w:r w:rsidRPr="00503D06">
        <w:rPr>
          <w:rStyle w:val="SmartLink"/>
        </w:rPr>
      </w:r>
      <w:r w:rsidRPr="00503D06">
        <w:rPr>
          <w:rStyle w:val="SmartLink"/>
        </w:rPr>
        <w:fldChar w:fldCharType="separate"/>
      </w:r>
      <w:r w:rsidRPr="00503D06">
        <w:rPr>
          <w:rStyle w:val="SmartLink"/>
        </w:rPr>
        <w:t>4.1.1</w:t>
      </w:r>
      <w:r w:rsidRPr="00503D06">
        <w:rPr>
          <w:rStyle w:val="SmartLink"/>
        </w:rPr>
        <w:fldChar w:fldCharType="end"/>
      </w:r>
      <w:r w:rsidRPr="00503D06">
        <w:rPr>
          <w:rStyle w:val="SmartLink"/>
        </w:rPr>
        <w:t xml:space="preserve"> </w:t>
      </w:r>
      <w:r w:rsidRPr="00503D06">
        <w:rPr>
          <w:rStyle w:val="SmartLink"/>
        </w:rPr>
        <w:fldChar w:fldCharType="begin" w:fldLock="1"/>
      </w:r>
      <w:r w:rsidRPr="00503D06">
        <w:rPr>
          <w:rStyle w:val="SmartLink"/>
        </w:rPr>
        <w:instrText xml:space="preserve"> REF _Ref33902817 \h </w:instrText>
      </w:r>
      <w:r w:rsidRPr="00503D06">
        <w:rPr>
          <w:rStyle w:val="SmartLink"/>
        </w:rPr>
      </w:r>
      <w:r w:rsidRPr="00503D06">
        <w:rPr>
          <w:rStyle w:val="SmartLink"/>
        </w:rPr>
        <w:fldChar w:fldCharType="separate"/>
      </w:r>
      <w:r w:rsidRPr="00503D06">
        <w:rPr>
          <w:rStyle w:val="SmartLink"/>
        </w:rPr>
        <w:t>Payer Payroll Details</w:t>
      </w:r>
      <w:r w:rsidRPr="00503D06">
        <w:rPr>
          <w:rStyle w:val="SmartLink"/>
        </w:rPr>
        <w:fldChar w:fldCharType="end"/>
      </w:r>
      <w:r w:rsidRPr="00890B9D">
        <w:t>.</w:t>
      </w:r>
    </w:p>
    <w:p w14:paraId="1316DA9C" w14:textId="0BBC8BAC" w:rsidR="009B6D08" w:rsidRPr="00890B9D" w:rsidRDefault="009B6D08">
      <w:pPr>
        <w:pStyle w:val="Cross-Reference"/>
      </w:pPr>
      <w:r>
        <w:t xml:space="preserve">Refer to the ATO Guidance Note on </w:t>
      </w:r>
      <w:hyperlink r:id="rId115" w:history="1">
        <w:r w:rsidRPr="00EB4AD5">
          <w:rPr>
            <w:rStyle w:val="Hyperlink"/>
          </w:rPr>
          <w:t>Key Dates</w:t>
        </w:r>
      </w:hyperlink>
      <w:r w:rsidR="004A5F4C">
        <w:rPr>
          <w:rStyle w:val="Hyperlink"/>
        </w:rPr>
        <w:t>.</w:t>
      </w:r>
    </w:p>
    <w:p w14:paraId="1A17111A" w14:textId="2B103AC9" w:rsidR="003D2111" w:rsidRPr="00890B9D" w:rsidRDefault="002007B1" w:rsidP="003D7CD4">
      <w:pPr>
        <w:pStyle w:val="Heading3"/>
      </w:pPr>
      <w:bookmarkStart w:id="1173" w:name="_Ref33955647"/>
      <w:bookmarkStart w:id="1174" w:name="_Ref33955649"/>
      <w:bookmarkStart w:id="1175" w:name="_Ref33957026"/>
      <w:bookmarkStart w:id="1176" w:name="_Ref33957029"/>
      <w:r w:rsidRPr="00890B9D">
        <w:t>Payer Period Totals</w:t>
      </w:r>
      <w:bookmarkEnd w:id="1173"/>
      <w:bookmarkEnd w:id="1174"/>
      <w:bookmarkEnd w:id="1175"/>
      <w:bookmarkEnd w:id="1176"/>
    </w:p>
    <w:p w14:paraId="602732A1" w14:textId="2A2C0C75" w:rsidR="00586429" w:rsidRPr="00890B9D" w:rsidRDefault="00844324" w:rsidP="00BC1204">
      <w:pPr>
        <w:pStyle w:val="BodyText"/>
      </w:pPr>
      <w:r w:rsidRPr="00890B9D">
        <w:t>The business rules for payer period totals are:</w:t>
      </w:r>
    </w:p>
    <w:p w14:paraId="6B08CA78" w14:textId="233325C8" w:rsidR="002E70A3" w:rsidRDefault="00FA383B" w:rsidP="004E1335">
      <w:pPr>
        <w:pStyle w:val="ListNumber"/>
        <w:numPr>
          <w:ilvl w:val="0"/>
          <w:numId w:val="75"/>
        </w:numPr>
      </w:pPr>
      <w:r>
        <w:lastRenderedPageBreak/>
        <w:t>Payer Period Totals - t</w:t>
      </w:r>
      <w:r w:rsidR="002E70A3" w:rsidRPr="002E70A3">
        <w:t xml:space="preserve">he </w:t>
      </w:r>
      <w:r w:rsidR="00AB1A3C">
        <w:t>Payer</w:t>
      </w:r>
      <w:r w:rsidR="00C3426F">
        <w:t xml:space="preserve"> Total PAYGW Amount and Payer Total Gross Payments Amount </w:t>
      </w:r>
      <w:r w:rsidR="00AB1A3C">
        <w:t xml:space="preserve">must include the sum of </w:t>
      </w:r>
      <w:r w:rsidR="00D53297">
        <w:t>the relevant payment types</w:t>
      </w:r>
      <w:r w:rsidR="009A2286">
        <w:t xml:space="preserve"> </w:t>
      </w:r>
      <w:r w:rsidR="00D53297">
        <w:t>for all income types</w:t>
      </w:r>
      <w:r w:rsidR="002E70A3" w:rsidRPr="002E70A3">
        <w:t xml:space="preserve"> </w:t>
      </w:r>
      <w:r w:rsidR="001A04CA">
        <w:t xml:space="preserve">and payees </w:t>
      </w:r>
      <w:r w:rsidR="002E70A3" w:rsidRPr="002E70A3">
        <w:t xml:space="preserve">included in that </w:t>
      </w:r>
      <w:r w:rsidR="00733695">
        <w:t>s</w:t>
      </w:r>
      <w:r w:rsidR="002E70A3" w:rsidRPr="002E70A3">
        <w:t>ubmit action</w:t>
      </w:r>
      <w:r w:rsidR="004A5F4C">
        <w:t>.</w:t>
      </w:r>
    </w:p>
    <w:p w14:paraId="151733AF" w14:textId="7C3D1F3A" w:rsidR="003018EA" w:rsidRDefault="006E604C" w:rsidP="004E1335">
      <w:pPr>
        <w:pStyle w:val="ListNumber"/>
      </w:pPr>
      <w:r>
        <w:t>Payer Period Totals - t</w:t>
      </w:r>
      <w:r w:rsidR="003018EA">
        <w:t>he Child Support Total Garnishee Amount and Child Support Total Deductions Amount must include the sum of the relevant deduction types for all payees included in that submit action</w:t>
      </w:r>
      <w:r w:rsidR="004A5F4C">
        <w:t>.</w:t>
      </w:r>
    </w:p>
    <w:p w14:paraId="5ACE3B2E" w14:textId="4FE3EF67" w:rsidR="00412B56" w:rsidRPr="00890B9D" w:rsidRDefault="00412B56" w:rsidP="004E1335">
      <w:pPr>
        <w:pStyle w:val="ListNumber"/>
      </w:pPr>
      <w:r w:rsidRPr="00890B9D">
        <w:t xml:space="preserve">The </w:t>
      </w:r>
      <w:r w:rsidR="00FA383B">
        <w:t>Payer Period Totals</w:t>
      </w:r>
      <w:r w:rsidRPr="00890B9D">
        <w:t xml:space="preserve"> may be negative</w:t>
      </w:r>
      <w:r w:rsidR="004A5F4C">
        <w:t>.</w:t>
      </w:r>
    </w:p>
    <w:p w14:paraId="34C134BE" w14:textId="13B64991" w:rsidR="00F0234D" w:rsidRPr="00890B9D" w:rsidRDefault="00F0234D" w:rsidP="004E1335">
      <w:pPr>
        <w:pStyle w:val="ListNumber"/>
      </w:pPr>
      <w:r w:rsidRPr="00890B9D">
        <w:t xml:space="preserve">The </w:t>
      </w:r>
      <w:r w:rsidR="0030362F">
        <w:t>Payer Period Totals</w:t>
      </w:r>
      <w:r w:rsidR="0030362F" w:rsidRPr="00890B9D">
        <w:t xml:space="preserve"> </w:t>
      </w:r>
      <w:r w:rsidRPr="00890B9D">
        <w:t>must not include</w:t>
      </w:r>
      <w:r w:rsidR="009551F8" w:rsidRPr="00890B9D">
        <w:t xml:space="preserve"> any YTD transfer of balance amounts </w:t>
      </w:r>
      <w:r w:rsidR="005A40FE" w:rsidRPr="00890B9D">
        <w:t>if these amounts have been transferred between key indicators</w:t>
      </w:r>
      <w:r w:rsidR="00102E3C" w:rsidRPr="00890B9D">
        <w:t>, even if those balances repre</w:t>
      </w:r>
      <w:r w:rsidR="00162CA8" w:rsidRPr="00890B9D">
        <w:t xml:space="preserve">sent the </w:t>
      </w:r>
      <w:r w:rsidR="00A12195" w:rsidRPr="00890B9D">
        <w:t>movement in the YTD amounts</w:t>
      </w:r>
      <w:r w:rsidR="00162CA8" w:rsidRPr="00890B9D">
        <w:t>, the</w:t>
      </w:r>
      <w:r w:rsidR="00A12195" w:rsidRPr="00890B9D">
        <w:t>y</w:t>
      </w:r>
      <w:r w:rsidR="00162CA8" w:rsidRPr="00890B9D">
        <w:t xml:space="preserve"> </w:t>
      </w:r>
      <w:r w:rsidR="00115EF7" w:rsidRPr="00890B9D">
        <w:t>do not represent th</w:t>
      </w:r>
      <w:r w:rsidR="00C6593B" w:rsidRPr="00890B9D">
        <w:t>e payroll period amount</w:t>
      </w:r>
      <w:r w:rsidR="00F26757" w:rsidRPr="00890B9D">
        <w:t>.</w:t>
      </w:r>
    </w:p>
    <w:p w14:paraId="627B8D1B" w14:textId="7A944910" w:rsidR="00FC19A8" w:rsidRDefault="00FC19A8" w:rsidP="004E1335">
      <w:pPr>
        <w:pStyle w:val="ListNumber"/>
      </w:pPr>
      <w:bookmarkStart w:id="1177" w:name="_Ref144137209"/>
      <w:r w:rsidRPr="00FC19A8">
        <w:t xml:space="preserve">Payer Period Totals - the Payer Total PAYGW Amount and Payer Total Gross Payments Amount </w:t>
      </w:r>
      <w:r w:rsidR="00A123B8">
        <w:t xml:space="preserve">should </w:t>
      </w:r>
      <w:r w:rsidRPr="00FC19A8">
        <w:t>reflect the amount the total has been adjusted by in that adjust action.</w:t>
      </w:r>
      <w:bookmarkEnd w:id="1177"/>
    </w:p>
    <w:p w14:paraId="29D7D03A" w14:textId="49748A3A" w:rsidR="00FC19A8" w:rsidRPr="00F572A6" w:rsidRDefault="00FC19A8" w:rsidP="004E1335">
      <w:pPr>
        <w:pStyle w:val="ListNumber"/>
      </w:pPr>
      <w:bookmarkStart w:id="1178" w:name="_Ref144137216"/>
      <w:r w:rsidRPr="00F572A6">
        <w:t xml:space="preserve">Payer Period Totals – </w:t>
      </w:r>
      <w:r w:rsidR="00A123B8">
        <w:t>either</w:t>
      </w:r>
      <w:r w:rsidRPr="00F572A6">
        <w:t xml:space="preserve"> the Payer Total PAYGW Amount and</w:t>
      </w:r>
      <w:r w:rsidR="003C3C9F">
        <w:t>/or</w:t>
      </w:r>
      <w:r w:rsidRPr="00F572A6">
        <w:t xml:space="preserve"> Payer Total Gross Payments Amount</w:t>
      </w:r>
      <w:r w:rsidR="00A123B8">
        <w:t xml:space="preserve"> should</w:t>
      </w:r>
      <w:r w:rsidRPr="00F572A6">
        <w:t xml:space="preserve"> be </w:t>
      </w:r>
      <w:r w:rsidR="00A123B8">
        <w:t xml:space="preserve">an amount other than </w:t>
      </w:r>
      <w:r w:rsidRPr="00F572A6">
        <w:t>zero in an adjust action</w:t>
      </w:r>
      <w:r w:rsidR="00437FE7">
        <w:t>, both amounts cannot be zero.</w:t>
      </w:r>
      <w:bookmarkEnd w:id="1178"/>
    </w:p>
    <w:p w14:paraId="73113F7A" w14:textId="03C2C7E7" w:rsidR="00AC62A5" w:rsidRPr="00890B9D" w:rsidRDefault="004158A0" w:rsidP="004E1335">
      <w:pPr>
        <w:pStyle w:val="ListNumber"/>
      </w:pPr>
      <w:r w:rsidRPr="00890B9D">
        <w:t xml:space="preserve">Payer Period Total amounts cannot be </w:t>
      </w:r>
      <w:r w:rsidR="00C30243" w:rsidRPr="00890B9D">
        <w:t xml:space="preserve">included in </w:t>
      </w:r>
      <w:r w:rsidR="0030362F">
        <w:t>update</w:t>
      </w:r>
      <w:r w:rsidR="00C30243" w:rsidRPr="00890B9D">
        <w:t xml:space="preserve"> actions.</w:t>
      </w:r>
    </w:p>
    <w:p w14:paraId="77BD1F15" w14:textId="7D54C12C" w:rsidR="00A80B16" w:rsidRPr="00890B9D" w:rsidRDefault="00A80B16">
      <w:pPr>
        <w:pStyle w:val="Cross-Reference"/>
      </w:pPr>
      <w:r w:rsidRPr="00890B9D">
        <w:t xml:space="preserve">Refer to the context in section </w:t>
      </w:r>
      <w:r w:rsidR="00230A3C" w:rsidRPr="00596D1A">
        <w:rPr>
          <w:rStyle w:val="SmartLink"/>
        </w:rPr>
        <w:fldChar w:fldCharType="begin" w:fldLock="1"/>
      </w:r>
      <w:r w:rsidR="00230A3C" w:rsidRPr="00596D1A">
        <w:rPr>
          <w:rStyle w:val="SmartLink"/>
        </w:rPr>
        <w:instrText xml:space="preserve"> REF _Ref33902856 \r \h </w:instrText>
      </w:r>
      <w:r w:rsidR="00596D1A">
        <w:rPr>
          <w:rStyle w:val="SmartLink"/>
        </w:rPr>
        <w:instrText xml:space="preserve"> \* MERGEFORMAT </w:instrText>
      </w:r>
      <w:r w:rsidR="00230A3C" w:rsidRPr="00596D1A">
        <w:rPr>
          <w:rStyle w:val="SmartLink"/>
        </w:rPr>
      </w:r>
      <w:r w:rsidR="00230A3C" w:rsidRPr="00596D1A">
        <w:rPr>
          <w:rStyle w:val="SmartLink"/>
        </w:rPr>
        <w:fldChar w:fldCharType="separate"/>
      </w:r>
      <w:r w:rsidR="00230A3C" w:rsidRPr="00596D1A">
        <w:rPr>
          <w:rStyle w:val="SmartLink"/>
        </w:rPr>
        <w:t>4.1.2</w:t>
      </w:r>
      <w:r w:rsidR="00230A3C" w:rsidRPr="00596D1A">
        <w:rPr>
          <w:rStyle w:val="SmartLink"/>
        </w:rPr>
        <w:fldChar w:fldCharType="end"/>
      </w:r>
      <w:r w:rsidR="00230A3C" w:rsidRPr="00596D1A">
        <w:rPr>
          <w:rStyle w:val="SmartLink"/>
        </w:rPr>
        <w:t xml:space="preserve"> </w:t>
      </w:r>
      <w:r w:rsidR="00230A3C" w:rsidRPr="00596D1A">
        <w:rPr>
          <w:rStyle w:val="SmartLink"/>
        </w:rPr>
        <w:fldChar w:fldCharType="begin" w:fldLock="1"/>
      </w:r>
      <w:r w:rsidR="00230A3C" w:rsidRPr="00596D1A">
        <w:rPr>
          <w:rStyle w:val="SmartLink"/>
        </w:rPr>
        <w:instrText xml:space="preserve"> REF _Ref33902856 \h </w:instrText>
      </w:r>
      <w:r w:rsidR="00596D1A">
        <w:rPr>
          <w:rStyle w:val="SmartLink"/>
        </w:rPr>
        <w:instrText xml:space="preserve"> \* MERGEFORMAT </w:instrText>
      </w:r>
      <w:r w:rsidR="00230A3C" w:rsidRPr="00596D1A">
        <w:rPr>
          <w:rStyle w:val="SmartLink"/>
        </w:rPr>
      </w:r>
      <w:r w:rsidR="00230A3C" w:rsidRPr="00596D1A">
        <w:rPr>
          <w:rStyle w:val="SmartLink"/>
        </w:rPr>
        <w:fldChar w:fldCharType="separate"/>
      </w:r>
      <w:r w:rsidR="00230A3C" w:rsidRPr="00596D1A">
        <w:rPr>
          <w:rStyle w:val="SmartLink"/>
        </w:rPr>
        <w:t>Payer Period Totals</w:t>
      </w:r>
      <w:r w:rsidR="00230A3C" w:rsidRPr="00596D1A">
        <w:rPr>
          <w:rStyle w:val="SmartLink"/>
        </w:rPr>
        <w:fldChar w:fldCharType="end"/>
      </w:r>
      <w:r w:rsidR="00230A3C" w:rsidRPr="00890B9D">
        <w:t>.</w:t>
      </w:r>
    </w:p>
    <w:p w14:paraId="2D5E5AE5" w14:textId="4C5B1C05" w:rsidR="008D366C" w:rsidRPr="00890B9D" w:rsidRDefault="008D366C">
      <w:pPr>
        <w:pStyle w:val="Cross-Reference"/>
      </w:pPr>
      <w:r w:rsidRPr="00890B9D">
        <w:t xml:space="preserve">Refer to section </w:t>
      </w:r>
      <w:r w:rsidR="005F69C1" w:rsidRPr="00596D1A">
        <w:rPr>
          <w:rStyle w:val="SmartLink"/>
        </w:rPr>
        <w:fldChar w:fldCharType="begin"/>
      </w:r>
      <w:r w:rsidR="005F69C1" w:rsidRPr="00596D1A">
        <w:rPr>
          <w:rStyle w:val="SmartLink"/>
        </w:rPr>
        <w:instrText xml:space="preserve"> REF  _Ref34825846 \h \r </w:instrText>
      </w:r>
      <w:r w:rsidR="005F69C1" w:rsidRPr="00596D1A">
        <w:rPr>
          <w:rStyle w:val="SmartLink"/>
        </w:rPr>
      </w:r>
      <w:r w:rsidR="005F69C1" w:rsidRPr="00596D1A">
        <w:rPr>
          <w:rStyle w:val="SmartLink"/>
        </w:rPr>
        <w:fldChar w:fldCharType="separate"/>
      </w:r>
      <w:r w:rsidR="00C14FEC">
        <w:rPr>
          <w:rStyle w:val="SmartLink"/>
        </w:rPr>
        <w:t>10.9</w:t>
      </w:r>
      <w:r w:rsidR="005F69C1" w:rsidRPr="00596D1A">
        <w:rPr>
          <w:rStyle w:val="SmartLink"/>
        </w:rPr>
        <w:fldChar w:fldCharType="end"/>
      </w:r>
      <w:r w:rsidR="002E2777" w:rsidRPr="00596D1A">
        <w:rPr>
          <w:rStyle w:val="SmartLink"/>
        </w:rPr>
        <w:t xml:space="preserve"> </w:t>
      </w:r>
      <w:r w:rsidR="00FE3123" w:rsidRPr="00596D1A">
        <w:rPr>
          <w:rStyle w:val="SmartLink"/>
        </w:rPr>
        <w:fldChar w:fldCharType="begin" w:fldLock="1"/>
      </w:r>
      <w:r w:rsidR="00FE3123" w:rsidRPr="00596D1A">
        <w:rPr>
          <w:rStyle w:val="SmartLink"/>
        </w:rPr>
        <w:instrText xml:space="preserve"> REF _Ref34825846 \h </w:instrText>
      </w:r>
      <w:r w:rsidR="00FE3123" w:rsidRPr="00596D1A">
        <w:rPr>
          <w:rStyle w:val="SmartLink"/>
        </w:rPr>
      </w:r>
      <w:r w:rsidR="00FE3123" w:rsidRPr="00596D1A">
        <w:rPr>
          <w:rStyle w:val="SmartLink"/>
        </w:rPr>
        <w:fldChar w:fldCharType="separate"/>
      </w:r>
      <w:r w:rsidR="00FE3123" w:rsidRPr="00596D1A">
        <w:rPr>
          <w:rStyle w:val="SmartLink"/>
        </w:rPr>
        <w:t>Components of the Parent Period Totals</w:t>
      </w:r>
      <w:r w:rsidR="00FE3123" w:rsidRPr="00596D1A">
        <w:rPr>
          <w:rStyle w:val="SmartLink"/>
        </w:rPr>
        <w:fldChar w:fldCharType="end"/>
      </w:r>
      <w:r w:rsidR="002E2777" w:rsidRPr="00890B9D">
        <w:t>.</w:t>
      </w:r>
    </w:p>
    <w:p w14:paraId="17D1DD2F" w14:textId="145623A9" w:rsidR="003A0473" w:rsidRPr="00890B9D" w:rsidRDefault="002F0076" w:rsidP="007359C5">
      <w:pPr>
        <w:pStyle w:val="Heading2"/>
      </w:pPr>
      <w:bookmarkStart w:id="1179" w:name="_Ref34387213"/>
      <w:bookmarkStart w:id="1180" w:name="_Ref34387215"/>
      <w:bookmarkStart w:id="1181" w:name="_Ref34387350"/>
      <w:bookmarkStart w:id="1182" w:name="_Ref34387353"/>
      <w:bookmarkStart w:id="1183" w:name="_Toc54861817"/>
      <w:bookmarkStart w:id="1184" w:name="_Ref57728131"/>
      <w:bookmarkStart w:id="1185" w:name="_Toc238031961"/>
      <w:r>
        <w:t xml:space="preserve">Payer </w:t>
      </w:r>
      <w:r w:rsidR="003A0473" w:rsidRPr="00890B9D">
        <w:t xml:space="preserve">Key </w:t>
      </w:r>
      <w:bookmarkEnd w:id="1167"/>
      <w:bookmarkEnd w:id="1168"/>
      <w:bookmarkEnd w:id="1179"/>
      <w:bookmarkEnd w:id="1180"/>
      <w:bookmarkEnd w:id="1181"/>
      <w:bookmarkEnd w:id="1182"/>
      <w:bookmarkEnd w:id="1183"/>
      <w:r w:rsidR="00A10EF2">
        <w:t>Identifiers</w:t>
      </w:r>
      <w:bookmarkEnd w:id="1184"/>
      <w:bookmarkEnd w:id="1185"/>
    </w:p>
    <w:p w14:paraId="691F0D51" w14:textId="77777777" w:rsidR="00FE237E" w:rsidRPr="00890B9D" w:rsidRDefault="003A0473" w:rsidP="000E6760">
      <w:pPr>
        <w:pStyle w:val="BodyText"/>
      </w:pPr>
      <w:r w:rsidRPr="00890B9D">
        <w:t xml:space="preserve">The business rules for reporting </w:t>
      </w:r>
      <w:r w:rsidR="005F4641" w:rsidRPr="00890B9D">
        <w:t>payee</w:t>
      </w:r>
      <w:r w:rsidRPr="00890B9D">
        <w:t xml:space="preserve"> information are:</w:t>
      </w:r>
    </w:p>
    <w:p w14:paraId="674ED3EF" w14:textId="11FBDEF1" w:rsidR="00FE237E" w:rsidRDefault="005D278D" w:rsidP="004E1335">
      <w:pPr>
        <w:pStyle w:val="ListNumber"/>
        <w:numPr>
          <w:ilvl w:val="0"/>
          <w:numId w:val="76"/>
        </w:numPr>
      </w:pPr>
      <w:r>
        <w:t xml:space="preserve">Only valid </w:t>
      </w:r>
      <w:r w:rsidR="00E3065B" w:rsidRPr="00890B9D">
        <w:t>A</w:t>
      </w:r>
      <w:r w:rsidR="00E97855">
        <w:t xml:space="preserve">BN or WPN </w:t>
      </w:r>
      <w:r>
        <w:t>may</w:t>
      </w:r>
      <w:r w:rsidR="00E97855">
        <w:t xml:space="preserve"> be provided</w:t>
      </w:r>
      <w:r w:rsidR="004A5F4C">
        <w:t>.</w:t>
      </w:r>
    </w:p>
    <w:p w14:paraId="38F2F888" w14:textId="6D7BB670" w:rsidR="00C80012" w:rsidRDefault="00C80012" w:rsidP="004E1335">
      <w:pPr>
        <w:pStyle w:val="ListNumber"/>
      </w:pPr>
      <w:r w:rsidRPr="00890B9D">
        <w:t>Where a payer has branched for PAYG withholding purposes, the payer must report separate pay events for each PAYG withholding branch established with the ATO.</w:t>
      </w:r>
    </w:p>
    <w:p w14:paraId="3E12E1DF" w14:textId="7985E2AE" w:rsidR="001C2EC5" w:rsidRPr="00890B9D" w:rsidRDefault="001C2EC5" w:rsidP="008B2DA7">
      <w:pPr>
        <w:pStyle w:val="ListNumber2"/>
      </w:pPr>
      <w:r>
        <w:t xml:space="preserve">The branch number used for reporting </w:t>
      </w:r>
      <w:r w:rsidR="00572A57">
        <w:t xml:space="preserve">must align with the </w:t>
      </w:r>
      <w:r w:rsidR="001C3794">
        <w:t>integrated client account (C</w:t>
      </w:r>
      <w:r w:rsidR="00E147AF">
        <w:t>AC)</w:t>
      </w:r>
      <w:r w:rsidR="00572A57">
        <w:t xml:space="preserve"> used for the payment of the PAYGW</w:t>
      </w:r>
      <w:r w:rsidR="004A5F4C">
        <w:t>.</w:t>
      </w:r>
    </w:p>
    <w:p w14:paraId="56256D29" w14:textId="0CD6C8AB" w:rsidR="00FE237E" w:rsidRPr="00890B9D" w:rsidRDefault="00FE237E" w:rsidP="004E1335">
      <w:pPr>
        <w:pStyle w:val="ListNumber"/>
      </w:pPr>
      <w:r w:rsidRPr="00890B9D">
        <w:t>The provision of a BMS I</w:t>
      </w:r>
      <w:r w:rsidR="000B2D3B">
        <w:t>d</w:t>
      </w:r>
      <w:r w:rsidRPr="00890B9D">
        <w:t xml:space="preserve"> is mandatory within payroll interactions and must be globally unique. To ensure uniqueness it is recommended that a </w:t>
      </w:r>
      <w:r w:rsidR="008F1E28" w:rsidRPr="00387105">
        <w:rPr>
          <w:rFonts w:eastAsia="Times New Roman"/>
          <w:color w:val="000000"/>
        </w:rPr>
        <w:t xml:space="preserve">Globally Unique Identifier </w:t>
      </w:r>
      <w:r w:rsidR="008F1E28">
        <w:rPr>
          <w:rFonts w:eastAsia="Times New Roman"/>
          <w:color w:val="000000"/>
        </w:rPr>
        <w:t>(</w:t>
      </w:r>
      <w:r w:rsidRPr="00890B9D">
        <w:t>GUID</w:t>
      </w:r>
      <w:r w:rsidR="008F1E28">
        <w:t>)</w:t>
      </w:r>
      <w:r w:rsidRPr="00890B9D">
        <w:t xml:space="preserve"> is used and follows the convention outlined in </w:t>
      </w:r>
      <w:hyperlink r:id="rId116" w:history="1">
        <w:r w:rsidRPr="00B22840">
          <w:rPr>
            <w:rStyle w:val="Hyperlink"/>
          </w:rPr>
          <w:t>RFC 4122 from the Internet Engineering Task Force (</w:t>
        </w:r>
        <w:r w:rsidR="0010627A">
          <w:rPr>
            <w:rStyle w:val="Hyperlink"/>
          </w:rPr>
          <w:t>IETF</w:t>
        </w:r>
        <w:r w:rsidRPr="00B22840">
          <w:rPr>
            <w:rStyle w:val="Hyperlink"/>
          </w:rPr>
          <w:t>)</w:t>
        </w:r>
      </w:hyperlink>
      <w:r w:rsidRPr="00890B9D">
        <w:t>.</w:t>
      </w:r>
    </w:p>
    <w:p w14:paraId="74D9A8F7" w14:textId="67A3201D" w:rsidR="00FE237E" w:rsidRDefault="00FE237E" w:rsidP="004E1335">
      <w:pPr>
        <w:pStyle w:val="ListNumber"/>
      </w:pPr>
      <w:r w:rsidRPr="00890B9D">
        <w:t xml:space="preserve">Transfer of YTD amounts between the key </w:t>
      </w:r>
      <w:r w:rsidR="00FA2D19">
        <w:t>identifiers</w:t>
      </w:r>
      <w:r w:rsidR="00FA2D19" w:rsidRPr="00890B9D">
        <w:t xml:space="preserve"> </w:t>
      </w:r>
      <w:r w:rsidRPr="00890B9D">
        <w:t xml:space="preserve">of BMS Id and/or Payroll Id must be alerted to the ATO via either the Zeroing Out or Replacing Key </w:t>
      </w:r>
      <w:r w:rsidR="00FA2D19">
        <w:t>Identifiers</w:t>
      </w:r>
      <w:r w:rsidR="00FA2D19" w:rsidRPr="00890B9D">
        <w:t xml:space="preserve"> </w:t>
      </w:r>
      <w:r w:rsidRPr="00890B9D">
        <w:t xml:space="preserve">methods. </w:t>
      </w:r>
    </w:p>
    <w:p w14:paraId="7813ED92" w14:textId="4296084A" w:rsidR="004E469E" w:rsidRPr="00890B9D" w:rsidRDefault="004E469E" w:rsidP="004E1335">
      <w:pPr>
        <w:pStyle w:val="ListNumber"/>
      </w:pPr>
      <w:bookmarkStart w:id="1186" w:name="_Ref144137245"/>
      <w:r>
        <w:t xml:space="preserve">For </w:t>
      </w:r>
      <w:r w:rsidRPr="00F572A6">
        <w:t>the adjust</w:t>
      </w:r>
      <w:r>
        <w:t xml:space="preserve"> action, a </w:t>
      </w:r>
      <w:r w:rsidR="002C0868">
        <w:t>P</w:t>
      </w:r>
      <w:r>
        <w:t xml:space="preserve">revious BMS id must not be supplied. The </w:t>
      </w:r>
      <w:r w:rsidR="002C0868">
        <w:t>P</w:t>
      </w:r>
      <w:r>
        <w:t>revious BMS id is used to transfer YTD amounts at the payee level. Parent adjustments will be accepted for periods that were reported under the previous BMS.</w:t>
      </w:r>
      <w:bookmarkEnd w:id="1186"/>
      <w:r>
        <w:t xml:space="preserve"> </w:t>
      </w:r>
    </w:p>
    <w:p w14:paraId="05E41491" w14:textId="77777777" w:rsidR="008029DC" w:rsidRPr="00890B9D" w:rsidRDefault="008029DC">
      <w:pPr>
        <w:pStyle w:val="Cross-Reference"/>
      </w:pPr>
      <w:r w:rsidRPr="00890B9D">
        <w:t xml:space="preserve">Refer to the context in section </w:t>
      </w:r>
      <w:r w:rsidRPr="00596D1A">
        <w:rPr>
          <w:rStyle w:val="SmartLink"/>
        </w:rPr>
        <w:fldChar w:fldCharType="begin" w:fldLock="1"/>
      </w:r>
      <w:r w:rsidRPr="00596D1A">
        <w:rPr>
          <w:rStyle w:val="SmartLink"/>
        </w:rPr>
        <w:instrText xml:space="preserve"> REF _Ref33887324 \r \h </w:instrText>
      </w:r>
      <w:r w:rsidRPr="00596D1A">
        <w:rPr>
          <w:rStyle w:val="SmartLink"/>
        </w:rPr>
      </w:r>
      <w:r w:rsidRPr="00596D1A">
        <w:rPr>
          <w:rStyle w:val="SmartLink"/>
        </w:rPr>
        <w:fldChar w:fldCharType="separate"/>
      </w:r>
      <w:r w:rsidRPr="00596D1A">
        <w:rPr>
          <w:rStyle w:val="SmartLink"/>
        </w:rPr>
        <w:t>4.1</w:t>
      </w:r>
      <w:r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_Ref33887326 \h </w:instrText>
      </w:r>
      <w:r w:rsidRPr="00596D1A">
        <w:rPr>
          <w:rStyle w:val="SmartLink"/>
        </w:rPr>
      </w:r>
      <w:r w:rsidRPr="00596D1A">
        <w:rPr>
          <w:rStyle w:val="SmartLink"/>
        </w:rPr>
        <w:fldChar w:fldCharType="separate"/>
      </w:r>
      <w:r w:rsidRPr="00596D1A">
        <w:rPr>
          <w:rStyle w:val="SmartLink"/>
        </w:rPr>
        <w:t>Payer Details</w:t>
      </w:r>
      <w:r w:rsidRPr="00596D1A">
        <w:rPr>
          <w:rStyle w:val="SmartLink"/>
        </w:rPr>
        <w:fldChar w:fldCharType="end"/>
      </w:r>
      <w:r w:rsidRPr="00890B9D">
        <w:t>.</w:t>
      </w:r>
    </w:p>
    <w:p w14:paraId="5D33FB39" w14:textId="0A93DE08" w:rsidR="00686CA5" w:rsidRDefault="00686CA5">
      <w:pPr>
        <w:pStyle w:val="Cross-Reference"/>
      </w:pPr>
      <w:r w:rsidRPr="00890B9D">
        <w:t>Refer to the context in section</w:t>
      </w:r>
      <w:r w:rsidR="00D6536B" w:rsidRPr="00890B9D">
        <w:t xml:space="preserve"> </w:t>
      </w:r>
      <w:r w:rsidR="000B2D3B" w:rsidRPr="00596D1A">
        <w:rPr>
          <w:rStyle w:val="SmartLink"/>
        </w:rPr>
        <w:fldChar w:fldCharType="begin"/>
      </w:r>
      <w:r w:rsidR="000B2D3B" w:rsidRPr="00596D1A">
        <w:rPr>
          <w:rStyle w:val="SmartLink"/>
        </w:rPr>
        <w:instrText xml:space="preserve"> REF _Ref34387385 \w \h </w:instrText>
      </w:r>
      <w:r w:rsidR="000B2D3B" w:rsidRPr="00596D1A">
        <w:rPr>
          <w:rStyle w:val="SmartLink"/>
        </w:rPr>
      </w:r>
      <w:r w:rsidR="000B2D3B" w:rsidRPr="00596D1A">
        <w:rPr>
          <w:rStyle w:val="SmartLink"/>
        </w:rPr>
        <w:fldChar w:fldCharType="separate"/>
      </w:r>
      <w:r w:rsidR="00C14FEC">
        <w:rPr>
          <w:rStyle w:val="SmartLink"/>
        </w:rPr>
        <w:t>4.2.1</w:t>
      </w:r>
      <w:r w:rsidR="000B2D3B" w:rsidRPr="00596D1A">
        <w:rPr>
          <w:rStyle w:val="SmartLink"/>
        </w:rPr>
        <w:fldChar w:fldCharType="end"/>
      </w:r>
      <w:r w:rsidR="00CA354A" w:rsidRPr="00596D1A">
        <w:rPr>
          <w:rStyle w:val="SmartLink"/>
        </w:rPr>
        <w:t xml:space="preserve"> </w:t>
      </w:r>
      <w:r w:rsidR="00AD7E94" w:rsidRPr="0090114A">
        <w:rPr>
          <w:rStyle w:val="SmartLink"/>
        </w:rPr>
        <w:fldChar w:fldCharType="begin"/>
      </w:r>
      <w:r w:rsidR="00AD7E94" w:rsidRPr="0090114A">
        <w:rPr>
          <w:rStyle w:val="SmartLink"/>
        </w:rPr>
        <w:instrText xml:space="preserve"> REF _Ref34387385 \h </w:instrText>
      </w:r>
      <w:r w:rsidR="00AD7E94" w:rsidRPr="0090114A">
        <w:rPr>
          <w:rStyle w:val="SmartLink"/>
        </w:rPr>
      </w:r>
      <w:r w:rsidR="00AD7E94" w:rsidRPr="0090114A">
        <w:rPr>
          <w:rStyle w:val="SmartLink"/>
        </w:rPr>
        <w:fldChar w:fldCharType="separate"/>
      </w:r>
      <w:r w:rsidR="00C14FEC" w:rsidRPr="005B4D3E">
        <w:t>Options</w:t>
      </w:r>
      <w:r w:rsidR="00C14FEC" w:rsidRPr="00890B9D">
        <w:t xml:space="preserve"> to Alert Changes to Key </w:t>
      </w:r>
      <w:r w:rsidR="00C14FEC">
        <w:t>Identifier</w:t>
      </w:r>
      <w:r w:rsidR="00C14FEC" w:rsidRPr="00890B9D">
        <w:t>s</w:t>
      </w:r>
      <w:r w:rsidR="00AD7E94" w:rsidRPr="0090114A">
        <w:rPr>
          <w:rStyle w:val="SmartLink"/>
        </w:rPr>
        <w:fldChar w:fldCharType="end"/>
      </w:r>
      <w:r w:rsidRPr="00890B9D">
        <w:t>.</w:t>
      </w:r>
    </w:p>
    <w:p w14:paraId="7EF57C75" w14:textId="1B736FF5" w:rsidR="00AD7E94" w:rsidRPr="00890B9D" w:rsidRDefault="00AD7E94">
      <w:pPr>
        <w:pStyle w:val="Cross-Reference"/>
      </w:pPr>
      <w:r>
        <w:t xml:space="preserve">Refer to the </w:t>
      </w:r>
      <w:hyperlink r:id="rId117" w:history="1">
        <w:r w:rsidRPr="00E90ED9">
          <w:rPr>
            <w:rStyle w:val="Hyperlink"/>
          </w:rPr>
          <w:t>Key Identifiers Position Paper</w:t>
        </w:r>
      </w:hyperlink>
      <w:r>
        <w:t xml:space="preserve"> for detailed requirements</w:t>
      </w:r>
      <w:r w:rsidR="004A5F4C">
        <w:t>.</w:t>
      </w:r>
    </w:p>
    <w:p w14:paraId="2E399E56" w14:textId="77777777" w:rsidR="00591054" w:rsidRPr="00890B9D" w:rsidRDefault="0007416E" w:rsidP="007359C5">
      <w:pPr>
        <w:pStyle w:val="Heading2"/>
      </w:pPr>
      <w:bookmarkStart w:id="1187" w:name="_Toc33910642"/>
      <w:bookmarkStart w:id="1188" w:name="_Toc33972603"/>
      <w:bookmarkStart w:id="1189" w:name="_Toc33910643"/>
      <w:bookmarkStart w:id="1190" w:name="_Toc33972604"/>
      <w:bookmarkStart w:id="1191" w:name="_Toc33910644"/>
      <w:bookmarkStart w:id="1192" w:name="_Toc33972605"/>
      <w:bookmarkStart w:id="1193" w:name="_Toc33910645"/>
      <w:bookmarkStart w:id="1194" w:name="_Toc33972606"/>
      <w:bookmarkStart w:id="1195" w:name="_Ref33885123"/>
      <w:bookmarkStart w:id="1196" w:name="_Ref33885126"/>
      <w:bookmarkStart w:id="1197" w:name="_Ref33892957"/>
      <w:bookmarkStart w:id="1198" w:name="_Toc54861818"/>
      <w:bookmarkStart w:id="1199" w:name="_Toc238031962"/>
      <w:bookmarkEnd w:id="1187"/>
      <w:bookmarkEnd w:id="1188"/>
      <w:bookmarkEnd w:id="1189"/>
      <w:bookmarkEnd w:id="1190"/>
      <w:bookmarkEnd w:id="1191"/>
      <w:bookmarkEnd w:id="1192"/>
      <w:bookmarkEnd w:id="1193"/>
      <w:bookmarkEnd w:id="1194"/>
      <w:r w:rsidRPr="00890B9D">
        <w:t>Payee Details</w:t>
      </w:r>
      <w:bookmarkEnd w:id="1195"/>
      <w:bookmarkEnd w:id="1196"/>
      <w:bookmarkEnd w:id="1197"/>
      <w:bookmarkEnd w:id="1198"/>
      <w:bookmarkEnd w:id="1199"/>
    </w:p>
    <w:p w14:paraId="737C20E8" w14:textId="77777777" w:rsidR="00FE237E" w:rsidRPr="00890B9D" w:rsidRDefault="00923A4C" w:rsidP="000E6760">
      <w:pPr>
        <w:pStyle w:val="BodyText"/>
      </w:pPr>
      <w:r w:rsidRPr="00890B9D">
        <w:t>The business rules for reporting payee details are:</w:t>
      </w:r>
    </w:p>
    <w:p w14:paraId="7C07520C" w14:textId="1AB3E05F" w:rsidR="00F937CB" w:rsidRPr="00A06DCB" w:rsidRDefault="00F937CB" w:rsidP="004E1335">
      <w:pPr>
        <w:pStyle w:val="ListNumber"/>
        <w:numPr>
          <w:ilvl w:val="0"/>
          <w:numId w:val="49"/>
        </w:numPr>
      </w:pPr>
      <w:r w:rsidRPr="00A06DCB">
        <w:t>All payees must have either a TFN or ABN reported</w:t>
      </w:r>
      <w:r w:rsidR="000B2D3B">
        <w:t>:</w:t>
      </w:r>
    </w:p>
    <w:p w14:paraId="6A63A156" w14:textId="06A48EB5" w:rsidR="00FE15CC" w:rsidRPr="00E90ED9" w:rsidRDefault="00F937CB" w:rsidP="008B2DA7">
      <w:pPr>
        <w:pStyle w:val="ListNumber2"/>
      </w:pPr>
      <w:r w:rsidRPr="00E90ED9">
        <w:t xml:space="preserve">Where a </w:t>
      </w:r>
      <w:r w:rsidR="005F4641" w:rsidRPr="00E90ED9">
        <w:t>payer</w:t>
      </w:r>
      <w:r w:rsidRPr="00E90ED9">
        <w:t xml:space="preserve"> is </w:t>
      </w:r>
      <w:r w:rsidR="000A3E9A" w:rsidRPr="00E90ED9">
        <w:t xml:space="preserve">voluntarily </w:t>
      </w:r>
      <w:r w:rsidRPr="00E90ED9">
        <w:t xml:space="preserve">reporting </w:t>
      </w:r>
      <w:r w:rsidR="00D52BEB" w:rsidRPr="00E90ED9">
        <w:t>YTD amounts for</w:t>
      </w:r>
      <w:r w:rsidR="00AC30B8" w:rsidRPr="00E90ED9">
        <w:t xml:space="preserve"> </w:t>
      </w:r>
      <w:r w:rsidR="00AB42CC" w:rsidRPr="00E90ED9">
        <w:t xml:space="preserve">payments and withholding </w:t>
      </w:r>
      <w:r w:rsidR="00FE15CC" w:rsidRPr="00E90ED9">
        <w:t xml:space="preserve">for </w:t>
      </w:r>
      <w:r w:rsidRPr="00E90ED9">
        <w:t xml:space="preserve">a contractor under a voluntary agreement, then the </w:t>
      </w:r>
      <w:r w:rsidR="005F4641" w:rsidRPr="00E90ED9">
        <w:t>payer</w:t>
      </w:r>
      <w:r w:rsidRPr="00E90ED9">
        <w:t xml:space="preserve"> must provide the contractor’s ABN. The contractor’s TFN is not required</w:t>
      </w:r>
      <w:r w:rsidR="00977AEA">
        <w:t>.</w:t>
      </w:r>
    </w:p>
    <w:p w14:paraId="3FE39A9C" w14:textId="72037058" w:rsidR="00F937CB" w:rsidRPr="00C24540" w:rsidRDefault="00FE15CC" w:rsidP="008B2DA7">
      <w:pPr>
        <w:pStyle w:val="ListNumber2"/>
      </w:pPr>
      <w:r>
        <w:t xml:space="preserve">Where a payer is voluntarily reporting YTD amounts other than for payments and withholding for a contractor, the payer must provide the contractor’s ABN. </w:t>
      </w:r>
      <w:r w:rsidR="000A3E9A" w:rsidRPr="00C24540">
        <w:t>The contractor’s TFN is not required</w:t>
      </w:r>
      <w:r w:rsidR="00977AEA">
        <w:t>.</w:t>
      </w:r>
    </w:p>
    <w:p w14:paraId="19AF1D14" w14:textId="08F9E1D3" w:rsidR="00F937CB" w:rsidRPr="00C24540" w:rsidRDefault="00F937CB" w:rsidP="008B2DA7">
      <w:pPr>
        <w:pStyle w:val="ListNumber2"/>
      </w:pPr>
      <w:r w:rsidRPr="00C24540">
        <w:t xml:space="preserve">The </w:t>
      </w:r>
      <w:r w:rsidR="00874CCC">
        <w:t>payee</w:t>
      </w:r>
      <w:r w:rsidRPr="00C24540">
        <w:t xml:space="preserve"> TFN [PAYEVNTEMP13] is a mandatory field in the pay event for </w:t>
      </w:r>
      <w:r w:rsidR="005F4641" w:rsidRPr="00C24540">
        <w:t>payee</w:t>
      </w:r>
      <w:r w:rsidRPr="00C24540">
        <w:t xml:space="preserve">s. Where a TFN has not been provided then </w:t>
      </w:r>
      <w:r w:rsidR="005F4641" w:rsidRPr="00C24540">
        <w:t>payer</w:t>
      </w:r>
      <w:r w:rsidRPr="00C24540">
        <w:t>s must use the TFN exemption codes</w:t>
      </w:r>
      <w:r w:rsidR="00977AEA">
        <w:t>.</w:t>
      </w:r>
    </w:p>
    <w:p w14:paraId="6DFB49E6" w14:textId="4B1B1F11" w:rsidR="00F937CB" w:rsidRPr="00C24540" w:rsidRDefault="00F937CB" w:rsidP="008B2DA7">
      <w:pPr>
        <w:pStyle w:val="ListNumber2"/>
      </w:pPr>
      <w:r w:rsidRPr="00C24540">
        <w:lastRenderedPageBreak/>
        <w:t xml:space="preserve">Where a payee has been both a contractor and employee with the same payroll </w:t>
      </w:r>
      <w:r w:rsidR="000B2D3B" w:rsidRPr="00C24540">
        <w:t>I</w:t>
      </w:r>
      <w:r w:rsidR="000B2D3B">
        <w:t xml:space="preserve">d </w:t>
      </w:r>
      <w:r w:rsidRPr="00C24540">
        <w:t>within the same financial year, the TFN and ABN must be reported if payments are made under both a voluntary agreement and any other gross payment. Note: The YTD amounts for both contractor and employee payments must continue to be reported (only if same payroll I</w:t>
      </w:r>
      <w:r w:rsidR="000B2D3B">
        <w:t>d</w:t>
      </w:r>
      <w:r w:rsidRPr="00C24540">
        <w:t xml:space="preserve"> – refer to BMS </w:t>
      </w:r>
      <w:r w:rsidR="000B2D3B" w:rsidRPr="00C24540">
        <w:t>I</w:t>
      </w:r>
      <w:r w:rsidR="000B2D3B">
        <w:t>d</w:t>
      </w:r>
      <w:r w:rsidRPr="00C24540">
        <w:t>).</w:t>
      </w:r>
    </w:p>
    <w:p w14:paraId="5C4F0140" w14:textId="2CDF6309" w:rsidR="0043165D" w:rsidRDefault="0043165D" w:rsidP="004E1335">
      <w:pPr>
        <w:pStyle w:val="ListNumber"/>
        <w:numPr>
          <w:ilvl w:val="0"/>
          <w:numId w:val="49"/>
        </w:numPr>
      </w:pPr>
      <w:bookmarkStart w:id="1200" w:name="_Ref144137282"/>
      <w:r w:rsidRPr="00A06DCB">
        <w:t xml:space="preserve">A pay event </w:t>
      </w:r>
      <w:r w:rsidR="00127B55">
        <w:t xml:space="preserve">(submit and update action) </w:t>
      </w:r>
      <w:r w:rsidRPr="00A06DCB">
        <w:t xml:space="preserve">must contain at least one </w:t>
      </w:r>
      <w:r w:rsidR="005F4641" w:rsidRPr="00A06DCB">
        <w:t>payee</w:t>
      </w:r>
      <w:r w:rsidRPr="00A06DCB">
        <w:t xml:space="preserve"> record</w:t>
      </w:r>
      <w:r w:rsidR="00977AEA">
        <w:t>.</w:t>
      </w:r>
      <w:bookmarkEnd w:id="1200"/>
    </w:p>
    <w:p w14:paraId="7F86D564" w14:textId="621AB014" w:rsidR="008D2512" w:rsidRPr="00A06DCB" w:rsidRDefault="008D2512" w:rsidP="004E1335">
      <w:pPr>
        <w:pStyle w:val="ListNumber"/>
        <w:numPr>
          <w:ilvl w:val="0"/>
          <w:numId w:val="49"/>
        </w:numPr>
      </w:pPr>
      <w:bookmarkStart w:id="1201" w:name="_Ref144137308"/>
      <w:r w:rsidRPr="008D2512">
        <w:t>An adjust action must not contain any payee record</w:t>
      </w:r>
      <w:r w:rsidR="00207E40">
        <w:t>s</w:t>
      </w:r>
      <w:r w:rsidRPr="008D2512">
        <w:t>.</w:t>
      </w:r>
      <w:bookmarkEnd w:id="1201"/>
    </w:p>
    <w:p w14:paraId="57B5EC81" w14:textId="68F3CE66" w:rsidR="00FD252D" w:rsidRPr="00A06DCB" w:rsidRDefault="00FE237E" w:rsidP="004E1335">
      <w:pPr>
        <w:pStyle w:val="ListNumber"/>
      </w:pPr>
      <w:r w:rsidRPr="00A06DCB">
        <w:t xml:space="preserve">Where </w:t>
      </w:r>
      <w:r w:rsidR="003B180F" w:rsidRPr="00A06DCB">
        <w:t>a payee</w:t>
      </w:r>
      <w:r w:rsidRPr="00A06DCB">
        <w:t xml:space="preserve"> is recorded more than once under the same ABN/Branch/BMS </w:t>
      </w:r>
      <w:r w:rsidR="000B2D3B" w:rsidRPr="00A06DCB">
        <w:t>I</w:t>
      </w:r>
      <w:r w:rsidR="000B2D3B">
        <w:t>d</w:t>
      </w:r>
      <w:r w:rsidR="000B2D3B" w:rsidRPr="00A06DCB">
        <w:t xml:space="preserve"> </w:t>
      </w:r>
      <w:r w:rsidRPr="00A06DCB">
        <w:t xml:space="preserve">then each instance of the </w:t>
      </w:r>
      <w:r w:rsidR="005F4641" w:rsidRPr="00A06DCB">
        <w:t>payee</w:t>
      </w:r>
      <w:r w:rsidRPr="00A06DCB">
        <w:t xml:space="preserve"> must be reported using a unique </w:t>
      </w:r>
      <w:r w:rsidR="00AF0760" w:rsidRPr="00A06DCB">
        <w:t xml:space="preserve">combination of </w:t>
      </w:r>
      <w:r w:rsidRPr="00A06DCB">
        <w:t xml:space="preserve">Payee Payroll </w:t>
      </w:r>
      <w:r w:rsidR="000B2D3B" w:rsidRPr="00A06DCB">
        <w:t>I</w:t>
      </w:r>
      <w:r w:rsidR="000B2D3B">
        <w:t>d</w:t>
      </w:r>
      <w:r w:rsidR="00BA1CB3" w:rsidRPr="00A06DCB">
        <w:t>/</w:t>
      </w:r>
      <w:hyperlink w:anchor="Multi_PayId" w:history="1">
        <w:r w:rsidR="0003158A" w:rsidRPr="00417088">
          <w:rPr>
            <w:rStyle w:val="Hyperlink"/>
          </w:rPr>
          <w:t>payee identity</w:t>
        </w:r>
      </w:hyperlink>
      <w:r w:rsidR="006A7A98">
        <w:t xml:space="preserve"> (referenced as Payee Details)</w:t>
      </w:r>
      <w:r w:rsidR="00977AEA">
        <w:t>.</w:t>
      </w:r>
    </w:p>
    <w:p w14:paraId="793EF171" w14:textId="3415673B" w:rsidR="001530FE" w:rsidRPr="00A06DCB" w:rsidRDefault="00FE237E" w:rsidP="004E1335">
      <w:pPr>
        <w:pStyle w:val="ListNumber"/>
        <w:numPr>
          <w:ilvl w:val="0"/>
          <w:numId w:val="49"/>
        </w:numPr>
      </w:pPr>
      <w:r w:rsidRPr="00A06DCB">
        <w:t xml:space="preserve">These separate Payee </w:t>
      </w:r>
      <w:r w:rsidR="009F7546" w:rsidRPr="00A06DCB">
        <w:t>Details</w:t>
      </w:r>
      <w:r w:rsidRPr="00A06DCB">
        <w:t xml:space="preserve"> will be treated as a separate instance for STP reporting and must have separate YTD amounts for each </w:t>
      </w:r>
      <w:r w:rsidR="000B2D3B">
        <w:t>P</w:t>
      </w:r>
      <w:r w:rsidRPr="00A06DCB">
        <w:t xml:space="preserve">ayee </w:t>
      </w:r>
      <w:r w:rsidR="000B2D3B">
        <w:t>P</w:t>
      </w:r>
      <w:r w:rsidRPr="00A06DCB">
        <w:t xml:space="preserve">ayroll </w:t>
      </w:r>
      <w:r w:rsidR="000B2D3B" w:rsidRPr="00A06DCB">
        <w:t>I</w:t>
      </w:r>
      <w:r w:rsidR="000B2D3B">
        <w:t>d</w:t>
      </w:r>
      <w:r w:rsidR="005F1219" w:rsidRPr="00A06DCB">
        <w:t>/payee identity</w:t>
      </w:r>
      <w:r w:rsidRPr="00A06DCB">
        <w:t>. For example</w:t>
      </w:r>
      <w:r w:rsidR="001530FE" w:rsidRPr="00A06DCB">
        <w:t>:</w:t>
      </w:r>
    </w:p>
    <w:p w14:paraId="7EC1816B" w14:textId="454A4AD0" w:rsidR="00923A4C" w:rsidRPr="00C24540" w:rsidRDefault="006F2F9B">
      <w:pPr>
        <w:pStyle w:val="ListNumber2"/>
      </w:pPr>
      <w:r>
        <w:t>W</w:t>
      </w:r>
      <w:r w:rsidR="00FE237E" w:rsidRPr="00C24540">
        <w:t xml:space="preserve">here </w:t>
      </w:r>
      <w:r w:rsidR="003B180F" w:rsidRPr="00C24540">
        <w:t>a payee</w:t>
      </w:r>
      <w:r w:rsidR="00FE237E" w:rsidRPr="00C24540">
        <w:t xml:space="preserve"> works within an organisation under two separate roles/awards and has been created as if they are two </w:t>
      </w:r>
      <w:r w:rsidR="00C5531B">
        <w:t>separate</w:t>
      </w:r>
      <w:r w:rsidR="00C5531B" w:rsidRPr="00C24540">
        <w:t xml:space="preserve"> </w:t>
      </w:r>
      <w:r w:rsidR="005F4641" w:rsidRPr="00C24540">
        <w:t>payee</w:t>
      </w:r>
      <w:r w:rsidR="00FE237E" w:rsidRPr="00C24540">
        <w:t xml:space="preserve">s, the </w:t>
      </w:r>
      <w:r w:rsidR="005F4641" w:rsidRPr="00C24540">
        <w:t>payee</w:t>
      </w:r>
      <w:r w:rsidR="00FE237E" w:rsidRPr="00C24540">
        <w:t xml:space="preserve"> can be reported under multiple payee payroll IDs within a single pay event</w:t>
      </w:r>
      <w:r w:rsidR="00AF31DA" w:rsidRPr="00C24540">
        <w:t>.</w:t>
      </w:r>
    </w:p>
    <w:p w14:paraId="608EF25C" w14:textId="1A3B7E6B" w:rsidR="001530FE" w:rsidRPr="00C24540" w:rsidRDefault="001530FE">
      <w:pPr>
        <w:pStyle w:val="ListNumber2"/>
      </w:pPr>
      <w:r w:rsidRPr="00C24540">
        <w:t>Where a death beneficiary has been created against the Payroll Id of the deceased</w:t>
      </w:r>
      <w:r w:rsidR="00A06614" w:rsidRPr="00C24540">
        <w:t xml:space="preserve"> payee, the other Payee Details </w:t>
      </w:r>
      <w:r w:rsidR="00757D8A" w:rsidRPr="00C24540">
        <w:t xml:space="preserve">must separately identify this </w:t>
      </w:r>
      <w:r w:rsidR="004407C7">
        <w:t>death beneficiary f</w:t>
      </w:r>
      <w:r w:rsidR="00C223FA" w:rsidRPr="00C24540">
        <w:t xml:space="preserve">rom the </w:t>
      </w:r>
      <w:r w:rsidR="004407C7">
        <w:t xml:space="preserve">deceased </w:t>
      </w:r>
      <w:r w:rsidR="00B152F1" w:rsidRPr="00C24540">
        <w:t>payee</w:t>
      </w:r>
      <w:r w:rsidR="00AF31DA" w:rsidRPr="00C24540">
        <w:t>.</w:t>
      </w:r>
    </w:p>
    <w:p w14:paraId="66F4A370" w14:textId="4E24D904" w:rsidR="00B77A9D" w:rsidRDefault="00B77A9D" w:rsidP="004E1335">
      <w:pPr>
        <w:pStyle w:val="ListNumber"/>
      </w:pPr>
      <w:r w:rsidRPr="00A06DCB">
        <w:t xml:space="preserve">The </w:t>
      </w:r>
      <w:r w:rsidR="00E03993">
        <w:t>submit action</w:t>
      </w:r>
      <w:r w:rsidR="00E03993" w:rsidRPr="00A06DCB">
        <w:t xml:space="preserve"> </w:t>
      </w:r>
      <w:r w:rsidRPr="00A06DCB">
        <w:t xml:space="preserve">must include, at a minimum, each </w:t>
      </w:r>
      <w:r w:rsidR="005F4641" w:rsidRPr="00A06DCB">
        <w:t>payee</w:t>
      </w:r>
      <w:r w:rsidRPr="00A06DCB">
        <w:t xml:space="preserve"> with an amount subject to withholding in that pay </w:t>
      </w:r>
      <w:r w:rsidR="004407C7">
        <w:t>run</w:t>
      </w:r>
      <w:r w:rsidRPr="00A06DCB">
        <w:t xml:space="preserve">. </w:t>
      </w:r>
      <w:r w:rsidR="00617FD1">
        <w:t>For example;</w:t>
      </w:r>
      <w:r w:rsidR="00BA1F21" w:rsidRPr="00104BC0">
        <w:t xml:space="preserve"> a payee who has leave without pay for the whole pay period may not have to be reported, as there is no payment subject to withholding.</w:t>
      </w:r>
      <w:r w:rsidR="00BA1F21">
        <w:t xml:space="preserve"> </w:t>
      </w:r>
      <w:r w:rsidR="00F75EF4">
        <w:t>However, t</w:t>
      </w:r>
      <w:r w:rsidRPr="00A06DCB">
        <w:t xml:space="preserve">he </w:t>
      </w:r>
      <w:r w:rsidR="00E03993">
        <w:t>submit action</w:t>
      </w:r>
      <w:r w:rsidR="00E03993" w:rsidRPr="00A06DCB">
        <w:t xml:space="preserve"> </w:t>
      </w:r>
      <w:r w:rsidRPr="00A06DCB">
        <w:t xml:space="preserve">may include information for other </w:t>
      </w:r>
      <w:r w:rsidR="005F4641" w:rsidRPr="00A06DCB">
        <w:t>payee</w:t>
      </w:r>
      <w:r w:rsidRPr="00A06DCB">
        <w:t>s.</w:t>
      </w:r>
      <w:r w:rsidR="00104BC0">
        <w:t xml:space="preserve"> </w:t>
      </w:r>
    </w:p>
    <w:p w14:paraId="2DD7174F" w14:textId="76A644EB" w:rsidR="00071C15" w:rsidRPr="00A06DCB" w:rsidRDefault="00165F73" w:rsidP="004E1335">
      <w:pPr>
        <w:pStyle w:val="ListNumber"/>
      </w:pPr>
      <w:r>
        <w:t xml:space="preserve">Payee date of birth (Payee Day of Birth, Payee Month of Birth, Payee Year of Birth) </w:t>
      </w:r>
      <w:r w:rsidR="00FF4FF1">
        <w:t xml:space="preserve">may not be a date in the future or </w:t>
      </w:r>
      <w:r w:rsidR="0010627A">
        <w:t>more than 120 years in the past.</w:t>
      </w:r>
    </w:p>
    <w:p w14:paraId="522EEEBB" w14:textId="3AFBCF18" w:rsidR="00686CA5" w:rsidRPr="00A06DCB" w:rsidRDefault="00686CA5">
      <w:pPr>
        <w:pStyle w:val="Cross-Reference"/>
      </w:pPr>
      <w:r w:rsidRPr="00A06DCB">
        <w:t xml:space="preserve">Refer to the context in section </w:t>
      </w:r>
      <w:r w:rsidR="000B2D3B" w:rsidRPr="00596D1A">
        <w:rPr>
          <w:rStyle w:val="SmartLink"/>
        </w:rPr>
        <w:fldChar w:fldCharType="begin"/>
      </w:r>
      <w:r w:rsidR="000B2D3B" w:rsidRPr="00596D1A">
        <w:rPr>
          <w:rStyle w:val="SmartLink"/>
        </w:rPr>
        <w:instrText xml:space="preserve"> REF _Ref33887413 \w \h </w:instrText>
      </w:r>
      <w:r w:rsidR="000B2D3B" w:rsidRPr="00596D1A">
        <w:rPr>
          <w:rStyle w:val="SmartLink"/>
        </w:rPr>
      </w:r>
      <w:r w:rsidR="000B2D3B" w:rsidRPr="00596D1A">
        <w:rPr>
          <w:rStyle w:val="SmartLink"/>
        </w:rPr>
        <w:fldChar w:fldCharType="separate"/>
      </w:r>
      <w:r w:rsidR="00C14FEC">
        <w:rPr>
          <w:rStyle w:val="SmartLink"/>
        </w:rPr>
        <w:t>4.3</w:t>
      </w:r>
      <w:r w:rsidR="000B2D3B" w:rsidRPr="00596D1A">
        <w:rPr>
          <w:rStyle w:val="SmartLink"/>
        </w:rPr>
        <w:fldChar w:fldCharType="end"/>
      </w:r>
      <w:r w:rsidR="004007A2" w:rsidRPr="00596D1A">
        <w:rPr>
          <w:rStyle w:val="SmartLink"/>
        </w:rPr>
        <w:t xml:space="preserve"> </w:t>
      </w:r>
      <w:r w:rsidR="004007A2" w:rsidRPr="00596D1A">
        <w:rPr>
          <w:rStyle w:val="SmartLink"/>
        </w:rPr>
        <w:fldChar w:fldCharType="begin" w:fldLock="1"/>
      </w:r>
      <w:r w:rsidR="004007A2" w:rsidRPr="00596D1A">
        <w:rPr>
          <w:rStyle w:val="SmartLink"/>
        </w:rPr>
        <w:instrText xml:space="preserve"> REF _Ref33887416 \h </w:instrText>
      </w:r>
      <w:r w:rsidR="00A06DCB" w:rsidRPr="00596D1A">
        <w:rPr>
          <w:rStyle w:val="SmartLink"/>
        </w:rPr>
        <w:instrText xml:space="preserve"> \* MERGEFORMAT </w:instrText>
      </w:r>
      <w:r w:rsidR="004007A2" w:rsidRPr="00596D1A">
        <w:rPr>
          <w:rStyle w:val="SmartLink"/>
        </w:rPr>
      </w:r>
      <w:r w:rsidR="004007A2" w:rsidRPr="00596D1A">
        <w:rPr>
          <w:rStyle w:val="SmartLink"/>
        </w:rPr>
        <w:fldChar w:fldCharType="separate"/>
      </w:r>
      <w:r w:rsidR="00C01EFE" w:rsidRPr="00596D1A">
        <w:rPr>
          <w:rStyle w:val="SmartLink"/>
        </w:rPr>
        <w:t>Payee Details</w:t>
      </w:r>
      <w:r w:rsidR="004007A2" w:rsidRPr="00596D1A">
        <w:rPr>
          <w:rStyle w:val="SmartLink"/>
        </w:rPr>
        <w:fldChar w:fldCharType="end"/>
      </w:r>
      <w:r w:rsidR="004007A2" w:rsidRPr="00A06DCB">
        <w:t>.</w:t>
      </w:r>
    </w:p>
    <w:p w14:paraId="6D895D1D" w14:textId="0ACC6266" w:rsidR="00D50747" w:rsidRPr="00A06DCB" w:rsidRDefault="00D50747">
      <w:pPr>
        <w:pStyle w:val="Cross-Reference"/>
      </w:pPr>
      <w:r w:rsidRPr="00A06DCB">
        <w:t xml:space="preserve">Refer to </w:t>
      </w:r>
      <w:r w:rsidR="0012286F" w:rsidRPr="00A06DCB">
        <w:t xml:space="preserve">section </w:t>
      </w:r>
      <w:r w:rsidR="00E128D8" w:rsidRPr="00596D1A">
        <w:rPr>
          <w:rStyle w:val="SmartLink"/>
        </w:rPr>
        <w:fldChar w:fldCharType="begin"/>
      </w:r>
      <w:r w:rsidR="00E128D8" w:rsidRPr="00596D1A">
        <w:rPr>
          <w:rStyle w:val="SmartLink"/>
        </w:rPr>
        <w:instrText xml:space="preserve"> REF _Ref34589033 \r \h </w:instrText>
      </w:r>
      <w:r w:rsidR="00E128D8" w:rsidRPr="00596D1A">
        <w:rPr>
          <w:rStyle w:val="SmartLink"/>
        </w:rPr>
      </w:r>
      <w:r w:rsidR="00E128D8" w:rsidRPr="00596D1A">
        <w:rPr>
          <w:rStyle w:val="SmartLink"/>
        </w:rPr>
        <w:fldChar w:fldCharType="separate"/>
      </w:r>
      <w:r w:rsidR="00C14FEC">
        <w:rPr>
          <w:rStyle w:val="SmartLink"/>
        </w:rPr>
        <w:t>10.8</w:t>
      </w:r>
      <w:r w:rsidR="00E128D8" w:rsidRPr="00596D1A">
        <w:rPr>
          <w:rStyle w:val="SmartLink"/>
        </w:rPr>
        <w:fldChar w:fldCharType="end"/>
      </w:r>
      <w:r w:rsidR="0012286F" w:rsidRPr="00596D1A">
        <w:rPr>
          <w:rStyle w:val="SmartLink"/>
        </w:rPr>
        <w:t xml:space="preserve"> </w:t>
      </w:r>
      <w:r w:rsidR="0012286F" w:rsidRPr="00596D1A">
        <w:rPr>
          <w:rStyle w:val="SmartLink"/>
        </w:rPr>
        <w:fldChar w:fldCharType="begin" w:fldLock="1"/>
      </w:r>
      <w:r w:rsidR="0012286F" w:rsidRPr="00596D1A">
        <w:rPr>
          <w:rStyle w:val="SmartLink"/>
        </w:rPr>
        <w:instrText xml:space="preserve"> REF _Ref34589033 \h </w:instrText>
      </w:r>
      <w:r w:rsidR="00A06DCB" w:rsidRPr="00596D1A">
        <w:rPr>
          <w:rStyle w:val="SmartLink"/>
        </w:rPr>
        <w:instrText xml:space="preserve"> \* MERGEFORMAT </w:instrText>
      </w:r>
      <w:r w:rsidR="0012286F" w:rsidRPr="00596D1A">
        <w:rPr>
          <w:rStyle w:val="SmartLink"/>
        </w:rPr>
      </w:r>
      <w:r w:rsidR="0012286F" w:rsidRPr="00596D1A">
        <w:rPr>
          <w:rStyle w:val="SmartLink"/>
        </w:rPr>
        <w:fldChar w:fldCharType="separate"/>
      </w:r>
      <w:r w:rsidR="0012286F" w:rsidRPr="00596D1A">
        <w:rPr>
          <w:rStyle w:val="SmartLink"/>
        </w:rPr>
        <w:t>Tax File Number Exemption Codes</w:t>
      </w:r>
      <w:r w:rsidR="0012286F" w:rsidRPr="00596D1A">
        <w:rPr>
          <w:rStyle w:val="SmartLink"/>
        </w:rPr>
        <w:fldChar w:fldCharType="end"/>
      </w:r>
      <w:r w:rsidR="0012286F" w:rsidRPr="00A06DCB">
        <w:t xml:space="preserve"> for the circumstances </w:t>
      </w:r>
      <w:r w:rsidR="00A91B6C" w:rsidRPr="00A06DCB">
        <w:t>of</w:t>
      </w:r>
      <w:r w:rsidR="0012286F" w:rsidRPr="00A06DCB">
        <w:t xml:space="preserve"> use.</w:t>
      </w:r>
    </w:p>
    <w:p w14:paraId="49C611ED" w14:textId="77777777" w:rsidR="00C0777B" w:rsidRPr="00890B9D" w:rsidRDefault="003A0473" w:rsidP="007359C5">
      <w:pPr>
        <w:pStyle w:val="Heading2"/>
      </w:pPr>
      <w:bookmarkStart w:id="1202" w:name="_Ref33885224"/>
      <w:bookmarkStart w:id="1203" w:name="_Ref33885227"/>
      <w:bookmarkStart w:id="1204" w:name="_Toc54861819"/>
      <w:bookmarkStart w:id="1205" w:name="_Toc238031963"/>
      <w:r w:rsidRPr="00890B9D">
        <w:t>Employment Conditions</w:t>
      </w:r>
      <w:bookmarkEnd w:id="1202"/>
      <w:bookmarkEnd w:id="1203"/>
      <w:bookmarkEnd w:id="1204"/>
      <w:bookmarkEnd w:id="1205"/>
    </w:p>
    <w:p w14:paraId="4EAA9C9F" w14:textId="71E39C44" w:rsidR="003A0473" w:rsidRPr="00890B9D" w:rsidRDefault="003A0473" w:rsidP="004A0EAE">
      <w:pPr>
        <w:pStyle w:val="Heading3"/>
      </w:pPr>
      <w:bookmarkStart w:id="1206" w:name="_Ref34569631"/>
      <w:r w:rsidRPr="00890B9D">
        <w:t>Commencement date</w:t>
      </w:r>
      <w:bookmarkEnd w:id="1206"/>
    </w:p>
    <w:p w14:paraId="02474C58" w14:textId="77777777" w:rsidR="003A0473" w:rsidRPr="00557AC2" w:rsidRDefault="003A0473" w:rsidP="000E6760">
      <w:pPr>
        <w:pStyle w:val="BodyText"/>
      </w:pPr>
      <w:r w:rsidRPr="00557AC2">
        <w:t xml:space="preserve">The business rules for commencement of a new </w:t>
      </w:r>
      <w:r w:rsidR="005F4641" w:rsidRPr="00557AC2">
        <w:t>payee</w:t>
      </w:r>
      <w:r w:rsidRPr="00557AC2">
        <w:t xml:space="preserve"> are:</w:t>
      </w:r>
    </w:p>
    <w:p w14:paraId="04487183" w14:textId="77777777" w:rsidR="00FD252D" w:rsidRPr="00557AC2" w:rsidRDefault="00FD252D" w:rsidP="004E1335">
      <w:pPr>
        <w:pStyle w:val="ListNumber"/>
        <w:numPr>
          <w:ilvl w:val="0"/>
          <w:numId w:val="50"/>
        </w:numPr>
      </w:pPr>
      <w:r w:rsidRPr="00557AC2">
        <w:t>The commencement date must be reported, if commencement date is not known, report 01/01/1800.</w:t>
      </w:r>
    </w:p>
    <w:p w14:paraId="6A376224" w14:textId="77777777" w:rsidR="003A0473" w:rsidRPr="00557AC2" w:rsidRDefault="003A0473" w:rsidP="004E1335">
      <w:pPr>
        <w:pStyle w:val="ListNumber"/>
      </w:pPr>
      <w:r w:rsidRPr="00557AC2">
        <w:t>If the commencement date is earlier than 01/01/1950, then report 01/01/1950.</w:t>
      </w:r>
    </w:p>
    <w:p w14:paraId="69BCEEB6" w14:textId="7DBD491E" w:rsidR="003A0473" w:rsidRPr="00557AC2" w:rsidRDefault="003A0473" w:rsidP="004E1335">
      <w:pPr>
        <w:pStyle w:val="ListNumber"/>
      </w:pPr>
      <w:r w:rsidRPr="00557AC2">
        <w:t>The commencement date must reflect the earliest recognised start date for the continuous employment/engagement period</w:t>
      </w:r>
      <w:r w:rsidR="00A402C1">
        <w:t xml:space="preserve"> of service</w:t>
      </w:r>
      <w:r w:rsidRPr="00557AC2">
        <w:t xml:space="preserve"> with the paye</w:t>
      </w:r>
      <w:r w:rsidR="0000321C">
        <w:t>r</w:t>
      </w:r>
      <w:r w:rsidR="00A81E56">
        <w:t xml:space="preserve"> or related entity</w:t>
      </w:r>
      <w:r w:rsidR="0011570F">
        <w:t>.</w:t>
      </w:r>
      <w:r w:rsidRPr="00557AC2">
        <w:t xml:space="preserve"> </w:t>
      </w:r>
    </w:p>
    <w:p w14:paraId="101E9F67" w14:textId="77777777" w:rsidR="003A0473" w:rsidRPr="00557AC2" w:rsidRDefault="003A0473" w:rsidP="004E1335">
      <w:pPr>
        <w:pStyle w:val="ListNumber"/>
      </w:pPr>
      <w:r w:rsidRPr="00557AC2">
        <w:t xml:space="preserve">If the </w:t>
      </w:r>
      <w:r w:rsidR="005F4641" w:rsidRPr="00557AC2">
        <w:t>payee</w:t>
      </w:r>
      <w:r w:rsidRPr="00557AC2">
        <w:t xml:space="preserve"> is rehired using the same payroll id the rehire commencement date should be reported.</w:t>
      </w:r>
    </w:p>
    <w:p w14:paraId="01D5D963" w14:textId="60CE167D" w:rsidR="003A0473" w:rsidRPr="00C24540" w:rsidRDefault="003A0473" w:rsidP="00F9024B">
      <w:pPr>
        <w:pStyle w:val="ListNumber2"/>
      </w:pPr>
      <w:r w:rsidRPr="00C24540">
        <w:t xml:space="preserve">If the </w:t>
      </w:r>
      <w:r w:rsidR="005F4641" w:rsidRPr="00C24540">
        <w:t>payee</w:t>
      </w:r>
      <w:r w:rsidRPr="00C24540">
        <w:t xml:space="preserve"> was terminated and rehired in the same reporting period, using the same payroll </w:t>
      </w:r>
      <w:r w:rsidR="000B2D3B" w:rsidRPr="00C24540">
        <w:t>I</w:t>
      </w:r>
      <w:r w:rsidR="000B2D3B">
        <w:t>d</w:t>
      </w:r>
      <w:r w:rsidRPr="00C24540">
        <w:t>, the rehire commencement date should not be reported.</w:t>
      </w:r>
    </w:p>
    <w:p w14:paraId="04014977" w14:textId="29701858" w:rsidR="003A0473" w:rsidRPr="00C24540" w:rsidRDefault="003A0473" w:rsidP="00F9024B">
      <w:pPr>
        <w:pStyle w:val="ListNumber2"/>
      </w:pPr>
      <w:r w:rsidRPr="00C24540">
        <w:t xml:space="preserve">If the </w:t>
      </w:r>
      <w:r w:rsidR="005F4641" w:rsidRPr="00C24540">
        <w:t>payee</w:t>
      </w:r>
      <w:r w:rsidRPr="00C24540">
        <w:t xml:space="preserve"> was terminated and rehired under a different </w:t>
      </w:r>
      <w:r w:rsidR="00FF453B">
        <w:t xml:space="preserve">related entity </w:t>
      </w:r>
      <w:r w:rsidRPr="00C24540">
        <w:t xml:space="preserve">ABN /branch in the same reporting period, the </w:t>
      </w:r>
      <w:r w:rsidR="00BB5F58">
        <w:t xml:space="preserve">rehire </w:t>
      </w:r>
      <w:r w:rsidRPr="00C24540">
        <w:t>commencement date does not have to be reported</w:t>
      </w:r>
      <w:r w:rsidR="00630141">
        <w:t xml:space="preserve">. </w:t>
      </w:r>
      <w:r w:rsidR="00630141" w:rsidRPr="00DC39EE">
        <w:t>T</w:t>
      </w:r>
      <w:r w:rsidR="00C17618" w:rsidRPr="00DC39EE">
        <w:t xml:space="preserve">he earliest recognised start date for the continuous employment/engagement period of service </w:t>
      </w:r>
      <w:r w:rsidR="00F04171" w:rsidRPr="00DC39EE">
        <w:t>should continue to be reported.</w:t>
      </w:r>
      <w:r w:rsidR="00C17618">
        <w:t xml:space="preserve"> </w:t>
      </w:r>
    </w:p>
    <w:p w14:paraId="406C0AF0" w14:textId="1983A5B3" w:rsidR="0034239C" w:rsidRPr="00890B9D" w:rsidRDefault="0034239C">
      <w:pPr>
        <w:pStyle w:val="Cross-Reference"/>
      </w:pPr>
      <w:r w:rsidRPr="00890B9D">
        <w:t xml:space="preserve">Refer to the context in section </w:t>
      </w:r>
      <w:r w:rsidR="000B2D3B" w:rsidRPr="00596D1A">
        <w:rPr>
          <w:rStyle w:val="SmartLink"/>
        </w:rPr>
        <w:fldChar w:fldCharType="begin"/>
      </w:r>
      <w:r w:rsidR="000B2D3B" w:rsidRPr="00596D1A">
        <w:rPr>
          <w:rStyle w:val="SmartLink"/>
        </w:rPr>
        <w:instrText xml:space="preserve"> REF _Ref33887669 \w \h </w:instrText>
      </w:r>
      <w:r w:rsidR="000B2D3B" w:rsidRPr="00596D1A">
        <w:rPr>
          <w:rStyle w:val="SmartLink"/>
        </w:rPr>
      </w:r>
      <w:r w:rsidR="000B2D3B" w:rsidRPr="00596D1A">
        <w:rPr>
          <w:rStyle w:val="SmartLink"/>
        </w:rPr>
        <w:fldChar w:fldCharType="separate"/>
      </w:r>
      <w:r w:rsidR="00C14FEC">
        <w:rPr>
          <w:rStyle w:val="SmartLink"/>
        </w:rPr>
        <w:t>4.4</w:t>
      </w:r>
      <w:r w:rsidR="000B2D3B"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_Ref33890255 \h </w:instrText>
      </w:r>
      <w:r w:rsidRPr="00596D1A">
        <w:rPr>
          <w:rStyle w:val="SmartLink"/>
        </w:rPr>
      </w:r>
      <w:r w:rsidRPr="00596D1A">
        <w:rPr>
          <w:rStyle w:val="SmartLink"/>
        </w:rPr>
        <w:fldChar w:fldCharType="separate"/>
      </w:r>
      <w:r w:rsidR="00C01EFE" w:rsidRPr="00596D1A">
        <w:rPr>
          <w:rStyle w:val="SmartLink"/>
        </w:rPr>
        <w:t>Employment Conditions</w:t>
      </w:r>
      <w:r w:rsidRPr="00596D1A">
        <w:rPr>
          <w:rStyle w:val="SmartLink"/>
        </w:rPr>
        <w:fldChar w:fldCharType="end"/>
      </w:r>
      <w:r w:rsidRPr="00890B9D">
        <w:t>.</w:t>
      </w:r>
    </w:p>
    <w:p w14:paraId="0BEC6635" w14:textId="77777777" w:rsidR="003A0473" w:rsidRPr="00890B9D" w:rsidRDefault="003A0473" w:rsidP="003D7CD4">
      <w:pPr>
        <w:pStyle w:val="Heading3"/>
      </w:pPr>
      <w:bookmarkStart w:id="1207" w:name="_Ref34569690"/>
      <w:r w:rsidRPr="00890B9D">
        <w:t>Cessation Date</w:t>
      </w:r>
      <w:bookmarkEnd w:id="1207"/>
    </w:p>
    <w:p w14:paraId="0719BF52" w14:textId="77777777" w:rsidR="003A0473" w:rsidRPr="00557AC2" w:rsidRDefault="003A0473" w:rsidP="00BC1204">
      <w:pPr>
        <w:pStyle w:val="BodyText"/>
      </w:pPr>
      <w:r w:rsidRPr="00557AC2">
        <w:t>The business rules for cessation date are:</w:t>
      </w:r>
    </w:p>
    <w:p w14:paraId="01CD6BE2" w14:textId="3CEDFB9F" w:rsidR="003A0473" w:rsidRPr="00557AC2" w:rsidRDefault="003A0473" w:rsidP="004E1335">
      <w:pPr>
        <w:pStyle w:val="ListNumber"/>
        <w:numPr>
          <w:ilvl w:val="0"/>
          <w:numId w:val="3"/>
        </w:numPr>
      </w:pPr>
      <w:r w:rsidRPr="00557AC2">
        <w:t xml:space="preserve">The cessation date must be reported, if the payee has ceased </w:t>
      </w:r>
      <w:r w:rsidR="001C31FB">
        <w:t xml:space="preserve">their </w:t>
      </w:r>
      <w:r w:rsidRPr="00557AC2">
        <w:t xml:space="preserve">employment/engagement </w:t>
      </w:r>
      <w:r w:rsidR="001C31FB">
        <w:t xml:space="preserve">relationship </w:t>
      </w:r>
      <w:r w:rsidRPr="00557AC2">
        <w:t xml:space="preserve">with the payer. </w:t>
      </w:r>
    </w:p>
    <w:p w14:paraId="40B06E54" w14:textId="36499879" w:rsidR="003A0473" w:rsidRPr="00557AC2" w:rsidRDefault="003A0473" w:rsidP="004E1335">
      <w:pPr>
        <w:pStyle w:val="ListNumber"/>
      </w:pPr>
      <w:r w:rsidRPr="00557AC2">
        <w:t xml:space="preserve">The cessation date must reflect the </w:t>
      </w:r>
      <w:r w:rsidR="00A93F13">
        <w:t xml:space="preserve">end </w:t>
      </w:r>
      <w:r w:rsidRPr="00557AC2">
        <w:t xml:space="preserve">date for the final employment/engagement period with the payer. </w:t>
      </w:r>
    </w:p>
    <w:p w14:paraId="4B857352" w14:textId="77777777" w:rsidR="003A0473" w:rsidRPr="00557AC2" w:rsidRDefault="003A0473" w:rsidP="004E1335">
      <w:pPr>
        <w:pStyle w:val="ListNumber"/>
      </w:pPr>
      <w:r w:rsidRPr="00557AC2">
        <w:lastRenderedPageBreak/>
        <w:t>If the cessation date is reported, then the cessation type code must also be reported for all pay/update dates greater than 30/06/2020.</w:t>
      </w:r>
    </w:p>
    <w:p w14:paraId="59A5E35C" w14:textId="77777777" w:rsidR="003A0473" w:rsidRPr="00557AC2" w:rsidRDefault="003A0473" w:rsidP="004E1335">
      <w:pPr>
        <w:pStyle w:val="ListNumber"/>
      </w:pPr>
      <w:r w:rsidRPr="00557AC2">
        <w:t xml:space="preserve">If a subsequent payment is made to the terminated </w:t>
      </w:r>
      <w:r w:rsidR="005F4641" w:rsidRPr="00557AC2">
        <w:t>payee</w:t>
      </w:r>
      <w:r w:rsidR="0067766C" w:rsidRPr="00557AC2">
        <w:t>,</w:t>
      </w:r>
      <w:r w:rsidRPr="00557AC2">
        <w:t xml:space="preserve"> the cessation date must still be reported as the original cessation date reported.</w:t>
      </w:r>
    </w:p>
    <w:p w14:paraId="4C1020B4" w14:textId="77777777" w:rsidR="003A0473" w:rsidRPr="00557AC2" w:rsidRDefault="003A0473" w:rsidP="004E1335">
      <w:pPr>
        <w:pStyle w:val="ListNumber"/>
      </w:pPr>
      <w:r w:rsidRPr="00557AC2">
        <w:t xml:space="preserve">If the </w:t>
      </w:r>
      <w:r w:rsidR="005F4641" w:rsidRPr="00557AC2">
        <w:t>payee</w:t>
      </w:r>
      <w:r w:rsidRPr="00557AC2">
        <w:t xml:space="preserve"> is subsequently rehired using the same payroll </w:t>
      </w:r>
      <w:r w:rsidR="0067766C" w:rsidRPr="00557AC2">
        <w:t>ID,</w:t>
      </w:r>
      <w:r w:rsidRPr="00557AC2">
        <w:t xml:space="preserve"> the cessation date should be removed in any subsequent reports.</w:t>
      </w:r>
    </w:p>
    <w:p w14:paraId="21C382E4" w14:textId="77777777" w:rsidR="003A0473" w:rsidRPr="00C24540" w:rsidRDefault="003A0473" w:rsidP="00F9024B">
      <w:pPr>
        <w:pStyle w:val="ListNumber2"/>
      </w:pPr>
      <w:r w:rsidRPr="00C24540">
        <w:t xml:space="preserve">If the </w:t>
      </w:r>
      <w:r w:rsidR="005F4641" w:rsidRPr="00C24540">
        <w:t>payee</w:t>
      </w:r>
      <w:r w:rsidRPr="00C24540">
        <w:t xml:space="preserve"> is subsequently rehired using the same payroll ID, before the cessation date is reported, the cessation date should not be reported.</w:t>
      </w:r>
    </w:p>
    <w:p w14:paraId="64813513" w14:textId="77777777" w:rsidR="003A0473" w:rsidRPr="00C24540" w:rsidRDefault="003A0473">
      <w:pPr>
        <w:pStyle w:val="ListNumber2"/>
      </w:pPr>
      <w:r w:rsidRPr="00C24540">
        <w:t xml:space="preserve">If the </w:t>
      </w:r>
      <w:r w:rsidR="005F4641" w:rsidRPr="00C24540">
        <w:t>payee</w:t>
      </w:r>
      <w:r w:rsidRPr="00C24540">
        <w:t xml:space="preserve"> is subsequently rehired under a different ABN /branch within the same group, the cessation date does not have to be reported.</w:t>
      </w:r>
    </w:p>
    <w:p w14:paraId="4BDE0859" w14:textId="77777777" w:rsidR="00926E80" w:rsidRPr="00557AC2" w:rsidRDefault="003A0473" w:rsidP="004E1335">
      <w:pPr>
        <w:pStyle w:val="ListNumber"/>
      </w:pPr>
      <w:r w:rsidRPr="00557AC2">
        <w:t>The cessation date reported cannot be more than 10 years greater than</w:t>
      </w:r>
      <w:r w:rsidR="00926E80" w:rsidRPr="00557AC2">
        <w:t>:</w:t>
      </w:r>
    </w:p>
    <w:p w14:paraId="1FF30E22" w14:textId="63AEDCBC" w:rsidR="005C6CBA" w:rsidRPr="00C24540" w:rsidRDefault="006F2F9B">
      <w:pPr>
        <w:pStyle w:val="ListNumber2"/>
      </w:pPr>
      <w:r>
        <w:t>T</w:t>
      </w:r>
      <w:r w:rsidR="003A0473" w:rsidRPr="00C24540">
        <w:t xml:space="preserve">he pay/update date for the submit/current FY </w:t>
      </w:r>
      <w:r w:rsidR="00A32581">
        <w:t>u</w:t>
      </w:r>
      <w:r w:rsidR="005F4641" w:rsidRPr="00C24540">
        <w:t>pdate action</w:t>
      </w:r>
      <w:r w:rsidR="003A0473" w:rsidRPr="00C24540">
        <w:t>s</w:t>
      </w:r>
      <w:r w:rsidR="008C0F58" w:rsidRPr="00C24540">
        <w:t>.</w:t>
      </w:r>
    </w:p>
    <w:p w14:paraId="4A71F2FC" w14:textId="465711C1" w:rsidR="003A0473" w:rsidRPr="00C24540" w:rsidRDefault="006F2F9B">
      <w:pPr>
        <w:pStyle w:val="ListNumber2"/>
      </w:pPr>
      <w:r>
        <w:t>T</w:t>
      </w:r>
      <w:r w:rsidR="003A0473" w:rsidRPr="00C24540">
        <w:t xml:space="preserve">he run date/time stamp for the prior FY </w:t>
      </w:r>
      <w:r w:rsidR="00A32581">
        <w:t>u</w:t>
      </w:r>
      <w:r w:rsidR="005F4641" w:rsidRPr="00C24540">
        <w:t>pdate action</w:t>
      </w:r>
      <w:r w:rsidR="003A0473" w:rsidRPr="00C24540">
        <w:t>.</w:t>
      </w:r>
    </w:p>
    <w:p w14:paraId="10839613" w14:textId="2DA0FE1A" w:rsidR="00985526" w:rsidRPr="00557AC2" w:rsidRDefault="00985526">
      <w:pPr>
        <w:pStyle w:val="Cross-Reference"/>
      </w:pPr>
      <w:r w:rsidRPr="00557AC2">
        <w:t xml:space="preserve">Refer to the context in section </w:t>
      </w:r>
      <w:r w:rsidR="000B2D3B" w:rsidRPr="00596D1A">
        <w:rPr>
          <w:rStyle w:val="SmartLink"/>
        </w:rPr>
        <w:fldChar w:fldCharType="begin"/>
      </w:r>
      <w:r w:rsidR="000B2D3B" w:rsidRPr="00596D1A">
        <w:rPr>
          <w:rStyle w:val="SmartLink"/>
        </w:rPr>
        <w:instrText xml:space="preserve"> REF _Ref33887669 \w \h </w:instrText>
      </w:r>
      <w:r w:rsidR="000B2D3B" w:rsidRPr="00596D1A">
        <w:rPr>
          <w:rStyle w:val="SmartLink"/>
        </w:rPr>
      </w:r>
      <w:r w:rsidR="000B2D3B" w:rsidRPr="00596D1A">
        <w:rPr>
          <w:rStyle w:val="SmartLink"/>
        </w:rPr>
        <w:fldChar w:fldCharType="separate"/>
      </w:r>
      <w:r w:rsidR="00C14FEC">
        <w:rPr>
          <w:rStyle w:val="SmartLink"/>
        </w:rPr>
        <w:t>4.4</w:t>
      </w:r>
      <w:r w:rsidR="000B2D3B" w:rsidRPr="00596D1A">
        <w:rPr>
          <w:rStyle w:val="SmartLink"/>
        </w:rPr>
        <w:fldChar w:fldCharType="end"/>
      </w:r>
      <w:r w:rsidR="000B2D3B" w:rsidRPr="00596D1A">
        <w:rPr>
          <w:rStyle w:val="SmartLink"/>
        </w:rPr>
        <w:t xml:space="preserve"> </w:t>
      </w:r>
      <w:r w:rsidR="00FF2008" w:rsidRPr="00596D1A">
        <w:rPr>
          <w:rStyle w:val="SmartLink"/>
        </w:rPr>
        <w:fldChar w:fldCharType="begin" w:fldLock="1"/>
      </w:r>
      <w:r w:rsidR="00FF2008" w:rsidRPr="00596D1A">
        <w:rPr>
          <w:rStyle w:val="SmartLink"/>
        </w:rPr>
        <w:instrText xml:space="preserve"> REF _Ref33887672 \h </w:instrText>
      </w:r>
      <w:r w:rsidR="00557AC2" w:rsidRPr="00596D1A">
        <w:rPr>
          <w:rStyle w:val="SmartLink"/>
        </w:rPr>
        <w:instrText xml:space="preserve"> \* MERGEFORMAT </w:instrText>
      </w:r>
      <w:r w:rsidR="00FF2008" w:rsidRPr="00596D1A">
        <w:rPr>
          <w:rStyle w:val="SmartLink"/>
        </w:rPr>
      </w:r>
      <w:r w:rsidR="00FF2008" w:rsidRPr="00596D1A">
        <w:rPr>
          <w:rStyle w:val="SmartLink"/>
        </w:rPr>
        <w:fldChar w:fldCharType="separate"/>
      </w:r>
      <w:r w:rsidR="00C01EFE" w:rsidRPr="00596D1A">
        <w:rPr>
          <w:rStyle w:val="SmartLink"/>
        </w:rPr>
        <w:t>Employment Conditions</w:t>
      </w:r>
      <w:r w:rsidR="00FF2008" w:rsidRPr="00596D1A">
        <w:rPr>
          <w:rStyle w:val="SmartLink"/>
        </w:rPr>
        <w:fldChar w:fldCharType="end"/>
      </w:r>
      <w:r w:rsidR="00FF2008" w:rsidRPr="00557AC2">
        <w:t>.</w:t>
      </w:r>
    </w:p>
    <w:p w14:paraId="2321194A" w14:textId="77777777" w:rsidR="003A0473" w:rsidRPr="00890B9D" w:rsidRDefault="003A0473" w:rsidP="004A0EAE">
      <w:pPr>
        <w:pStyle w:val="Heading3"/>
      </w:pPr>
      <w:bookmarkStart w:id="1208" w:name="_Employment_Basis_1"/>
      <w:bookmarkStart w:id="1209" w:name="_Ref33885272"/>
      <w:bookmarkStart w:id="1210" w:name="_Ref33885276"/>
      <w:bookmarkEnd w:id="1208"/>
      <w:r w:rsidRPr="00890B9D">
        <w:t>Employment Basis</w:t>
      </w:r>
      <w:bookmarkEnd w:id="1209"/>
      <w:bookmarkEnd w:id="1210"/>
    </w:p>
    <w:p w14:paraId="47D4032D" w14:textId="77777777" w:rsidR="003A0473" w:rsidRPr="00890B9D" w:rsidRDefault="003A0473" w:rsidP="000E6760">
      <w:pPr>
        <w:pStyle w:val="BodyText"/>
      </w:pPr>
      <w:r w:rsidRPr="00890B9D">
        <w:t>The business rules for employment basis are:</w:t>
      </w:r>
    </w:p>
    <w:p w14:paraId="2B8AA047" w14:textId="2D0715D3" w:rsidR="003A0473" w:rsidRPr="00890B9D" w:rsidRDefault="003A0473" w:rsidP="004E1335">
      <w:pPr>
        <w:pStyle w:val="ListNumber"/>
        <w:numPr>
          <w:ilvl w:val="0"/>
          <w:numId w:val="4"/>
        </w:numPr>
      </w:pPr>
      <w:r w:rsidRPr="00890B9D">
        <w:t xml:space="preserve">The employment basis must be reported in every </w:t>
      </w:r>
      <w:r w:rsidR="00140610">
        <w:t>submit and update action</w:t>
      </w:r>
      <w:r w:rsidRPr="00890B9D">
        <w:t>.</w:t>
      </w:r>
    </w:p>
    <w:p w14:paraId="00338FD9" w14:textId="45170443" w:rsidR="003A0473" w:rsidRPr="00890B9D" w:rsidRDefault="003A0473" w:rsidP="004E1335">
      <w:pPr>
        <w:pStyle w:val="ListNumber"/>
      </w:pPr>
      <w:r w:rsidRPr="00890B9D">
        <w:t>The employment basis must be reflected as</w:t>
      </w:r>
      <w:r w:rsidR="00C1239F">
        <w:t xml:space="preserve"> </w:t>
      </w:r>
      <w:r w:rsidRPr="00890B9D">
        <w:t xml:space="preserve">at the pay/update date for submit/current FY </w:t>
      </w:r>
      <w:r w:rsidR="00C1239F">
        <w:t>u</w:t>
      </w:r>
      <w:r w:rsidR="005F4641" w:rsidRPr="00890B9D">
        <w:t>pdate action</w:t>
      </w:r>
      <w:r w:rsidRPr="00890B9D">
        <w:t xml:space="preserve">s and the run date/time stamp for the prior FY </w:t>
      </w:r>
      <w:r w:rsidR="00C1239F">
        <w:t>u</w:t>
      </w:r>
      <w:r w:rsidR="005F4641" w:rsidRPr="00890B9D">
        <w:t>pdate action</w:t>
      </w:r>
      <w:r w:rsidRPr="00890B9D">
        <w:t>.</w:t>
      </w:r>
    </w:p>
    <w:p w14:paraId="55223952" w14:textId="77777777" w:rsidR="003A0473" w:rsidRPr="00890B9D" w:rsidRDefault="003A0473" w:rsidP="004E1335">
      <w:pPr>
        <w:pStyle w:val="ListNumber"/>
      </w:pPr>
      <w:r w:rsidRPr="00890B9D">
        <w:t>The values reported for employment basis must align with income type for default values for voluntary agreement and death beneficiaries.</w:t>
      </w:r>
    </w:p>
    <w:p w14:paraId="1CFDCF31" w14:textId="70BC0E66" w:rsidR="003A0473" w:rsidRPr="00890B9D" w:rsidRDefault="003A0473" w:rsidP="004E1335">
      <w:pPr>
        <w:pStyle w:val="ListNumber"/>
      </w:pPr>
      <w:r w:rsidRPr="00890B9D">
        <w:t>The value</w:t>
      </w:r>
      <w:r w:rsidR="00F84993">
        <w:t>s</w:t>
      </w:r>
      <w:r w:rsidRPr="00890B9D">
        <w:t xml:space="preserve"> reported for non-employees may only be reported for payees with no income reported for the financial year and </w:t>
      </w:r>
      <w:r w:rsidR="000B3595" w:rsidRPr="00C57B39">
        <w:t xml:space="preserve">values for </w:t>
      </w:r>
      <w:r w:rsidR="00B51190">
        <w:t>s</w:t>
      </w:r>
      <w:r w:rsidR="000B3595" w:rsidRPr="00C57B39">
        <w:t>uper</w:t>
      </w:r>
      <w:r w:rsidR="00C4191A">
        <w:t>annuation</w:t>
      </w:r>
      <w:r w:rsidR="000B3595" w:rsidRPr="00C57B39">
        <w:t xml:space="preserve"> </w:t>
      </w:r>
      <w:r w:rsidR="00B51190">
        <w:t>l</w:t>
      </w:r>
      <w:r w:rsidR="00C4191A" w:rsidRPr="00C57B39">
        <w:t>iability</w:t>
      </w:r>
      <w:r w:rsidR="00BB14C0">
        <w:t xml:space="preserve"> (L)</w:t>
      </w:r>
      <w:r w:rsidR="000B3595" w:rsidRPr="00C57B39">
        <w:t xml:space="preserve"> amounts only pre-1 July 202</w:t>
      </w:r>
      <w:r w:rsidR="008B1978">
        <w:t>6</w:t>
      </w:r>
      <w:r w:rsidR="000B3595" w:rsidRPr="00C57B39">
        <w:t>. Post-30 June 202</w:t>
      </w:r>
      <w:r w:rsidR="008B1978">
        <w:t>6</w:t>
      </w:r>
      <w:r w:rsidR="000B3595" w:rsidRPr="00C57B39">
        <w:t xml:space="preserve">, both </w:t>
      </w:r>
      <w:r w:rsidR="00C504D6">
        <w:t>q</w:t>
      </w:r>
      <w:r w:rsidR="000B3595">
        <w:t xml:space="preserve">ualifying </w:t>
      </w:r>
      <w:r w:rsidR="00C504D6">
        <w:t>e</w:t>
      </w:r>
      <w:r w:rsidR="000B3595">
        <w:t>arnings</w:t>
      </w:r>
      <w:r w:rsidR="000B3595" w:rsidRPr="00C57B39">
        <w:t xml:space="preserve"> </w:t>
      </w:r>
      <w:r w:rsidR="00BB14C0">
        <w:t xml:space="preserve">(Q) </w:t>
      </w:r>
      <w:r w:rsidR="000B3595" w:rsidRPr="00C57B39">
        <w:t xml:space="preserve">and </w:t>
      </w:r>
      <w:r w:rsidR="00C504D6">
        <w:t>s</w:t>
      </w:r>
      <w:r w:rsidR="000B3595" w:rsidRPr="00C57B39">
        <w:t>uper</w:t>
      </w:r>
      <w:r w:rsidR="00C4191A">
        <w:t>annuation</w:t>
      </w:r>
      <w:r w:rsidR="000B3595" w:rsidRPr="00C57B39">
        <w:t xml:space="preserve"> </w:t>
      </w:r>
      <w:r w:rsidR="00C504D6">
        <w:t>l</w:t>
      </w:r>
      <w:r w:rsidR="000B3595" w:rsidRPr="00C57B39">
        <w:t xml:space="preserve">iability </w:t>
      </w:r>
      <w:r w:rsidR="00BB14C0">
        <w:t xml:space="preserve">(L) </w:t>
      </w:r>
      <w:r w:rsidR="000B3595" w:rsidRPr="00C57B39">
        <w:t>amounts must be reported</w:t>
      </w:r>
      <w:r w:rsidRPr="00890B9D">
        <w:t>.</w:t>
      </w:r>
    </w:p>
    <w:p w14:paraId="500248D7" w14:textId="77777777" w:rsidR="003A0473" w:rsidRPr="00890B9D" w:rsidRDefault="003A0473" w:rsidP="004E1335">
      <w:pPr>
        <w:pStyle w:val="ListNumber"/>
      </w:pPr>
      <w:r w:rsidRPr="00890B9D">
        <w:t>If the payee no longer has an employment/engagement relationship with the payer for the period reported, report the value from the last employment/engagement relationship.</w:t>
      </w:r>
    </w:p>
    <w:p w14:paraId="02B1493C" w14:textId="2B596844" w:rsidR="003A0473" w:rsidRPr="00890B9D" w:rsidRDefault="003A0473" w:rsidP="004E1335">
      <w:pPr>
        <w:pStyle w:val="ListNumber"/>
      </w:pPr>
      <w:r w:rsidRPr="00890B9D">
        <w:t>For those payees who have concurrent employment with the payer that includes different types of employment bases, then report the basis in priority of 1) full time, then 2) part time, then 3) casual. If the concurrent employment includes these work patterns plus another type</w:t>
      </w:r>
      <w:r w:rsidR="008B6369" w:rsidRPr="00890B9D">
        <w:t xml:space="preserve"> of employment basis</w:t>
      </w:r>
      <w:r w:rsidR="00306582">
        <w:t xml:space="preserve"> (</w:t>
      </w:r>
      <w:r w:rsidR="00DE2EC0">
        <w:t>such as labour hire)</w:t>
      </w:r>
      <w:r w:rsidRPr="00890B9D">
        <w:t>, then report the other type.</w:t>
      </w:r>
    </w:p>
    <w:p w14:paraId="66533034" w14:textId="1AE530AE" w:rsidR="001A38ED" w:rsidRDefault="001A38ED">
      <w:pPr>
        <w:pStyle w:val="Cross-Reference"/>
      </w:pPr>
      <w:r w:rsidRPr="00890B9D">
        <w:t>Refer to the context in section</w:t>
      </w:r>
      <w:r w:rsidR="0086501A" w:rsidRPr="00890B9D">
        <w:t xml:space="preserve"> </w:t>
      </w:r>
      <w:r w:rsidR="0010667F" w:rsidRPr="00596D1A">
        <w:rPr>
          <w:rStyle w:val="SmartLink"/>
        </w:rPr>
        <w:fldChar w:fldCharType="begin"/>
      </w:r>
      <w:r w:rsidR="0010667F" w:rsidRPr="00596D1A">
        <w:rPr>
          <w:rStyle w:val="SmartLink"/>
        </w:rPr>
        <w:instrText xml:space="preserve"> REF _Ref33890100 \w \h </w:instrText>
      </w:r>
      <w:r w:rsidR="0010667F" w:rsidRPr="00596D1A">
        <w:rPr>
          <w:rStyle w:val="SmartLink"/>
        </w:rPr>
      </w:r>
      <w:r w:rsidR="0010667F" w:rsidRPr="00596D1A">
        <w:rPr>
          <w:rStyle w:val="SmartLink"/>
        </w:rPr>
        <w:fldChar w:fldCharType="separate"/>
      </w:r>
      <w:r w:rsidR="00C14FEC">
        <w:rPr>
          <w:rStyle w:val="SmartLink"/>
        </w:rPr>
        <w:t>4.4.1</w:t>
      </w:r>
      <w:r w:rsidR="0010667F" w:rsidRPr="00596D1A">
        <w:rPr>
          <w:rStyle w:val="SmartLink"/>
        </w:rPr>
        <w:fldChar w:fldCharType="end"/>
      </w:r>
      <w:r w:rsidR="0086501A" w:rsidRPr="00596D1A">
        <w:rPr>
          <w:rStyle w:val="SmartLink"/>
        </w:rPr>
        <w:t xml:space="preserve"> </w:t>
      </w:r>
      <w:r w:rsidR="0086501A" w:rsidRPr="00596D1A">
        <w:rPr>
          <w:rStyle w:val="SmartLink"/>
        </w:rPr>
        <w:fldChar w:fldCharType="begin" w:fldLock="1"/>
      </w:r>
      <w:r w:rsidR="0086501A" w:rsidRPr="00596D1A">
        <w:rPr>
          <w:rStyle w:val="SmartLink"/>
        </w:rPr>
        <w:instrText xml:space="preserve"> REF _Ref33890103 \h </w:instrText>
      </w:r>
      <w:r w:rsidR="0086501A" w:rsidRPr="00596D1A">
        <w:rPr>
          <w:rStyle w:val="SmartLink"/>
        </w:rPr>
      </w:r>
      <w:r w:rsidR="0086501A" w:rsidRPr="00596D1A">
        <w:rPr>
          <w:rStyle w:val="SmartLink"/>
        </w:rPr>
        <w:fldChar w:fldCharType="separate"/>
      </w:r>
      <w:r w:rsidR="00C01EFE" w:rsidRPr="00596D1A">
        <w:rPr>
          <w:rStyle w:val="SmartLink"/>
        </w:rPr>
        <w:t>Employment Basis</w:t>
      </w:r>
      <w:r w:rsidR="0086501A" w:rsidRPr="00596D1A">
        <w:rPr>
          <w:rStyle w:val="SmartLink"/>
        </w:rPr>
        <w:fldChar w:fldCharType="end"/>
      </w:r>
      <w:r w:rsidR="0086501A" w:rsidRPr="00890B9D">
        <w:t>.</w:t>
      </w:r>
    </w:p>
    <w:p w14:paraId="5C757696" w14:textId="5EC6EFCB" w:rsidR="00394B60" w:rsidRPr="00890B9D" w:rsidRDefault="00394B60">
      <w:pPr>
        <w:pStyle w:val="Cross-Reference"/>
      </w:pPr>
      <w:r>
        <w:t xml:space="preserve">Refer to the </w:t>
      </w:r>
      <w:hyperlink r:id="rId118" w:history="1">
        <w:r w:rsidRPr="00022D54">
          <w:rPr>
            <w:rStyle w:val="Hyperlink"/>
          </w:rPr>
          <w:t>Tax Treatment Position Paper</w:t>
        </w:r>
      </w:hyperlink>
      <w:r>
        <w:t xml:space="preserve"> for detailed requirements</w:t>
      </w:r>
      <w:r w:rsidR="00A5547E">
        <w:t>.</w:t>
      </w:r>
    </w:p>
    <w:p w14:paraId="206D1795" w14:textId="77777777" w:rsidR="0086501A" w:rsidRPr="00890B9D" w:rsidRDefault="0086501A" w:rsidP="004A0EAE">
      <w:pPr>
        <w:pStyle w:val="Heading3"/>
      </w:pPr>
      <w:bookmarkStart w:id="1211" w:name="_Ref33885311"/>
      <w:bookmarkStart w:id="1212" w:name="_Ref33885315"/>
      <w:bookmarkStart w:id="1213" w:name="_Ref33885398"/>
      <w:bookmarkStart w:id="1214" w:name="_Ref33885401"/>
      <w:r w:rsidRPr="00890B9D">
        <w:t>Cessation Type Code</w:t>
      </w:r>
      <w:bookmarkEnd w:id="1211"/>
      <w:bookmarkEnd w:id="1212"/>
    </w:p>
    <w:p w14:paraId="142E6DB2" w14:textId="77777777" w:rsidR="0086501A" w:rsidRPr="00890B9D" w:rsidRDefault="0086501A" w:rsidP="000E6760">
      <w:pPr>
        <w:pStyle w:val="BodyText"/>
      </w:pPr>
      <w:r w:rsidRPr="00890B9D">
        <w:t>The business rules for cessation type codes are:</w:t>
      </w:r>
    </w:p>
    <w:p w14:paraId="543312D7" w14:textId="77777777" w:rsidR="0086501A" w:rsidRPr="00890B9D" w:rsidRDefault="0086501A" w:rsidP="004E1335">
      <w:pPr>
        <w:pStyle w:val="ListNumber"/>
        <w:numPr>
          <w:ilvl w:val="0"/>
          <w:numId w:val="6"/>
        </w:numPr>
      </w:pPr>
      <w:r w:rsidRPr="00890B9D">
        <w:t>If the cessation date is reported, then the cessation type code must also be reported for all pay/update dates greater than 30/06/2020.</w:t>
      </w:r>
    </w:p>
    <w:p w14:paraId="46669F64" w14:textId="77777777" w:rsidR="0086501A" w:rsidRPr="00890B9D" w:rsidRDefault="0086501A" w:rsidP="004E1335">
      <w:pPr>
        <w:pStyle w:val="ListNumber"/>
      </w:pPr>
      <w:r w:rsidRPr="00890B9D">
        <w:t>Only valid cessation type codes may be reported.</w:t>
      </w:r>
    </w:p>
    <w:p w14:paraId="69FD9EA2" w14:textId="02F9DEEC" w:rsidR="0086501A" w:rsidRDefault="0086501A">
      <w:pPr>
        <w:pStyle w:val="Cross-Reference"/>
      </w:pPr>
      <w:r w:rsidRPr="00890B9D">
        <w:t xml:space="preserve">Refer to the context in section </w:t>
      </w:r>
      <w:r w:rsidR="0010667F" w:rsidRPr="00596D1A">
        <w:rPr>
          <w:rStyle w:val="SmartLink"/>
        </w:rPr>
        <w:fldChar w:fldCharType="begin"/>
      </w:r>
      <w:r w:rsidR="0010667F" w:rsidRPr="00596D1A">
        <w:rPr>
          <w:rStyle w:val="SmartLink"/>
        </w:rPr>
        <w:instrText xml:space="preserve"> REF _Ref54876465 \w \h </w:instrText>
      </w:r>
      <w:r w:rsidR="0010667F" w:rsidRPr="00596D1A">
        <w:rPr>
          <w:rStyle w:val="SmartLink"/>
        </w:rPr>
      </w:r>
      <w:r w:rsidR="0010667F" w:rsidRPr="00596D1A">
        <w:rPr>
          <w:rStyle w:val="SmartLink"/>
        </w:rPr>
        <w:fldChar w:fldCharType="separate"/>
      </w:r>
      <w:r w:rsidR="00C14FEC">
        <w:rPr>
          <w:rStyle w:val="SmartLink"/>
        </w:rPr>
        <w:t>4.4.2</w:t>
      </w:r>
      <w:r w:rsidR="0010667F"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_Ref33890171 \h </w:instrText>
      </w:r>
      <w:r w:rsidRPr="00596D1A">
        <w:rPr>
          <w:rStyle w:val="SmartLink"/>
        </w:rPr>
      </w:r>
      <w:r w:rsidRPr="00596D1A">
        <w:rPr>
          <w:rStyle w:val="SmartLink"/>
        </w:rPr>
        <w:fldChar w:fldCharType="separate"/>
      </w:r>
      <w:r w:rsidR="00C01EFE" w:rsidRPr="00596D1A">
        <w:rPr>
          <w:rStyle w:val="SmartLink"/>
        </w:rPr>
        <w:t>Cessation Type</w:t>
      </w:r>
      <w:r w:rsidRPr="00596D1A">
        <w:rPr>
          <w:rStyle w:val="SmartLink"/>
        </w:rPr>
        <w:fldChar w:fldCharType="end"/>
      </w:r>
      <w:r w:rsidRPr="00890B9D">
        <w:t>.</w:t>
      </w:r>
    </w:p>
    <w:p w14:paraId="4CFA6568" w14:textId="0F7120EF" w:rsidR="00022D54" w:rsidRPr="00890B9D" w:rsidRDefault="00022D54">
      <w:pPr>
        <w:pStyle w:val="Cross-Reference"/>
      </w:pPr>
      <w:r>
        <w:t xml:space="preserve">Refer to the </w:t>
      </w:r>
      <w:hyperlink r:id="rId119" w:history="1">
        <w:r w:rsidRPr="00022D54">
          <w:rPr>
            <w:rStyle w:val="Hyperlink"/>
          </w:rPr>
          <w:t>Tax Treatment Position Paper</w:t>
        </w:r>
      </w:hyperlink>
      <w:r>
        <w:t xml:space="preserve"> for detailed requirements</w:t>
      </w:r>
      <w:r w:rsidR="00A5547E">
        <w:t>.</w:t>
      </w:r>
    </w:p>
    <w:p w14:paraId="41BBAEDA" w14:textId="3377AF41" w:rsidR="003A0473" w:rsidRPr="00890B9D" w:rsidRDefault="003A0473" w:rsidP="004A0EAE">
      <w:pPr>
        <w:pStyle w:val="Heading3"/>
      </w:pPr>
      <w:bookmarkStart w:id="1215" w:name="_Ref33893418"/>
      <w:bookmarkStart w:id="1216" w:name="_Ref33893420"/>
      <w:r w:rsidRPr="00890B9D">
        <w:t>Tax Treatment</w:t>
      </w:r>
      <w:bookmarkEnd w:id="1213"/>
      <w:bookmarkEnd w:id="1214"/>
      <w:bookmarkEnd w:id="1215"/>
      <w:bookmarkEnd w:id="1216"/>
    </w:p>
    <w:p w14:paraId="582FC0A7" w14:textId="77777777" w:rsidR="003A0473" w:rsidRPr="00890B9D" w:rsidRDefault="003A0473" w:rsidP="000E6760">
      <w:pPr>
        <w:pStyle w:val="BodyText"/>
      </w:pPr>
      <w:r w:rsidRPr="00890B9D">
        <w:t>The business rules for tax treatment are:</w:t>
      </w:r>
    </w:p>
    <w:p w14:paraId="3AFEB03E" w14:textId="77777777" w:rsidR="003A0473" w:rsidRPr="00890B9D" w:rsidRDefault="003A0473" w:rsidP="004E1335">
      <w:pPr>
        <w:pStyle w:val="ListNumber"/>
        <w:numPr>
          <w:ilvl w:val="0"/>
          <w:numId w:val="5"/>
        </w:numPr>
      </w:pPr>
      <w:r w:rsidRPr="00890B9D">
        <w:t>The tax treatment code must be reported in every pay event (submit, current FY update, prior FY update)</w:t>
      </w:r>
      <w:r w:rsidR="00916E89" w:rsidRPr="00890B9D">
        <w:t xml:space="preserve"> service</w:t>
      </w:r>
      <w:r w:rsidRPr="00890B9D">
        <w:t>.</w:t>
      </w:r>
    </w:p>
    <w:p w14:paraId="57BC11BD" w14:textId="38369540" w:rsidR="003A0473" w:rsidRDefault="00BB4C58" w:rsidP="004E1335">
      <w:pPr>
        <w:pStyle w:val="ListNumber"/>
      </w:pPr>
      <w:r w:rsidRPr="00890B9D">
        <w:t>Only valid</w:t>
      </w:r>
      <w:r w:rsidR="003A0473" w:rsidRPr="00890B9D">
        <w:t xml:space="preserve"> tax treatment code</w:t>
      </w:r>
      <w:r w:rsidRPr="00890B9D">
        <w:t>s may be reported.</w:t>
      </w:r>
    </w:p>
    <w:p w14:paraId="210896BD" w14:textId="655865F0" w:rsidR="00E16416" w:rsidRPr="00890B9D" w:rsidRDefault="00E16416" w:rsidP="004E1335">
      <w:pPr>
        <w:pStyle w:val="ListNumber"/>
      </w:pPr>
      <w:bookmarkStart w:id="1217" w:name="_Ref144137035"/>
      <w:r w:rsidRPr="00207E40">
        <w:lastRenderedPageBreak/>
        <w:t>The tax treatment code applicable to the person must be reported as at pay/update date for submit actions and the Run Date/Time for update actions in both the prior financial year and current financial year</w:t>
      </w:r>
      <w:r>
        <w:t>.</w:t>
      </w:r>
      <w:bookmarkEnd w:id="1217"/>
    </w:p>
    <w:p w14:paraId="024BB8B9" w14:textId="406E463A" w:rsidR="00AD5BD2" w:rsidRPr="00890B9D" w:rsidRDefault="00B9320B" w:rsidP="004E1335">
      <w:pPr>
        <w:pStyle w:val="ListNumber"/>
      </w:pPr>
      <w:r w:rsidRPr="00890B9D">
        <w:t xml:space="preserve">Study </w:t>
      </w:r>
      <w:r w:rsidR="000558FF">
        <w:t xml:space="preserve">and </w:t>
      </w:r>
      <w:r w:rsidRPr="00890B9D">
        <w:t>Training Support Loans (STSL) is not permissible</w:t>
      </w:r>
      <w:r w:rsidR="00BE59B5" w:rsidRPr="00890B9D">
        <w:t xml:space="preserve"> fo</w:t>
      </w:r>
      <w:r w:rsidR="005640B3" w:rsidRPr="00890B9D">
        <w:t>r:</w:t>
      </w:r>
    </w:p>
    <w:p w14:paraId="2DFA5252" w14:textId="3A1674C4" w:rsidR="005640B3" w:rsidRPr="00C24540" w:rsidRDefault="005640B3" w:rsidP="00F9024B">
      <w:pPr>
        <w:pStyle w:val="ListNumber2"/>
      </w:pPr>
      <w:r w:rsidRPr="00C24540">
        <w:rPr>
          <w:rStyle w:val="IntenseEmphasis"/>
        </w:rPr>
        <w:t>Tax Categories</w:t>
      </w:r>
      <w:r w:rsidRPr="00C24540">
        <w:t xml:space="preserve"> – Horticulture and Shearers (C), Working Holiday Makers (H), Seasonal Worker Programme (W), No TFN (N)</w:t>
      </w:r>
      <w:r w:rsidR="00B71A72" w:rsidRPr="00C24540">
        <w:t>,</w:t>
      </w:r>
      <w:r w:rsidRPr="00C24540">
        <w:t xml:space="preserve"> ATO-Defined (D)</w:t>
      </w:r>
      <w:r w:rsidR="00B71A72" w:rsidRPr="00C24540">
        <w:t xml:space="preserve"> or Voluntary Agreement (V)</w:t>
      </w:r>
      <w:r w:rsidR="00415ED6">
        <w:t xml:space="preserve"> or Actors (A)</w:t>
      </w:r>
      <w:r w:rsidR="00677CA1">
        <w:t>.</w:t>
      </w:r>
    </w:p>
    <w:p w14:paraId="7734E7B5" w14:textId="0F6B6864" w:rsidR="00D627A3" w:rsidRPr="00C24540" w:rsidRDefault="00281994">
      <w:pPr>
        <w:pStyle w:val="ListNumber2"/>
      </w:pPr>
      <w:r w:rsidRPr="00C24540">
        <w:rPr>
          <w:rStyle w:val="IntenseEmphasis"/>
        </w:rPr>
        <w:t>Tax Categories/Options</w:t>
      </w:r>
      <w:r w:rsidRPr="00C24540">
        <w:t xml:space="preserve"> – Regular/Daily Casuals (RD)</w:t>
      </w:r>
      <w:r w:rsidR="00C51DF5" w:rsidRPr="00C24540">
        <w:t>.</w:t>
      </w:r>
    </w:p>
    <w:p w14:paraId="43AA0C61" w14:textId="77777777" w:rsidR="00833B63" w:rsidRPr="00A06DCB" w:rsidRDefault="001F19CF" w:rsidP="004E1335">
      <w:pPr>
        <w:pStyle w:val="ListNumber"/>
      </w:pPr>
      <w:r w:rsidRPr="00A06DCB">
        <w:t>Medicare Levy Surcharge (MLS) is not permissible for:</w:t>
      </w:r>
    </w:p>
    <w:p w14:paraId="6DA9C85E" w14:textId="5D41A2FC" w:rsidR="001F19CF" w:rsidRPr="00C24540" w:rsidRDefault="001F19CF">
      <w:pPr>
        <w:pStyle w:val="ListNumber2"/>
      </w:pPr>
      <w:r w:rsidRPr="00C24540">
        <w:rPr>
          <w:rStyle w:val="IntenseEmphasis"/>
        </w:rPr>
        <w:t>Tax Categories</w:t>
      </w:r>
      <w:r w:rsidRPr="00C24540">
        <w:t xml:space="preserve"> – Horticulture and Shearers (C), Working Holiday Makers (H), Seasonal Worker Programme (W), Foreign Resident (F), No TFN (N), ATO-Defined (D) or Voluntary Agreement (V)</w:t>
      </w:r>
      <w:r w:rsidR="00415ED6">
        <w:t xml:space="preserve"> or Actors (A)</w:t>
      </w:r>
      <w:r w:rsidR="00677CA1">
        <w:t>.</w:t>
      </w:r>
    </w:p>
    <w:p w14:paraId="2578A3E7" w14:textId="26908CC9" w:rsidR="001F19CF" w:rsidRPr="00C24540" w:rsidRDefault="001F19CF">
      <w:pPr>
        <w:pStyle w:val="ListNumber2"/>
      </w:pPr>
      <w:r w:rsidRPr="00C24540">
        <w:rPr>
          <w:rStyle w:val="IntenseEmphasis"/>
        </w:rPr>
        <w:t>Tax Categories/Options</w:t>
      </w:r>
      <w:r w:rsidRPr="00C24540">
        <w:t xml:space="preserve"> – Regular/Daily Casuals (RD)</w:t>
      </w:r>
      <w:r w:rsidR="00C51DF5" w:rsidRPr="00C24540">
        <w:t>.</w:t>
      </w:r>
    </w:p>
    <w:p w14:paraId="2034A22C" w14:textId="77777777" w:rsidR="001F19CF" w:rsidRPr="00890B9D" w:rsidRDefault="00D7004A" w:rsidP="004E1335">
      <w:pPr>
        <w:pStyle w:val="ListNumber"/>
      </w:pPr>
      <w:r w:rsidRPr="00890B9D">
        <w:t xml:space="preserve">Medicare Levy Surcharge </w:t>
      </w:r>
      <w:r w:rsidR="00CF7FF3" w:rsidRPr="00890B9D">
        <w:t xml:space="preserve">(MLS) </w:t>
      </w:r>
      <w:r w:rsidRPr="00890B9D">
        <w:t>is mutually exclusive from Medicare Levy Exemptions</w:t>
      </w:r>
      <w:r w:rsidR="00CF7FF3" w:rsidRPr="00890B9D">
        <w:t xml:space="preserve"> (MLE)/Reductions (MLR). That is, a payee who qualifies for</w:t>
      </w:r>
      <w:r w:rsidR="00D154F9" w:rsidRPr="00890B9D">
        <w:t xml:space="preserve"> MLS is ineligible for MLE/MLR.</w:t>
      </w:r>
    </w:p>
    <w:p w14:paraId="1E3E2FE1" w14:textId="77777777" w:rsidR="00D154F9" w:rsidRPr="00890B9D" w:rsidRDefault="00D74E3A" w:rsidP="004E1335">
      <w:pPr>
        <w:pStyle w:val="ListNumber"/>
      </w:pPr>
      <w:r w:rsidRPr="00890B9D">
        <w:t>MLS</w:t>
      </w:r>
      <w:r w:rsidR="00204066" w:rsidRPr="00890B9D">
        <w:t xml:space="preserve"> may apply, regardless of tax-free threshold</w:t>
      </w:r>
      <w:r w:rsidR="00FE3A07" w:rsidRPr="00890B9D">
        <w:t xml:space="preserve"> options</w:t>
      </w:r>
      <w:r w:rsidR="00C51DF5">
        <w:t>.</w:t>
      </w:r>
    </w:p>
    <w:p w14:paraId="52BF7F90" w14:textId="77777777" w:rsidR="006605EF" w:rsidRPr="00890B9D" w:rsidRDefault="006605EF" w:rsidP="004E1335">
      <w:pPr>
        <w:pStyle w:val="ListNumber"/>
      </w:pPr>
      <w:r w:rsidRPr="00890B9D">
        <w:t xml:space="preserve">If a payee is claiming a full MLE, they cannot also claim </w:t>
      </w:r>
      <w:r w:rsidR="00994F77" w:rsidRPr="00890B9D">
        <w:t>an</w:t>
      </w:r>
      <w:r w:rsidRPr="00890B9D">
        <w:t xml:space="preserve"> MLR</w:t>
      </w:r>
      <w:r w:rsidR="0003458D" w:rsidRPr="00890B9D">
        <w:t>, nor qualify for the MLS</w:t>
      </w:r>
      <w:r w:rsidR="00C51DF5">
        <w:t>.</w:t>
      </w:r>
    </w:p>
    <w:p w14:paraId="178D9354" w14:textId="77777777" w:rsidR="0003458D" w:rsidRPr="00890B9D" w:rsidRDefault="003E6C55" w:rsidP="004E1335">
      <w:pPr>
        <w:pStyle w:val="ListNumber"/>
      </w:pPr>
      <w:r w:rsidRPr="00890B9D">
        <w:t xml:space="preserve">If a payee is claiming a </w:t>
      </w:r>
      <w:r w:rsidR="00666937" w:rsidRPr="00890B9D">
        <w:t>half MLE, they can still apply for a further reduction if they meet the reduction criteria</w:t>
      </w:r>
      <w:r w:rsidR="00C51DF5">
        <w:t>.</w:t>
      </w:r>
    </w:p>
    <w:p w14:paraId="2D59B317" w14:textId="77777777" w:rsidR="00A67290" w:rsidRPr="00890B9D" w:rsidRDefault="008433A2" w:rsidP="004E1335">
      <w:pPr>
        <w:pStyle w:val="ListNumber"/>
      </w:pPr>
      <w:r w:rsidRPr="00890B9D">
        <w:t xml:space="preserve">A payee may only claim the MLE if they have claimed the </w:t>
      </w:r>
      <w:r w:rsidR="00994F77" w:rsidRPr="00890B9D">
        <w:t>tax-free</w:t>
      </w:r>
      <w:r w:rsidRPr="00890B9D">
        <w:t xml:space="preserve"> threshold</w:t>
      </w:r>
      <w:r w:rsidR="00C51DF5">
        <w:t>.</w:t>
      </w:r>
    </w:p>
    <w:p w14:paraId="65384E52" w14:textId="77777777" w:rsidR="00232843" w:rsidRPr="00890B9D" w:rsidRDefault="00191D70" w:rsidP="004E1335">
      <w:pPr>
        <w:pStyle w:val="ListNumber"/>
      </w:pPr>
      <w:r w:rsidRPr="00890B9D">
        <w:t>Medicare Levy Exemption is not permissible for:</w:t>
      </w:r>
    </w:p>
    <w:p w14:paraId="3C219F3E" w14:textId="0A8A472B" w:rsidR="00191D70" w:rsidRPr="00C24540" w:rsidRDefault="00191D70">
      <w:pPr>
        <w:pStyle w:val="ListNumber2"/>
      </w:pPr>
      <w:r w:rsidRPr="00C24540">
        <w:rPr>
          <w:rStyle w:val="IntenseEmphasis"/>
        </w:rPr>
        <w:t>Tax Categories</w:t>
      </w:r>
      <w:r w:rsidRPr="00C24540">
        <w:t xml:space="preserve"> – Horticulture and Shearers (C), Working Holiday Makers (H), Seasonal Worker Programme (W), Foreign Resident (F), No TFN (N), ATO-Defined (D) or Voluntary Agreement (V)</w:t>
      </w:r>
      <w:r w:rsidR="00415ED6">
        <w:t xml:space="preserve"> or Actors (A)</w:t>
      </w:r>
      <w:r w:rsidR="00677CA1">
        <w:t>.</w:t>
      </w:r>
    </w:p>
    <w:p w14:paraId="70E6E63C" w14:textId="1275C74D" w:rsidR="00191D70" w:rsidRPr="00C24540" w:rsidRDefault="00191D70">
      <w:pPr>
        <w:pStyle w:val="ListNumber2"/>
      </w:pPr>
      <w:r w:rsidRPr="00C24540">
        <w:rPr>
          <w:rStyle w:val="IntenseEmphasis"/>
        </w:rPr>
        <w:t>Tax Categories/Options</w:t>
      </w:r>
      <w:r w:rsidRPr="00C24540">
        <w:t xml:space="preserve"> – Regular/Daily Casuals (RD)</w:t>
      </w:r>
      <w:r w:rsidR="00C51DF5" w:rsidRPr="00C24540">
        <w:t>.</w:t>
      </w:r>
    </w:p>
    <w:p w14:paraId="651B8E65" w14:textId="77777777" w:rsidR="00191D70" w:rsidRPr="00A06DCB" w:rsidRDefault="00F70352" w:rsidP="004E1335">
      <w:pPr>
        <w:pStyle w:val="ListNumber"/>
      </w:pPr>
      <w:r w:rsidRPr="00A06DCB">
        <w:t>A payee may claim MLR without claiming any MLE</w:t>
      </w:r>
      <w:r w:rsidR="003C0AE4" w:rsidRPr="00A06DCB">
        <w:t>.</w:t>
      </w:r>
    </w:p>
    <w:p w14:paraId="6D32A99B" w14:textId="77777777" w:rsidR="00F70352" w:rsidRPr="00A06DCB" w:rsidRDefault="00F70352" w:rsidP="004E1335">
      <w:pPr>
        <w:pStyle w:val="ListNumber"/>
      </w:pPr>
      <w:r w:rsidRPr="00A06DCB">
        <w:t>If the payee has a STSL</w:t>
      </w:r>
      <w:r w:rsidR="009102A4" w:rsidRPr="00A06DCB">
        <w:t xml:space="preserve">, they may claim </w:t>
      </w:r>
      <w:r w:rsidR="00994F77" w:rsidRPr="00A06DCB">
        <w:t>an</w:t>
      </w:r>
      <w:r w:rsidR="009102A4" w:rsidRPr="00A06DCB">
        <w:t xml:space="preserve"> MLR</w:t>
      </w:r>
      <w:r w:rsidR="00953960" w:rsidRPr="00A06DCB">
        <w:t xml:space="preserve"> that will halt the repayment of the STSL</w:t>
      </w:r>
      <w:r w:rsidR="008C232C" w:rsidRPr="00A06DCB">
        <w:t>, but both options must be reported</w:t>
      </w:r>
      <w:r w:rsidR="003C0AE4" w:rsidRPr="00A06DCB">
        <w:t>.</w:t>
      </w:r>
    </w:p>
    <w:p w14:paraId="4BA1953F" w14:textId="77777777" w:rsidR="00FE00F1" w:rsidRPr="00A06DCB" w:rsidRDefault="00FE00F1" w:rsidP="004E1335">
      <w:pPr>
        <w:pStyle w:val="ListNumber"/>
      </w:pPr>
      <w:r w:rsidRPr="00A06DCB">
        <w:t xml:space="preserve">A payee with a STSL may only additionally claim </w:t>
      </w:r>
      <w:r w:rsidR="00994F77" w:rsidRPr="00A06DCB">
        <w:t>an</w:t>
      </w:r>
      <w:r w:rsidRPr="00A06DCB">
        <w:t xml:space="preserve"> MLR if they have </w:t>
      </w:r>
      <w:r w:rsidR="00365823" w:rsidRPr="00A06DCB">
        <w:t xml:space="preserve">claimed the </w:t>
      </w:r>
      <w:r w:rsidR="00EE28DD" w:rsidRPr="00A06DCB">
        <w:t>tax-free</w:t>
      </w:r>
      <w:r w:rsidR="00365823" w:rsidRPr="00A06DCB">
        <w:t xml:space="preserve"> threshold option in their tax category</w:t>
      </w:r>
      <w:r w:rsidR="003C0AE4" w:rsidRPr="00A06DCB">
        <w:t>.</w:t>
      </w:r>
    </w:p>
    <w:p w14:paraId="10E76822" w14:textId="2EBCC024" w:rsidR="00FE5A2C" w:rsidRPr="00A06DCB" w:rsidRDefault="0010667F" w:rsidP="004E1335">
      <w:pPr>
        <w:pStyle w:val="ListNumber"/>
      </w:pPr>
      <w:r>
        <w:t>MLR</w:t>
      </w:r>
      <w:r w:rsidR="00FE5A2C" w:rsidRPr="00A06DCB">
        <w:t xml:space="preserve"> is not permissible for:</w:t>
      </w:r>
    </w:p>
    <w:p w14:paraId="18929674" w14:textId="75D8E66E" w:rsidR="00FE5A2C" w:rsidRPr="00C24540" w:rsidRDefault="00FE5A2C">
      <w:pPr>
        <w:pStyle w:val="ListNumber2"/>
      </w:pPr>
      <w:r w:rsidRPr="00C24540">
        <w:rPr>
          <w:rStyle w:val="IntenseEmphasis"/>
        </w:rPr>
        <w:t>Tax Categories</w:t>
      </w:r>
      <w:r w:rsidRPr="00C24540">
        <w:t xml:space="preserve"> – Horticulture and Shearers (C), Working Holiday Makers (H), Seasonal Worker Programme (W), Foreign Resident (F), No TFN (N), ATO-Defined (D) or Voluntary Agreement (V)</w:t>
      </w:r>
      <w:r w:rsidR="00415ED6">
        <w:t xml:space="preserve"> or Actors (A)</w:t>
      </w:r>
      <w:r w:rsidR="00677CA1">
        <w:t>.</w:t>
      </w:r>
    </w:p>
    <w:p w14:paraId="4AA29929" w14:textId="5E35C771" w:rsidR="00FE5A2C" w:rsidRPr="00C24540" w:rsidRDefault="00FE5A2C">
      <w:pPr>
        <w:pStyle w:val="ListNumber2"/>
      </w:pPr>
      <w:r w:rsidRPr="00C24540">
        <w:rPr>
          <w:rStyle w:val="IntenseEmphasis"/>
        </w:rPr>
        <w:t>Tax Categories/Options</w:t>
      </w:r>
      <w:r w:rsidRPr="00C24540">
        <w:t xml:space="preserve"> – Regular/Daily Casuals (RD)</w:t>
      </w:r>
      <w:r w:rsidR="00E355B7" w:rsidRPr="00C24540">
        <w:t>, or Seniors and Pensioners/Single (SS)</w:t>
      </w:r>
      <w:r w:rsidR="004227C3" w:rsidRPr="00C24540">
        <w:t xml:space="preserve"> for the spouse op</w:t>
      </w:r>
      <w:r w:rsidR="00AC59DB" w:rsidRPr="00C24540">
        <w:t>tion</w:t>
      </w:r>
      <w:r w:rsidR="00DD5F6C" w:rsidRPr="00C24540">
        <w:t xml:space="preserve"> (as they have no spouse)</w:t>
      </w:r>
      <w:r w:rsidR="003C0AE4" w:rsidRPr="00C24540">
        <w:t>.</w:t>
      </w:r>
    </w:p>
    <w:p w14:paraId="5ADA9C80" w14:textId="4B6B8500" w:rsidR="00FE5A2C" w:rsidRPr="00890B9D" w:rsidRDefault="00A55003" w:rsidP="004E1335">
      <w:pPr>
        <w:pStyle w:val="ListNumber"/>
      </w:pPr>
      <w:r w:rsidRPr="00890B9D">
        <w:t>If a payee has a</w:t>
      </w:r>
      <w:r w:rsidR="00AF37C4" w:rsidRPr="00890B9D">
        <w:t>n ATO-Defined/Downwards Variation (DV)</w:t>
      </w:r>
      <w:r w:rsidR="00391455" w:rsidRPr="00890B9D">
        <w:t xml:space="preserve"> that does not apply to salary and wages</w:t>
      </w:r>
      <w:r w:rsidR="00CF2258" w:rsidRPr="00890B9D">
        <w:t xml:space="preserve"> (but to a specific payment type only), report the</w:t>
      </w:r>
      <w:r w:rsidR="00AD1A53" w:rsidRPr="00890B9D">
        <w:t xml:space="preserve"> </w:t>
      </w:r>
      <w:r w:rsidR="007F1E62">
        <w:t>payees</w:t>
      </w:r>
      <w:r w:rsidR="00AD1A53" w:rsidRPr="00890B9D">
        <w:t xml:space="preserve"> </w:t>
      </w:r>
      <w:r w:rsidR="00C271CC" w:rsidRPr="00890B9D">
        <w:t>underpinning</w:t>
      </w:r>
      <w:r w:rsidR="00AD1A53" w:rsidRPr="00890B9D">
        <w:t xml:space="preserve"> tax treatment</w:t>
      </w:r>
      <w:r w:rsidR="003C0AE4">
        <w:t>.</w:t>
      </w:r>
    </w:p>
    <w:p w14:paraId="0FB2B5D7" w14:textId="76DA3B65" w:rsidR="00CB1456" w:rsidRPr="00890B9D" w:rsidRDefault="00CB1456" w:rsidP="004E1335">
      <w:pPr>
        <w:pStyle w:val="ListNumber"/>
      </w:pPr>
      <w:r w:rsidRPr="00890B9D">
        <w:t>The payer must report the tax treatment in accordance with the payee instructions, not the technic</w:t>
      </w:r>
      <w:r w:rsidR="00A228F2" w:rsidRPr="00890B9D">
        <w:t>al interpretation of the resulting calculation</w:t>
      </w:r>
      <w:r w:rsidR="00D766C1" w:rsidRPr="00890B9D">
        <w:t xml:space="preserve">. </w:t>
      </w:r>
      <w:r w:rsidR="00617FD1">
        <w:t>For example;</w:t>
      </w:r>
      <w:r w:rsidR="00D766C1" w:rsidRPr="00890B9D">
        <w:t xml:space="preserve"> a payee </w:t>
      </w:r>
      <w:r w:rsidR="00FC65CE" w:rsidRPr="00890B9D">
        <w:t xml:space="preserve">on a Regular/Tax-Free Threshold option </w:t>
      </w:r>
      <w:r w:rsidR="00D766C1" w:rsidRPr="00890B9D">
        <w:t>with an STSL that also claims a reduction</w:t>
      </w:r>
      <w:r w:rsidR="00E32BC2" w:rsidRPr="00890B9D">
        <w:t xml:space="preserve"> for </w:t>
      </w:r>
      <w:r w:rsidR="0010667F">
        <w:t xml:space="preserve">two </w:t>
      </w:r>
      <w:r w:rsidR="00E32BC2" w:rsidRPr="00890B9D">
        <w:t>dependa</w:t>
      </w:r>
      <w:r w:rsidR="00BB27E6" w:rsidRPr="00890B9D">
        <w:t>nts</w:t>
      </w:r>
      <w:r w:rsidR="00FC65CE" w:rsidRPr="00890B9D">
        <w:t xml:space="preserve"> will be reported as RTS</w:t>
      </w:r>
      <w:r w:rsidR="00D40466" w:rsidRPr="00890B9D">
        <w:t>XX2</w:t>
      </w:r>
      <w:r w:rsidR="003C0AE4">
        <w:t>.</w:t>
      </w:r>
    </w:p>
    <w:p w14:paraId="55F6BCB1" w14:textId="77777777" w:rsidR="00823D1B" w:rsidRPr="00890B9D" w:rsidRDefault="00CF0136" w:rsidP="004E1335">
      <w:pPr>
        <w:pStyle w:val="ListNumber"/>
      </w:pPr>
      <w:r w:rsidRPr="00890B9D">
        <w:t>If a payee is a death beneficiary</w:t>
      </w:r>
      <w:r w:rsidR="009929EA" w:rsidRPr="00890B9D">
        <w:t xml:space="preserve"> that has provided their TFN, then report their tax treatment </w:t>
      </w:r>
      <w:r w:rsidR="00D600AA" w:rsidRPr="00890B9D">
        <w:t>as ATO-Defined/Death Beneficiary (DB)</w:t>
      </w:r>
      <w:r w:rsidR="0057031C">
        <w:t>.</w:t>
      </w:r>
    </w:p>
    <w:p w14:paraId="75B1A5FE" w14:textId="77777777" w:rsidR="004A60E9" w:rsidRPr="00890B9D" w:rsidRDefault="004A60E9" w:rsidP="004E1335">
      <w:pPr>
        <w:pStyle w:val="ListNumber"/>
      </w:pPr>
      <w:r w:rsidRPr="00890B9D">
        <w:t xml:space="preserve">If a payee is a </w:t>
      </w:r>
      <w:proofErr w:type="gramStart"/>
      <w:r w:rsidR="007451F2" w:rsidRPr="00890B9D">
        <w:t>Non-Employee</w:t>
      </w:r>
      <w:proofErr w:type="gramEnd"/>
      <w:r w:rsidR="007451F2" w:rsidRPr="00890B9D">
        <w:t xml:space="preserve"> (employment basis = “N”)</w:t>
      </w:r>
      <w:r w:rsidR="001604E3" w:rsidRPr="00890B9D">
        <w:t>, then the</w:t>
      </w:r>
      <w:r w:rsidR="00D15A4C" w:rsidRPr="00890B9D">
        <w:t xml:space="preserve"> Tax Treatment code must be reported as </w:t>
      </w:r>
      <w:r w:rsidR="00D15A4C" w:rsidRPr="00F32C89">
        <w:t>DZ</w:t>
      </w:r>
      <w:r w:rsidR="00A93539" w:rsidRPr="00F32C89">
        <w:t>XXXX</w:t>
      </w:r>
      <w:r w:rsidR="0057031C" w:rsidRPr="00F32C89">
        <w:t>.</w:t>
      </w:r>
    </w:p>
    <w:p w14:paraId="3B39FD5B" w14:textId="32949D3A" w:rsidR="0086501A" w:rsidRPr="00890B9D" w:rsidRDefault="0086501A">
      <w:pPr>
        <w:pStyle w:val="Cross-Reference"/>
      </w:pPr>
      <w:r w:rsidRPr="00890B9D">
        <w:t xml:space="preserve">Refer to the context in section </w:t>
      </w:r>
      <w:r w:rsidR="0010667F" w:rsidRPr="00596D1A">
        <w:rPr>
          <w:rStyle w:val="SmartLink"/>
        </w:rPr>
        <w:fldChar w:fldCharType="begin"/>
      </w:r>
      <w:r w:rsidR="0010667F" w:rsidRPr="00596D1A">
        <w:rPr>
          <w:rStyle w:val="SmartLink"/>
        </w:rPr>
        <w:instrText xml:space="preserve"> REF _Ref33890205 \w \h </w:instrText>
      </w:r>
      <w:r w:rsidR="0010667F" w:rsidRPr="00596D1A">
        <w:rPr>
          <w:rStyle w:val="SmartLink"/>
        </w:rPr>
      </w:r>
      <w:r w:rsidR="0010667F" w:rsidRPr="00596D1A">
        <w:rPr>
          <w:rStyle w:val="SmartLink"/>
        </w:rPr>
        <w:fldChar w:fldCharType="separate"/>
      </w:r>
      <w:r w:rsidR="00C14FEC">
        <w:rPr>
          <w:rStyle w:val="SmartLink"/>
        </w:rPr>
        <w:t>4.4.3</w:t>
      </w:r>
      <w:r w:rsidR="0010667F"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_Ref33890207 \h </w:instrText>
      </w:r>
      <w:r w:rsidRPr="00596D1A">
        <w:rPr>
          <w:rStyle w:val="SmartLink"/>
        </w:rPr>
      </w:r>
      <w:r w:rsidRPr="00596D1A">
        <w:rPr>
          <w:rStyle w:val="SmartLink"/>
        </w:rPr>
        <w:fldChar w:fldCharType="separate"/>
      </w:r>
      <w:r w:rsidR="00C01EFE" w:rsidRPr="00596D1A">
        <w:rPr>
          <w:rStyle w:val="SmartLink"/>
        </w:rPr>
        <w:t>Tax Treatment</w:t>
      </w:r>
      <w:r w:rsidRPr="00596D1A">
        <w:rPr>
          <w:rStyle w:val="SmartLink"/>
        </w:rPr>
        <w:fldChar w:fldCharType="end"/>
      </w:r>
      <w:r w:rsidRPr="00890B9D">
        <w:t>.</w:t>
      </w:r>
    </w:p>
    <w:p w14:paraId="3AB95E1B" w14:textId="31E14AD1" w:rsidR="009240C7" w:rsidRDefault="009240C7">
      <w:pPr>
        <w:pStyle w:val="Cross-Reference"/>
      </w:pPr>
      <w:r w:rsidRPr="00890B9D">
        <w:t xml:space="preserve">Refer to </w:t>
      </w:r>
      <w:r w:rsidR="00E32994" w:rsidRPr="00890B9D">
        <w:t xml:space="preserve">valid codes in section </w:t>
      </w:r>
      <w:r w:rsidR="00E128D8" w:rsidRPr="00596D1A">
        <w:rPr>
          <w:rStyle w:val="SmartLink"/>
        </w:rPr>
        <w:fldChar w:fldCharType="begin"/>
      </w:r>
      <w:r w:rsidR="00E128D8" w:rsidRPr="00596D1A">
        <w:rPr>
          <w:rStyle w:val="SmartLink"/>
        </w:rPr>
        <w:instrText xml:space="preserve"> REF  _Ref34857077 \h \r </w:instrText>
      </w:r>
      <w:r w:rsidR="00E128D8" w:rsidRPr="00596D1A">
        <w:rPr>
          <w:rStyle w:val="SmartLink"/>
        </w:rPr>
      </w:r>
      <w:r w:rsidR="00E128D8" w:rsidRPr="00596D1A">
        <w:rPr>
          <w:rStyle w:val="SmartLink"/>
        </w:rPr>
        <w:fldChar w:fldCharType="separate"/>
      </w:r>
      <w:r w:rsidR="00C14FEC">
        <w:rPr>
          <w:rStyle w:val="SmartLink"/>
        </w:rPr>
        <w:t>10.6</w:t>
      </w:r>
      <w:r w:rsidR="00E128D8" w:rsidRPr="00596D1A">
        <w:rPr>
          <w:rStyle w:val="SmartLink"/>
        </w:rPr>
        <w:fldChar w:fldCharType="end"/>
      </w:r>
      <w:r w:rsidR="00E32994" w:rsidRPr="00596D1A">
        <w:rPr>
          <w:rStyle w:val="SmartLink"/>
        </w:rPr>
        <w:t xml:space="preserve"> </w:t>
      </w:r>
      <w:r w:rsidR="00E32994" w:rsidRPr="00596D1A">
        <w:rPr>
          <w:rStyle w:val="SmartLink"/>
        </w:rPr>
        <w:fldChar w:fldCharType="begin" w:fldLock="1"/>
      </w:r>
      <w:r w:rsidR="00E32994" w:rsidRPr="00596D1A">
        <w:rPr>
          <w:rStyle w:val="SmartLink"/>
        </w:rPr>
        <w:instrText xml:space="preserve"> REF _Ref34857077 \h </w:instrText>
      </w:r>
      <w:r w:rsidR="00E32994" w:rsidRPr="00596D1A">
        <w:rPr>
          <w:rStyle w:val="SmartLink"/>
        </w:rPr>
      </w:r>
      <w:r w:rsidR="00E32994" w:rsidRPr="00596D1A">
        <w:rPr>
          <w:rStyle w:val="SmartLink"/>
        </w:rPr>
        <w:fldChar w:fldCharType="separate"/>
      </w:r>
      <w:r w:rsidR="00E32994" w:rsidRPr="00596D1A">
        <w:rPr>
          <w:rStyle w:val="SmartLink"/>
        </w:rPr>
        <w:t>Tax Treatment Matrices</w:t>
      </w:r>
      <w:r w:rsidR="00E32994" w:rsidRPr="00596D1A">
        <w:rPr>
          <w:rStyle w:val="SmartLink"/>
        </w:rPr>
        <w:fldChar w:fldCharType="end"/>
      </w:r>
      <w:r w:rsidR="00E32994" w:rsidRPr="00890B9D">
        <w:t>.</w:t>
      </w:r>
    </w:p>
    <w:p w14:paraId="71CCCF3F" w14:textId="3C50A78C" w:rsidR="001B67D5" w:rsidRPr="00890B9D" w:rsidRDefault="001B67D5">
      <w:pPr>
        <w:pStyle w:val="Cross-Reference"/>
      </w:pPr>
      <w:r>
        <w:t xml:space="preserve">Refer to the </w:t>
      </w:r>
      <w:hyperlink r:id="rId120" w:history="1">
        <w:r w:rsidRPr="00022D54">
          <w:rPr>
            <w:rStyle w:val="Hyperlink"/>
          </w:rPr>
          <w:t>Tax Treatment Position Paper</w:t>
        </w:r>
      </w:hyperlink>
      <w:r>
        <w:t xml:space="preserve"> for detailed requirements</w:t>
      </w:r>
      <w:r w:rsidR="00A5547E">
        <w:t>.</w:t>
      </w:r>
    </w:p>
    <w:p w14:paraId="745C07AC" w14:textId="77777777" w:rsidR="003A0473" w:rsidRPr="00890B9D" w:rsidRDefault="0078396D" w:rsidP="004A0EAE">
      <w:pPr>
        <w:pStyle w:val="Heading3"/>
      </w:pPr>
      <w:bookmarkStart w:id="1218" w:name="_Ref34569811"/>
      <w:r w:rsidRPr="00890B9D">
        <w:lastRenderedPageBreak/>
        <w:t xml:space="preserve">Tax </w:t>
      </w:r>
      <w:r w:rsidR="003A0473" w:rsidRPr="00890B9D">
        <w:t>Offset Amount</w:t>
      </w:r>
      <w:bookmarkEnd w:id="1218"/>
    </w:p>
    <w:p w14:paraId="099F57D6" w14:textId="77777777" w:rsidR="003A0473" w:rsidRPr="00890B9D" w:rsidRDefault="003A0473" w:rsidP="000E6760">
      <w:pPr>
        <w:pStyle w:val="BodyText"/>
      </w:pPr>
      <w:r w:rsidRPr="00890B9D">
        <w:t>The business rules for the offset amount are:</w:t>
      </w:r>
    </w:p>
    <w:p w14:paraId="40F95414" w14:textId="77777777" w:rsidR="00536369" w:rsidRDefault="00536369" w:rsidP="004E1335">
      <w:pPr>
        <w:pStyle w:val="ListNumber"/>
        <w:numPr>
          <w:ilvl w:val="0"/>
          <w:numId w:val="52"/>
        </w:numPr>
      </w:pPr>
      <w:r w:rsidRPr="00890B9D">
        <w:t>If the payer captures the</w:t>
      </w:r>
      <w:r w:rsidR="00704AA5" w:rsidRPr="00890B9D">
        <w:t xml:space="preserve"> tax</w:t>
      </w:r>
      <w:r w:rsidRPr="00890B9D">
        <w:t xml:space="preserve"> offset amount, then it must be reported.</w:t>
      </w:r>
    </w:p>
    <w:p w14:paraId="0B8AAF51" w14:textId="0045EF0F" w:rsidR="00A7010F" w:rsidRPr="00890B9D" w:rsidRDefault="00A7010F" w:rsidP="004E1335">
      <w:pPr>
        <w:pStyle w:val="ListNumber"/>
        <w:numPr>
          <w:ilvl w:val="0"/>
          <w:numId w:val="52"/>
        </w:numPr>
      </w:pPr>
      <w:r>
        <w:t xml:space="preserve">The payer must report the latest tax offset </w:t>
      </w:r>
      <w:r w:rsidR="005C4692">
        <w:t xml:space="preserve">annual </w:t>
      </w:r>
      <w:r>
        <w:t>amount provided by the payee on their TFN or Withholding declaration</w:t>
      </w:r>
      <w:r w:rsidR="00701C4F">
        <w:t>.</w:t>
      </w:r>
    </w:p>
    <w:p w14:paraId="381B6AF8" w14:textId="77777777" w:rsidR="00536369" w:rsidRPr="00890B9D" w:rsidRDefault="00536369" w:rsidP="004E1335">
      <w:pPr>
        <w:pStyle w:val="ListNumber"/>
      </w:pPr>
      <w:r w:rsidRPr="00890B9D">
        <w:t>The offset amount is only valid for those payees with tax treatment category/options of Regular/Tax Free Threshold, including those who may claim a Medicare Levy exemption</w:t>
      </w:r>
      <w:r w:rsidR="0057031C">
        <w:t>.</w:t>
      </w:r>
    </w:p>
    <w:p w14:paraId="0EE36E8F" w14:textId="77777777" w:rsidR="00B26024" w:rsidRDefault="000E1EB3" w:rsidP="004E1335">
      <w:pPr>
        <w:pStyle w:val="ListNumber"/>
      </w:pPr>
      <w:r w:rsidRPr="00890B9D">
        <w:t>A tax offset amount may not be</w:t>
      </w:r>
      <w:r w:rsidR="006869C4" w:rsidRPr="00890B9D">
        <w:t xml:space="preserve"> applied for payees with </w:t>
      </w:r>
      <w:r w:rsidR="00E81A02" w:rsidRPr="00890B9D">
        <w:t>tax treatment category/options</w:t>
      </w:r>
      <w:r w:rsidR="005F6E06" w:rsidRPr="00890B9D">
        <w:t xml:space="preserve"> other than for Regular/Tax Free Threshold</w:t>
      </w:r>
      <w:r w:rsidR="00E04A35" w:rsidRPr="00890B9D">
        <w:t>.</w:t>
      </w:r>
    </w:p>
    <w:p w14:paraId="111753BF" w14:textId="15F0C148" w:rsidR="00A7010F" w:rsidRPr="00890B9D" w:rsidRDefault="00A7010F" w:rsidP="004E1335">
      <w:pPr>
        <w:pStyle w:val="ListNumber"/>
      </w:pPr>
      <w:r>
        <w:t>The tax offset amount should be reported as the annual amount (not a YTD amount) provided by the payee on their TFN declaration</w:t>
      </w:r>
      <w:r w:rsidR="00701C4F">
        <w:t>.</w:t>
      </w:r>
    </w:p>
    <w:p w14:paraId="46151BD8" w14:textId="7BD84413" w:rsidR="0086501A" w:rsidRDefault="0086501A">
      <w:pPr>
        <w:pStyle w:val="Cross-Reference"/>
      </w:pPr>
      <w:r w:rsidRPr="00890B9D">
        <w:t>Refer to the context in section</w:t>
      </w:r>
      <w:r w:rsidRPr="00596D1A">
        <w:rPr>
          <w:rStyle w:val="SmartLink"/>
        </w:rPr>
        <w:t xml:space="preserve"> </w:t>
      </w:r>
      <w:r w:rsidR="0010667F" w:rsidRPr="00596D1A">
        <w:rPr>
          <w:rStyle w:val="SmartLink"/>
        </w:rPr>
        <w:fldChar w:fldCharType="begin"/>
      </w:r>
      <w:r w:rsidR="0010667F" w:rsidRPr="00596D1A">
        <w:rPr>
          <w:rStyle w:val="SmartLink"/>
        </w:rPr>
        <w:instrText xml:space="preserve"> REF _Ref33887669 \w \h </w:instrText>
      </w:r>
      <w:r w:rsidR="0010667F" w:rsidRPr="00596D1A">
        <w:rPr>
          <w:rStyle w:val="SmartLink"/>
        </w:rPr>
      </w:r>
      <w:r w:rsidR="0010667F" w:rsidRPr="00596D1A">
        <w:rPr>
          <w:rStyle w:val="SmartLink"/>
        </w:rPr>
        <w:fldChar w:fldCharType="separate"/>
      </w:r>
      <w:r w:rsidR="00C14FEC">
        <w:rPr>
          <w:rStyle w:val="SmartLink"/>
        </w:rPr>
        <w:t>4.4</w:t>
      </w:r>
      <w:r w:rsidR="0010667F" w:rsidRPr="00596D1A">
        <w:rPr>
          <w:rStyle w:val="SmartLink"/>
        </w:rPr>
        <w:fldChar w:fldCharType="end"/>
      </w:r>
      <w:r w:rsidR="00562274" w:rsidRPr="00596D1A">
        <w:rPr>
          <w:rStyle w:val="SmartLink"/>
        </w:rPr>
        <w:t xml:space="preserve"> </w:t>
      </w:r>
      <w:r w:rsidR="00D74EAE" w:rsidRPr="00596D1A">
        <w:rPr>
          <w:rStyle w:val="SmartLink"/>
        </w:rPr>
        <w:fldChar w:fldCharType="begin" w:fldLock="1"/>
      </w:r>
      <w:r w:rsidR="00D74EAE" w:rsidRPr="00596D1A">
        <w:rPr>
          <w:rStyle w:val="SmartLink"/>
        </w:rPr>
        <w:instrText xml:space="preserve"> REF _Ref33890255 \h </w:instrText>
      </w:r>
      <w:r w:rsidR="00D74EAE" w:rsidRPr="00596D1A">
        <w:rPr>
          <w:rStyle w:val="SmartLink"/>
        </w:rPr>
      </w:r>
      <w:r w:rsidR="00D74EAE" w:rsidRPr="00596D1A">
        <w:rPr>
          <w:rStyle w:val="SmartLink"/>
        </w:rPr>
        <w:fldChar w:fldCharType="separate"/>
      </w:r>
      <w:r w:rsidR="00C01EFE" w:rsidRPr="00596D1A">
        <w:rPr>
          <w:rStyle w:val="SmartLink"/>
        </w:rPr>
        <w:t>Employment Conditions</w:t>
      </w:r>
      <w:r w:rsidR="00D74EAE" w:rsidRPr="00596D1A">
        <w:rPr>
          <w:rStyle w:val="SmartLink"/>
        </w:rPr>
        <w:fldChar w:fldCharType="end"/>
      </w:r>
      <w:r w:rsidR="00D74EAE" w:rsidRPr="00890B9D">
        <w:t>.</w:t>
      </w:r>
    </w:p>
    <w:p w14:paraId="5303E143" w14:textId="6CF31796" w:rsidR="001B67D5" w:rsidRPr="00890B9D" w:rsidRDefault="001B67D5">
      <w:pPr>
        <w:pStyle w:val="Cross-Reference"/>
      </w:pPr>
      <w:r>
        <w:t xml:space="preserve">Refer to the </w:t>
      </w:r>
      <w:hyperlink r:id="rId121" w:history="1">
        <w:r w:rsidRPr="00022D54">
          <w:rPr>
            <w:rStyle w:val="Hyperlink"/>
          </w:rPr>
          <w:t>Tax Treatment Position Paper</w:t>
        </w:r>
      </w:hyperlink>
      <w:r>
        <w:t xml:space="preserve"> for detailed requirements</w:t>
      </w:r>
      <w:r w:rsidR="00701C4F">
        <w:t>.</w:t>
      </w:r>
    </w:p>
    <w:p w14:paraId="32DA1AA4" w14:textId="01A14FC2" w:rsidR="001E4081" w:rsidRPr="00890B9D" w:rsidRDefault="007506DA" w:rsidP="007359C5">
      <w:pPr>
        <w:pStyle w:val="Heading2"/>
      </w:pPr>
      <w:bookmarkStart w:id="1219" w:name="_Ref33885079"/>
      <w:bookmarkStart w:id="1220" w:name="_Ref33885082"/>
      <w:bookmarkStart w:id="1221" w:name="_Ref33886094"/>
      <w:bookmarkStart w:id="1222" w:name="_Ref33886098"/>
      <w:bookmarkStart w:id="1223" w:name="_Ref34569924"/>
      <w:bookmarkStart w:id="1224" w:name="_Toc54861820"/>
      <w:bookmarkStart w:id="1225" w:name="_Toc238031964"/>
      <w:r w:rsidRPr="00890B9D">
        <w:t xml:space="preserve">Payee </w:t>
      </w:r>
      <w:r w:rsidR="001E4081" w:rsidRPr="00890B9D">
        <w:t>Payroll Period</w:t>
      </w:r>
      <w:bookmarkEnd w:id="1219"/>
      <w:bookmarkEnd w:id="1220"/>
      <w:bookmarkEnd w:id="1221"/>
      <w:bookmarkEnd w:id="1222"/>
      <w:r w:rsidRPr="00890B9D">
        <w:t xml:space="preserve"> Details</w:t>
      </w:r>
      <w:bookmarkEnd w:id="1223"/>
      <w:bookmarkEnd w:id="1224"/>
      <w:bookmarkEnd w:id="1225"/>
    </w:p>
    <w:p w14:paraId="743CD201" w14:textId="77777777" w:rsidR="0034239C" w:rsidRPr="00890B9D" w:rsidRDefault="008D2480" w:rsidP="000E6760">
      <w:pPr>
        <w:pStyle w:val="BodyText"/>
      </w:pPr>
      <w:r w:rsidRPr="00890B9D">
        <w:t>The business rules for payee payroll period details are:</w:t>
      </w:r>
    </w:p>
    <w:p w14:paraId="517C4C3E" w14:textId="190B5AD0" w:rsidR="00631585" w:rsidRDefault="004C5713" w:rsidP="004E1335">
      <w:pPr>
        <w:pStyle w:val="ListNumber"/>
        <w:numPr>
          <w:ilvl w:val="0"/>
          <w:numId w:val="53"/>
        </w:numPr>
      </w:pPr>
      <w:r>
        <w:t>For a submit action for a regular pay, the Period Start Date of the planned regular cycle must be reported</w:t>
      </w:r>
      <w:r w:rsidR="00FC5DBF">
        <w:t>.</w:t>
      </w:r>
    </w:p>
    <w:p w14:paraId="63A78E30" w14:textId="2C2E1943" w:rsidR="00FC5DBF" w:rsidRDefault="00FC5DBF" w:rsidP="004E1335">
      <w:pPr>
        <w:pStyle w:val="ListNumber"/>
        <w:numPr>
          <w:ilvl w:val="0"/>
          <w:numId w:val="53"/>
        </w:numPr>
      </w:pPr>
      <w:r>
        <w:t>For a submit action for an out of cycle pay</w:t>
      </w:r>
      <w:r w:rsidR="002E6239">
        <w:t xml:space="preserve"> reported on or before the date of payment (payday), the </w:t>
      </w:r>
      <w:r w:rsidR="006C145A">
        <w:t>Period Start Date</w:t>
      </w:r>
      <w:r w:rsidR="00C371F2">
        <w:t xml:space="preserve"> and Period End Date is either the date of payment of the unplanned pay or the date range</w:t>
      </w:r>
      <w:r w:rsidR="00EF425F">
        <w:t>,</w:t>
      </w:r>
      <w:r w:rsidR="00C371F2">
        <w:t xml:space="preserve"> for which the payment applies.</w:t>
      </w:r>
    </w:p>
    <w:p w14:paraId="72C7EA4A" w14:textId="36099C29" w:rsidR="00C371F2" w:rsidRDefault="00C371F2" w:rsidP="004E1335">
      <w:pPr>
        <w:pStyle w:val="ListNumber"/>
        <w:numPr>
          <w:ilvl w:val="0"/>
          <w:numId w:val="53"/>
        </w:numPr>
      </w:pPr>
      <w:r>
        <w:t>For a submit action for an out of cycle pay deferred to the next regular pay within the reporting period:</w:t>
      </w:r>
    </w:p>
    <w:p w14:paraId="29B88FB0" w14:textId="7F8BE04D" w:rsidR="00C371F2" w:rsidRDefault="00F035E5" w:rsidP="008B2DA7">
      <w:pPr>
        <w:pStyle w:val="ListNumber2"/>
      </w:pPr>
      <w:r>
        <w:t>Where the payee received a payment sub</w:t>
      </w:r>
      <w:r w:rsidR="00FA28DA">
        <w:t>j</w:t>
      </w:r>
      <w:r>
        <w:t>ect to withholdi</w:t>
      </w:r>
      <w:r w:rsidR="00FA28DA">
        <w:t>ng in the regular pay, the Period Start Date and Period End Date</w:t>
      </w:r>
      <w:r w:rsidR="000C44FF">
        <w:t xml:space="preserve"> must</w:t>
      </w:r>
      <w:r w:rsidR="00735DC6">
        <w:t xml:space="preserve"> be th</w:t>
      </w:r>
      <w:r w:rsidR="002E0EAD">
        <w:t>at of the planned regular cycle</w:t>
      </w:r>
      <w:r w:rsidR="00EF425F">
        <w:t>,</w:t>
      </w:r>
      <w:r w:rsidR="002E0EAD">
        <w:t xml:space="preserve"> to which the unplanned pay is deferred.</w:t>
      </w:r>
    </w:p>
    <w:p w14:paraId="3D0C7115" w14:textId="3428D652" w:rsidR="002E0EAD" w:rsidRDefault="002E0EAD" w:rsidP="00F9024B">
      <w:pPr>
        <w:pStyle w:val="ListNumber2"/>
      </w:pPr>
      <w:r>
        <w:t xml:space="preserve">Where the payee did not receive a payment subject </w:t>
      </w:r>
      <w:r w:rsidR="00646C98">
        <w:t>to withholding in the regular pay, the Period Start Date and Period End Date</w:t>
      </w:r>
      <w:r w:rsidR="009C55D8">
        <w:t xml:space="preserve"> must be that of the planned regular cycle</w:t>
      </w:r>
      <w:r w:rsidR="00EF425F">
        <w:t>,</w:t>
      </w:r>
      <w:r w:rsidR="004B57C2">
        <w:t xml:space="preserve"> to which the unplanned pay is deferred. Alternatively, it may be reported as:</w:t>
      </w:r>
    </w:p>
    <w:p w14:paraId="105B242D" w14:textId="2D258F33" w:rsidR="004B57C2" w:rsidRDefault="00FA2FBC" w:rsidP="00EB53AE">
      <w:pPr>
        <w:pStyle w:val="ListNumber3"/>
      </w:pPr>
      <w:r>
        <w:t>Where only one out of cycle payment is deferred, the Period Start Date and Period End Date is the date of payment of the unplanned pay or the date range</w:t>
      </w:r>
      <w:r w:rsidR="00EF425F">
        <w:t>,</w:t>
      </w:r>
      <w:r>
        <w:t xml:space="preserve"> for which the payment applies, other than the date range for the regular pay</w:t>
      </w:r>
      <w:r w:rsidR="00830DCA">
        <w:t xml:space="preserve"> </w:t>
      </w:r>
      <w:r w:rsidR="00EF425F">
        <w:t>that</w:t>
      </w:r>
      <w:r w:rsidR="00830DCA">
        <w:t xml:space="preserve"> </w:t>
      </w:r>
      <w:r w:rsidR="005B1BC5">
        <w:t>the out of cycle payment is deferred.</w:t>
      </w:r>
    </w:p>
    <w:p w14:paraId="6AA1B5BB" w14:textId="666EF66E" w:rsidR="005B1BC5" w:rsidRDefault="005B1BC5" w:rsidP="00EB53AE">
      <w:pPr>
        <w:pStyle w:val="ListNumber3"/>
      </w:pPr>
      <w:r>
        <w:t xml:space="preserve">Where more than one out of cycle payment is deferred, the Period Start Date </w:t>
      </w:r>
      <w:r w:rsidR="00861783">
        <w:t>is the date of the earliest start date of the unplanned payments and the Period End Date</w:t>
      </w:r>
      <w:r w:rsidR="00C06B8D">
        <w:t xml:space="preserve"> is the latest end date of the unplanned payments</w:t>
      </w:r>
      <w:r w:rsidR="0031317C">
        <w:t xml:space="preserve">. </w:t>
      </w:r>
    </w:p>
    <w:p w14:paraId="49F0C02A" w14:textId="29563451" w:rsidR="0027102E" w:rsidRDefault="00F16E83" w:rsidP="004E1335">
      <w:pPr>
        <w:pStyle w:val="ListNumber"/>
      </w:pPr>
      <w:r>
        <w:t xml:space="preserve">For an update action </w:t>
      </w:r>
      <w:r w:rsidR="003D795E">
        <w:t>for the current financial year, the Period Start Date and Period End Date is the same as the Pay/Update Date.</w:t>
      </w:r>
    </w:p>
    <w:p w14:paraId="6B21CF48" w14:textId="22C4A29D" w:rsidR="003D795E" w:rsidRDefault="003D795E" w:rsidP="004E1335">
      <w:pPr>
        <w:pStyle w:val="ListNumber"/>
      </w:pPr>
      <w:r>
        <w:t>For an update action for the prior financ</w:t>
      </w:r>
      <w:r w:rsidR="00957DE8">
        <w:t>ial year, the Period Start Date and Period End Date is the same as the Pay/Update Date that must be 30 June of the relevant financial year.</w:t>
      </w:r>
    </w:p>
    <w:p w14:paraId="6C9F1AA7" w14:textId="06F81D22" w:rsidR="003A696C" w:rsidRDefault="003A696C">
      <w:pPr>
        <w:pStyle w:val="Cross-Reference"/>
      </w:pPr>
      <w:r>
        <w:t xml:space="preserve">Refer to the business </w:t>
      </w:r>
      <w:r w:rsidR="007C7E6B">
        <w:t xml:space="preserve">rules for </w:t>
      </w:r>
      <w:r w:rsidR="007620FD" w:rsidRPr="00596D1A">
        <w:rPr>
          <w:rStyle w:val="SmartLink"/>
        </w:rPr>
        <w:fldChar w:fldCharType="begin"/>
      </w:r>
      <w:r w:rsidR="007620FD" w:rsidRPr="00596D1A">
        <w:rPr>
          <w:rStyle w:val="SmartLink"/>
        </w:rPr>
        <w:instrText xml:space="preserve"> REF _Ref33972384 \r \h </w:instrText>
      </w:r>
      <w:r w:rsidR="007620FD" w:rsidRPr="00596D1A">
        <w:rPr>
          <w:rStyle w:val="SmartLink"/>
        </w:rPr>
      </w:r>
      <w:r w:rsidR="007620FD" w:rsidRPr="00596D1A">
        <w:rPr>
          <w:rStyle w:val="SmartLink"/>
        </w:rPr>
        <w:fldChar w:fldCharType="separate"/>
      </w:r>
      <w:r w:rsidR="00C14FEC">
        <w:rPr>
          <w:rStyle w:val="SmartLink"/>
        </w:rPr>
        <w:t>5.12</w:t>
      </w:r>
      <w:r w:rsidR="007620FD" w:rsidRPr="00596D1A">
        <w:rPr>
          <w:rStyle w:val="SmartLink"/>
        </w:rPr>
        <w:fldChar w:fldCharType="end"/>
      </w:r>
      <w:r w:rsidR="007620FD" w:rsidRPr="00596D1A">
        <w:rPr>
          <w:rStyle w:val="SmartLink"/>
        </w:rPr>
        <w:t xml:space="preserve"> </w:t>
      </w:r>
      <w:r w:rsidR="007620FD" w:rsidRPr="00596D1A">
        <w:rPr>
          <w:rStyle w:val="SmartLink"/>
        </w:rPr>
        <w:fldChar w:fldCharType="begin"/>
      </w:r>
      <w:r w:rsidR="007620FD" w:rsidRPr="00596D1A">
        <w:rPr>
          <w:rStyle w:val="SmartLink"/>
        </w:rPr>
        <w:instrText xml:space="preserve"> REF _Ref33972384 \h </w:instrText>
      </w:r>
      <w:r w:rsidR="007620FD" w:rsidRPr="00596D1A">
        <w:rPr>
          <w:rStyle w:val="SmartLink"/>
        </w:rPr>
      </w:r>
      <w:r w:rsidR="007620FD" w:rsidRPr="00596D1A">
        <w:rPr>
          <w:rStyle w:val="SmartLink"/>
        </w:rPr>
        <w:fldChar w:fldCharType="separate"/>
      </w:r>
      <w:r w:rsidR="00C14FEC" w:rsidRPr="00890B9D">
        <w:t>Full File Replacement</w:t>
      </w:r>
      <w:r w:rsidR="007620FD" w:rsidRPr="00596D1A">
        <w:rPr>
          <w:rStyle w:val="SmartLink"/>
        </w:rPr>
        <w:fldChar w:fldCharType="end"/>
      </w:r>
      <w:r w:rsidR="00701C4F">
        <w:t>.</w:t>
      </w:r>
    </w:p>
    <w:p w14:paraId="372AEC88" w14:textId="5D144529" w:rsidR="0034239C" w:rsidRPr="00890B9D" w:rsidRDefault="000153A2">
      <w:pPr>
        <w:pStyle w:val="Cross-Reference"/>
      </w:pPr>
      <w:r w:rsidRPr="00890B9D">
        <w:t>Refer to the context in sectio</w:t>
      </w:r>
      <w:r w:rsidR="000A213B" w:rsidRPr="00890B9D">
        <w:t>n</w:t>
      </w:r>
      <w:r w:rsidR="00C11C7A" w:rsidRPr="00890B9D">
        <w:t xml:space="preserve"> </w:t>
      </w:r>
      <w:r w:rsidR="0010667F" w:rsidRPr="00596D1A">
        <w:rPr>
          <w:rStyle w:val="SmartLink"/>
        </w:rPr>
        <w:fldChar w:fldCharType="begin"/>
      </w:r>
      <w:r w:rsidR="0010667F" w:rsidRPr="00596D1A">
        <w:rPr>
          <w:rStyle w:val="SmartLink"/>
        </w:rPr>
        <w:instrText xml:space="preserve"> REF _Ref33903144 \w \h </w:instrText>
      </w:r>
      <w:r w:rsidR="0010667F" w:rsidRPr="00596D1A">
        <w:rPr>
          <w:rStyle w:val="SmartLink"/>
        </w:rPr>
      </w:r>
      <w:r w:rsidR="0010667F" w:rsidRPr="00596D1A">
        <w:rPr>
          <w:rStyle w:val="SmartLink"/>
        </w:rPr>
        <w:fldChar w:fldCharType="separate"/>
      </w:r>
      <w:r w:rsidR="00C14FEC">
        <w:rPr>
          <w:rStyle w:val="SmartLink"/>
        </w:rPr>
        <w:t>4.5</w:t>
      </w:r>
      <w:r w:rsidR="0010667F" w:rsidRPr="00596D1A">
        <w:rPr>
          <w:rStyle w:val="SmartLink"/>
        </w:rPr>
        <w:fldChar w:fldCharType="end"/>
      </w:r>
      <w:r w:rsidR="00AF487B" w:rsidRPr="00596D1A">
        <w:rPr>
          <w:rStyle w:val="SmartLink"/>
        </w:rPr>
        <w:t xml:space="preserve"> </w:t>
      </w:r>
      <w:r w:rsidR="00AF487B" w:rsidRPr="00596D1A">
        <w:rPr>
          <w:rStyle w:val="SmartLink"/>
        </w:rPr>
        <w:fldChar w:fldCharType="begin" w:fldLock="1"/>
      </w:r>
      <w:r w:rsidR="00AF487B" w:rsidRPr="00596D1A">
        <w:rPr>
          <w:rStyle w:val="SmartLink"/>
        </w:rPr>
        <w:instrText xml:space="preserve"> REF _Ref33903144 \h </w:instrText>
      </w:r>
      <w:r w:rsidR="00AF487B" w:rsidRPr="00596D1A">
        <w:rPr>
          <w:rStyle w:val="SmartLink"/>
        </w:rPr>
      </w:r>
      <w:r w:rsidR="00AF487B" w:rsidRPr="00596D1A">
        <w:rPr>
          <w:rStyle w:val="SmartLink"/>
        </w:rPr>
        <w:fldChar w:fldCharType="separate"/>
      </w:r>
      <w:r w:rsidR="00AF487B" w:rsidRPr="00596D1A">
        <w:rPr>
          <w:rStyle w:val="SmartLink"/>
        </w:rPr>
        <w:t>Payee Payroll Period Details</w:t>
      </w:r>
      <w:r w:rsidR="00AF487B" w:rsidRPr="00596D1A">
        <w:rPr>
          <w:rStyle w:val="SmartLink"/>
        </w:rPr>
        <w:fldChar w:fldCharType="end"/>
      </w:r>
      <w:r w:rsidR="00AF487B" w:rsidRPr="00890B9D">
        <w:t>.</w:t>
      </w:r>
    </w:p>
    <w:p w14:paraId="04C0FC45" w14:textId="77777777" w:rsidR="003A0473" w:rsidRPr="00890B9D" w:rsidRDefault="003A0473" w:rsidP="007359C5">
      <w:pPr>
        <w:pStyle w:val="Heading2"/>
      </w:pPr>
      <w:bookmarkStart w:id="1226" w:name="_Ref33886194"/>
      <w:bookmarkStart w:id="1227" w:name="_Toc54861821"/>
      <w:bookmarkStart w:id="1228" w:name="_Toc238031965"/>
      <w:r w:rsidRPr="00890B9D">
        <w:t>Income Types</w:t>
      </w:r>
      <w:bookmarkEnd w:id="1226"/>
      <w:bookmarkEnd w:id="1227"/>
      <w:bookmarkEnd w:id="1228"/>
    </w:p>
    <w:p w14:paraId="7A9A94E4" w14:textId="5C17BF73" w:rsidR="00A9419F" w:rsidRPr="00890B9D" w:rsidRDefault="00A9419F" w:rsidP="004E1335">
      <w:pPr>
        <w:pStyle w:val="ListNumber"/>
        <w:numPr>
          <w:ilvl w:val="0"/>
          <w:numId w:val="43"/>
        </w:numPr>
      </w:pPr>
      <w:r w:rsidRPr="00890B9D">
        <w:t xml:space="preserve">Only valid </w:t>
      </w:r>
      <w:r w:rsidR="003B17CB" w:rsidRPr="00890B9D">
        <w:t>income stream type codes</w:t>
      </w:r>
      <w:r w:rsidR="00A8752F">
        <w:t>, as per the next sections,</w:t>
      </w:r>
      <w:r w:rsidR="003B17CB" w:rsidRPr="00890B9D">
        <w:t xml:space="preserve"> are permitted to be reported for </w:t>
      </w:r>
      <w:r w:rsidR="00D80B58" w:rsidRPr="00890B9D">
        <w:t>reportable Payment Types.</w:t>
      </w:r>
    </w:p>
    <w:p w14:paraId="174EE704" w14:textId="77777777" w:rsidR="008A13EC" w:rsidRPr="00890B9D" w:rsidRDefault="00647A11" w:rsidP="004E1335">
      <w:pPr>
        <w:pStyle w:val="ListNumber"/>
        <w:numPr>
          <w:ilvl w:val="0"/>
          <w:numId w:val="43"/>
        </w:numPr>
      </w:pPr>
      <w:r w:rsidRPr="00890B9D">
        <w:t>Income Type must be reported if any Payment Type amounts are reported, including zero</w:t>
      </w:r>
      <w:r w:rsidR="00D044EA">
        <w:t>.</w:t>
      </w:r>
    </w:p>
    <w:p w14:paraId="4901456A" w14:textId="14F35499" w:rsidR="00C66FAB" w:rsidRPr="00890B9D" w:rsidRDefault="00D12FD5" w:rsidP="004E1335">
      <w:pPr>
        <w:pStyle w:val="ListNumber"/>
        <w:numPr>
          <w:ilvl w:val="0"/>
          <w:numId w:val="43"/>
        </w:numPr>
      </w:pPr>
      <w:r w:rsidRPr="00890B9D">
        <w:lastRenderedPageBreak/>
        <w:t>If the only reportable items for a payee in a financial year are Other Components</w:t>
      </w:r>
      <w:r w:rsidR="00B34FF6" w:rsidRPr="00890B9D">
        <w:t xml:space="preserve"> (not Payment Types), then do not report</w:t>
      </w:r>
      <w:r w:rsidR="00C63784" w:rsidRPr="00890B9D">
        <w:t xml:space="preserve"> an Income Type. </w:t>
      </w:r>
      <w:r w:rsidR="00617FD1">
        <w:t>For example;</w:t>
      </w:r>
      <w:r w:rsidR="00C63784" w:rsidRPr="00890B9D">
        <w:t xml:space="preserve"> </w:t>
      </w:r>
      <w:r w:rsidR="00EC704B" w:rsidRPr="00890B9D">
        <w:t>if only RFBA is reported.</w:t>
      </w:r>
    </w:p>
    <w:p w14:paraId="50D0DFDA" w14:textId="77777777" w:rsidR="00D1463B" w:rsidRPr="00890B9D" w:rsidRDefault="00413A13" w:rsidP="004E1335">
      <w:pPr>
        <w:pStyle w:val="ListNumber"/>
        <w:numPr>
          <w:ilvl w:val="0"/>
          <w:numId w:val="43"/>
        </w:numPr>
      </w:pPr>
      <w:r w:rsidRPr="00890B9D">
        <w:t>Other Components</w:t>
      </w:r>
      <w:r w:rsidR="009D371C" w:rsidRPr="00890B9D">
        <w:t xml:space="preserve">, without an Income Type (as above), cannot include </w:t>
      </w:r>
      <w:r w:rsidR="007B256E" w:rsidRPr="00890B9D">
        <w:t>Deductions</w:t>
      </w:r>
      <w:r w:rsidR="009A68BB" w:rsidRPr="00890B9D">
        <w:t xml:space="preserve"> (as income must be paid</w:t>
      </w:r>
      <w:r w:rsidR="00DE5543">
        <w:t>,</w:t>
      </w:r>
      <w:r w:rsidR="009A68BB" w:rsidRPr="00890B9D">
        <w:t xml:space="preserve"> from which to deduct)</w:t>
      </w:r>
      <w:r w:rsidR="00E346C7" w:rsidRPr="00890B9D">
        <w:t xml:space="preserve">, </w:t>
      </w:r>
      <w:r w:rsidR="009A71D7" w:rsidRPr="00890B9D">
        <w:t>RESC</w:t>
      </w:r>
      <w:r w:rsidR="00A945A7" w:rsidRPr="00890B9D">
        <w:t xml:space="preserve"> or OTE (as income must be paid</w:t>
      </w:r>
      <w:r w:rsidR="003D14EA" w:rsidRPr="00890B9D">
        <w:t xml:space="preserve"> to ascertain</w:t>
      </w:r>
      <w:r w:rsidR="001764C7" w:rsidRPr="00890B9D">
        <w:t xml:space="preserve"> these benefits/obligations).</w:t>
      </w:r>
    </w:p>
    <w:p w14:paraId="7828A10F" w14:textId="4D980330" w:rsidR="00376D88" w:rsidRDefault="00376D88">
      <w:pPr>
        <w:pStyle w:val="Cross-Reference"/>
      </w:pPr>
      <w:r w:rsidRPr="00890B9D">
        <w:t xml:space="preserve">Refer to the context in section </w:t>
      </w:r>
      <w:r w:rsidR="0010667F" w:rsidRPr="00596D1A">
        <w:rPr>
          <w:rStyle w:val="SmartLink"/>
        </w:rPr>
        <w:fldChar w:fldCharType="begin"/>
      </w:r>
      <w:r w:rsidR="0010667F" w:rsidRPr="00596D1A">
        <w:rPr>
          <w:rStyle w:val="SmartLink"/>
        </w:rPr>
        <w:instrText xml:space="preserve"> REF _Ref33890369 \w \h </w:instrText>
      </w:r>
      <w:r w:rsidR="00596D1A">
        <w:rPr>
          <w:rStyle w:val="SmartLink"/>
        </w:rPr>
        <w:instrText xml:space="preserve"> \* MERGEFORMAT </w:instrText>
      </w:r>
      <w:r w:rsidR="0010667F" w:rsidRPr="00596D1A">
        <w:rPr>
          <w:rStyle w:val="SmartLink"/>
        </w:rPr>
      </w:r>
      <w:r w:rsidR="0010667F" w:rsidRPr="00596D1A">
        <w:rPr>
          <w:rStyle w:val="SmartLink"/>
        </w:rPr>
        <w:fldChar w:fldCharType="separate"/>
      </w:r>
      <w:r w:rsidR="00C14FEC">
        <w:rPr>
          <w:rStyle w:val="SmartLink"/>
        </w:rPr>
        <w:t>4.6.1</w:t>
      </w:r>
      <w:r w:rsidR="0010667F" w:rsidRPr="00596D1A">
        <w:rPr>
          <w:rStyle w:val="SmartLink"/>
        </w:rPr>
        <w:fldChar w:fldCharType="end"/>
      </w:r>
      <w:r w:rsidR="00D3357B" w:rsidRPr="00596D1A">
        <w:rPr>
          <w:rStyle w:val="SmartLink"/>
        </w:rPr>
        <w:t xml:space="preserve"> </w:t>
      </w:r>
      <w:r w:rsidR="00D3357B" w:rsidRPr="00596D1A">
        <w:rPr>
          <w:rStyle w:val="SmartLink"/>
        </w:rPr>
        <w:fldChar w:fldCharType="begin" w:fldLock="1"/>
      </w:r>
      <w:r w:rsidR="00D3357B" w:rsidRPr="00596D1A">
        <w:rPr>
          <w:rStyle w:val="SmartLink"/>
        </w:rPr>
        <w:instrText xml:space="preserve"> REF _Ref33890372 \h </w:instrText>
      </w:r>
      <w:r w:rsidR="00596D1A">
        <w:rPr>
          <w:rStyle w:val="SmartLink"/>
        </w:rPr>
        <w:instrText xml:space="preserve"> \* MERGEFORMAT </w:instrText>
      </w:r>
      <w:r w:rsidR="00D3357B" w:rsidRPr="00596D1A">
        <w:rPr>
          <w:rStyle w:val="SmartLink"/>
        </w:rPr>
      </w:r>
      <w:r w:rsidR="00D3357B" w:rsidRPr="00596D1A">
        <w:rPr>
          <w:rStyle w:val="SmartLink"/>
        </w:rPr>
        <w:fldChar w:fldCharType="separate"/>
      </w:r>
      <w:r w:rsidR="00C01EFE" w:rsidRPr="00596D1A">
        <w:rPr>
          <w:rStyle w:val="SmartLink"/>
        </w:rPr>
        <w:t>Income Stream Type Code</w:t>
      </w:r>
      <w:r w:rsidR="00D3357B" w:rsidRPr="00596D1A">
        <w:rPr>
          <w:rStyle w:val="SmartLink"/>
        </w:rPr>
        <w:fldChar w:fldCharType="end"/>
      </w:r>
      <w:r w:rsidR="00D3357B" w:rsidRPr="00890B9D">
        <w:t>.</w:t>
      </w:r>
    </w:p>
    <w:p w14:paraId="64893CC7" w14:textId="4E59520D" w:rsidR="001B67D5" w:rsidRPr="00890B9D" w:rsidRDefault="001B67D5">
      <w:pPr>
        <w:pStyle w:val="Cross-Reference"/>
      </w:pPr>
      <w:r>
        <w:t xml:space="preserve">Refer to the </w:t>
      </w:r>
      <w:hyperlink r:id="rId122" w:history="1">
        <w:r w:rsidRPr="002B283F">
          <w:rPr>
            <w:rStyle w:val="Hyperlink"/>
          </w:rPr>
          <w:t>Income Types/Country Codes Position Paper</w:t>
        </w:r>
      </w:hyperlink>
      <w:r>
        <w:t xml:space="preserve"> for detailed requirements</w:t>
      </w:r>
      <w:r w:rsidR="006E255D">
        <w:t>.</w:t>
      </w:r>
    </w:p>
    <w:p w14:paraId="49B7A7BF" w14:textId="77777777" w:rsidR="00EF5502" w:rsidRPr="00890B9D" w:rsidRDefault="00EF5502" w:rsidP="000E6760">
      <w:pPr>
        <w:pStyle w:val="BodyText"/>
      </w:pPr>
      <w:r w:rsidRPr="00890B9D">
        <w:t>The following sections detail the Income Type-specific business rules:</w:t>
      </w:r>
    </w:p>
    <w:p w14:paraId="25AB286C" w14:textId="77777777" w:rsidR="003A0473" w:rsidRPr="00890B9D" w:rsidRDefault="003A0473" w:rsidP="004A0EAE">
      <w:pPr>
        <w:pStyle w:val="Heading3"/>
      </w:pPr>
      <w:r w:rsidRPr="00890B9D">
        <w:t>Salary and Wages</w:t>
      </w:r>
      <w:r w:rsidR="00A94759" w:rsidRPr="00890B9D">
        <w:t xml:space="preserve"> (SAW)</w:t>
      </w:r>
    </w:p>
    <w:p w14:paraId="323A8F80" w14:textId="77777777" w:rsidR="003A0473" w:rsidRPr="00890B9D" w:rsidRDefault="003A0473" w:rsidP="000E6760">
      <w:pPr>
        <w:pStyle w:val="BodyText"/>
      </w:pPr>
      <w:r w:rsidRPr="00890B9D">
        <w:t>The business rules for salary and wages are:</w:t>
      </w:r>
    </w:p>
    <w:p w14:paraId="0B9FFA4B" w14:textId="77777777" w:rsidR="003A0473" w:rsidRPr="00890B9D" w:rsidRDefault="00882440" w:rsidP="004E1335">
      <w:pPr>
        <w:pStyle w:val="ListNumber"/>
        <w:numPr>
          <w:ilvl w:val="0"/>
          <w:numId w:val="7"/>
        </w:numPr>
      </w:pPr>
      <w:r w:rsidRPr="00890B9D">
        <w:t>No country codes are permitted to be reported for this Income Type.</w:t>
      </w:r>
    </w:p>
    <w:p w14:paraId="1351CC17" w14:textId="77777777" w:rsidR="00A51593" w:rsidRPr="00890B9D" w:rsidRDefault="00A51593" w:rsidP="004E1335">
      <w:pPr>
        <w:pStyle w:val="ListNumber"/>
        <w:numPr>
          <w:ilvl w:val="0"/>
          <w:numId w:val="7"/>
        </w:numPr>
      </w:pPr>
      <w:r w:rsidRPr="00890B9D">
        <w:t xml:space="preserve">Only valid Tax Treatment codes may be reported for this Income </w:t>
      </w:r>
      <w:r w:rsidR="00C613EA" w:rsidRPr="00890B9D">
        <w:t>Type</w:t>
      </w:r>
      <w:r w:rsidRPr="00890B9D">
        <w:t>.</w:t>
      </w:r>
    </w:p>
    <w:p w14:paraId="440F54B7" w14:textId="77777777" w:rsidR="00C85D94" w:rsidRPr="00890B9D" w:rsidRDefault="002C7F5A" w:rsidP="004E1335">
      <w:pPr>
        <w:pStyle w:val="ListNumber"/>
        <w:numPr>
          <w:ilvl w:val="0"/>
          <w:numId w:val="7"/>
        </w:numPr>
      </w:pPr>
      <w:r w:rsidRPr="00890B9D">
        <w:t xml:space="preserve">Only valid Payment Types may be </w:t>
      </w:r>
      <w:r w:rsidR="00667BC8" w:rsidRPr="00890B9D">
        <w:t>reported for this Income Type.</w:t>
      </w:r>
    </w:p>
    <w:p w14:paraId="1B31B977" w14:textId="77777777" w:rsidR="00F13190" w:rsidRPr="00890B9D" w:rsidRDefault="00F13190" w:rsidP="004E1335">
      <w:pPr>
        <w:pStyle w:val="ListNumber"/>
        <w:numPr>
          <w:ilvl w:val="0"/>
          <w:numId w:val="7"/>
        </w:numPr>
      </w:pPr>
      <w:r w:rsidRPr="00890B9D">
        <w:t xml:space="preserve">Payees that are </w:t>
      </w:r>
      <w:r w:rsidR="00456A78" w:rsidRPr="00890B9D">
        <w:t>only paid ETP</w:t>
      </w:r>
      <w:r w:rsidR="001B4E35" w:rsidRPr="00890B9D">
        <w:t xml:space="preserve"> death benefits must be reported as this Income Type.</w:t>
      </w:r>
    </w:p>
    <w:p w14:paraId="5DA4BA8F" w14:textId="77777777" w:rsidR="00035DBA" w:rsidRPr="00890B9D" w:rsidRDefault="00037C76" w:rsidP="004E1335">
      <w:pPr>
        <w:pStyle w:val="ListNumber"/>
        <w:numPr>
          <w:ilvl w:val="0"/>
          <w:numId w:val="7"/>
        </w:numPr>
      </w:pPr>
      <w:r w:rsidRPr="00890B9D">
        <w:t>Salary and wages and unused leave that is owed to a deceased payee</w:t>
      </w:r>
      <w:r w:rsidR="000B43B6" w:rsidRPr="00890B9D">
        <w:t xml:space="preserve"> is not </w:t>
      </w:r>
      <w:r w:rsidR="0078785F" w:rsidRPr="00890B9D">
        <w:t xml:space="preserve">subject to PAYGW and is therefore not </w:t>
      </w:r>
      <w:r w:rsidR="000B43B6" w:rsidRPr="00890B9D">
        <w:t>reportable as income</w:t>
      </w:r>
      <w:r w:rsidR="004D14BE" w:rsidRPr="00890B9D">
        <w:t>.</w:t>
      </w:r>
    </w:p>
    <w:p w14:paraId="1395DFDC" w14:textId="463F1AEE" w:rsidR="00C613EA" w:rsidRPr="00890B9D" w:rsidRDefault="00C613EA">
      <w:pPr>
        <w:pStyle w:val="Cross-Reference"/>
      </w:pPr>
      <w:r w:rsidRPr="00890B9D">
        <w:t xml:space="preserve">Refer to context in section </w:t>
      </w:r>
      <w:r w:rsidR="0010667F" w:rsidRPr="00596D1A">
        <w:rPr>
          <w:rStyle w:val="SmartLink"/>
        </w:rPr>
        <w:fldChar w:fldCharType="begin"/>
      </w:r>
      <w:r w:rsidR="0010667F" w:rsidRPr="00596D1A">
        <w:rPr>
          <w:rStyle w:val="SmartLink"/>
        </w:rPr>
        <w:instrText xml:space="preserve"> REF _Ref33890369 \w \h </w:instrText>
      </w:r>
      <w:r w:rsidR="0010667F" w:rsidRPr="00596D1A">
        <w:rPr>
          <w:rStyle w:val="SmartLink"/>
        </w:rPr>
      </w:r>
      <w:r w:rsidR="0010667F" w:rsidRPr="00596D1A">
        <w:rPr>
          <w:rStyle w:val="SmartLink"/>
        </w:rPr>
        <w:fldChar w:fldCharType="separate"/>
      </w:r>
      <w:r w:rsidR="00C14FEC">
        <w:rPr>
          <w:rStyle w:val="SmartLink"/>
        </w:rPr>
        <w:t>4.6.1</w:t>
      </w:r>
      <w:r w:rsidR="0010667F" w:rsidRPr="00596D1A">
        <w:rPr>
          <w:rStyle w:val="SmartLink"/>
        </w:rPr>
        <w:fldChar w:fldCharType="end"/>
      </w:r>
      <w:r w:rsidR="00740CEA" w:rsidRPr="00596D1A">
        <w:rPr>
          <w:rStyle w:val="SmartLink"/>
        </w:rPr>
        <w:t xml:space="preserve"> </w:t>
      </w:r>
      <w:r w:rsidR="00740CEA" w:rsidRPr="00596D1A">
        <w:rPr>
          <w:rStyle w:val="SmartLink"/>
        </w:rPr>
        <w:fldChar w:fldCharType="begin" w:fldLock="1"/>
      </w:r>
      <w:r w:rsidR="00740CEA" w:rsidRPr="00596D1A">
        <w:rPr>
          <w:rStyle w:val="SmartLink"/>
        </w:rPr>
        <w:instrText xml:space="preserve"> REF _Ref33890369 \h </w:instrText>
      </w:r>
      <w:r w:rsidR="00740CEA" w:rsidRPr="00596D1A">
        <w:rPr>
          <w:rStyle w:val="SmartLink"/>
        </w:rPr>
      </w:r>
      <w:r w:rsidR="00740CEA" w:rsidRPr="00596D1A">
        <w:rPr>
          <w:rStyle w:val="SmartLink"/>
        </w:rPr>
        <w:fldChar w:fldCharType="separate"/>
      </w:r>
      <w:r w:rsidR="00740CEA" w:rsidRPr="00596D1A">
        <w:rPr>
          <w:rStyle w:val="SmartLink"/>
        </w:rPr>
        <w:t>Income Stream Type Code</w:t>
      </w:r>
      <w:r w:rsidR="00740CEA" w:rsidRPr="00596D1A">
        <w:rPr>
          <w:rStyle w:val="SmartLink"/>
        </w:rPr>
        <w:fldChar w:fldCharType="end"/>
      </w:r>
      <w:r w:rsidR="00740CEA" w:rsidRPr="00890B9D">
        <w:t>.</w:t>
      </w:r>
    </w:p>
    <w:p w14:paraId="77B9C194" w14:textId="55BF9A9B" w:rsidR="00D57266" w:rsidRPr="00890B9D" w:rsidRDefault="00D57266">
      <w:pPr>
        <w:pStyle w:val="Cross-Reference"/>
      </w:pPr>
      <w:r w:rsidRPr="00890B9D">
        <w:t>Refer to section</w:t>
      </w:r>
      <w:r w:rsidR="004B6E88" w:rsidRPr="00890B9D">
        <w:t xml:space="preserve"> </w:t>
      </w:r>
      <w:r w:rsidR="00F15E39" w:rsidRPr="00596D1A">
        <w:rPr>
          <w:rStyle w:val="SmartLink"/>
        </w:rPr>
        <w:fldChar w:fldCharType="begin"/>
      </w:r>
      <w:r w:rsidR="00F15E39" w:rsidRPr="00596D1A">
        <w:rPr>
          <w:rStyle w:val="SmartLink"/>
        </w:rPr>
        <w:instrText xml:space="preserve"> REF _Ref34858371 \r \h </w:instrText>
      </w:r>
      <w:r w:rsidR="00F15E39" w:rsidRPr="00596D1A">
        <w:rPr>
          <w:rStyle w:val="SmartLink"/>
        </w:rPr>
      </w:r>
      <w:r w:rsidR="00F15E39" w:rsidRPr="00596D1A">
        <w:rPr>
          <w:rStyle w:val="SmartLink"/>
        </w:rPr>
        <w:fldChar w:fldCharType="separate"/>
      </w:r>
      <w:r w:rsidR="00C14FEC">
        <w:rPr>
          <w:rStyle w:val="SmartLink"/>
        </w:rPr>
        <w:t>10.10</w:t>
      </w:r>
      <w:r w:rsidR="00F15E39" w:rsidRPr="00596D1A">
        <w:rPr>
          <w:rStyle w:val="SmartLink"/>
        </w:rPr>
        <w:fldChar w:fldCharType="end"/>
      </w:r>
      <w:r w:rsidR="004B6E88" w:rsidRPr="00596D1A">
        <w:rPr>
          <w:rStyle w:val="SmartLink"/>
        </w:rPr>
        <w:t xml:space="preserve"> </w:t>
      </w:r>
      <w:r w:rsidR="004B6E88" w:rsidRPr="00596D1A">
        <w:rPr>
          <w:rStyle w:val="SmartLink"/>
        </w:rPr>
        <w:fldChar w:fldCharType="begin" w:fldLock="1"/>
      </w:r>
      <w:r w:rsidR="004B6E88" w:rsidRPr="00596D1A">
        <w:rPr>
          <w:rStyle w:val="SmartLink"/>
        </w:rPr>
        <w:instrText xml:space="preserve"> REF _Ref34858368 \h </w:instrText>
      </w:r>
      <w:r w:rsidR="004B6E88" w:rsidRPr="00596D1A">
        <w:rPr>
          <w:rStyle w:val="SmartLink"/>
        </w:rPr>
      </w:r>
      <w:r w:rsidR="004B6E88" w:rsidRPr="00596D1A">
        <w:rPr>
          <w:rStyle w:val="SmartLink"/>
        </w:rPr>
        <w:fldChar w:fldCharType="separate"/>
      </w:r>
      <w:r w:rsidR="004B6E88" w:rsidRPr="00596D1A">
        <w:rPr>
          <w:rStyle w:val="SmartLink"/>
        </w:rPr>
        <w:t>Tax Treatment Codes Permissible per Income Type</w:t>
      </w:r>
      <w:r w:rsidR="004B6E88" w:rsidRPr="00596D1A">
        <w:rPr>
          <w:rStyle w:val="SmartLink"/>
        </w:rPr>
        <w:fldChar w:fldCharType="end"/>
      </w:r>
      <w:r w:rsidRPr="00890B9D">
        <w:t>.</w:t>
      </w:r>
    </w:p>
    <w:p w14:paraId="2C442F9F" w14:textId="017E2383" w:rsidR="00D57266" w:rsidRDefault="00D57266">
      <w:pPr>
        <w:pStyle w:val="Cross-Reference"/>
      </w:pPr>
      <w:r w:rsidRPr="00890B9D">
        <w:t>Refer to section</w:t>
      </w:r>
      <w:r w:rsidR="004B6E88" w:rsidRPr="00890B9D">
        <w:t xml:space="preserve"> </w:t>
      </w:r>
      <w:r w:rsidR="00E128D8" w:rsidRPr="00596D1A">
        <w:rPr>
          <w:rStyle w:val="SmartLink"/>
        </w:rPr>
        <w:fldChar w:fldCharType="begin"/>
      </w:r>
      <w:r w:rsidR="00E128D8" w:rsidRPr="00596D1A">
        <w:rPr>
          <w:rStyle w:val="SmartLink"/>
        </w:rPr>
        <w:instrText xml:space="preserve"> REF  _Ref33357663 \h \r </w:instrText>
      </w:r>
      <w:r w:rsidR="00E128D8" w:rsidRPr="00596D1A">
        <w:rPr>
          <w:rStyle w:val="SmartLink"/>
        </w:rPr>
      </w:r>
      <w:r w:rsidR="00E128D8" w:rsidRPr="00596D1A">
        <w:rPr>
          <w:rStyle w:val="SmartLink"/>
        </w:rPr>
        <w:fldChar w:fldCharType="separate"/>
      </w:r>
      <w:r w:rsidR="00C14FEC">
        <w:rPr>
          <w:rStyle w:val="SmartLink"/>
        </w:rPr>
        <w:t>10.11</w:t>
      </w:r>
      <w:r w:rsidR="00E128D8" w:rsidRPr="00596D1A">
        <w:rPr>
          <w:rStyle w:val="SmartLink"/>
        </w:rPr>
        <w:fldChar w:fldCharType="end"/>
      </w:r>
      <w:r w:rsidR="004B6E88" w:rsidRPr="00596D1A">
        <w:rPr>
          <w:rStyle w:val="SmartLink"/>
        </w:rPr>
        <w:t xml:space="preserve"> </w:t>
      </w:r>
      <w:r w:rsidR="004B6E88" w:rsidRPr="00596D1A">
        <w:rPr>
          <w:rStyle w:val="SmartLink"/>
        </w:rPr>
        <w:fldChar w:fldCharType="begin" w:fldLock="1"/>
      </w:r>
      <w:r w:rsidR="004B6E88" w:rsidRPr="00596D1A">
        <w:rPr>
          <w:rStyle w:val="SmartLink"/>
        </w:rPr>
        <w:instrText xml:space="preserve"> REF _Ref33357663 \h </w:instrText>
      </w:r>
      <w:r w:rsidR="004B6E88" w:rsidRPr="00596D1A">
        <w:rPr>
          <w:rStyle w:val="SmartLink"/>
        </w:rPr>
      </w:r>
      <w:r w:rsidR="004B6E88" w:rsidRPr="00596D1A">
        <w:rPr>
          <w:rStyle w:val="SmartLink"/>
        </w:rPr>
        <w:fldChar w:fldCharType="separate"/>
      </w:r>
      <w:r w:rsidR="004B6E88" w:rsidRPr="00596D1A">
        <w:rPr>
          <w:rStyle w:val="SmartLink"/>
        </w:rPr>
        <w:t>Payment Types Permissible per Income Type</w:t>
      </w:r>
      <w:r w:rsidR="004B6E88" w:rsidRPr="00596D1A">
        <w:rPr>
          <w:rStyle w:val="SmartLink"/>
        </w:rPr>
        <w:fldChar w:fldCharType="end"/>
      </w:r>
      <w:r w:rsidRPr="00890B9D">
        <w:t>.</w:t>
      </w:r>
    </w:p>
    <w:p w14:paraId="4CB12AF1" w14:textId="2D85E03E" w:rsidR="002B283F" w:rsidRPr="00890B9D" w:rsidRDefault="002B283F">
      <w:pPr>
        <w:pStyle w:val="Cross-Reference"/>
      </w:pPr>
      <w:r>
        <w:t xml:space="preserve">Refer to the </w:t>
      </w:r>
      <w:hyperlink r:id="rId123" w:history="1">
        <w:r w:rsidRPr="002B283F">
          <w:rPr>
            <w:rStyle w:val="Hyperlink"/>
          </w:rPr>
          <w:t>Income Types/Country Codes Position Paper</w:t>
        </w:r>
      </w:hyperlink>
      <w:r>
        <w:t xml:space="preserve"> for detailed requirements</w:t>
      </w:r>
      <w:r w:rsidR="006E255D">
        <w:t>.</w:t>
      </w:r>
    </w:p>
    <w:p w14:paraId="4EE3AD1E" w14:textId="77777777" w:rsidR="003A0473" w:rsidRPr="00890B9D" w:rsidRDefault="003A0473" w:rsidP="004A0EAE">
      <w:pPr>
        <w:pStyle w:val="Heading3"/>
      </w:pPr>
      <w:r w:rsidRPr="00890B9D">
        <w:t>Closely Held Payees</w:t>
      </w:r>
      <w:r w:rsidR="00870951" w:rsidRPr="00890B9D">
        <w:t xml:space="preserve"> (CHP)</w:t>
      </w:r>
    </w:p>
    <w:p w14:paraId="0F75473F" w14:textId="77777777" w:rsidR="003A0473" w:rsidRPr="00557AC2" w:rsidRDefault="003A0473" w:rsidP="000E6760">
      <w:pPr>
        <w:pStyle w:val="BodyText"/>
      </w:pPr>
      <w:r w:rsidRPr="00557AC2">
        <w:t>The business rules for closely held payees are:</w:t>
      </w:r>
    </w:p>
    <w:p w14:paraId="213AEC38" w14:textId="6F27C9CE" w:rsidR="006932F3" w:rsidRPr="00557AC2" w:rsidRDefault="006932F3" w:rsidP="004E1335">
      <w:pPr>
        <w:pStyle w:val="ListNumber"/>
        <w:numPr>
          <w:ilvl w:val="0"/>
          <w:numId w:val="51"/>
        </w:numPr>
      </w:pPr>
      <w:r w:rsidRPr="00557AC2">
        <w:t>No country codes are permitted to be reported for this Income Type.</w:t>
      </w:r>
    </w:p>
    <w:p w14:paraId="6C84D9E3" w14:textId="77777777" w:rsidR="006932F3" w:rsidRPr="00557AC2" w:rsidRDefault="006932F3" w:rsidP="004E1335">
      <w:pPr>
        <w:pStyle w:val="ListNumber"/>
      </w:pPr>
      <w:r w:rsidRPr="00557AC2">
        <w:t>Only valid Tax Treatment codes may be reported for this Income Type.</w:t>
      </w:r>
    </w:p>
    <w:p w14:paraId="3FA7C67C" w14:textId="77777777" w:rsidR="006932F3" w:rsidRPr="00557AC2" w:rsidRDefault="006932F3" w:rsidP="004E1335">
      <w:pPr>
        <w:pStyle w:val="ListNumber"/>
      </w:pPr>
      <w:r w:rsidRPr="00557AC2">
        <w:t>Only valid Payment Types may be reported for this Income Type.</w:t>
      </w:r>
    </w:p>
    <w:p w14:paraId="227667FA" w14:textId="77777777" w:rsidR="006932F3" w:rsidRPr="00557AC2" w:rsidRDefault="006932F3" w:rsidP="004E1335">
      <w:pPr>
        <w:pStyle w:val="ListNumber"/>
      </w:pPr>
      <w:r w:rsidRPr="00557AC2">
        <w:t>The payer of this class of payee is eligible for, but may not require, a concession for:</w:t>
      </w:r>
    </w:p>
    <w:p w14:paraId="337FAEFF" w14:textId="71C509FE" w:rsidR="006932F3" w:rsidRPr="00C24540" w:rsidRDefault="006932F3" w:rsidP="00F9024B">
      <w:pPr>
        <w:pStyle w:val="ListNumber2"/>
      </w:pPr>
      <w:r w:rsidRPr="00C24540">
        <w:rPr>
          <w:rStyle w:val="IntenseEmphasis"/>
        </w:rPr>
        <w:t xml:space="preserve">Deferred </w:t>
      </w:r>
      <w:proofErr w:type="spellStart"/>
      <w:r w:rsidRPr="00C24540">
        <w:rPr>
          <w:rStyle w:val="IntenseEmphasis"/>
        </w:rPr>
        <w:t>Lodgment</w:t>
      </w:r>
      <w:proofErr w:type="spellEnd"/>
      <w:r w:rsidRPr="00C24540">
        <w:t xml:space="preserve"> – instead of reporting payments to closely held payees subject to withholding “on or before payday”, the report may be deferred to quarterly reporting</w:t>
      </w:r>
      <w:r w:rsidR="00432F4C">
        <w:t xml:space="preserve"> for </w:t>
      </w:r>
      <w:r w:rsidR="000212A0">
        <w:t>payers with 19 or fewer payees</w:t>
      </w:r>
      <w:r w:rsidR="00432F4C">
        <w:t>.</w:t>
      </w:r>
    </w:p>
    <w:p w14:paraId="4C386785" w14:textId="20682546" w:rsidR="00432F4C" w:rsidRDefault="006932F3" w:rsidP="00F9024B">
      <w:pPr>
        <w:pStyle w:val="ListNumber2"/>
      </w:pPr>
      <w:r w:rsidRPr="00C24540">
        <w:rPr>
          <w:rStyle w:val="IntenseEmphasis"/>
        </w:rPr>
        <w:t>Deferred Finalisation</w:t>
      </w:r>
      <w:r w:rsidRPr="00C24540">
        <w:t xml:space="preserve"> – </w:t>
      </w:r>
      <w:r w:rsidR="00C60C43" w:rsidRPr="00C60C43">
        <w:t>concessional due dates for finalising STP reporting for closely held payees are available. See ato.gov.au/STP for finalisation due dates</w:t>
      </w:r>
      <w:r w:rsidR="00C60C43">
        <w:t>.</w:t>
      </w:r>
    </w:p>
    <w:p w14:paraId="1645C20C" w14:textId="77777777" w:rsidR="006932F3" w:rsidRPr="00557AC2" w:rsidRDefault="006932F3" w:rsidP="004E1335">
      <w:pPr>
        <w:pStyle w:val="ListNumber"/>
      </w:pPr>
      <w:r w:rsidRPr="00557AC2">
        <w:t>This concessional reporting Income Type does not have to be reported for income for the specific payee if reporting concessions are not required, however, if reporting concessions are required, the income must be so classified.</w:t>
      </w:r>
    </w:p>
    <w:p w14:paraId="0D31FBA3" w14:textId="77777777" w:rsidR="006932F3" w:rsidRPr="00890B9D" w:rsidRDefault="006932F3" w:rsidP="004E1335">
      <w:pPr>
        <w:pStyle w:val="ListNumber"/>
      </w:pPr>
      <w:r w:rsidRPr="00557AC2">
        <w:t>This new Income Type cannot be reported for payments prior to 01/07/2020</w:t>
      </w:r>
      <w:r w:rsidRPr="00890B9D">
        <w:t>.</w:t>
      </w:r>
    </w:p>
    <w:p w14:paraId="518F554F" w14:textId="7014944A" w:rsidR="00740CEA" w:rsidRPr="00890B9D" w:rsidRDefault="00740CEA">
      <w:pPr>
        <w:pStyle w:val="Cross-Reference"/>
      </w:pPr>
      <w:r w:rsidRPr="00890B9D">
        <w:t xml:space="preserve">Refer to context in section </w:t>
      </w:r>
      <w:r w:rsidR="0010667F" w:rsidRPr="00596D1A">
        <w:rPr>
          <w:rStyle w:val="SmartLink"/>
        </w:rPr>
        <w:fldChar w:fldCharType="begin"/>
      </w:r>
      <w:r w:rsidR="0010667F" w:rsidRPr="00596D1A">
        <w:rPr>
          <w:rStyle w:val="SmartLink"/>
        </w:rPr>
        <w:instrText xml:space="preserve"> REF _Ref33890369 \w \h </w:instrText>
      </w:r>
      <w:r w:rsidR="0010667F" w:rsidRPr="00596D1A">
        <w:rPr>
          <w:rStyle w:val="SmartLink"/>
        </w:rPr>
      </w:r>
      <w:r w:rsidR="0010667F" w:rsidRPr="00596D1A">
        <w:rPr>
          <w:rStyle w:val="SmartLink"/>
        </w:rPr>
        <w:fldChar w:fldCharType="separate"/>
      </w:r>
      <w:r w:rsidR="00C14FEC">
        <w:rPr>
          <w:rStyle w:val="SmartLink"/>
        </w:rPr>
        <w:t>4.6.1</w:t>
      </w:r>
      <w:r w:rsidR="0010667F"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_Ref33890369 \h </w:instrText>
      </w:r>
      <w:r w:rsidRPr="00596D1A">
        <w:rPr>
          <w:rStyle w:val="SmartLink"/>
        </w:rPr>
      </w:r>
      <w:r w:rsidRPr="00596D1A">
        <w:rPr>
          <w:rStyle w:val="SmartLink"/>
        </w:rPr>
        <w:fldChar w:fldCharType="separate"/>
      </w:r>
      <w:r w:rsidRPr="00596D1A">
        <w:rPr>
          <w:rStyle w:val="SmartLink"/>
        </w:rPr>
        <w:t>Income Stream Type Code</w:t>
      </w:r>
      <w:r w:rsidRPr="00596D1A">
        <w:rPr>
          <w:rStyle w:val="SmartLink"/>
        </w:rPr>
        <w:fldChar w:fldCharType="end"/>
      </w:r>
      <w:r w:rsidRPr="00890B9D">
        <w:t>.</w:t>
      </w:r>
    </w:p>
    <w:p w14:paraId="02C8A147" w14:textId="23C64B65" w:rsidR="004B6E88" w:rsidRPr="00890B9D" w:rsidRDefault="004B6E88">
      <w:pPr>
        <w:pStyle w:val="Cross-Reference"/>
      </w:pPr>
      <w:r w:rsidRPr="00890B9D">
        <w:t xml:space="preserve">Refer to section </w:t>
      </w:r>
      <w:r w:rsidR="00AA20A7" w:rsidRPr="00596D1A">
        <w:rPr>
          <w:rStyle w:val="SmartLink"/>
        </w:rPr>
        <w:fldChar w:fldCharType="begin"/>
      </w:r>
      <w:r w:rsidR="00AA20A7" w:rsidRPr="00596D1A">
        <w:rPr>
          <w:rStyle w:val="SmartLink"/>
        </w:rPr>
        <w:instrText xml:space="preserve"> REF _Ref34858371 \r \h </w:instrText>
      </w:r>
      <w:r w:rsidR="00AA20A7" w:rsidRPr="00596D1A">
        <w:rPr>
          <w:rStyle w:val="SmartLink"/>
        </w:rPr>
      </w:r>
      <w:r w:rsidR="00AA20A7" w:rsidRPr="00596D1A">
        <w:rPr>
          <w:rStyle w:val="SmartLink"/>
        </w:rPr>
        <w:fldChar w:fldCharType="separate"/>
      </w:r>
      <w:r w:rsidR="00C14FEC">
        <w:rPr>
          <w:rStyle w:val="SmartLink"/>
        </w:rPr>
        <w:t>10.10</w:t>
      </w:r>
      <w:r w:rsidR="00AA20A7"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_Ref34858368 \h </w:instrText>
      </w:r>
      <w:r w:rsidRPr="00596D1A">
        <w:rPr>
          <w:rStyle w:val="SmartLink"/>
        </w:rPr>
      </w:r>
      <w:r w:rsidRPr="00596D1A">
        <w:rPr>
          <w:rStyle w:val="SmartLink"/>
        </w:rPr>
        <w:fldChar w:fldCharType="separate"/>
      </w:r>
      <w:r w:rsidRPr="00596D1A">
        <w:rPr>
          <w:rStyle w:val="SmartLink"/>
        </w:rPr>
        <w:t>Tax Treatment Codes Permissible per Income Type</w:t>
      </w:r>
      <w:r w:rsidRPr="00596D1A">
        <w:rPr>
          <w:rStyle w:val="SmartLink"/>
        </w:rPr>
        <w:fldChar w:fldCharType="end"/>
      </w:r>
      <w:r w:rsidRPr="00890B9D">
        <w:t>.</w:t>
      </w:r>
    </w:p>
    <w:p w14:paraId="65DFD1A5" w14:textId="07FDF90C" w:rsidR="004B6E88" w:rsidRDefault="004B6E88">
      <w:pPr>
        <w:pStyle w:val="Cross-Reference"/>
      </w:pPr>
      <w:r w:rsidRPr="00890B9D">
        <w:t xml:space="preserve">Refer to section </w:t>
      </w:r>
      <w:r w:rsidR="00452F6A" w:rsidRPr="00596D1A">
        <w:rPr>
          <w:rStyle w:val="SmartLink"/>
        </w:rPr>
        <w:fldChar w:fldCharType="begin"/>
      </w:r>
      <w:r w:rsidR="00452F6A" w:rsidRPr="00596D1A">
        <w:rPr>
          <w:rStyle w:val="SmartLink"/>
        </w:rPr>
        <w:instrText xml:space="preserve"> REF  _Ref33357663 \h \r </w:instrText>
      </w:r>
      <w:r w:rsidR="00452F6A" w:rsidRPr="00596D1A">
        <w:rPr>
          <w:rStyle w:val="SmartLink"/>
        </w:rPr>
      </w:r>
      <w:r w:rsidR="00452F6A" w:rsidRPr="00596D1A">
        <w:rPr>
          <w:rStyle w:val="SmartLink"/>
        </w:rPr>
        <w:fldChar w:fldCharType="separate"/>
      </w:r>
      <w:r w:rsidR="00C14FEC">
        <w:rPr>
          <w:rStyle w:val="SmartLink"/>
        </w:rPr>
        <w:t>10.11</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890B9D">
        <w:t>.</w:t>
      </w:r>
    </w:p>
    <w:p w14:paraId="4359F5C3" w14:textId="227A7F15" w:rsidR="002B283F" w:rsidRPr="00890B9D" w:rsidRDefault="002B283F">
      <w:pPr>
        <w:pStyle w:val="Cross-Reference"/>
      </w:pPr>
      <w:r>
        <w:t xml:space="preserve">Refer to the </w:t>
      </w:r>
      <w:hyperlink r:id="rId124" w:history="1">
        <w:r w:rsidRPr="002B283F">
          <w:rPr>
            <w:rStyle w:val="Hyperlink"/>
          </w:rPr>
          <w:t>Income Types/Country Codes Position Paper</w:t>
        </w:r>
      </w:hyperlink>
      <w:r>
        <w:t xml:space="preserve"> for detailed requirements</w:t>
      </w:r>
      <w:r w:rsidR="006E255D">
        <w:t>.</w:t>
      </w:r>
    </w:p>
    <w:p w14:paraId="567A9144" w14:textId="77777777" w:rsidR="003A0473" w:rsidRPr="00890B9D" w:rsidRDefault="003A0473" w:rsidP="004A0EAE">
      <w:pPr>
        <w:pStyle w:val="Heading3"/>
      </w:pPr>
      <w:r w:rsidRPr="00890B9D">
        <w:t>Inbound Assignees to Australia</w:t>
      </w:r>
      <w:r w:rsidR="00870951" w:rsidRPr="00890B9D">
        <w:t xml:space="preserve"> (IAA)</w:t>
      </w:r>
    </w:p>
    <w:p w14:paraId="3723C4E1" w14:textId="77777777" w:rsidR="003A0473" w:rsidRPr="00890B9D" w:rsidRDefault="003A0473" w:rsidP="000E6760">
      <w:pPr>
        <w:pStyle w:val="BodyText"/>
      </w:pPr>
      <w:r w:rsidRPr="00890B9D">
        <w:t>The business rules for inbound assignees to Australia are:</w:t>
      </w:r>
    </w:p>
    <w:p w14:paraId="7244CA25" w14:textId="77777777" w:rsidR="002C1723" w:rsidRPr="00890B9D" w:rsidRDefault="00075108" w:rsidP="004E1335">
      <w:pPr>
        <w:pStyle w:val="ListNumber"/>
        <w:numPr>
          <w:ilvl w:val="0"/>
          <w:numId w:val="37"/>
        </w:numPr>
      </w:pPr>
      <w:r w:rsidRPr="00890B9D">
        <w:t>C</w:t>
      </w:r>
      <w:r w:rsidR="00452E38" w:rsidRPr="00890B9D">
        <w:t xml:space="preserve">ountry codes are </w:t>
      </w:r>
      <w:r w:rsidRPr="00890B9D">
        <w:t xml:space="preserve">required </w:t>
      </w:r>
      <w:r w:rsidR="00452E38" w:rsidRPr="00890B9D">
        <w:t>to be reported for this Income Type.</w:t>
      </w:r>
    </w:p>
    <w:p w14:paraId="540BE88C" w14:textId="77777777" w:rsidR="00452E38" w:rsidRPr="00890B9D" w:rsidRDefault="00452E38" w:rsidP="004E1335">
      <w:pPr>
        <w:pStyle w:val="ListNumber"/>
        <w:numPr>
          <w:ilvl w:val="0"/>
          <w:numId w:val="7"/>
        </w:numPr>
      </w:pPr>
      <w:r w:rsidRPr="00890B9D">
        <w:lastRenderedPageBreak/>
        <w:t>Only valid Tax Treatment codes may be reported for this Income Type</w:t>
      </w:r>
      <w:r w:rsidR="00CB1DA6" w:rsidRPr="00890B9D">
        <w:t>.</w:t>
      </w:r>
    </w:p>
    <w:p w14:paraId="67E52D7B" w14:textId="77777777" w:rsidR="00452E38" w:rsidRPr="00890B9D" w:rsidRDefault="00452E38" w:rsidP="004E1335">
      <w:pPr>
        <w:pStyle w:val="ListNumber"/>
        <w:numPr>
          <w:ilvl w:val="0"/>
          <w:numId w:val="7"/>
        </w:numPr>
      </w:pPr>
      <w:r w:rsidRPr="00890B9D">
        <w:t>Only valid Payment Types may be reported for this Income Type</w:t>
      </w:r>
      <w:r w:rsidR="00CB1DA6" w:rsidRPr="00890B9D">
        <w:t>.</w:t>
      </w:r>
    </w:p>
    <w:p w14:paraId="5E0EB3BB" w14:textId="77777777" w:rsidR="00452E38" w:rsidRPr="00890B9D" w:rsidRDefault="00452E38" w:rsidP="004E1335">
      <w:pPr>
        <w:pStyle w:val="ListNumber"/>
        <w:numPr>
          <w:ilvl w:val="0"/>
          <w:numId w:val="7"/>
        </w:numPr>
      </w:pPr>
      <w:r w:rsidRPr="00890B9D">
        <w:t>The payer of this class of payee is eligible for, but may not require, a concession for:</w:t>
      </w:r>
    </w:p>
    <w:p w14:paraId="7511E3EC" w14:textId="49E4CF7C" w:rsidR="00452E38" w:rsidRPr="00C24540" w:rsidRDefault="00452E38" w:rsidP="00F9024B">
      <w:pPr>
        <w:pStyle w:val="ListNumber2"/>
      </w:pPr>
      <w:r w:rsidRPr="00C24540">
        <w:rPr>
          <w:rStyle w:val="IntenseEmphasis"/>
        </w:rPr>
        <w:t xml:space="preserve">Deferred </w:t>
      </w:r>
      <w:proofErr w:type="spellStart"/>
      <w:r w:rsidRPr="00C24540">
        <w:rPr>
          <w:rStyle w:val="IntenseEmphasis"/>
        </w:rPr>
        <w:t>Lodgment</w:t>
      </w:r>
      <w:proofErr w:type="spellEnd"/>
      <w:r w:rsidRPr="00C24540">
        <w:t xml:space="preserve"> – </w:t>
      </w:r>
      <w:r w:rsidR="00ED781D" w:rsidRPr="00ED781D">
        <w:t>reporting payments subject to withholding “on or before payday”, the report may be deferred until the last day of the month after the relevant payment was made. A “reasonable estimate” may be provided if actual amounts are not known but must be corrected on or before finalisation</w:t>
      </w:r>
      <w:r w:rsidRPr="00C24540">
        <w:t xml:space="preserve">. </w:t>
      </w:r>
    </w:p>
    <w:p w14:paraId="4A61D084" w14:textId="5C7C94F4" w:rsidR="00452E38" w:rsidRPr="00C24540" w:rsidRDefault="00452E38" w:rsidP="00F9024B">
      <w:pPr>
        <w:pStyle w:val="ListNumber2"/>
      </w:pPr>
      <w:r w:rsidRPr="00C24540">
        <w:rPr>
          <w:rStyle w:val="IntenseEmphasis"/>
        </w:rPr>
        <w:t>Deferred Finalisation</w:t>
      </w:r>
      <w:r w:rsidRPr="00C24540">
        <w:t xml:space="preserve"> – </w:t>
      </w:r>
      <w:r w:rsidR="00A702A4" w:rsidRPr="00A702A4">
        <w:t>finalising the payee income by 14 July, the finalisation may be deferred by one month: until 14 August of that same year</w:t>
      </w:r>
      <w:r w:rsidRPr="00C24540">
        <w:t>.</w:t>
      </w:r>
    </w:p>
    <w:p w14:paraId="2589347E" w14:textId="77777777" w:rsidR="001B56E4" w:rsidRPr="00890B9D" w:rsidRDefault="001B56E4" w:rsidP="004E1335">
      <w:pPr>
        <w:pStyle w:val="ListNumber"/>
      </w:pPr>
      <w:r w:rsidRPr="00557AC2">
        <w:t xml:space="preserve">This concessional reporting Income Type does not have to be reported for income for the specific payee if reporting concessions are not </w:t>
      </w:r>
      <w:r w:rsidRPr="00890B9D">
        <w:t>required, however, if reporting concessions are required, the income must be so classified.</w:t>
      </w:r>
    </w:p>
    <w:p w14:paraId="1BAF85C4" w14:textId="77777777" w:rsidR="000A7305" w:rsidRPr="00890B9D" w:rsidRDefault="000A7305" w:rsidP="004E1335">
      <w:pPr>
        <w:pStyle w:val="ListNumber"/>
      </w:pPr>
      <w:r w:rsidRPr="00890B9D">
        <w:t>This new Income Type cannot be reported for payments prior to 01/07/2020.</w:t>
      </w:r>
    </w:p>
    <w:p w14:paraId="37AB6853" w14:textId="10B0DEAD" w:rsidR="00740CEA" w:rsidRPr="00890B9D" w:rsidRDefault="00740CEA">
      <w:pPr>
        <w:pStyle w:val="Cross-Reference"/>
      </w:pPr>
      <w:r w:rsidRPr="00890B9D">
        <w:t xml:space="preserve">Refer to context in section </w:t>
      </w:r>
      <w:r w:rsidR="0010667F" w:rsidRPr="00596D1A">
        <w:rPr>
          <w:rStyle w:val="SmartLink"/>
        </w:rPr>
        <w:fldChar w:fldCharType="begin"/>
      </w:r>
      <w:r w:rsidR="0010667F" w:rsidRPr="00596D1A">
        <w:rPr>
          <w:rStyle w:val="SmartLink"/>
        </w:rPr>
        <w:instrText xml:space="preserve"> REF _Ref33890369 \w \h </w:instrText>
      </w:r>
      <w:r w:rsidR="0010667F" w:rsidRPr="00596D1A">
        <w:rPr>
          <w:rStyle w:val="SmartLink"/>
        </w:rPr>
      </w:r>
      <w:r w:rsidR="0010667F" w:rsidRPr="00596D1A">
        <w:rPr>
          <w:rStyle w:val="SmartLink"/>
        </w:rPr>
        <w:fldChar w:fldCharType="separate"/>
      </w:r>
      <w:r w:rsidR="00C14FEC">
        <w:rPr>
          <w:rStyle w:val="SmartLink"/>
        </w:rPr>
        <w:t>4.6.1</w:t>
      </w:r>
      <w:r w:rsidR="0010667F"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_Ref33890369 \h </w:instrText>
      </w:r>
      <w:r w:rsidRPr="00596D1A">
        <w:rPr>
          <w:rStyle w:val="SmartLink"/>
        </w:rPr>
      </w:r>
      <w:r w:rsidRPr="00596D1A">
        <w:rPr>
          <w:rStyle w:val="SmartLink"/>
        </w:rPr>
        <w:fldChar w:fldCharType="separate"/>
      </w:r>
      <w:r w:rsidRPr="00596D1A">
        <w:rPr>
          <w:rStyle w:val="SmartLink"/>
        </w:rPr>
        <w:t>Income Stream Type Code</w:t>
      </w:r>
      <w:r w:rsidRPr="00596D1A">
        <w:rPr>
          <w:rStyle w:val="SmartLink"/>
        </w:rPr>
        <w:fldChar w:fldCharType="end"/>
      </w:r>
      <w:r w:rsidRPr="00890B9D">
        <w:t>.</w:t>
      </w:r>
    </w:p>
    <w:p w14:paraId="45CE13DD" w14:textId="0720F33F" w:rsidR="004B6E88" w:rsidRPr="00890B9D" w:rsidRDefault="004B6E88">
      <w:pPr>
        <w:pStyle w:val="Cross-Reference"/>
      </w:pPr>
      <w:r w:rsidRPr="00890B9D">
        <w:t xml:space="preserve">Refer to section </w:t>
      </w:r>
      <w:r w:rsidR="00AA20A7" w:rsidRPr="00596D1A">
        <w:rPr>
          <w:rStyle w:val="SmartLink"/>
        </w:rPr>
        <w:fldChar w:fldCharType="begin"/>
      </w:r>
      <w:r w:rsidR="00AA20A7" w:rsidRPr="00596D1A">
        <w:rPr>
          <w:rStyle w:val="SmartLink"/>
        </w:rPr>
        <w:instrText xml:space="preserve"> REF _Ref34858371 \r \h </w:instrText>
      </w:r>
      <w:r w:rsidR="00AA20A7" w:rsidRPr="00596D1A">
        <w:rPr>
          <w:rStyle w:val="SmartLink"/>
        </w:rPr>
      </w:r>
      <w:r w:rsidR="00AA20A7" w:rsidRPr="00596D1A">
        <w:rPr>
          <w:rStyle w:val="SmartLink"/>
        </w:rPr>
        <w:fldChar w:fldCharType="separate"/>
      </w:r>
      <w:r w:rsidR="00C14FEC">
        <w:rPr>
          <w:rStyle w:val="SmartLink"/>
        </w:rPr>
        <w:t>10.10</w:t>
      </w:r>
      <w:r w:rsidR="00AA20A7"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_Ref34858368 \h </w:instrText>
      </w:r>
      <w:r w:rsidRPr="00596D1A">
        <w:rPr>
          <w:rStyle w:val="SmartLink"/>
        </w:rPr>
      </w:r>
      <w:r w:rsidRPr="00596D1A">
        <w:rPr>
          <w:rStyle w:val="SmartLink"/>
        </w:rPr>
        <w:fldChar w:fldCharType="separate"/>
      </w:r>
      <w:r w:rsidRPr="00596D1A">
        <w:rPr>
          <w:rStyle w:val="SmartLink"/>
        </w:rPr>
        <w:t>Tax Treatment Codes Permissible per Income Type</w:t>
      </w:r>
      <w:r w:rsidRPr="00596D1A">
        <w:rPr>
          <w:rStyle w:val="SmartLink"/>
        </w:rPr>
        <w:fldChar w:fldCharType="end"/>
      </w:r>
      <w:r w:rsidRPr="00890B9D">
        <w:t>.</w:t>
      </w:r>
    </w:p>
    <w:p w14:paraId="0DDCEBB7" w14:textId="76338FE6" w:rsidR="004B6E88" w:rsidRDefault="004B6E88">
      <w:pPr>
        <w:pStyle w:val="Cross-Reference"/>
      </w:pPr>
      <w:r w:rsidRPr="00890B9D">
        <w:t xml:space="preserve">Refer to section </w:t>
      </w:r>
      <w:r w:rsidR="00452F6A" w:rsidRPr="00596D1A">
        <w:rPr>
          <w:rStyle w:val="SmartLink"/>
        </w:rPr>
        <w:fldChar w:fldCharType="begin"/>
      </w:r>
      <w:r w:rsidR="00452F6A" w:rsidRPr="00596D1A">
        <w:rPr>
          <w:rStyle w:val="SmartLink"/>
        </w:rPr>
        <w:instrText xml:space="preserve"> REF  _Ref33357663 \h \r </w:instrText>
      </w:r>
      <w:r w:rsidR="00452F6A" w:rsidRPr="00596D1A">
        <w:rPr>
          <w:rStyle w:val="SmartLink"/>
        </w:rPr>
      </w:r>
      <w:r w:rsidR="00452F6A" w:rsidRPr="00596D1A">
        <w:rPr>
          <w:rStyle w:val="SmartLink"/>
        </w:rPr>
        <w:fldChar w:fldCharType="separate"/>
      </w:r>
      <w:r w:rsidR="00C14FEC">
        <w:rPr>
          <w:rStyle w:val="SmartLink"/>
        </w:rPr>
        <w:t>10.11</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890B9D">
        <w:t>.</w:t>
      </w:r>
    </w:p>
    <w:p w14:paraId="2E096823" w14:textId="187F1673" w:rsidR="002B283F" w:rsidRPr="00890B9D" w:rsidRDefault="002B283F">
      <w:pPr>
        <w:pStyle w:val="Cross-Reference"/>
      </w:pPr>
      <w:r>
        <w:t xml:space="preserve">Refer to the </w:t>
      </w:r>
      <w:hyperlink r:id="rId125" w:history="1">
        <w:r w:rsidRPr="002B283F">
          <w:rPr>
            <w:rStyle w:val="Hyperlink"/>
          </w:rPr>
          <w:t>Income Types/Country Codes Position Paper</w:t>
        </w:r>
      </w:hyperlink>
      <w:r>
        <w:t xml:space="preserve"> for detailed requirements</w:t>
      </w:r>
      <w:r w:rsidR="006E255D">
        <w:t>.</w:t>
      </w:r>
    </w:p>
    <w:p w14:paraId="6F4B8A91" w14:textId="77777777" w:rsidR="003A0473" w:rsidRPr="00890B9D" w:rsidRDefault="00870951" w:rsidP="004A0EAE">
      <w:pPr>
        <w:pStyle w:val="Heading3"/>
      </w:pPr>
      <w:r w:rsidRPr="00890B9D">
        <w:t>W</w:t>
      </w:r>
      <w:r w:rsidR="003A0473" w:rsidRPr="00890B9D">
        <w:t xml:space="preserve">orking </w:t>
      </w:r>
      <w:r w:rsidRPr="00890B9D">
        <w:t>H</w:t>
      </w:r>
      <w:r w:rsidR="003A0473" w:rsidRPr="00890B9D">
        <w:t xml:space="preserve">oliday </w:t>
      </w:r>
      <w:r w:rsidRPr="00890B9D">
        <w:t>M</w:t>
      </w:r>
      <w:r w:rsidR="003A0473" w:rsidRPr="00890B9D">
        <w:t>akers</w:t>
      </w:r>
      <w:r w:rsidRPr="00890B9D">
        <w:t xml:space="preserve"> (WHM)</w:t>
      </w:r>
    </w:p>
    <w:p w14:paraId="400FDAA1" w14:textId="77777777" w:rsidR="003A0473" w:rsidRPr="00557AC2" w:rsidRDefault="003A0473" w:rsidP="000E6760">
      <w:pPr>
        <w:pStyle w:val="BodyText"/>
      </w:pPr>
      <w:r w:rsidRPr="00557AC2">
        <w:t xml:space="preserve">The business rules for </w:t>
      </w:r>
      <w:r w:rsidR="00615D27" w:rsidRPr="00557AC2">
        <w:t>w</w:t>
      </w:r>
      <w:r w:rsidRPr="00557AC2">
        <w:t>orking holiday makers are:</w:t>
      </w:r>
    </w:p>
    <w:p w14:paraId="3B43395E" w14:textId="77777777" w:rsidR="00B727A0" w:rsidRPr="00557AC2" w:rsidRDefault="000D3911" w:rsidP="004E1335">
      <w:pPr>
        <w:pStyle w:val="ListNumber"/>
        <w:numPr>
          <w:ilvl w:val="0"/>
          <w:numId w:val="38"/>
        </w:numPr>
      </w:pPr>
      <w:r w:rsidRPr="00557AC2">
        <w:t>C</w:t>
      </w:r>
      <w:r w:rsidR="00B727A0" w:rsidRPr="00557AC2">
        <w:t xml:space="preserve">ountry codes are </w:t>
      </w:r>
      <w:r w:rsidR="00FD1509" w:rsidRPr="00557AC2">
        <w:t>required</w:t>
      </w:r>
      <w:r w:rsidR="00B727A0" w:rsidRPr="00557AC2">
        <w:t xml:space="preserve"> to be reported for this Income Type.</w:t>
      </w:r>
    </w:p>
    <w:p w14:paraId="1CFC8DB0" w14:textId="463A4BF4" w:rsidR="00FD1509" w:rsidRPr="00557AC2" w:rsidRDefault="0077173F" w:rsidP="004E1335">
      <w:pPr>
        <w:pStyle w:val="ListNumber"/>
        <w:numPr>
          <w:ilvl w:val="0"/>
          <w:numId w:val="38"/>
        </w:numPr>
      </w:pPr>
      <w:r w:rsidRPr="00557AC2">
        <w:t xml:space="preserve">The </w:t>
      </w:r>
      <w:r w:rsidR="00AC5264" w:rsidRPr="00557AC2">
        <w:t>country of tax residency (“home” country) of the payee, as per their Visa arrangements</w:t>
      </w:r>
      <w:r w:rsidR="00C06895" w:rsidRPr="00557AC2">
        <w:t>, must be reported</w:t>
      </w:r>
      <w:r w:rsidR="00F14CE4">
        <w:t>.</w:t>
      </w:r>
    </w:p>
    <w:p w14:paraId="1FD457CE" w14:textId="77777777" w:rsidR="0078409B" w:rsidRPr="00557AC2" w:rsidRDefault="0078409B" w:rsidP="004E1335">
      <w:pPr>
        <w:pStyle w:val="ListNumber"/>
        <w:numPr>
          <w:ilvl w:val="0"/>
          <w:numId w:val="38"/>
        </w:numPr>
      </w:pPr>
      <w:r w:rsidRPr="00557AC2">
        <w:t xml:space="preserve">If the payee is </w:t>
      </w:r>
      <w:r w:rsidR="00452E3E" w:rsidRPr="00557AC2">
        <w:t xml:space="preserve">engaged by a labour hire business as a </w:t>
      </w:r>
      <w:r w:rsidR="00452E3E" w:rsidRPr="004E1335">
        <w:rPr>
          <w:b/>
        </w:rPr>
        <w:t>contractor</w:t>
      </w:r>
      <w:r w:rsidR="00452E3E" w:rsidRPr="00557AC2">
        <w:t>, then payments must be reported under Labour Hire Income Type.</w:t>
      </w:r>
    </w:p>
    <w:p w14:paraId="30393C86" w14:textId="77777777" w:rsidR="00B727A0" w:rsidRPr="00557AC2" w:rsidRDefault="00DD4D01" w:rsidP="004E1335">
      <w:pPr>
        <w:pStyle w:val="ListNumber"/>
        <w:numPr>
          <w:ilvl w:val="0"/>
          <w:numId w:val="7"/>
        </w:numPr>
      </w:pPr>
      <w:r w:rsidRPr="00557AC2">
        <w:t xml:space="preserve">Only valid Tax Treatment </w:t>
      </w:r>
      <w:r w:rsidR="00B727A0" w:rsidRPr="00557AC2">
        <w:t>codes may be reported for this Income Type.</w:t>
      </w:r>
    </w:p>
    <w:p w14:paraId="1ED3AD7C" w14:textId="77777777" w:rsidR="007C1D36" w:rsidRPr="00557AC2" w:rsidRDefault="007C1D36" w:rsidP="004E1335">
      <w:pPr>
        <w:pStyle w:val="ListNumber"/>
        <w:numPr>
          <w:ilvl w:val="0"/>
          <w:numId w:val="7"/>
        </w:numPr>
      </w:pPr>
      <w:r w:rsidRPr="00557AC2">
        <w:t>Only valid Payment Types may be reported for this Income Type</w:t>
      </w:r>
      <w:r w:rsidR="0004041E" w:rsidRPr="00557AC2">
        <w:t>.</w:t>
      </w:r>
    </w:p>
    <w:p w14:paraId="39B3287E" w14:textId="5FD58404" w:rsidR="00740CEA" w:rsidRPr="00557AC2" w:rsidRDefault="00740CEA">
      <w:pPr>
        <w:pStyle w:val="Cross-Reference"/>
      </w:pPr>
      <w:r w:rsidRPr="00557AC2">
        <w:t xml:space="preserve">Refer to context in section </w:t>
      </w:r>
      <w:r w:rsidR="0010667F" w:rsidRPr="00596D1A">
        <w:rPr>
          <w:rStyle w:val="SmartLink"/>
        </w:rPr>
        <w:fldChar w:fldCharType="begin"/>
      </w:r>
      <w:r w:rsidR="0010667F" w:rsidRPr="00596D1A">
        <w:rPr>
          <w:rStyle w:val="SmartLink"/>
        </w:rPr>
        <w:instrText xml:space="preserve"> REF _Ref33890369 \w \h </w:instrText>
      </w:r>
      <w:r w:rsidR="0010667F" w:rsidRPr="00596D1A">
        <w:rPr>
          <w:rStyle w:val="SmartLink"/>
        </w:rPr>
      </w:r>
      <w:r w:rsidR="0010667F" w:rsidRPr="00596D1A">
        <w:rPr>
          <w:rStyle w:val="SmartLink"/>
        </w:rPr>
        <w:fldChar w:fldCharType="separate"/>
      </w:r>
      <w:r w:rsidR="00C14FEC">
        <w:rPr>
          <w:rStyle w:val="SmartLink"/>
        </w:rPr>
        <w:t>4.6.1</w:t>
      </w:r>
      <w:r w:rsidR="0010667F"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_Ref33890369 \h </w:instrText>
      </w:r>
      <w:r w:rsidR="00557AC2" w:rsidRP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Income Stream Type Code</w:t>
      </w:r>
      <w:r w:rsidRPr="00596D1A">
        <w:rPr>
          <w:rStyle w:val="SmartLink"/>
        </w:rPr>
        <w:fldChar w:fldCharType="end"/>
      </w:r>
      <w:r w:rsidRPr="00557AC2">
        <w:t>.</w:t>
      </w:r>
    </w:p>
    <w:p w14:paraId="29253753" w14:textId="4DB1FC8F" w:rsidR="004B6E88" w:rsidRPr="00557AC2" w:rsidRDefault="004B6E88">
      <w:pPr>
        <w:pStyle w:val="Cross-Reference"/>
      </w:pPr>
      <w:r w:rsidRPr="00557AC2">
        <w:t xml:space="preserve">Refer to section </w:t>
      </w:r>
      <w:r w:rsidR="00452F6A" w:rsidRPr="00596D1A">
        <w:rPr>
          <w:rStyle w:val="SmartLink"/>
        </w:rPr>
        <w:fldChar w:fldCharType="begin"/>
      </w:r>
      <w:r w:rsidR="00452F6A" w:rsidRPr="00596D1A">
        <w:rPr>
          <w:rStyle w:val="SmartLink"/>
        </w:rPr>
        <w:instrText xml:space="preserve"> REF _Ref34858371 \r \h </w:instrText>
      </w:r>
      <w:r w:rsidR="00452F6A" w:rsidRPr="00596D1A">
        <w:rPr>
          <w:rStyle w:val="SmartLink"/>
        </w:rPr>
      </w:r>
      <w:r w:rsidR="00452F6A" w:rsidRPr="00596D1A">
        <w:rPr>
          <w:rStyle w:val="SmartLink"/>
        </w:rPr>
        <w:fldChar w:fldCharType="separate"/>
      </w:r>
      <w:r w:rsidR="00C14FEC">
        <w:rPr>
          <w:rStyle w:val="SmartLink"/>
        </w:rPr>
        <w:t>10.10</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_Ref34858368 \h </w:instrText>
      </w:r>
      <w:r w:rsidR="00557AC2" w:rsidRP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Tax Treatment Codes Permissible per Income Type</w:t>
      </w:r>
      <w:r w:rsidRPr="00596D1A">
        <w:rPr>
          <w:rStyle w:val="SmartLink"/>
        </w:rPr>
        <w:fldChar w:fldCharType="end"/>
      </w:r>
      <w:r w:rsidRPr="00557AC2">
        <w:t>.</w:t>
      </w:r>
    </w:p>
    <w:p w14:paraId="13C844EB" w14:textId="7C6BF617" w:rsidR="004B6E88" w:rsidRDefault="004B6E88">
      <w:pPr>
        <w:pStyle w:val="Cross-Reference"/>
      </w:pPr>
      <w:r w:rsidRPr="00557AC2">
        <w:t xml:space="preserve">Refer to section </w:t>
      </w:r>
      <w:r w:rsidR="00452F6A" w:rsidRPr="00596D1A">
        <w:rPr>
          <w:rStyle w:val="SmartLink"/>
        </w:rPr>
        <w:fldChar w:fldCharType="begin"/>
      </w:r>
      <w:r w:rsidR="00452F6A" w:rsidRPr="00596D1A">
        <w:rPr>
          <w:rStyle w:val="SmartLink"/>
        </w:rPr>
        <w:instrText xml:space="preserve"> REF  _Ref33357663 \h \r </w:instrText>
      </w:r>
      <w:r w:rsidR="00452F6A" w:rsidRPr="00596D1A">
        <w:rPr>
          <w:rStyle w:val="SmartLink"/>
        </w:rPr>
      </w:r>
      <w:r w:rsidR="00452F6A" w:rsidRPr="00596D1A">
        <w:rPr>
          <w:rStyle w:val="SmartLink"/>
        </w:rPr>
        <w:fldChar w:fldCharType="separate"/>
      </w:r>
      <w:r w:rsidR="00C14FEC">
        <w:rPr>
          <w:rStyle w:val="SmartLink"/>
        </w:rPr>
        <w:t>10.11</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00557AC2" w:rsidRP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557AC2">
        <w:t>.</w:t>
      </w:r>
    </w:p>
    <w:p w14:paraId="2B06A27C" w14:textId="4F3BFD59" w:rsidR="002B283F" w:rsidRPr="00557AC2" w:rsidRDefault="002B283F">
      <w:pPr>
        <w:pStyle w:val="Cross-Reference"/>
      </w:pPr>
      <w:r>
        <w:t xml:space="preserve">Refer to the </w:t>
      </w:r>
      <w:hyperlink r:id="rId126" w:history="1">
        <w:r w:rsidRPr="002B283F">
          <w:rPr>
            <w:rStyle w:val="Hyperlink"/>
          </w:rPr>
          <w:t>Income Types/Country Codes Position Paper</w:t>
        </w:r>
      </w:hyperlink>
      <w:r>
        <w:t xml:space="preserve"> for detailed requirements</w:t>
      </w:r>
      <w:r w:rsidR="006E255D">
        <w:t>.</w:t>
      </w:r>
    </w:p>
    <w:p w14:paraId="0508B614" w14:textId="5031190F" w:rsidR="003A0473" w:rsidRPr="00890B9D" w:rsidRDefault="003A0473" w:rsidP="004A0EAE">
      <w:pPr>
        <w:pStyle w:val="Heading3"/>
      </w:pPr>
      <w:r w:rsidRPr="00890B9D">
        <w:t>Seasonal Worker Programme</w:t>
      </w:r>
      <w:r w:rsidR="00615D27" w:rsidRPr="00890B9D">
        <w:t xml:space="preserve"> (SWP)</w:t>
      </w:r>
    </w:p>
    <w:p w14:paraId="3A3DD46A" w14:textId="069B3A95" w:rsidR="003A0473" w:rsidRPr="00890B9D" w:rsidRDefault="003A0473" w:rsidP="000E6760">
      <w:pPr>
        <w:pStyle w:val="BodyText"/>
      </w:pPr>
      <w:r w:rsidRPr="00890B9D">
        <w:t xml:space="preserve">The business rules for </w:t>
      </w:r>
      <w:r w:rsidR="007774F8">
        <w:t xml:space="preserve">the </w:t>
      </w:r>
      <w:r w:rsidRPr="00890B9D">
        <w:t>seasonal worker programme are:</w:t>
      </w:r>
    </w:p>
    <w:p w14:paraId="710AB45B" w14:textId="77777777" w:rsidR="00CA0A76" w:rsidRPr="00557AC2" w:rsidRDefault="00CA0A76" w:rsidP="004E1335">
      <w:pPr>
        <w:pStyle w:val="ListNumber"/>
        <w:numPr>
          <w:ilvl w:val="0"/>
          <w:numId w:val="39"/>
        </w:numPr>
      </w:pPr>
      <w:r w:rsidRPr="00557AC2">
        <w:t>No country codes are permitted to be reported for this Income Type.</w:t>
      </w:r>
    </w:p>
    <w:p w14:paraId="42B5FCB2" w14:textId="77777777" w:rsidR="00CA0A76" w:rsidRPr="00557AC2" w:rsidRDefault="00CA0A76" w:rsidP="004E1335">
      <w:pPr>
        <w:pStyle w:val="ListNumber"/>
        <w:numPr>
          <w:ilvl w:val="0"/>
          <w:numId w:val="39"/>
        </w:numPr>
      </w:pPr>
      <w:r w:rsidRPr="00557AC2">
        <w:t xml:space="preserve">If the payee is engaged by a labour hire business as a </w:t>
      </w:r>
      <w:r w:rsidRPr="004E1335">
        <w:rPr>
          <w:b/>
        </w:rPr>
        <w:t>contractor</w:t>
      </w:r>
      <w:r w:rsidRPr="00557AC2">
        <w:t>, then payments must be reported under Labour Hire Income Type.</w:t>
      </w:r>
    </w:p>
    <w:p w14:paraId="5AAC1965" w14:textId="77777777" w:rsidR="00CA0A76" w:rsidRPr="00557AC2" w:rsidRDefault="00CA0A76" w:rsidP="004E1335">
      <w:pPr>
        <w:pStyle w:val="ListNumber"/>
        <w:numPr>
          <w:ilvl w:val="0"/>
          <w:numId w:val="7"/>
        </w:numPr>
      </w:pPr>
      <w:r w:rsidRPr="00557AC2">
        <w:t>Only valid Tax Treatment codes may be reported for this Income Type.</w:t>
      </w:r>
    </w:p>
    <w:p w14:paraId="175724A4" w14:textId="77777777" w:rsidR="00CA0A76" w:rsidRPr="00557AC2" w:rsidRDefault="00CA0A76" w:rsidP="004E1335">
      <w:pPr>
        <w:pStyle w:val="ListNumber"/>
        <w:numPr>
          <w:ilvl w:val="0"/>
          <w:numId w:val="7"/>
        </w:numPr>
      </w:pPr>
      <w:r w:rsidRPr="00557AC2">
        <w:t>Only valid Payment Types may be reported for this Income Type</w:t>
      </w:r>
      <w:r w:rsidR="0004041E" w:rsidRPr="00557AC2">
        <w:t>.</w:t>
      </w:r>
    </w:p>
    <w:p w14:paraId="05255F1B" w14:textId="77777777" w:rsidR="000A7305" w:rsidRPr="00557AC2" w:rsidRDefault="000A7305" w:rsidP="004E1335">
      <w:pPr>
        <w:pStyle w:val="ListNumber"/>
        <w:numPr>
          <w:ilvl w:val="0"/>
          <w:numId w:val="7"/>
        </w:numPr>
      </w:pPr>
      <w:r w:rsidRPr="00557AC2">
        <w:t>This new Income Type cannot be reported for payments prior to 01/07/2020.</w:t>
      </w:r>
    </w:p>
    <w:p w14:paraId="05BE32C7" w14:textId="1D39F4E3" w:rsidR="00FE583E" w:rsidRPr="00557AC2" w:rsidRDefault="00FE583E">
      <w:pPr>
        <w:pStyle w:val="Cross-Reference"/>
      </w:pPr>
      <w:r w:rsidRPr="00557AC2">
        <w:t xml:space="preserve">Refer to context in section </w:t>
      </w:r>
      <w:r w:rsidR="0010667F" w:rsidRPr="00596D1A">
        <w:rPr>
          <w:rStyle w:val="SmartLink"/>
        </w:rPr>
        <w:fldChar w:fldCharType="begin"/>
      </w:r>
      <w:r w:rsidR="0010667F" w:rsidRPr="00596D1A">
        <w:rPr>
          <w:rStyle w:val="SmartLink"/>
        </w:rPr>
        <w:instrText xml:space="preserve"> REF _Ref33890369 \w \h </w:instrText>
      </w:r>
      <w:r w:rsidR="0010667F" w:rsidRPr="00596D1A">
        <w:rPr>
          <w:rStyle w:val="SmartLink"/>
        </w:rPr>
      </w:r>
      <w:r w:rsidR="0010667F" w:rsidRPr="00596D1A">
        <w:rPr>
          <w:rStyle w:val="SmartLink"/>
        </w:rPr>
        <w:fldChar w:fldCharType="separate"/>
      </w:r>
      <w:r w:rsidR="00C14FEC">
        <w:rPr>
          <w:rStyle w:val="SmartLink"/>
        </w:rPr>
        <w:t>4.6.1</w:t>
      </w:r>
      <w:r w:rsidR="0010667F"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_Ref33890369 \h </w:instrText>
      </w:r>
      <w:r w:rsidR="00557AC2" w:rsidRP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Income Stream Type Code</w:t>
      </w:r>
      <w:r w:rsidRPr="00596D1A">
        <w:rPr>
          <w:rStyle w:val="SmartLink"/>
        </w:rPr>
        <w:fldChar w:fldCharType="end"/>
      </w:r>
      <w:r w:rsidRPr="00557AC2">
        <w:t>.</w:t>
      </w:r>
    </w:p>
    <w:p w14:paraId="6CAEB6F6" w14:textId="33A44AF4" w:rsidR="004B6E88" w:rsidRPr="00557AC2" w:rsidRDefault="004B6E88">
      <w:pPr>
        <w:pStyle w:val="Cross-Reference"/>
      </w:pPr>
      <w:r w:rsidRPr="00557AC2">
        <w:t xml:space="preserve">Refer to section </w:t>
      </w:r>
      <w:r w:rsidR="001460D1" w:rsidRPr="00596D1A">
        <w:rPr>
          <w:rStyle w:val="SmartLink"/>
        </w:rPr>
        <w:fldChar w:fldCharType="begin"/>
      </w:r>
      <w:r w:rsidR="001460D1" w:rsidRPr="00596D1A">
        <w:rPr>
          <w:rStyle w:val="SmartLink"/>
        </w:rPr>
        <w:instrText xml:space="preserve"> REF _Ref34858371 \r \h </w:instrText>
      </w:r>
      <w:r w:rsidR="001460D1" w:rsidRPr="00596D1A">
        <w:rPr>
          <w:rStyle w:val="SmartLink"/>
        </w:rPr>
      </w:r>
      <w:r w:rsidR="001460D1" w:rsidRPr="00596D1A">
        <w:rPr>
          <w:rStyle w:val="SmartLink"/>
        </w:rPr>
        <w:fldChar w:fldCharType="separate"/>
      </w:r>
      <w:r w:rsidR="00C14FEC">
        <w:rPr>
          <w:rStyle w:val="SmartLink"/>
        </w:rPr>
        <w:t>10.10</w:t>
      </w:r>
      <w:r w:rsidR="001460D1"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_Ref34858368 \h </w:instrText>
      </w:r>
      <w:r w:rsidR="00557AC2" w:rsidRP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Tax Treatment Codes Permissible per Income Type</w:t>
      </w:r>
      <w:r w:rsidRPr="00596D1A">
        <w:rPr>
          <w:rStyle w:val="SmartLink"/>
        </w:rPr>
        <w:fldChar w:fldCharType="end"/>
      </w:r>
      <w:r w:rsidRPr="00557AC2">
        <w:t>.</w:t>
      </w:r>
    </w:p>
    <w:p w14:paraId="05ADDDD4" w14:textId="5E54FD85" w:rsidR="004B6E88" w:rsidRDefault="004B6E88">
      <w:pPr>
        <w:pStyle w:val="Cross-Reference"/>
      </w:pPr>
      <w:r w:rsidRPr="00557AC2">
        <w:t xml:space="preserve">Refer to section </w:t>
      </w:r>
      <w:r w:rsidR="00452F6A" w:rsidRPr="00596D1A">
        <w:rPr>
          <w:rStyle w:val="SmartLink"/>
        </w:rPr>
        <w:fldChar w:fldCharType="begin"/>
      </w:r>
      <w:r w:rsidR="00452F6A" w:rsidRPr="00596D1A">
        <w:rPr>
          <w:rStyle w:val="SmartLink"/>
        </w:rPr>
        <w:instrText xml:space="preserve"> REF  _Ref33357663 \h \r </w:instrText>
      </w:r>
      <w:r w:rsidR="00452F6A" w:rsidRPr="00596D1A">
        <w:rPr>
          <w:rStyle w:val="SmartLink"/>
        </w:rPr>
      </w:r>
      <w:r w:rsidR="00452F6A" w:rsidRPr="00596D1A">
        <w:rPr>
          <w:rStyle w:val="SmartLink"/>
        </w:rPr>
        <w:fldChar w:fldCharType="separate"/>
      </w:r>
      <w:r w:rsidR="00C14FEC">
        <w:rPr>
          <w:rStyle w:val="SmartLink"/>
        </w:rPr>
        <w:t>10.11</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00557AC2" w:rsidRP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557AC2">
        <w:t>.</w:t>
      </w:r>
    </w:p>
    <w:p w14:paraId="1C7431D7" w14:textId="65ED002D" w:rsidR="002B283F" w:rsidRPr="00557AC2" w:rsidRDefault="002B283F">
      <w:pPr>
        <w:pStyle w:val="Cross-Reference"/>
      </w:pPr>
      <w:r>
        <w:t xml:space="preserve">Refer to the </w:t>
      </w:r>
      <w:hyperlink r:id="rId127" w:history="1">
        <w:r w:rsidRPr="002B283F">
          <w:rPr>
            <w:rStyle w:val="Hyperlink"/>
          </w:rPr>
          <w:t>Income Types/Country Codes Position Paper</w:t>
        </w:r>
      </w:hyperlink>
      <w:r>
        <w:t xml:space="preserve"> for detailed requirements</w:t>
      </w:r>
      <w:r w:rsidR="006E255D">
        <w:t>.</w:t>
      </w:r>
    </w:p>
    <w:p w14:paraId="7A23B533" w14:textId="641A1DF1" w:rsidR="003A0473" w:rsidRPr="00890B9D" w:rsidRDefault="003A0473" w:rsidP="004A0EAE">
      <w:pPr>
        <w:pStyle w:val="Heading3"/>
      </w:pPr>
      <w:r w:rsidRPr="00890B9D">
        <w:lastRenderedPageBreak/>
        <w:t xml:space="preserve">Foreign </w:t>
      </w:r>
      <w:r w:rsidR="000F0AC6" w:rsidRPr="00890B9D">
        <w:t>E</w:t>
      </w:r>
      <w:r w:rsidRPr="00890B9D">
        <w:t xml:space="preserve">mployment </w:t>
      </w:r>
      <w:r w:rsidR="000F0AC6" w:rsidRPr="00890B9D">
        <w:t>I</w:t>
      </w:r>
      <w:r w:rsidRPr="00890B9D">
        <w:t>ncome</w:t>
      </w:r>
      <w:r w:rsidR="000F0AC6" w:rsidRPr="00890B9D">
        <w:t xml:space="preserve"> (FEI)</w:t>
      </w:r>
    </w:p>
    <w:p w14:paraId="46EB65A8" w14:textId="77777777" w:rsidR="003A0473" w:rsidRPr="00890B9D" w:rsidRDefault="003A0473" w:rsidP="000E6760">
      <w:pPr>
        <w:pStyle w:val="BodyText"/>
      </w:pPr>
      <w:r w:rsidRPr="00890B9D">
        <w:t xml:space="preserve">The classification of payments made to </w:t>
      </w:r>
      <w:r w:rsidR="005F4641" w:rsidRPr="00890B9D">
        <w:t>payee</w:t>
      </w:r>
      <w:r w:rsidRPr="00890B9D">
        <w:t xml:space="preserve">s posted to foreign countries depends on </w:t>
      </w:r>
      <w:proofErr w:type="gramStart"/>
      <w:r w:rsidRPr="00890B9D">
        <w:t>a number of</w:t>
      </w:r>
      <w:proofErr w:type="gramEnd"/>
      <w:r w:rsidRPr="00890B9D">
        <w:t xml:space="preserve"> factors, such as the time in the foreign country and the applicable tax treaties. These rules detail how a </w:t>
      </w:r>
      <w:r w:rsidR="005F4641" w:rsidRPr="00890B9D">
        <w:t xml:space="preserve">payer </w:t>
      </w:r>
      <w:r w:rsidRPr="00890B9D">
        <w:t>can report and adjust these payments through STP.</w:t>
      </w:r>
    </w:p>
    <w:p w14:paraId="4FA7A8E2" w14:textId="77777777" w:rsidR="003A0473" w:rsidRPr="00890B9D" w:rsidRDefault="003A0473" w:rsidP="000E6760">
      <w:pPr>
        <w:pStyle w:val="BodyText"/>
      </w:pPr>
      <w:r w:rsidRPr="00890B9D">
        <w:t xml:space="preserve">The </w:t>
      </w:r>
      <w:r w:rsidR="005F4641" w:rsidRPr="00890B9D">
        <w:t>payer</w:t>
      </w:r>
      <w:r w:rsidRPr="00890B9D">
        <w:t xml:space="preserve"> will use one or a combination of three models to report:</w:t>
      </w:r>
    </w:p>
    <w:p w14:paraId="6E06D18C" w14:textId="77777777" w:rsidR="003A0473" w:rsidRPr="00557AC2" w:rsidRDefault="003A0473" w:rsidP="000E6760">
      <w:pPr>
        <w:pStyle w:val="ListBullet"/>
      </w:pPr>
      <w:r w:rsidRPr="00557AC2">
        <w:rPr>
          <w:rStyle w:val="IntenseEmphasis"/>
        </w:rPr>
        <w:t>Estimate</w:t>
      </w:r>
      <w:r w:rsidR="000F0AC6" w:rsidRPr="00557AC2">
        <w:rPr>
          <w:rStyle w:val="IntenseEmphasis"/>
        </w:rPr>
        <w:t xml:space="preserve"> -</w:t>
      </w:r>
      <w:r w:rsidRPr="00557AC2">
        <w:t xml:space="preserve"> </w:t>
      </w:r>
      <w:r w:rsidR="005F4641" w:rsidRPr="00557AC2">
        <w:t>Payer</w:t>
      </w:r>
      <w:r w:rsidRPr="00557AC2">
        <w:t xml:space="preserve"> assesses the </w:t>
      </w:r>
      <w:r w:rsidR="005F4641" w:rsidRPr="00557AC2">
        <w:t>payee</w:t>
      </w:r>
      <w:r w:rsidRPr="00557AC2">
        <w:t xml:space="preserve"> at the beginning of placement (the </w:t>
      </w:r>
      <w:r w:rsidR="005F4641" w:rsidRPr="00557AC2">
        <w:t>payer</w:t>
      </w:r>
      <w:r w:rsidRPr="00557AC2">
        <w:t xml:space="preserve"> must adjust at the end of year or when they are aware of a change of status or if the </w:t>
      </w:r>
      <w:r w:rsidR="005F4641" w:rsidRPr="00557AC2">
        <w:t>payee</w:t>
      </w:r>
      <w:r w:rsidRPr="00557AC2">
        <w:t xml:space="preserve"> does not qualify)</w:t>
      </w:r>
    </w:p>
    <w:p w14:paraId="16A1D3D5" w14:textId="77777777" w:rsidR="003A0473" w:rsidRPr="00557AC2" w:rsidRDefault="003A0473" w:rsidP="000E6760">
      <w:pPr>
        <w:pStyle w:val="ListBullet"/>
      </w:pPr>
      <w:r w:rsidRPr="00557AC2">
        <w:rPr>
          <w:rStyle w:val="IntenseEmphasis"/>
        </w:rPr>
        <w:t>Actual</w:t>
      </w:r>
      <w:r w:rsidR="000F0AC6" w:rsidRPr="00557AC2">
        <w:rPr>
          <w:rStyle w:val="IntenseEmphasis"/>
        </w:rPr>
        <w:t xml:space="preserve"> -</w:t>
      </w:r>
      <w:r w:rsidRPr="00557AC2">
        <w:t xml:space="preserve"> </w:t>
      </w:r>
      <w:r w:rsidR="005F4641" w:rsidRPr="00557AC2">
        <w:t>Payer</w:t>
      </w:r>
      <w:r w:rsidRPr="00557AC2">
        <w:t xml:space="preserve"> changes status when the qualifying rule is satisfied</w:t>
      </w:r>
    </w:p>
    <w:p w14:paraId="5948627A" w14:textId="3EFA3694" w:rsidR="003A0473" w:rsidRPr="00557AC2" w:rsidRDefault="003A0473" w:rsidP="000E6760">
      <w:pPr>
        <w:pStyle w:val="ListBullet"/>
      </w:pPr>
      <w:r w:rsidRPr="00861E18">
        <w:rPr>
          <w:rStyle w:val="IntenseEmphasis"/>
        </w:rPr>
        <w:t>Reconciliation</w:t>
      </w:r>
      <w:r w:rsidR="000F0AC6" w:rsidRPr="00861E18">
        <w:rPr>
          <w:rStyle w:val="IntenseEmphasis"/>
        </w:rPr>
        <w:t xml:space="preserve"> - </w:t>
      </w:r>
      <w:r w:rsidR="005F4641" w:rsidRPr="00557AC2">
        <w:t>Payer</w:t>
      </w:r>
      <w:r w:rsidRPr="00557AC2">
        <w:t xml:space="preserve"> assesses status at the end of year.</w:t>
      </w:r>
    </w:p>
    <w:p w14:paraId="48F6C2D4" w14:textId="77777777" w:rsidR="003A0473" w:rsidRPr="00890B9D" w:rsidRDefault="003A0473" w:rsidP="000E6760">
      <w:pPr>
        <w:pStyle w:val="BodyText"/>
      </w:pPr>
      <w:r w:rsidRPr="00890B9D">
        <w:t>The business rules for foreign employment income are:</w:t>
      </w:r>
    </w:p>
    <w:p w14:paraId="3D9D170F" w14:textId="77777777" w:rsidR="003A0473" w:rsidRPr="00890B9D" w:rsidRDefault="003A0473" w:rsidP="004E1335">
      <w:pPr>
        <w:pStyle w:val="ListNumber"/>
        <w:numPr>
          <w:ilvl w:val="0"/>
          <w:numId w:val="8"/>
        </w:numPr>
      </w:pPr>
      <w:r w:rsidRPr="00890B9D">
        <w:t xml:space="preserve">Payments to </w:t>
      </w:r>
      <w:r w:rsidR="003B180F" w:rsidRPr="00890B9D">
        <w:t>a payee</w:t>
      </w:r>
      <w:r w:rsidRPr="00890B9D">
        <w:t xml:space="preserve"> posted to a foreign country should be reported as foreign employment income if amounts are taxed in that country.</w:t>
      </w:r>
    </w:p>
    <w:p w14:paraId="4E8A5E55" w14:textId="77777777" w:rsidR="003A0473" w:rsidRPr="00890B9D" w:rsidRDefault="003A0473" w:rsidP="008B2DA7">
      <w:pPr>
        <w:pStyle w:val="ListNumber2"/>
      </w:pPr>
      <w:r w:rsidRPr="00890B9D">
        <w:t>If no amounts are taxed or subject to tax in the foreign country, do not report this income as foreign employment income.</w:t>
      </w:r>
    </w:p>
    <w:p w14:paraId="2D51D273" w14:textId="77777777" w:rsidR="003A0473" w:rsidRPr="00890B9D" w:rsidRDefault="003A0473" w:rsidP="008B2DA7">
      <w:pPr>
        <w:pStyle w:val="ListNumber2"/>
      </w:pPr>
      <w:r w:rsidRPr="00890B9D">
        <w:t>If the foreign tax paid amount is not known for each pay event reported, then the payer may report zero, but must report a foreign tax paid amount greater than zero upon finalisation.</w:t>
      </w:r>
    </w:p>
    <w:p w14:paraId="37034B03" w14:textId="2890DFBF" w:rsidR="003A0473" w:rsidRPr="00890B9D" w:rsidRDefault="003A0473" w:rsidP="008B2DA7">
      <w:pPr>
        <w:pStyle w:val="ListNumber2"/>
      </w:pPr>
      <w:r w:rsidRPr="00890B9D">
        <w:t xml:space="preserve">The </w:t>
      </w:r>
      <w:r w:rsidR="005F4641" w:rsidRPr="00890B9D">
        <w:t>payer</w:t>
      </w:r>
      <w:r w:rsidRPr="00890B9D">
        <w:t xml:space="preserve"> should follow the rules for accounting for foreign tax. The amount of PAYG withholding cannot be negative.</w:t>
      </w:r>
    </w:p>
    <w:p w14:paraId="146185A3" w14:textId="77777777" w:rsidR="003A0473" w:rsidRPr="00890B9D" w:rsidRDefault="003A0473" w:rsidP="004E1335">
      <w:pPr>
        <w:pStyle w:val="ListNumber"/>
      </w:pPr>
      <w:r w:rsidRPr="00890B9D">
        <w:t xml:space="preserve">A </w:t>
      </w:r>
      <w:r w:rsidR="005F4641" w:rsidRPr="00890B9D">
        <w:t xml:space="preserve">payer </w:t>
      </w:r>
      <w:r w:rsidRPr="00890B9D">
        <w:t>may provide YTD foreign employment income amounts through a pay event (if the classification of the payment is available in payroll), throughout the financial year.</w:t>
      </w:r>
    </w:p>
    <w:p w14:paraId="7C5085FE" w14:textId="77777777" w:rsidR="003A0473" w:rsidRPr="00890B9D" w:rsidRDefault="003A0473" w:rsidP="004E1335">
      <w:pPr>
        <w:pStyle w:val="ListNumber"/>
      </w:pPr>
      <w:r w:rsidRPr="00890B9D">
        <w:t xml:space="preserve">A </w:t>
      </w:r>
      <w:r w:rsidR="005F4641" w:rsidRPr="00890B9D">
        <w:t>payer</w:t>
      </w:r>
      <w:r w:rsidRPr="00890B9D">
        <w:t xml:space="preserve"> may provide YTD foreign employment income amounts through an update event, throughout the financial year.</w:t>
      </w:r>
    </w:p>
    <w:p w14:paraId="383161ED" w14:textId="77777777" w:rsidR="003A0473" w:rsidRPr="00890B9D" w:rsidRDefault="003A0473" w:rsidP="004E1335">
      <w:pPr>
        <w:pStyle w:val="ListNumber"/>
      </w:pPr>
      <w:r w:rsidRPr="00890B9D">
        <w:t>If reported during the year via a payroll or an update event the amounts should continue to be reported for each following pay event, even if the YTD amounts remain the same.</w:t>
      </w:r>
    </w:p>
    <w:p w14:paraId="5986964A" w14:textId="6579DD17" w:rsidR="003A0473" w:rsidRPr="00890B9D" w:rsidRDefault="003A0473" w:rsidP="004E1335">
      <w:pPr>
        <w:pStyle w:val="ListNumber"/>
      </w:pPr>
      <w:r w:rsidRPr="00890B9D">
        <w:t xml:space="preserve">Alternatively, if the payer uses the reconciliation method, they may report these amounts as individual salary </w:t>
      </w:r>
      <w:r w:rsidR="007F1D67">
        <w:t>and</w:t>
      </w:r>
      <w:r w:rsidR="007F1D67" w:rsidRPr="00890B9D">
        <w:t xml:space="preserve"> </w:t>
      </w:r>
      <w:r w:rsidRPr="00890B9D">
        <w:t xml:space="preserve">wages throughout the year and adjust the classification to foreign employment income via an update </w:t>
      </w:r>
      <w:r w:rsidR="00CE0844">
        <w:t>action</w:t>
      </w:r>
      <w:r w:rsidR="00CE0844" w:rsidRPr="00890B9D">
        <w:t xml:space="preserve"> </w:t>
      </w:r>
      <w:r w:rsidRPr="00890B9D">
        <w:t>as a part of the finalisation process at the end of the financial year before 14 July.</w:t>
      </w:r>
    </w:p>
    <w:p w14:paraId="1B4082E1" w14:textId="77777777" w:rsidR="007411A6" w:rsidRPr="00890B9D" w:rsidRDefault="007411A6" w:rsidP="004E1335">
      <w:pPr>
        <w:pStyle w:val="ListNumber"/>
      </w:pPr>
      <w:r w:rsidRPr="00890B9D">
        <w:t>Country codes are required to be reported for this Income Type.</w:t>
      </w:r>
    </w:p>
    <w:p w14:paraId="14E9BE18" w14:textId="77777777" w:rsidR="007411A6" w:rsidRPr="00890B9D" w:rsidRDefault="007411A6" w:rsidP="004E1335">
      <w:pPr>
        <w:pStyle w:val="ListNumber"/>
      </w:pPr>
      <w:r w:rsidRPr="00890B9D">
        <w:t xml:space="preserve">The country code of the country </w:t>
      </w:r>
      <w:r w:rsidR="009F40EF" w:rsidRPr="00890B9D">
        <w:t xml:space="preserve">where the work is </w:t>
      </w:r>
      <w:r w:rsidR="0096041E" w:rsidRPr="00890B9D">
        <w:t>performed (</w:t>
      </w:r>
      <w:r w:rsidRPr="00890B9D">
        <w:t>“</w:t>
      </w:r>
      <w:r w:rsidR="009F40EF" w:rsidRPr="00890B9D">
        <w:t>host</w:t>
      </w:r>
      <w:r w:rsidRPr="00890B9D">
        <w:t>” country</w:t>
      </w:r>
      <w:r w:rsidR="00CB4FCA" w:rsidRPr="00890B9D">
        <w:t>)</w:t>
      </w:r>
      <w:r w:rsidRPr="00890B9D">
        <w:t xml:space="preserve"> must be reported</w:t>
      </w:r>
      <w:r w:rsidR="009F40EF" w:rsidRPr="00890B9D">
        <w:t xml:space="preserve"> for</w:t>
      </w:r>
      <w:r w:rsidR="003B5BA6" w:rsidRPr="00890B9D">
        <w:t xml:space="preserve"> the qualifying period</w:t>
      </w:r>
      <w:r w:rsidRPr="00890B9D">
        <w:t>.</w:t>
      </w:r>
    </w:p>
    <w:p w14:paraId="662E55B7" w14:textId="77777777" w:rsidR="003B5BA6" w:rsidRPr="00890B9D" w:rsidRDefault="003B5BA6" w:rsidP="004E1335">
      <w:pPr>
        <w:pStyle w:val="ListNumber"/>
      </w:pPr>
      <w:r w:rsidRPr="00890B9D">
        <w:t>If there is more than one country</w:t>
      </w:r>
      <w:r w:rsidR="00443356" w:rsidRPr="00890B9D">
        <w:t xml:space="preserve"> of foreign employment income for the financial year where the qualifying periods have been or will be met, </w:t>
      </w:r>
      <w:r w:rsidR="00336DA9" w:rsidRPr="00890B9D">
        <w:t>report YTD amounts for each country discretely</w:t>
      </w:r>
      <w:r w:rsidR="00065C2B" w:rsidRPr="00890B9D">
        <w:t>, to correctly assign income relevant to each host country.</w:t>
      </w:r>
    </w:p>
    <w:p w14:paraId="1A9B33C3" w14:textId="77777777" w:rsidR="007411A6" w:rsidRPr="00890B9D" w:rsidRDefault="007411A6" w:rsidP="004E1335">
      <w:pPr>
        <w:pStyle w:val="ListNumber"/>
      </w:pPr>
      <w:r w:rsidRPr="00890B9D">
        <w:t>Only valid Tax Treatment codes may be reported for this Income Type</w:t>
      </w:r>
      <w:r w:rsidR="009D3507" w:rsidRPr="00890B9D">
        <w:t>.</w:t>
      </w:r>
    </w:p>
    <w:p w14:paraId="4F1D70FE" w14:textId="77777777" w:rsidR="007411A6" w:rsidRPr="00890B9D" w:rsidRDefault="007411A6" w:rsidP="004E1335">
      <w:pPr>
        <w:pStyle w:val="ListNumber"/>
      </w:pPr>
      <w:r w:rsidRPr="00890B9D">
        <w:t>Only valid Payment Types may be reported for this Income Type</w:t>
      </w:r>
      <w:r w:rsidR="009D3507" w:rsidRPr="00890B9D">
        <w:t>.</w:t>
      </w:r>
    </w:p>
    <w:p w14:paraId="3784A01C" w14:textId="5C7D9C96" w:rsidR="00FE583E" w:rsidRPr="00890B9D" w:rsidRDefault="00FE583E">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_Ref33890369 \w \h </w:instrText>
      </w:r>
      <w:r w:rsidR="002D2F26" w:rsidRPr="00596D1A">
        <w:rPr>
          <w:rStyle w:val="SmartLink"/>
        </w:rPr>
      </w:r>
      <w:r w:rsidR="002D2F26" w:rsidRPr="00596D1A">
        <w:rPr>
          <w:rStyle w:val="SmartLink"/>
        </w:rPr>
        <w:fldChar w:fldCharType="separate"/>
      </w:r>
      <w:r w:rsidR="00C14FEC">
        <w:rPr>
          <w:rStyle w:val="SmartLink"/>
        </w:rPr>
        <w:t>4.6.1</w:t>
      </w:r>
      <w:r w:rsidR="002D2F26" w:rsidRPr="00596D1A">
        <w:rPr>
          <w:rStyle w:val="SmartLink"/>
        </w:rPr>
        <w:fldChar w:fldCharType="end"/>
      </w:r>
      <w:r w:rsidR="002D2F26" w:rsidRPr="00596D1A">
        <w:rPr>
          <w:rStyle w:val="SmartLink"/>
        </w:rPr>
        <w:t xml:space="preserve"> </w:t>
      </w:r>
      <w:r w:rsidRPr="00596D1A">
        <w:rPr>
          <w:rStyle w:val="SmartLink"/>
        </w:rPr>
        <w:fldChar w:fldCharType="begin" w:fldLock="1"/>
      </w:r>
      <w:r w:rsidRPr="00596D1A">
        <w:rPr>
          <w:rStyle w:val="SmartLink"/>
        </w:rPr>
        <w:instrText xml:space="preserve"> REF _Ref33890369 \h </w:instrText>
      </w:r>
      <w:r w:rsidRPr="00596D1A">
        <w:rPr>
          <w:rStyle w:val="SmartLink"/>
        </w:rPr>
      </w:r>
      <w:r w:rsidRPr="00596D1A">
        <w:rPr>
          <w:rStyle w:val="SmartLink"/>
        </w:rPr>
        <w:fldChar w:fldCharType="separate"/>
      </w:r>
      <w:r w:rsidRPr="00596D1A">
        <w:rPr>
          <w:rStyle w:val="SmartLink"/>
        </w:rPr>
        <w:t>Income Stream Type Code</w:t>
      </w:r>
      <w:r w:rsidRPr="00596D1A">
        <w:rPr>
          <w:rStyle w:val="SmartLink"/>
        </w:rPr>
        <w:fldChar w:fldCharType="end"/>
      </w:r>
      <w:r w:rsidRPr="00890B9D">
        <w:t>.</w:t>
      </w:r>
    </w:p>
    <w:p w14:paraId="75FF11DC" w14:textId="77DBA463" w:rsidR="004B6E88" w:rsidRPr="00890B9D" w:rsidRDefault="004B6E88">
      <w:pPr>
        <w:pStyle w:val="Cross-Reference"/>
      </w:pPr>
      <w:r w:rsidRPr="00890B9D">
        <w:t xml:space="preserve">Refer to section </w:t>
      </w:r>
      <w:bookmarkStart w:id="1229" w:name="_Ref34858368"/>
      <w:r w:rsidR="00DA24FE" w:rsidRPr="00596D1A">
        <w:rPr>
          <w:rStyle w:val="SmartLink"/>
        </w:rPr>
        <w:fldChar w:fldCharType="begin"/>
      </w:r>
      <w:r w:rsidR="00DA24FE" w:rsidRPr="00596D1A">
        <w:rPr>
          <w:rStyle w:val="SmartLink"/>
        </w:rPr>
        <w:instrText xml:space="preserve"> REF _Ref34858371 \r \h </w:instrText>
      </w:r>
      <w:r w:rsidR="00DA24FE" w:rsidRPr="00596D1A">
        <w:rPr>
          <w:rStyle w:val="SmartLink"/>
        </w:rPr>
      </w:r>
      <w:r w:rsidR="00DA24FE" w:rsidRPr="00596D1A">
        <w:rPr>
          <w:rStyle w:val="SmartLink"/>
        </w:rPr>
        <w:fldChar w:fldCharType="separate"/>
      </w:r>
      <w:r w:rsidR="00C14FEC">
        <w:rPr>
          <w:rStyle w:val="SmartLink"/>
        </w:rPr>
        <w:t>10.10</w:t>
      </w:r>
      <w:r w:rsidR="00DA24FE" w:rsidRPr="00596D1A">
        <w:rPr>
          <w:rStyle w:val="SmartLink"/>
        </w:rPr>
        <w:fldChar w:fldCharType="end"/>
      </w:r>
      <w:bookmarkEnd w:id="1229"/>
      <w:r w:rsidRPr="00596D1A">
        <w:rPr>
          <w:rStyle w:val="SmartLink"/>
        </w:rPr>
        <w:t xml:space="preserve"> </w:t>
      </w:r>
      <w:r w:rsidRPr="00596D1A">
        <w:rPr>
          <w:rStyle w:val="SmartLink"/>
        </w:rPr>
        <w:fldChar w:fldCharType="begin" w:fldLock="1"/>
      </w:r>
      <w:r w:rsidRPr="00596D1A">
        <w:rPr>
          <w:rStyle w:val="SmartLink"/>
        </w:rPr>
        <w:instrText xml:space="preserve"> REF _Ref34858368 \h </w:instrText>
      </w:r>
      <w:r w:rsidRPr="00596D1A">
        <w:rPr>
          <w:rStyle w:val="SmartLink"/>
        </w:rPr>
      </w:r>
      <w:r w:rsidRPr="00596D1A">
        <w:rPr>
          <w:rStyle w:val="SmartLink"/>
        </w:rPr>
        <w:fldChar w:fldCharType="separate"/>
      </w:r>
      <w:r w:rsidRPr="00596D1A">
        <w:rPr>
          <w:rStyle w:val="SmartLink"/>
        </w:rPr>
        <w:t>Tax Treatment Codes Permissible per Income Type</w:t>
      </w:r>
      <w:r w:rsidRPr="00596D1A">
        <w:rPr>
          <w:rStyle w:val="SmartLink"/>
        </w:rPr>
        <w:fldChar w:fldCharType="end"/>
      </w:r>
      <w:r w:rsidRPr="00890B9D">
        <w:t>.</w:t>
      </w:r>
    </w:p>
    <w:p w14:paraId="555D0DE5" w14:textId="354DC770" w:rsidR="004B6E88" w:rsidRDefault="004B6E88">
      <w:pPr>
        <w:pStyle w:val="Cross-Reference"/>
      </w:pPr>
      <w:r w:rsidRPr="00890B9D">
        <w:t xml:space="preserve">Refer to section </w:t>
      </w:r>
      <w:r w:rsidR="00452F6A" w:rsidRPr="00596D1A">
        <w:rPr>
          <w:rStyle w:val="SmartLink"/>
        </w:rPr>
        <w:fldChar w:fldCharType="begin"/>
      </w:r>
      <w:r w:rsidR="00452F6A" w:rsidRPr="00596D1A">
        <w:rPr>
          <w:rStyle w:val="SmartLink"/>
        </w:rPr>
        <w:instrText xml:space="preserve"> REF  _Ref33357663 \h \r </w:instrText>
      </w:r>
      <w:r w:rsidR="00452F6A" w:rsidRPr="00596D1A">
        <w:rPr>
          <w:rStyle w:val="SmartLink"/>
        </w:rPr>
      </w:r>
      <w:r w:rsidR="00452F6A" w:rsidRPr="00596D1A">
        <w:rPr>
          <w:rStyle w:val="SmartLink"/>
        </w:rPr>
        <w:fldChar w:fldCharType="separate"/>
      </w:r>
      <w:r w:rsidR="00C14FEC">
        <w:rPr>
          <w:rStyle w:val="SmartLink"/>
        </w:rPr>
        <w:t>10.11</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890B9D">
        <w:t>.</w:t>
      </w:r>
    </w:p>
    <w:p w14:paraId="024C41E0" w14:textId="19494D17" w:rsidR="002B283F" w:rsidRPr="00890B9D" w:rsidRDefault="002B283F">
      <w:pPr>
        <w:pStyle w:val="Cross-Reference"/>
      </w:pPr>
      <w:r>
        <w:t xml:space="preserve">Refer to the </w:t>
      </w:r>
      <w:hyperlink r:id="rId128" w:history="1">
        <w:r w:rsidRPr="002B283F">
          <w:rPr>
            <w:rStyle w:val="Hyperlink"/>
          </w:rPr>
          <w:t>Income Types/Country Codes Position Paper</w:t>
        </w:r>
      </w:hyperlink>
      <w:r>
        <w:t xml:space="preserve"> for detailed requirements</w:t>
      </w:r>
      <w:r w:rsidR="006E255D">
        <w:t>.</w:t>
      </w:r>
    </w:p>
    <w:p w14:paraId="6DEAF676" w14:textId="7344CFAD" w:rsidR="003A0473" w:rsidRPr="00890B9D" w:rsidRDefault="003A0473" w:rsidP="00A506F4">
      <w:pPr>
        <w:pStyle w:val="Heading3"/>
      </w:pPr>
      <w:r w:rsidRPr="00890B9D">
        <w:t>Joint Petroleum Development Area</w:t>
      </w:r>
      <w:r w:rsidR="000F0AC6" w:rsidRPr="00890B9D">
        <w:t xml:space="preserve"> (JPD)</w:t>
      </w:r>
    </w:p>
    <w:p w14:paraId="69FDF8C3" w14:textId="77777777" w:rsidR="003A0473" w:rsidRPr="00557AC2" w:rsidRDefault="003A0473" w:rsidP="00BC1204">
      <w:pPr>
        <w:pStyle w:val="BodyText"/>
      </w:pPr>
      <w:r w:rsidRPr="00557AC2">
        <w:t>The business rules for JPDA are:</w:t>
      </w:r>
    </w:p>
    <w:p w14:paraId="4F3D4042" w14:textId="77777777" w:rsidR="003A0473" w:rsidRPr="00557AC2" w:rsidRDefault="00AB28A5" w:rsidP="004E1335">
      <w:pPr>
        <w:pStyle w:val="ListNumber"/>
        <w:numPr>
          <w:ilvl w:val="0"/>
          <w:numId w:val="9"/>
        </w:numPr>
      </w:pPr>
      <w:r w:rsidRPr="00557AC2">
        <w:t xml:space="preserve">Only </w:t>
      </w:r>
      <w:r w:rsidR="009F5641" w:rsidRPr="00557AC2">
        <w:t>prior FY updates are permitted for this deprecated Income Type, for income</w:t>
      </w:r>
      <w:r w:rsidR="00D921DC" w:rsidRPr="00557AC2">
        <w:t xml:space="preserve"> paid up to 30/08/201</w:t>
      </w:r>
      <w:r w:rsidR="006136BE" w:rsidRPr="00557AC2">
        <w:t>9</w:t>
      </w:r>
      <w:r w:rsidR="003A0473" w:rsidRPr="00557AC2">
        <w:t>.</w:t>
      </w:r>
    </w:p>
    <w:p w14:paraId="7BD701A2" w14:textId="77777777" w:rsidR="003A0473" w:rsidRPr="00557AC2" w:rsidRDefault="006136BE" w:rsidP="004E1335">
      <w:pPr>
        <w:pStyle w:val="ListNumber"/>
      </w:pPr>
      <w:r w:rsidRPr="00557AC2">
        <w:t>This Income Type cannot be reported for pay/update dates after 30/08/2019.</w:t>
      </w:r>
    </w:p>
    <w:p w14:paraId="0266A602" w14:textId="77777777" w:rsidR="0065317F" w:rsidRPr="00557AC2" w:rsidRDefault="0065317F" w:rsidP="004E1335">
      <w:pPr>
        <w:pStyle w:val="ListNumber"/>
      </w:pPr>
      <w:r w:rsidRPr="00557AC2">
        <w:t>Pay</w:t>
      </w:r>
      <w:r w:rsidR="008744EE" w:rsidRPr="00557AC2">
        <w:t>ments to payees working in the JPDA are to be reported</w:t>
      </w:r>
      <w:r w:rsidR="00AF2719" w:rsidRPr="00557AC2">
        <w:t xml:space="preserve"> as:</w:t>
      </w:r>
    </w:p>
    <w:p w14:paraId="36FB3B79" w14:textId="733CA90E" w:rsidR="00AF2719" w:rsidRPr="00C24540" w:rsidRDefault="00875B25" w:rsidP="008B2DA7">
      <w:pPr>
        <w:pStyle w:val="ListNumber2"/>
      </w:pPr>
      <w:r w:rsidRPr="00C24540">
        <w:rPr>
          <w:rStyle w:val="IntenseEmphasis"/>
        </w:rPr>
        <w:lastRenderedPageBreak/>
        <w:t>Australian Tax Residents</w:t>
      </w:r>
      <w:r w:rsidR="00E67B05" w:rsidRPr="00C24540">
        <w:t xml:space="preserve"> – Foreign Employment Income with Country Code “</w:t>
      </w:r>
      <w:proofErr w:type="spellStart"/>
      <w:r w:rsidR="00E67B05" w:rsidRPr="00C24540">
        <w:t>te</w:t>
      </w:r>
      <w:proofErr w:type="spellEnd"/>
      <w:r w:rsidR="00E67B05" w:rsidRPr="00C24540">
        <w:t>” for Timor-Leste</w:t>
      </w:r>
      <w:r w:rsidR="00892C58" w:rsidRPr="00C24540">
        <w:t>.</w:t>
      </w:r>
    </w:p>
    <w:p w14:paraId="5F2552E5" w14:textId="77777777" w:rsidR="00E67B05" w:rsidRPr="00C24540" w:rsidRDefault="00EE74A3" w:rsidP="00F9024B">
      <w:pPr>
        <w:pStyle w:val="ListNumber2"/>
      </w:pPr>
      <w:r w:rsidRPr="00C24540">
        <w:rPr>
          <w:rStyle w:val="IntenseEmphasis"/>
        </w:rPr>
        <w:t>Foreign Tax Residents</w:t>
      </w:r>
      <w:r w:rsidRPr="00C24540">
        <w:t xml:space="preserve"> – either Timor-Leste or another foreign country working in a foreign country (Timor-Leste) are not in scope of STP.</w:t>
      </w:r>
    </w:p>
    <w:p w14:paraId="35EA060A" w14:textId="77777777" w:rsidR="003A0473" w:rsidRPr="00890B9D" w:rsidRDefault="003A0473" w:rsidP="004A0EAE">
      <w:pPr>
        <w:pStyle w:val="Heading3"/>
      </w:pPr>
      <w:r w:rsidRPr="00890B9D">
        <w:t>Voluntary Agreement</w:t>
      </w:r>
      <w:r w:rsidR="000F0AC6" w:rsidRPr="00890B9D">
        <w:t xml:space="preserve"> (VOL)</w:t>
      </w:r>
    </w:p>
    <w:p w14:paraId="6DF68838" w14:textId="77777777" w:rsidR="003A0473" w:rsidRPr="00890B9D" w:rsidRDefault="003A0473" w:rsidP="000E6760">
      <w:pPr>
        <w:pStyle w:val="BodyText"/>
      </w:pPr>
      <w:r w:rsidRPr="00890B9D">
        <w:t>The business rules for voluntary agreement are:</w:t>
      </w:r>
    </w:p>
    <w:p w14:paraId="25D4BD56" w14:textId="77777777" w:rsidR="008B0E4E" w:rsidRPr="00890B9D" w:rsidRDefault="008B0E4E" w:rsidP="004E1335">
      <w:pPr>
        <w:pStyle w:val="ListNumber"/>
        <w:numPr>
          <w:ilvl w:val="0"/>
          <w:numId w:val="40"/>
        </w:numPr>
      </w:pPr>
      <w:r w:rsidRPr="00890B9D">
        <w:t>No country codes are permitted to be reported for this Income Type.</w:t>
      </w:r>
    </w:p>
    <w:p w14:paraId="6D7062C8" w14:textId="77777777" w:rsidR="008B0E4E" w:rsidRPr="00890B9D" w:rsidRDefault="008B0E4E" w:rsidP="004E1335">
      <w:pPr>
        <w:pStyle w:val="ListNumber"/>
        <w:numPr>
          <w:ilvl w:val="0"/>
          <w:numId w:val="7"/>
        </w:numPr>
      </w:pPr>
      <w:r w:rsidRPr="00890B9D">
        <w:t>Only valid Tax Treatment codes may be reported for this Income Type.</w:t>
      </w:r>
    </w:p>
    <w:p w14:paraId="0B8A8AFF" w14:textId="77777777" w:rsidR="008B0E4E" w:rsidRPr="00890B9D" w:rsidRDefault="008B0E4E" w:rsidP="004E1335">
      <w:pPr>
        <w:pStyle w:val="ListNumber"/>
        <w:numPr>
          <w:ilvl w:val="0"/>
          <w:numId w:val="7"/>
        </w:numPr>
      </w:pPr>
      <w:r w:rsidRPr="00890B9D">
        <w:t>Only valid Payment Types may be reported for this Income Type</w:t>
      </w:r>
      <w:r w:rsidR="00AA64F8" w:rsidRPr="00890B9D">
        <w:t>.</w:t>
      </w:r>
      <w:r w:rsidRPr="00890B9D">
        <w:t xml:space="preserve"> </w:t>
      </w:r>
    </w:p>
    <w:p w14:paraId="5D030152" w14:textId="77777777" w:rsidR="008B0E4E" w:rsidRPr="00890B9D" w:rsidRDefault="00ED64AD" w:rsidP="004E1335">
      <w:pPr>
        <w:pStyle w:val="ListNumber"/>
        <w:numPr>
          <w:ilvl w:val="0"/>
          <w:numId w:val="7"/>
        </w:numPr>
      </w:pPr>
      <w:r w:rsidRPr="00890B9D">
        <w:t>Contractor ABN must be reported for this Income Type.</w:t>
      </w:r>
    </w:p>
    <w:p w14:paraId="575698D4" w14:textId="41927BAE" w:rsidR="00F616EF" w:rsidRPr="00890B9D" w:rsidRDefault="00F616EF">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_Ref33890369 \w \h </w:instrText>
      </w:r>
      <w:r w:rsidR="002D2F26" w:rsidRPr="00596D1A">
        <w:rPr>
          <w:rStyle w:val="SmartLink"/>
        </w:rPr>
      </w:r>
      <w:r w:rsidR="002D2F26" w:rsidRPr="00596D1A">
        <w:rPr>
          <w:rStyle w:val="SmartLink"/>
        </w:rPr>
        <w:fldChar w:fldCharType="separate"/>
      </w:r>
      <w:r w:rsidR="00C14FEC">
        <w:rPr>
          <w:rStyle w:val="SmartLink"/>
        </w:rPr>
        <w:t>4.6.1</w:t>
      </w:r>
      <w:r w:rsidR="002D2F26"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_Ref33890369 \h </w:instrText>
      </w:r>
      <w:r w:rsidRPr="00596D1A">
        <w:rPr>
          <w:rStyle w:val="SmartLink"/>
        </w:rPr>
      </w:r>
      <w:r w:rsidRPr="00596D1A">
        <w:rPr>
          <w:rStyle w:val="SmartLink"/>
        </w:rPr>
        <w:fldChar w:fldCharType="separate"/>
      </w:r>
      <w:r w:rsidRPr="00596D1A">
        <w:rPr>
          <w:rStyle w:val="SmartLink"/>
        </w:rPr>
        <w:t>Income Stream Type Code</w:t>
      </w:r>
      <w:r w:rsidRPr="00596D1A">
        <w:rPr>
          <w:rStyle w:val="SmartLink"/>
        </w:rPr>
        <w:fldChar w:fldCharType="end"/>
      </w:r>
      <w:r w:rsidRPr="00890B9D">
        <w:t>.</w:t>
      </w:r>
    </w:p>
    <w:p w14:paraId="3031E864" w14:textId="246C1952" w:rsidR="004B6E88" w:rsidRPr="00890B9D" w:rsidRDefault="004B6E88">
      <w:pPr>
        <w:pStyle w:val="Cross-Reference"/>
      </w:pPr>
      <w:r w:rsidRPr="00890B9D">
        <w:t xml:space="preserve">Refer to section </w:t>
      </w:r>
      <w:r w:rsidR="001460D1" w:rsidRPr="00596D1A">
        <w:rPr>
          <w:rStyle w:val="SmartLink"/>
        </w:rPr>
        <w:fldChar w:fldCharType="begin"/>
      </w:r>
      <w:r w:rsidR="001460D1" w:rsidRPr="00596D1A">
        <w:rPr>
          <w:rStyle w:val="SmartLink"/>
        </w:rPr>
        <w:instrText xml:space="preserve"> REF _Ref34858371 \r \h </w:instrText>
      </w:r>
      <w:r w:rsidR="001460D1" w:rsidRPr="00596D1A">
        <w:rPr>
          <w:rStyle w:val="SmartLink"/>
        </w:rPr>
      </w:r>
      <w:r w:rsidR="001460D1" w:rsidRPr="00596D1A">
        <w:rPr>
          <w:rStyle w:val="SmartLink"/>
        </w:rPr>
        <w:fldChar w:fldCharType="separate"/>
      </w:r>
      <w:r w:rsidR="00C14FEC">
        <w:rPr>
          <w:rStyle w:val="SmartLink"/>
        </w:rPr>
        <w:t>10.10</w:t>
      </w:r>
      <w:r w:rsidR="001460D1"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_Ref34858368 \h </w:instrText>
      </w:r>
      <w:r w:rsidRPr="00596D1A">
        <w:rPr>
          <w:rStyle w:val="SmartLink"/>
        </w:rPr>
      </w:r>
      <w:r w:rsidRPr="00596D1A">
        <w:rPr>
          <w:rStyle w:val="SmartLink"/>
        </w:rPr>
        <w:fldChar w:fldCharType="separate"/>
      </w:r>
      <w:r w:rsidRPr="00596D1A">
        <w:rPr>
          <w:rStyle w:val="SmartLink"/>
        </w:rPr>
        <w:t>Tax Treatment Codes Permissible per Income Type</w:t>
      </w:r>
      <w:r w:rsidRPr="00596D1A">
        <w:rPr>
          <w:rStyle w:val="SmartLink"/>
        </w:rPr>
        <w:fldChar w:fldCharType="end"/>
      </w:r>
      <w:r w:rsidRPr="00890B9D">
        <w:t>.</w:t>
      </w:r>
    </w:p>
    <w:p w14:paraId="05AD02F9" w14:textId="395AD1DD" w:rsidR="004B6E88" w:rsidRDefault="004B6E88">
      <w:pPr>
        <w:pStyle w:val="Cross-Reference"/>
      </w:pPr>
      <w:r w:rsidRPr="00890B9D">
        <w:t xml:space="preserve">Refer to section </w:t>
      </w:r>
      <w:r w:rsidR="00452F6A" w:rsidRPr="00596D1A">
        <w:rPr>
          <w:rStyle w:val="SmartLink"/>
        </w:rPr>
        <w:fldChar w:fldCharType="begin"/>
      </w:r>
      <w:r w:rsidR="00452F6A" w:rsidRPr="00596D1A">
        <w:rPr>
          <w:rStyle w:val="SmartLink"/>
        </w:rPr>
        <w:instrText xml:space="preserve"> REF  _Ref33357663 \h \r </w:instrText>
      </w:r>
      <w:r w:rsidR="00452F6A" w:rsidRPr="00596D1A">
        <w:rPr>
          <w:rStyle w:val="SmartLink"/>
        </w:rPr>
      </w:r>
      <w:r w:rsidR="00452F6A" w:rsidRPr="00596D1A">
        <w:rPr>
          <w:rStyle w:val="SmartLink"/>
        </w:rPr>
        <w:fldChar w:fldCharType="separate"/>
      </w:r>
      <w:r w:rsidR="00C14FEC">
        <w:rPr>
          <w:rStyle w:val="SmartLink"/>
        </w:rPr>
        <w:t>10.11</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596D1A">
        <w:rPr>
          <w:rStyle w:val="SmartLink"/>
        </w:rPr>
        <w:t>.</w:t>
      </w:r>
    </w:p>
    <w:p w14:paraId="4E91A768" w14:textId="50FEF07F" w:rsidR="002B283F" w:rsidRPr="00890B9D" w:rsidRDefault="002B283F">
      <w:pPr>
        <w:pStyle w:val="Cross-Reference"/>
      </w:pPr>
      <w:r>
        <w:t xml:space="preserve">Refer to the </w:t>
      </w:r>
      <w:hyperlink r:id="rId129" w:history="1">
        <w:r w:rsidRPr="002B283F">
          <w:rPr>
            <w:rStyle w:val="Hyperlink"/>
          </w:rPr>
          <w:t>Income Types/Country Codes Position Paper</w:t>
        </w:r>
      </w:hyperlink>
      <w:r>
        <w:t xml:space="preserve"> for detailed requirements</w:t>
      </w:r>
      <w:r w:rsidR="006E255D">
        <w:t>.</w:t>
      </w:r>
    </w:p>
    <w:p w14:paraId="5957B83D" w14:textId="77777777" w:rsidR="003A0473" w:rsidRPr="00890B9D" w:rsidRDefault="003A0473" w:rsidP="004A0EAE">
      <w:pPr>
        <w:pStyle w:val="Heading3"/>
      </w:pPr>
      <w:r w:rsidRPr="00890B9D">
        <w:t>Labour-Hire</w:t>
      </w:r>
      <w:r w:rsidR="000F0AC6" w:rsidRPr="00890B9D">
        <w:t xml:space="preserve"> (LAB)</w:t>
      </w:r>
    </w:p>
    <w:p w14:paraId="1543D554" w14:textId="77777777" w:rsidR="003A0473" w:rsidRPr="00890B9D" w:rsidRDefault="003A0473" w:rsidP="000E6760">
      <w:pPr>
        <w:pStyle w:val="BodyText"/>
      </w:pPr>
      <w:r w:rsidRPr="00890B9D">
        <w:t>The business rules for labour-hire are:</w:t>
      </w:r>
    </w:p>
    <w:p w14:paraId="665BB0D5" w14:textId="77777777" w:rsidR="00ED64AD" w:rsidRPr="00557AC2" w:rsidRDefault="00ED64AD" w:rsidP="004E1335">
      <w:pPr>
        <w:pStyle w:val="ListNumber"/>
        <w:numPr>
          <w:ilvl w:val="0"/>
          <w:numId w:val="41"/>
        </w:numPr>
      </w:pPr>
      <w:r w:rsidRPr="00557AC2">
        <w:t>No country codes are permitted to be reported for this Income Type.</w:t>
      </w:r>
    </w:p>
    <w:p w14:paraId="669BD9DB" w14:textId="77777777" w:rsidR="003231FF" w:rsidRPr="00557AC2" w:rsidRDefault="00CF51B0" w:rsidP="004E1335">
      <w:pPr>
        <w:pStyle w:val="ListNumber"/>
        <w:numPr>
          <w:ilvl w:val="0"/>
          <w:numId w:val="41"/>
        </w:numPr>
      </w:pPr>
      <w:r w:rsidRPr="00557AC2">
        <w:t xml:space="preserve">Only </w:t>
      </w:r>
      <w:r w:rsidRPr="0045329F">
        <w:t>contractor</w:t>
      </w:r>
      <w:r w:rsidRPr="00557AC2">
        <w:t xml:space="preserve"> payees </w:t>
      </w:r>
      <w:r w:rsidR="008B343F" w:rsidRPr="00557AC2">
        <w:t xml:space="preserve">who have been engaged by a labour hire business </w:t>
      </w:r>
      <w:r w:rsidR="00ED7323" w:rsidRPr="00557AC2">
        <w:t>may be reported for this Income Type.</w:t>
      </w:r>
    </w:p>
    <w:p w14:paraId="040197C7" w14:textId="14AD8E8F" w:rsidR="008B4EDF" w:rsidRPr="00557AC2" w:rsidRDefault="008B4EDF" w:rsidP="004E1335">
      <w:pPr>
        <w:pStyle w:val="ListNumber"/>
        <w:numPr>
          <w:ilvl w:val="0"/>
          <w:numId w:val="41"/>
        </w:numPr>
      </w:pPr>
      <w:r w:rsidRPr="0045329F">
        <w:t>Employees</w:t>
      </w:r>
      <w:r w:rsidRPr="00557AC2">
        <w:t xml:space="preserve"> engaged by a labour hire business must not be reported as Labour Hire Income Type, but as their</w:t>
      </w:r>
      <w:r w:rsidR="00006749" w:rsidRPr="00557AC2">
        <w:t xml:space="preserve"> relevant Income Type, such as Salary and Wages, Working Holiday Makers, Seasonal Worker Programme etc.</w:t>
      </w:r>
    </w:p>
    <w:p w14:paraId="4C287260" w14:textId="77777777" w:rsidR="00F1291F" w:rsidRPr="00557AC2" w:rsidRDefault="00ED64AD" w:rsidP="004E1335">
      <w:pPr>
        <w:pStyle w:val="ListNumber"/>
        <w:numPr>
          <w:ilvl w:val="0"/>
          <w:numId w:val="41"/>
        </w:numPr>
      </w:pPr>
      <w:r w:rsidRPr="00557AC2">
        <w:t>Only valid Tax Treatment codes may be reported for this Income Type</w:t>
      </w:r>
      <w:r w:rsidR="00F1291F" w:rsidRPr="00557AC2">
        <w:t>.</w:t>
      </w:r>
    </w:p>
    <w:p w14:paraId="46B8B8D9" w14:textId="77777777" w:rsidR="00F1291F" w:rsidRPr="00890B9D" w:rsidRDefault="00ED64AD" w:rsidP="004E1335">
      <w:pPr>
        <w:pStyle w:val="ListNumber"/>
      </w:pPr>
      <w:r w:rsidRPr="00890B9D">
        <w:t>Only valid Payment Types may be reported for this Income Type</w:t>
      </w:r>
      <w:r w:rsidR="00F1291F" w:rsidRPr="00890B9D">
        <w:t>.</w:t>
      </w:r>
    </w:p>
    <w:p w14:paraId="37982CDB" w14:textId="77777777" w:rsidR="00F616EF" w:rsidRPr="00890B9D" w:rsidRDefault="00F616EF">
      <w:pPr>
        <w:pStyle w:val="Cross-Reference"/>
      </w:pPr>
      <w:r w:rsidRPr="00890B9D">
        <w:t xml:space="preserve">Refer to context in section </w:t>
      </w:r>
      <w:r w:rsidRPr="00596D1A">
        <w:rPr>
          <w:rStyle w:val="SmartLink"/>
        </w:rPr>
        <w:fldChar w:fldCharType="begin" w:fldLock="1"/>
      </w:r>
      <w:r w:rsidRPr="00596D1A">
        <w:rPr>
          <w:rStyle w:val="SmartLink"/>
        </w:rPr>
        <w:instrText xml:space="preserve"> REF _Ref33890369 \r \h </w:instrText>
      </w:r>
      <w:r w:rsidRPr="00596D1A">
        <w:rPr>
          <w:rStyle w:val="SmartLink"/>
        </w:rPr>
      </w:r>
      <w:r w:rsidRPr="00596D1A">
        <w:rPr>
          <w:rStyle w:val="SmartLink"/>
        </w:rPr>
        <w:fldChar w:fldCharType="separate"/>
      </w:r>
      <w:r w:rsidRPr="00596D1A">
        <w:rPr>
          <w:rStyle w:val="SmartLink"/>
        </w:rPr>
        <w:t>4.6.1</w:t>
      </w:r>
      <w:r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_Ref33890369 \h </w:instrText>
      </w:r>
      <w:r w:rsidRPr="00596D1A">
        <w:rPr>
          <w:rStyle w:val="SmartLink"/>
        </w:rPr>
      </w:r>
      <w:r w:rsidRPr="00596D1A">
        <w:rPr>
          <w:rStyle w:val="SmartLink"/>
        </w:rPr>
        <w:fldChar w:fldCharType="separate"/>
      </w:r>
      <w:r w:rsidRPr="00596D1A">
        <w:rPr>
          <w:rStyle w:val="SmartLink"/>
        </w:rPr>
        <w:t>Income Stream Type Code</w:t>
      </w:r>
      <w:r w:rsidRPr="00596D1A">
        <w:rPr>
          <w:rStyle w:val="SmartLink"/>
        </w:rPr>
        <w:fldChar w:fldCharType="end"/>
      </w:r>
      <w:r w:rsidRPr="00890B9D">
        <w:t>.</w:t>
      </w:r>
    </w:p>
    <w:p w14:paraId="63FDA719" w14:textId="0F7941A7" w:rsidR="004B6E88" w:rsidRPr="00890B9D" w:rsidRDefault="004B6E88">
      <w:pPr>
        <w:pStyle w:val="Cross-Reference"/>
      </w:pPr>
      <w:r w:rsidRPr="00890B9D">
        <w:t xml:space="preserve">Refer to section </w:t>
      </w:r>
      <w:r w:rsidR="001460D1" w:rsidRPr="00596D1A">
        <w:rPr>
          <w:rStyle w:val="SmartLink"/>
        </w:rPr>
        <w:fldChar w:fldCharType="begin"/>
      </w:r>
      <w:r w:rsidR="001460D1" w:rsidRPr="00596D1A">
        <w:rPr>
          <w:rStyle w:val="SmartLink"/>
        </w:rPr>
        <w:instrText xml:space="preserve"> REF _Ref34858371 \r \h </w:instrText>
      </w:r>
      <w:r w:rsidR="001460D1" w:rsidRPr="00596D1A">
        <w:rPr>
          <w:rStyle w:val="SmartLink"/>
        </w:rPr>
      </w:r>
      <w:r w:rsidR="001460D1" w:rsidRPr="00596D1A">
        <w:rPr>
          <w:rStyle w:val="SmartLink"/>
        </w:rPr>
        <w:fldChar w:fldCharType="separate"/>
      </w:r>
      <w:r w:rsidR="00C14FEC">
        <w:rPr>
          <w:rStyle w:val="SmartLink"/>
        </w:rPr>
        <w:t>10.10</w:t>
      </w:r>
      <w:r w:rsidR="001460D1"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_Ref34858368 \h </w:instrText>
      </w:r>
      <w:r w:rsidRPr="00596D1A">
        <w:rPr>
          <w:rStyle w:val="SmartLink"/>
        </w:rPr>
      </w:r>
      <w:r w:rsidRPr="00596D1A">
        <w:rPr>
          <w:rStyle w:val="SmartLink"/>
        </w:rPr>
        <w:fldChar w:fldCharType="separate"/>
      </w:r>
      <w:r w:rsidRPr="00596D1A">
        <w:rPr>
          <w:rStyle w:val="SmartLink"/>
        </w:rPr>
        <w:t>Tax Treatment Codes Permissible per Income Type</w:t>
      </w:r>
      <w:r w:rsidRPr="00596D1A">
        <w:rPr>
          <w:rStyle w:val="SmartLink"/>
        </w:rPr>
        <w:fldChar w:fldCharType="end"/>
      </w:r>
      <w:r w:rsidRPr="00890B9D">
        <w:t>.</w:t>
      </w:r>
    </w:p>
    <w:p w14:paraId="1500463F" w14:textId="3C12726C" w:rsidR="004B6E88" w:rsidRDefault="004B6E88">
      <w:pPr>
        <w:pStyle w:val="Cross-Reference"/>
      </w:pPr>
      <w:r w:rsidRPr="00890B9D">
        <w:t xml:space="preserve">Refer to section </w:t>
      </w:r>
      <w:r w:rsidR="00452F6A" w:rsidRPr="00596D1A">
        <w:rPr>
          <w:rStyle w:val="SmartLink"/>
        </w:rPr>
        <w:fldChar w:fldCharType="begin"/>
      </w:r>
      <w:r w:rsidR="00452F6A" w:rsidRPr="00596D1A">
        <w:rPr>
          <w:rStyle w:val="SmartLink"/>
        </w:rPr>
        <w:instrText xml:space="preserve"> REF  _Ref33357663 \h \r </w:instrText>
      </w:r>
      <w:r w:rsidR="00452F6A" w:rsidRPr="00596D1A">
        <w:rPr>
          <w:rStyle w:val="SmartLink"/>
        </w:rPr>
      </w:r>
      <w:r w:rsidR="00452F6A" w:rsidRPr="00596D1A">
        <w:rPr>
          <w:rStyle w:val="SmartLink"/>
        </w:rPr>
        <w:fldChar w:fldCharType="separate"/>
      </w:r>
      <w:r w:rsidR="00C14FEC">
        <w:rPr>
          <w:rStyle w:val="SmartLink"/>
        </w:rPr>
        <w:t>10.11</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890B9D">
        <w:t>.</w:t>
      </w:r>
    </w:p>
    <w:p w14:paraId="7584827E" w14:textId="1C18A03F" w:rsidR="0091462A" w:rsidRPr="00890B9D" w:rsidRDefault="0091462A">
      <w:pPr>
        <w:pStyle w:val="Cross-Reference"/>
      </w:pPr>
      <w:r>
        <w:t xml:space="preserve">Refer to the </w:t>
      </w:r>
      <w:hyperlink r:id="rId130" w:history="1">
        <w:r w:rsidRPr="002B283F">
          <w:rPr>
            <w:rStyle w:val="Hyperlink"/>
          </w:rPr>
          <w:t>Income Types/Country Codes Position Paper</w:t>
        </w:r>
      </w:hyperlink>
      <w:r>
        <w:t xml:space="preserve"> for detailed requirements</w:t>
      </w:r>
      <w:r w:rsidR="006E255D">
        <w:t>.</w:t>
      </w:r>
    </w:p>
    <w:p w14:paraId="4693A266" w14:textId="77777777" w:rsidR="003A0473" w:rsidRPr="00890B9D" w:rsidRDefault="003A0473" w:rsidP="004A0EAE">
      <w:pPr>
        <w:pStyle w:val="Heading3"/>
      </w:pPr>
      <w:r w:rsidRPr="00890B9D">
        <w:t>Other Specified Payments</w:t>
      </w:r>
      <w:r w:rsidR="000F0AC6" w:rsidRPr="00890B9D">
        <w:t xml:space="preserve"> (OSP)</w:t>
      </w:r>
    </w:p>
    <w:p w14:paraId="28C9EFC8" w14:textId="77777777" w:rsidR="003A0473" w:rsidRPr="00890B9D" w:rsidRDefault="003A0473" w:rsidP="000E6760">
      <w:pPr>
        <w:pStyle w:val="BodyText"/>
      </w:pPr>
      <w:r w:rsidRPr="00890B9D">
        <w:t>The business rules for other specified payments are:</w:t>
      </w:r>
    </w:p>
    <w:p w14:paraId="6600A57E" w14:textId="77777777" w:rsidR="00B874BA" w:rsidRPr="00890B9D" w:rsidRDefault="00B874BA" w:rsidP="004E1335">
      <w:pPr>
        <w:pStyle w:val="ListNumber"/>
        <w:numPr>
          <w:ilvl w:val="0"/>
          <w:numId w:val="42"/>
        </w:numPr>
      </w:pPr>
      <w:r w:rsidRPr="00890B9D">
        <w:t>No country codes are permitted to be reported for this Income Type.</w:t>
      </w:r>
    </w:p>
    <w:p w14:paraId="41D9CACF" w14:textId="77777777" w:rsidR="00B874BA" w:rsidRPr="00890B9D" w:rsidRDefault="00B874BA" w:rsidP="004E1335">
      <w:pPr>
        <w:pStyle w:val="ListNumber"/>
        <w:numPr>
          <w:ilvl w:val="0"/>
          <w:numId w:val="7"/>
        </w:numPr>
      </w:pPr>
      <w:r w:rsidRPr="00890B9D">
        <w:t>Only valid Tax Treatment codes may be reported for this Income Type</w:t>
      </w:r>
      <w:r w:rsidR="00210A5E" w:rsidRPr="00890B9D">
        <w:t>.</w:t>
      </w:r>
    </w:p>
    <w:p w14:paraId="5B464096" w14:textId="77777777" w:rsidR="00B874BA" w:rsidRPr="00890B9D" w:rsidRDefault="00B874BA" w:rsidP="004E1335">
      <w:pPr>
        <w:pStyle w:val="ListNumber"/>
        <w:numPr>
          <w:ilvl w:val="0"/>
          <w:numId w:val="7"/>
        </w:numPr>
      </w:pPr>
      <w:r w:rsidRPr="00890B9D">
        <w:t>Only valid Payment Types may be reported for this Income Type</w:t>
      </w:r>
      <w:r w:rsidR="00210A5E" w:rsidRPr="00890B9D">
        <w:t>.</w:t>
      </w:r>
    </w:p>
    <w:p w14:paraId="3128AF15" w14:textId="5C5D4E24" w:rsidR="00297657" w:rsidRPr="00890B9D" w:rsidRDefault="00297657">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_Ref33890369 \w \h </w:instrText>
      </w:r>
      <w:r w:rsidR="002D2F26" w:rsidRPr="00596D1A">
        <w:rPr>
          <w:rStyle w:val="SmartLink"/>
        </w:rPr>
      </w:r>
      <w:r w:rsidR="002D2F26" w:rsidRPr="00596D1A">
        <w:rPr>
          <w:rStyle w:val="SmartLink"/>
        </w:rPr>
        <w:fldChar w:fldCharType="separate"/>
      </w:r>
      <w:r w:rsidR="00C14FEC">
        <w:rPr>
          <w:rStyle w:val="SmartLink"/>
        </w:rPr>
        <w:t>4.6.1</w:t>
      </w:r>
      <w:r w:rsidR="002D2F26"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_Ref33890369 \h </w:instrText>
      </w:r>
      <w:r w:rsidRPr="00596D1A">
        <w:rPr>
          <w:rStyle w:val="SmartLink"/>
        </w:rPr>
      </w:r>
      <w:r w:rsidRPr="00596D1A">
        <w:rPr>
          <w:rStyle w:val="SmartLink"/>
        </w:rPr>
        <w:fldChar w:fldCharType="separate"/>
      </w:r>
      <w:r w:rsidRPr="00596D1A">
        <w:rPr>
          <w:rStyle w:val="SmartLink"/>
        </w:rPr>
        <w:t>Income Stream Type Code</w:t>
      </w:r>
      <w:r w:rsidRPr="00596D1A">
        <w:rPr>
          <w:rStyle w:val="SmartLink"/>
        </w:rPr>
        <w:fldChar w:fldCharType="end"/>
      </w:r>
      <w:r w:rsidRPr="00890B9D">
        <w:t>.</w:t>
      </w:r>
    </w:p>
    <w:p w14:paraId="00D18463" w14:textId="41CB36CD" w:rsidR="004B6E88" w:rsidRPr="00890B9D" w:rsidRDefault="004B6E88">
      <w:pPr>
        <w:pStyle w:val="Cross-Reference"/>
      </w:pPr>
      <w:r w:rsidRPr="00890B9D">
        <w:t xml:space="preserve">Refer to section </w:t>
      </w:r>
      <w:r w:rsidR="001460D1" w:rsidRPr="00596D1A">
        <w:rPr>
          <w:rStyle w:val="SmartLink"/>
        </w:rPr>
        <w:fldChar w:fldCharType="begin"/>
      </w:r>
      <w:r w:rsidR="001460D1" w:rsidRPr="00596D1A">
        <w:rPr>
          <w:rStyle w:val="SmartLink"/>
        </w:rPr>
        <w:instrText xml:space="preserve"> REF _Ref34858371 \r \h </w:instrText>
      </w:r>
      <w:r w:rsidR="001460D1" w:rsidRPr="00596D1A">
        <w:rPr>
          <w:rStyle w:val="SmartLink"/>
        </w:rPr>
      </w:r>
      <w:r w:rsidR="001460D1" w:rsidRPr="00596D1A">
        <w:rPr>
          <w:rStyle w:val="SmartLink"/>
        </w:rPr>
        <w:fldChar w:fldCharType="separate"/>
      </w:r>
      <w:r w:rsidR="00C14FEC">
        <w:rPr>
          <w:rStyle w:val="SmartLink"/>
        </w:rPr>
        <w:t>10.10</w:t>
      </w:r>
      <w:r w:rsidR="001460D1"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_Ref34858368 \h </w:instrText>
      </w:r>
      <w:r w:rsidRPr="00596D1A">
        <w:rPr>
          <w:rStyle w:val="SmartLink"/>
        </w:rPr>
      </w:r>
      <w:r w:rsidRPr="00596D1A">
        <w:rPr>
          <w:rStyle w:val="SmartLink"/>
        </w:rPr>
        <w:fldChar w:fldCharType="separate"/>
      </w:r>
      <w:r w:rsidRPr="00596D1A">
        <w:rPr>
          <w:rStyle w:val="SmartLink"/>
        </w:rPr>
        <w:t>Tax Treatment Codes Permissible per Income Type</w:t>
      </w:r>
      <w:r w:rsidRPr="00596D1A">
        <w:rPr>
          <w:rStyle w:val="SmartLink"/>
        </w:rPr>
        <w:fldChar w:fldCharType="end"/>
      </w:r>
      <w:r w:rsidRPr="00890B9D">
        <w:t>.</w:t>
      </w:r>
    </w:p>
    <w:p w14:paraId="00D06F95" w14:textId="6835B611" w:rsidR="004B6E88" w:rsidRDefault="004B6E88">
      <w:pPr>
        <w:pStyle w:val="Cross-Reference"/>
      </w:pPr>
      <w:r w:rsidRPr="00890B9D">
        <w:t xml:space="preserve">Refer to section </w:t>
      </w:r>
      <w:r w:rsidR="00452F6A" w:rsidRPr="00596D1A">
        <w:rPr>
          <w:rStyle w:val="SmartLink"/>
        </w:rPr>
        <w:fldChar w:fldCharType="begin"/>
      </w:r>
      <w:r w:rsidR="00452F6A" w:rsidRPr="00596D1A">
        <w:rPr>
          <w:rStyle w:val="SmartLink"/>
        </w:rPr>
        <w:instrText xml:space="preserve"> REF  _Ref33357663 \h \r </w:instrText>
      </w:r>
      <w:r w:rsidR="00452F6A" w:rsidRPr="00596D1A">
        <w:rPr>
          <w:rStyle w:val="SmartLink"/>
        </w:rPr>
      </w:r>
      <w:r w:rsidR="00452F6A" w:rsidRPr="00596D1A">
        <w:rPr>
          <w:rStyle w:val="SmartLink"/>
        </w:rPr>
        <w:fldChar w:fldCharType="separate"/>
      </w:r>
      <w:r w:rsidR="00C14FEC">
        <w:rPr>
          <w:rStyle w:val="SmartLink"/>
        </w:rPr>
        <w:t>10.11</w:t>
      </w:r>
      <w:r w:rsidR="00452F6A"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890B9D">
        <w:t>.</w:t>
      </w:r>
    </w:p>
    <w:p w14:paraId="0C798CD6" w14:textId="7FD156E7" w:rsidR="0091462A" w:rsidRPr="00890B9D" w:rsidRDefault="0091462A">
      <w:pPr>
        <w:pStyle w:val="Cross-Reference"/>
      </w:pPr>
      <w:r>
        <w:t xml:space="preserve">Refer to the </w:t>
      </w:r>
      <w:hyperlink r:id="rId131" w:history="1">
        <w:r w:rsidRPr="002B283F">
          <w:rPr>
            <w:rStyle w:val="Hyperlink"/>
          </w:rPr>
          <w:t>Income Types/Country Codes Position Paper</w:t>
        </w:r>
      </w:hyperlink>
      <w:r>
        <w:t xml:space="preserve"> for detailed requirements</w:t>
      </w:r>
      <w:r w:rsidR="00090775">
        <w:t>.</w:t>
      </w:r>
    </w:p>
    <w:p w14:paraId="575561A6" w14:textId="77777777" w:rsidR="003A0473" w:rsidRPr="00890B9D" w:rsidRDefault="003A0473" w:rsidP="007359C5">
      <w:pPr>
        <w:pStyle w:val="Heading2"/>
      </w:pPr>
      <w:bookmarkStart w:id="1230" w:name="_Toc34916761"/>
      <w:bookmarkStart w:id="1231" w:name="_Toc34916762"/>
      <w:bookmarkStart w:id="1232" w:name="_Ref33886255"/>
      <w:bookmarkStart w:id="1233" w:name="_Ref33886258"/>
      <w:bookmarkStart w:id="1234" w:name="_Toc54861822"/>
      <w:bookmarkStart w:id="1235" w:name="_Toc238031966"/>
      <w:bookmarkEnd w:id="1230"/>
      <w:bookmarkEnd w:id="1231"/>
      <w:r w:rsidRPr="00890B9D">
        <w:t>Country Codes</w:t>
      </w:r>
      <w:bookmarkEnd w:id="1232"/>
      <w:bookmarkEnd w:id="1233"/>
      <w:bookmarkEnd w:id="1234"/>
      <w:bookmarkEnd w:id="1235"/>
    </w:p>
    <w:p w14:paraId="018FFD54" w14:textId="77777777" w:rsidR="003A0473" w:rsidRPr="00557AC2" w:rsidRDefault="003A0473" w:rsidP="000E6760">
      <w:pPr>
        <w:pStyle w:val="BodyText"/>
      </w:pPr>
      <w:r w:rsidRPr="00557AC2">
        <w:t>The business rules for country codes are:</w:t>
      </w:r>
    </w:p>
    <w:p w14:paraId="0BF6267B" w14:textId="3CC7BED6" w:rsidR="003A0473" w:rsidRPr="00557AC2" w:rsidRDefault="006C1040" w:rsidP="004E1335">
      <w:pPr>
        <w:pStyle w:val="ListNumber"/>
        <w:numPr>
          <w:ilvl w:val="0"/>
          <w:numId w:val="10"/>
        </w:numPr>
      </w:pPr>
      <w:r w:rsidRPr="00557AC2">
        <w:lastRenderedPageBreak/>
        <w:t>Only these Income Types must report Country Code: Foreign Employment</w:t>
      </w:r>
      <w:r w:rsidR="00286D7E">
        <w:t xml:space="preserve"> Income</w:t>
      </w:r>
      <w:r w:rsidRPr="00557AC2">
        <w:t xml:space="preserve"> </w:t>
      </w:r>
      <w:r w:rsidRPr="00286D7E">
        <w:t>(FEI),</w:t>
      </w:r>
      <w:r w:rsidRPr="00557AC2">
        <w:t xml:space="preserve"> Inbound Assignees to Australia (IAA) and Working Holiday Maker (WHM).</w:t>
      </w:r>
    </w:p>
    <w:p w14:paraId="7D2F018A" w14:textId="5A1054E6" w:rsidR="006C1040" w:rsidRPr="00557AC2" w:rsidRDefault="00E461B7" w:rsidP="004E1335">
      <w:pPr>
        <w:pStyle w:val="ListNumber"/>
        <w:numPr>
          <w:ilvl w:val="0"/>
          <w:numId w:val="10"/>
        </w:numPr>
      </w:pPr>
      <w:r w:rsidRPr="00557AC2">
        <w:t xml:space="preserve">The country code must be reported </w:t>
      </w:r>
      <w:r w:rsidR="00387B36" w:rsidRPr="00557AC2">
        <w:t xml:space="preserve">as </w:t>
      </w:r>
      <w:r w:rsidRPr="00557AC2">
        <w:t xml:space="preserve">the </w:t>
      </w:r>
      <w:r w:rsidRPr="0045329F">
        <w:t>lower-case</w:t>
      </w:r>
      <w:r w:rsidRPr="00557AC2">
        <w:t xml:space="preserve"> value of the </w:t>
      </w:r>
      <w:r w:rsidR="00B80E61" w:rsidRPr="00557AC2">
        <w:t xml:space="preserve">international standard </w:t>
      </w:r>
      <w:r w:rsidRPr="00557AC2">
        <w:t>ISO 3166</w:t>
      </w:r>
      <w:r w:rsidR="00036424" w:rsidRPr="00557AC2">
        <w:t>-1 alpha-2</w:t>
      </w:r>
      <w:r w:rsidR="00B80E61" w:rsidRPr="00557AC2">
        <w:t xml:space="preserve"> code</w:t>
      </w:r>
      <w:r w:rsidR="00C20FA3" w:rsidRPr="00557AC2">
        <w:t xml:space="preserve">. </w:t>
      </w:r>
      <w:r w:rsidR="00617FD1">
        <w:t>For example;</w:t>
      </w:r>
      <w:r w:rsidR="00C20FA3" w:rsidRPr="00557AC2">
        <w:t xml:space="preserve"> Germany</w:t>
      </w:r>
      <w:r w:rsidR="00126C05" w:rsidRPr="00557AC2">
        <w:t xml:space="preserve"> must be reported as “de”.</w:t>
      </w:r>
    </w:p>
    <w:p w14:paraId="0F5B1411" w14:textId="77777777" w:rsidR="00126C05" w:rsidRPr="00557AC2" w:rsidRDefault="00C705C5" w:rsidP="004E1335">
      <w:pPr>
        <w:pStyle w:val="ListNumber"/>
        <w:numPr>
          <w:ilvl w:val="0"/>
          <w:numId w:val="10"/>
        </w:numPr>
      </w:pPr>
      <w:r w:rsidRPr="00557AC2">
        <w:t>Country codes for Australia and its tax jurisdiction</w:t>
      </w:r>
      <w:r w:rsidR="00AD4359" w:rsidRPr="00557AC2">
        <w:t>s</w:t>
      </w:r>
      <w:r w:rsidRPr="00557AC2">
        <w:t xml:space="preserve"> may not be reported: </w:t>
      </w:r>
      <w:r w:rsidR="001352DE" w:rsidRPr="00557AC2">
        <w:t>Australia (au), Norfolk Island (</w:t>
      </w:r>
      <w:proofErr w:type="spellStart"/>
      <w:r w:rsidR="001352DE" w:rsidRPr="00557AC2">
        <w:t>n</w:t>
      </w:r>
      <w:r w:rsidR="00155024" w:rsidRPr="00557AC2">
        <w:t>f</w:t>
      </w:r>
      <w:proofErr w:type="spellEnd"/>
      <w:r w:rsidR="001352DE" w:rsidRPr="00557AC2">
        <w:t xml:space="preserve">), </w:t>
      </w:r>
      <w:r w:rsidR="00155024" w:rsidRPr="00557AC2">
        <w:t>Christmas Island (</w:t>
      </w:r>
      <w:r w:rsidR="0087217F" w:rsidRPr="00557AC2">
        <w:t>cx), Cocos Islands (</w:t>
      </w:r>
      <w:r w:rsidR="006C5B10" w:rsidRPr="00557AC2">
        <w:t xml:space="preserve">cc) and </w:t>
      </w:r>
      <w:proofErr w:type="gramStart"/>
      <w:r w:rsidR="00425CF2" w:rsidRPr="00557AC2">
        <w:t>Heard</w:t>
      </w:r>
      <w:proofErr w:type="gramEnd"/>
      <w:r w:rsidR="00425CF2" w:rsidRPr="00557AC2">
        <w:t xml:space="preserve"> and McDonald Islands (hm)</w:t>
      </w:r>
      <w:r w:rsidR="00D549F2" w:rsidRPr="00557AC2">
        <w:t>.</w:t>
      </w:r>
    </w:p>
    <w:p w14:paraId="341D94E3" w14:textId="77777777" w:rsidR="00D549F2" w:rsidRPr="00890B9D" w:rsidRDefault="00B4318C" w:rsidP="004E1335">
      <w:pPr>
        <w:pStyle w:val="ListNumber"/>
        <w:numPr>
          <w:ilvl w:val="0"/>
          <w:numId w:val="10"/>
        </w:numPr>
      </w:pPr>
      <w:r w:rsidRPr="00557AC2">
        <w:t>Do not report Country Codes for income paid prior to 01/07/</w:t>
      </w:r>
      <w:r w:rsidRPr="00890B9D">
        <w:t xml:space="preserve">2020. </w:t>
      </w:r>
    </w:p>
    <w:p w14:paraId="6DE59198" w14:textId="1C453EB0" w:rsidR="00D3357B" w:rsidRDefault="00D3357B">
      <w:pPr>
        <w:pStyle w:val="Cross-Reference"/>
      </w:pPr>
      <w:r w:rsidRPr="00890B9D">
        <w:t xml:space="preserve">Refer to the context in section </w:t>
      </w:r>
      <w:r w:rsidR="002D2F26" w:rsidRPr="00596D1A">
        <w:rPr>
          <w:rStyle w:val="SmartLink"/>
        </w:rPr>
        <w:fldChar w:fldCharType="begin"/>
      </w:r>
      <w:r w:rsidR="002D2F26" w:rsidRPr="00596D1A">
        <w:rPr>
          <w:rStyle w:val="SmartLink"/>
        </w:rPr>
        <w:instrText xml:space="preserve"> REF _Ref33890428 \w \h </w:instrText>
      </w:r>
      <w:r w:rsidR="002D2F26" w:rsidRPr="00596D1A">
        <w:rPr>
          <w:rStyle w:val="SmartLink"/>
        </w:rPr>
      </w:r>
      <w:r w:rsidR="002D2F26" w:rsidRPr="00596D1A">
        <w:rPr>
          <w:rStyle w:val="SmartLink"/>
        </w:rPr>
        <w:fldChar w:fldCharType="separate"/>
      </w:r>
      <w:r w:rsidR="00C14FEC">
        <w:rPr>
          <w:rStyle w:val="SmartLink"/>
        </w:rPr>
        <w:t>4.6.2</w:t>
      </w:r>
      <w:r w:rsidR="002D2F26"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_Ref33890431 \h </w:instrText>
      </w:r>
      <w:r w:rsidRPr="00596D1A">
        <w:rPr>
          <w:rStyle w:val="SmartLink"/>
        </w:rPr>
      </w:r>
      <w:r w:rsidRPr="00596D1A">
        <w:rPr>
          <w:rStyle w:val="SmartLink"/>
        </w:rPr>
        <w:fldChar w:fldCharType="separate"/>
      </w:r>
      <w:r w:rsidR="00C01EFE" w:rsidRPr="00596D1A">
        <w:rPr>
          <w:rStyle w:val="SmartLink"/>
        </w:rPr>
        <w:t>Country Codes</w:t>
      </w:r>
      <w:r w:rsidRPr="00596D1A">
        <w:rPr>
          <w:rStyle w:val="SmartLink"/>
        </w:rPr>
        <w:fldChar w:fldCharType="end"/>
      </w:r>
      <w:r w:rsidRPr="00890B9D">
        <w:t>.</w:t>
      </w:r>
    </w:p>
    <w:p w14:paraId="34A5BDCE" w14:textId="592D1EB4" w:rsidR="0091462A" w:rsidRPr="00890B9D" w:rsidRDefault="0091462A">
      <w:pPr>
        <w:pStyle w:val="Cross-Reference"/>
      </w:pPr>
      <w:r>
        <w:t xml:space="preserve">Refer to the </w:t>
      </w:r>
      <w:hyperlink r:id="rId132" w:history="1">
        <w:r w:rsidRPr="002B283F">
          <w:rPr>
            <w:rStyle w:val="Hyperlink"/>
          </w:rPr>
          <w:t>Income Types/Country Codes Position Paper</w:t>
        </w:r>
      </w:hyperlink>
      <w:r>
        <w:t xml:space="preserve"> for detailed requirements</w:t>
      </w:r>
      <w:r w:rsidR="00090775">
        <w:t>.</w:t>
      </w:r>
    </w:p>
    <w:p w14:paraId="1B0F58DA" w14:textId="77777777" w:rsidR="003A0473" w:rsidRPr="00890B9D" w:rsidRDefault="003A0473" w:rsidP="007359C5">
      <w:pPr>
        <w:pStyle w:val="Heading2"/>
      </w:pPr>
      <w:bookmarkStart w:id="1236" w:name="_Toc54861823"/>
      <w:bookmarkStart w:id="1237" w:name="_Ref54969803"/>
      <w:bookmarkStart w:id="1238" w:name="_Ref54969805"/>
      <w:bookmarkStart w:id="1239" w:name="_Toc238031967"/>
      <w:r w:rsidRPr="00890B9D">
        <w:t xml:space="preserve">Payroll </w:t>
      </w:r>
      <w:r w:rsidR="000F0AC6" w:rsidRPr="00890B9D">
        <w:t>P</w:t>
      </w:r>
      <w:r w:rsidRPr="00890B9D">
        <w:t>ayments</w:t>
      </w:r>
      <w:bookmarkEnd w:id="1236"/>
      <w:bookmarkEnd w:id="1237"/>
      <w:bookmarkEnd w:id="1238"/>
      <w:bookmarkEnd w:id="1239"/>
      <w:r w:rsidR="00871594" w:rsidRPr="00890B9D">
        <w:t xml:space="preserve"> </w:t>
      </w:r>
    </w:p>
    <w:p w14:paraId="36D05493" w14:textId="7064BF96" w:rsidR="00B1430C" w:rsidRPr="00890B9D" w:rsidRDefault="00E812EE" w:rsidP="000E6760">
      <w:pPr>
        <w:pStyle w:val="BodyText"/>
      </w:pPr>
      <w:r w:rsidRPr="00890B9D">
        <w:t xml:space="preserve">Payments </w:t>
      </w:r>
      <w:r w:rsidR="009B7CD1" w:rsidRPr="00890B9D">
        <w:t xml:space="preserve">made to payees must continue to be reported each </w:t>
      </w:r>
      <w:r w:rsidR="0039392D">
        <w:t>p</w:t>
      </w:r>
      <w:r w:rsidR="0039392D" w:rsidRPr="00890B9D">
        <w:t xml:space="preserve">ay </w:t>
      </w:r>
      <w:r w:rsidR="0039392D">
        <w:t>e</w:t>
      </w:r>
      <w:r w:rsidR="0039392D" w:rsidRPr="00890B9D">
        <w:t>vent</w:t>
      </w:r>
      <w:r w:rsidR="009B7CD1" w:rsidRPr="00890B9D">
        <w:t xml:space="preserve">, as a </w:t>
      </w:r>
      <w:r w:rsidR="00905E3D" w:rsidRPr="00890B9D">
        <w:t xml:space="preserve">total </w:t>
      </w:r>
      <w:r w:rsidR="00AF7A68" w:rsidRPr="00890B9D">
        <w:t xml:space="preserve">of all </w:t>
      </w:r>
      <w:r w:rsidR="00905E3D" w:rsidRPr="00890B9D">
        <w:t xml:space="preserve">remuneration reportable </w:t>
      </w:r>
      <w:r w:rsidR="00CB6064" w:rsidRPr="00890B9D">
        <w:t>for the entire financial year</w:t>
      </w:r>
      <w:r w:rsidR="00AF7A68" w:rsidRPr="00890B9D">
        <w:t xml:space="preserve">. </w:t>
      </w:r>
      <w:r w:rsidR="00514E35" w:rsidRPr="00890B9D">
        <w:t>A payer must not only report the latest payments</w:t>
      </w:r>
      <w:r w:rsidR="00F06614" w:rsidRPr="00890B9D">
        <w:t xml:space="preserve"> to a payee but must continue to report the entire financial year YTD amounts of all income paid to the payee.</w:t>
      </w:r>
      <w:r w:rsidR="00E16CB5" w:rsidRPr="00890B9D">
        <w:t xml:space="preserve"> This will include each Income Stream Collection</w:t>
      </w:r>
      <w:r w:rsidR="004F6E51" w:rsidRPr="00890B9D">
        <w:t xml:space="preserve"> (Income Types/Country Codes/Payment Types) and Other Components (deductions, super entitlements and RFBA)</w:t>
      </w:r>
      <w:r w:rsidR="001E02C4" w:rsidRPr="00890B9D">
        <w:t xml:space="preserve"> YTD amounts each time the payee is included in a </w:t>
      </w:r>
      <w:r w:rsidR="0039392D">
        <w:t>p</w:t>
      </w:r>
      <w:r w:rsidR="0039392D" w:rsidRPr="00890B9D">
        <w:t xml:space="preserve">ay </w:t>
      </w:r>
      <w:r w:rsidR="0039392D">
        <w:t>e</w:t>
      </w:r>
      <w:r w:rsidR="0039392D" w:rsidRPr="00890B9D">
        <w:t>vent</w:t>
      </w:r>
      <w:r w:rsidR="003341BE" w:rsidRPr="00890B9D">
        <w:t>.</w:t>
      </w:r>
      <w:r w:rsidR="000F2014">
        <w:t xml:space="preserve"> All amounts must be reported in AUD. </w:t>
      </w:r>
    </w:p>
    <w:p w14:paraId="714959C6" w14:textId="4CDFFE2C" w:rsidR="003A0473" w:rsidRPr="00890B9D" w:rsidRDefault="003A0473" w:rsidP="004A0EAE">
      <w:pPr>
        <w:pStyle w:val="Heading3"/>
      </w:pPr>
      <w:bookmarkStart w:id="1240" w:name="_Ref55235696"/>
      <w:r w:rsidRPr="00890B9D">
        <w:t>Regular pay cycle</w:t>
      </w:r>
      <w:bookmarkEnd w:id="1240"/>
    </w:p>
    <w:p w14:paraId="260600FC" w14:textId="0473A4E6" w:rsidR="003A0473" w:rsidRPr="00890B9D" w:rsidRDefault="003A0473" w:rsidP="000E6760">
      <w:pPr>
        <w:pStyle w:val="BodyText"/>
      </w:pPr>
      <w:r w:rsidRPr="00890B9D">
        <w:t xml:space="preserve">A regular pay cycle is when </w:t>
      </w:r>
      <w:r w:rsidR="003C7976" w:rsidRPr="00890B9D">
        <w:t>a payer</w:t>
      </w:r>
      <w:r w:rsidRPr="00890B9D">
        <w:t xml:space="preserve"> </w:t>
      </w:r>
      <w:r w:rsidR="00385022" w:rsidRPr="00890B9D">
        <w:t xml:space="preserve">performs their </w:t>
      </w:r>
      <w:r w:rsidR="00836FCC">
        <w:t xml:space="preserve">planned </w:t>
      </w:r>
      <w:r w:rsidR="00385022" w:rsidRPr="00890B9D">
        <w:t>pay process</w:t>
      </w:r>
      <w:r w:rsidRPr="00890B9D">
        <w:t xml:space="preserve"> at fixed regular intervals, </w:t>
      </w:r>
      <w:r w:rsidR="00272F7B" w:rsidRPr="00890B9D">
        <w:t>as per industrial instruments</w:t>
      </w:r>
      <w:r w:rsidRPr="00890B9D">
        <w:t xml:space="preserve">. This is usually weekly, fortnightly or monthly. </w:t>
      </w:r>
      <w:r w:rsidR="00C46CB7" w:rsidRPr="00890B9D">
        <w:t>A payer</w:t>
      </w:r>
      <w:r w:rsidRPr="00890B9D">
        <w:t xml:space="preserve"> can have different regular pay cycles for different </w:t>
      </w:r>
      <w:r w:rsidR="00C46CB7" w:rsidRPr="00890B9D">
        <w:t>payees</w:t>
      </w:r>
      <w:r w:rsidRPr="00890B9D">
        <w:t>.</w:t>
      </w:r>
    </w:p>
    <w:p w14:paraId="4F60875B" w14:textId="77777777" w:rsidR="003A0473" w:rsidRPr="00890B9D" w:rsidRDefault="003A0473" w:rsidP="000E6760">
      <w:pPr>
        <w:pStyle w:val="BodyText"/>
      </w:pPr>
      <w:r w:rsidRPr="00890B9D">
        <w:t>Business rules for a regular pay cycle:</w:t>
      </w:r>
    </w:p>
    <w:p w14:paraId="453596A9" w14:textId="77777777" w:rsidR="003A0473" w:rsidRPr="00890B9D" w:rsidRDefault="003A0473" w:rsidP="004E1335">
      <w:pPr>
        <w:pStyle w:val="ListNumber"/>
        <w:numPr>
          <w:ilvl w:val="0"/>
          <w:numId w:val="54"/>
        </w:numPr>
      </w:pPr>
      <w:r w:rsidRPr="00890B9D">
        <w:t xml:space="preserve">A </w:t>
      </w:r>
      <w:r w:rsidR="00D54471" w:rsidRPr="00890B9D">
        <w:t xml:space="preserve">payer </w:t>
      </w:r>
      <w:r w:rsidRPr="00890B9D">
        <w:t xml:space="preserve">reports the YTD values of Payment Types for each </w:t>
      </w:r>
      <w:r w:rsidR="00304630" w:rsidRPr="00890B9D">
        <w:t xml:space="preserve">Income Type for each payee </w:t>
      </w:r>
      <w:r w:rsidRPr="00890B9D">
        <w:t>included in that pay event.</w:t>
      </w:r>
    </w:p>
    <w:p w14:paraId="33E19AC0" w14:textId="3F95D1DF" w:rsidR="003A0473" w:rsidRPr="00890B9D" w:rsidRDefault="003A0473" w:rsidP="008B2DA7">
      <w:pPr>
        <w:pStyle w:val="ListNumber2"/>
      </w:pPr>
      <w:r w:rsidRPr="00890B9D">
        <w:t>These YTD amounts may be less than a previous report (</w:t>
      </w:r>
      <w:r w:rsidR="00617FD1">
        <w:t>for example;</w:t>
      </w:r>
      <w:r w:rsidRPr="00890B9D">
        <w:t xml:space="preserve"> recovery of a current year overpayment or reclassification of the Payment Type).</w:t>
      </w:r>
    </w:p>
    <w:p w14:paraId="70FA8AEB" w14:textId="71A13B70" w:rsidR="003A0473" w:rsidRPr="00890B9D" w:rsidRDefault="001713AF" w:rsidP="008B2DA7">
      <w:pPr>
        <w:pStyle w:val="ListNumber2"/>
      </w:pPr>
      <w:r>
        <w:t>For some Payment Types, t</w:t>
      </w:r>
      <w:r w:rsidR="005020BC" w:rsidRPr="00890B9D">
        <w:t xml:space="preserve">he </w:t>
      </w:r>
      <w:r w:rsidR="003A0473" w:rsidRPr="00890B9D">
        <w:t xml:space="preserve">YTD amounts </w:t>
      </w:r>
      <w:r>
        <w:t>may</w:t>
      </w:r>
      <w:r w:rsidRPr="00890B9D">
        <w:t xml:space="preserve"> </w:t>
      </w:r>
      <w:r w:rsidR="003A0473" w:rsidRPr="00890B9D">
        <w:t>be negative</w:t>
      </w:r>
      <w:r w:rsidR="001D38E7">
        <w:t xml:space="preserve">, however, the sum of those Payment Types less </w:t>
      </w:r>
      <w:r w:rsidR="00B65B19">
        <w:t xml:space="preserve">Salary Sacrifice </w:t>
      </w:r>
      <w:r w:rsidR="00E063D9">
        <w:t xml:space="preserve">(ATO-derived aggregated gross) </w:t>
      </w:r>
      <w:r w:rsidR="001D38E7">
        <w:t>must be zero or a positive amount.</w:t>
      </w:r>
    </w:p>
    <w:p w14:paraId="56B04B09" w14:textId="15E0EA2D" w:rsidR="00094B73" w:rsidRPr="00890B9D" w:rsidRDefault="00E448D0" w:rsidP="008B2DA7">
      <w:pPr>
        <w:pStyle w:val="ListNumber2"/>
      </w:pPr>
      <w:r w:rsidRPr="00890B9D">
        <w:t>Where a payee has more than one Income Type</w:t>
      </w:r>
      <w:r w:rsidR="007C0C2B" w:rsidRPr="00890B9D">
        <w:t xml:space="preserve">, all YTD amounts </w:t>
      </w:r>
      <w:r w:rsidR="00D61C47" w:rsidRPr="00890B9D">
        <w:t xml:space="preserve">for all Income Types </w:t>
      </w:r>
      <w:r w:rsidR="007C0C2B" w:rsidRPr="00890B9D">
        <w:t>must continue to be reported</w:t>
      </w:r>
      <w:r w:rsidR="00BD5533" w:rsidRPr="00890B9D">
        <w:t xml:space="preserve"> for the financial year</w:t>
      </w:r>
      <w:r w:rsidR="00545199" w:rsidRPr="00890B9D">
        <w:t>.</w:t>
      </w:r>
    </w:p>
    <w:p w14:paraId="443B873D" w14:textId="77777777" w:rsidR="003A0473" w:rsidRPr="00890B9D" w:rsidRDefault="00DF2999" w:rsidP="004E1335">
      <w:pPr>
        <w:pStyle w:val="ListNumber"/>
      </w:pPr>
      <w:r w:rsidRPr="00890B9D">
        <w:t>Where a payee has no payments subject to withholding</w:t>
      </w:r>
      <w:r w:rsidRPr="00557AC2">
        <w:t xml:space="preserve">, as they have salary sacrificed 100% of their income, and the sacrificed component includes superannuation salary sacrifice, </w:t>
      </w:r>
      <w:r w:rsidR="003C47C5" w:rsidRPr="00557AC2">
        <w:t>the payee</w:t>
      </w:r>
      <w:r w:rsidR="009E5E0C" w:rsidRPr="00557AC2">
        <w:t xml:space="preserve"> </w:t>
      </w:r>
      <w:r w:rsidRPr="00557AC2">
        <w:t>must be reported</w:t>
      </w:r>
      <w:r w:rsidR="003C47C5" w:rsidRPr="00557AC2">
        <w:t xml:space="preserve"> in the </w:t>
      </w:r>
      <w:r w:rsidR="0039392D">
        <w:t>p</w:t>
      </w:r>
      <w:r w:rsidR="0039392D" w:rsidRPr="00557AC2">
        <w:t xml:space="preserve">ay </w:t>
      </w:r>
      <w:r w:rsidR="0039392D">
        <w:t>e</w:t>
      </w:r>
      <w:r w:rsidR="0039392D" w:rsidRPr="00557AC2">
        <w:t>vent</w:t>
      </w:r>
      <w:r w:rsidRPr="00557AC2">
        <w:t xml:space="preserve">. Refer to subsection 389-5(1) of </w:t>
      </w:r>
      <w:r w:rsidRPr="00861E18">
        <w:rPr>
          <w:rStyle w:val="IntenseEmphasis"/>
        </w:rPr>
        <w:t>Schedule 1 to TAA</w:t>
      </w:r>
      <w:r w:rsidRPr="00557AC2">
        <w:t>.</w:t>
      </w:r>
    </w:p>
    <w:p w14:paraId="3AC00960" w14:textId="51723950" w:rsidR="003A0473" w:rsidRPr="00890B9D" w:rsidRDefault="003A0473" w:rsidP="004E1335">
      <w:pPr>
        <w:pStyle w:val="ListNumber"/>
      </w:pPr>
      <w:r w:rsidRPr="00890B9D">
        <w:t xml:space="preserve">Where </w:t>
      </w:r>
      <w:r w:rsidR="0075742E" w:rsidRPr="00890B9D">
        <w:t>a payee</w:t>
      </w:r>
      <w:r w:rsidRPr="00890B9D">
        <w:t xml:space="preserve"> is paid more than once on a particular day, the </w:t>
      </w:r>
      <w:r w:rsidR="0075742E" w:rsidRPr="00890B9D">
        <w:t xml:space="preserve">payer </w:t>
      </w:r>
      <w:r w:rsidRPr="00890B9D">
        <w:t xml:space="preserve">may provide a single report for that </w:t>
      </w:r>
      <w:r w:rsidR="0075742E" w:rsidRPr="00890B9D">
        <w:t xml:space="preserve">payee </w:t>
      </w:r>
      <w:r w:rsidRPr="00890B9D">
        <w:t>including the latest YTD figures (</w:t>
      </w:r>
      <w:r w:rsidR="00617FD1">
        <w:t>for example;</w:t>
      </w:r>
      <w:r w:rsidRPr="00890B9D">
        <w:t xml:space="preserve"> updated YTD figures including all payments made for the day).</w:t>
      </w:r>
    </w:p>
    <w:p w14:paraId="74347606" w14:textId="52766F97" w:rsidR="003A0473" w:rsidRDefault="003A0473">
      <w:pPr>
        <w:pStyle w:val="ListNumber2"/>
      </w:pPr>
      <w:r w:rsidRPr="00890B9D">
        <w:t xml:space="preserve">The </w:t>
      </w:r>
      <w:r w:rsidR="0015136D">
        <w:t>Payer Total PAYGW Amount</w:t>
      </w:r>
      <w:r w:rsidR="00D420F4">
        <w:t xml:space="preserve"> and Payer Total Gross Payment Amount</w:t>
      </w:r>
      <w:r w:rsidRPr="00890B9D">
        <w:t xml:space="preserve"> must include all</w:t>
      </w:r>
      <w:r w:rsidR="0015612F">
        <w:t xml:space="preserve"> relevant</w:t>
      </w:r>
      <w:r w:rsidRPr="00890B9D">
        <w:t xml:space="preserve"> payments included in the report.</w:t>
      </w:r>
    </w:p>
    <w:p w14:paraId="528E4D92" w14:textId="74063BD3" w:rsidR="00D74BF4" w:rsidRDefault="00D74BF4">
      <w:pPr>
        <w:pStyle w:val="Cross-Reference"/>
      </w:pPr>
      <w:r>
        <w:t xml:space="preserve">Refer to </w:t>
      </w:r>
      <w:r w:rsidR="003D6341">
        <w:t xml:space="preserve">context in section </w:t>
      </w:r>
      <w:r w:rsidR="00D431BB" w:rsidRPr="00596D1A">
        <w:rPr>
          <w:rStyle w:val="SmartLink"/>
        </w:rPr>
        <w:fldChar w:fldCharType="begin"/>
      </w:r>
      <w:r w:rsidR="00D431BB" w:rsidRPr="00596D1A">
        <w:rPr>
          <w:rStyle w:val="SmartLink"/>
        </w:rPr>
        <w:instrText xml:space="preserve"> REF _Ref55228964 \r \h </w:instrText>
      </w:r>
      <w:r w:rsidR="00D431BB" w:rsidRPr="00596D1A">
        <w:rPr>
          <w:rStyle w:val="SmartLink"/>
        </w:rPr>
      </w:r>
      <w:r w:rsidR="00D431BB" w:rsidRPr="00596D1A">
        <w:rPr>
          <w:rStyle w:val="SmartLink"/>
        </w:rPr>
        <w:fldChar w:fldCharType="separate"/>
      </w:r>
      <w:r w:rsidR="00C14FEC">
        <w:rPr>
          <w:rStyle w:val="SmartLink"/>
        </w:rPr>
        <w:t>4.8.2</w:t>
      </w:r>
      <w:r w:rsidR="00D431BB" w:rsidRPr="00596D1A">
        <w:rPr>
          <w:rStyle w:val="SmartLink"/>
        </w:rPr>
        <w:fldChar w:fldCharType="end"/>
      </w:r>
      <w:r w:rsidR="009C10EB" w:rsidRPr="00596D1A">
        <w:rPr>
          <w:rStyle w:val="SmartLink"/>
        </w:rPr>
        <w:t xml:space="preserve"> </w:t>
      </w:r>
      <w:r w:rsidR="00EC15B1" w:rsidRPr="0090114A">
        <w:rPr>
          <w:rStyle w:val="SmartLink"/>
        </w:rPr>
        <w:fldChar w:fldCharType="begin"/>
      </w:r>
      <w:r w:rsidR="00EC15B1" w:rsidRPr="0090114A">
        <w:rPr>
          <w:rStyle w:val="SmartLink"/>
        </w:rPr>
        <w:instrText xml:space="preserve"> REF _Ref55228964 \h </w:instrText>
      </w:r>
      <w:r w:rsidR="00EC15B1" w:rsidRPr="0090114A">
        <w:rPr>
          <w:rStyle w:val="SmartLink"/>
        </w:rPr>
      </w:r>
      <w:r w:rsidR="00EC15B1" w:rsidRPr="0090114A">
        <w:rPr>
          <w:rStyle w:val="SmartLink"/>
        </w:rPr>
        <w:fldChar w:fldCharType="separate"/>
      </w:r>
      <w:r w:rsidR="00C14FEC">
        <w:t>Negative YTD Amounts</w:t>
      </w:r>
      <w:r w:rsidR="00EC15B1" w:rsidRPr="0090114A">
        <w:rPr>
          <w:rStyle w:val="SmartLink"/>
        </w:rPr>
        <w:fldChar w:fldCharType="end"/>
      </w:r>
      <w:r w:rsidR="009C10EB">
        <w:t xml:space="preserve"> and </w:t>
      </w:r>
      <w:r w:rsidR="009C10EB" w:rsidRPr="00596D1A">
        <w:rPr>
          <w:rStyle w:val="SmartLink"/>
        </w:rPr>
        <w:fldChar w:fldCharType="begin"/>
      </w:r>
      <w:r w:rsidR="009C10EB" w:rsidRPr="00596D1A">
        <w:rPr>
          <w:rStyle w:val="SmartLink"/>
        </w:rPr>
        <w:instrText xml:space="preserve"> REF _Ref55228977 \r \h </w:instrText>
      </w:r>
      <w:r w:rsidR="009C10EB" w:rsidRPr="00596D1A">
        <w:rPr>
          <w:rStyle w:val="SmartLink"/>
        </w:rPr>
      </w:r>
      <w:r w:rsidR="009C10EB" w:rsidRPr="00596D1A">
        <w:rPr>
          <w:rStyle w:val="SmartLink"/>
        </w:rPr>
        <w:fldChar w:fldCharType="separate"/>
      </w:r>
      <w:r w:rsidR="00C14FEC">
        <w:rPr>
          <w:rStyle w:val="SmartLink"/>
        </w:rPr>
        <w:t>4.8.3</w:t>
      </w:r>
      <w:r w:rsidR="009C10EB" w:rsidRPr="00596D1A">
        <w:rPr>
          <w:rStyle w:val="SmartLink"/>
        </w:rPr>
        <w:fldChar w:fldCharType="end"/>
      </w:r>
      <w:r w:rsidR="009C10EB" w:rsidRPr="00596D1A">
        <w:rPr>
          <w:rStyle w:val="SmartLink"/>
        </w:rPr>
        <w:t xml:space="preserve"> </w:t>
      </w:r>
      <w:r w:rsidR="009C10EB" w:rsidRPr="0090114A">
        <w:rPr>
          <w:rStyle w:val="SmartLink"/>
        </w:rPr>
        <w:fldChar w:fldCharType="begin"/>
      </w:r>
      <w:r w:rsidR="009C10EB" w:rsidRPr="0090114A">
        <w:rPr>
          <w:rStyle w:val="SmartLink"/>
        </w:rPr>
        <w:instrText xml:space="preserve"> REF _Ref55228977 \h </w:instrText>
      </w:r>
      <w:r w:rsidR="009C10EB" w:rsidRPr="0090114A">
        <w:rPr>
          <w:rStyle w:val="SmartLink"/>
        </w:rPr>
      </w:r>
      <w:r w:rsidR="009C10EB" w:rsidRPr="0090114A">
        <w:rPr>
          <w:rStyle w:val="SmartLink"/>
        </w:rPr>
        <w:fldChar w:fldCharType="separate"/>
      </w:r>
      <w:r w:rsidR="00C14FEC">
        <w:t>ATO Derived Aggregated Gross</w:t>
      </w:r>
      <w:r w:rsidR="009C10EB" w:rsidRPr="0090114A">
        <w:rPr>
          <w:rStyle w:val="SmartLink"/>
        </w:rPr>
        <w:fldChar w:fldCharType="end"/>
      </w:r>
      <w:r w:rsidR="00C04269">
        <w:t>.</w:t>
      </w:r>
    </w:p>
    <w:p w14:paraId="6A999A1F" w14:textId="6251C956" w:rsidR="0015612F" w:rsidRPr="00890B9D" w:rsidRDefault="0015612F">
      <w:pPr>
        <w:pStyle w:val="Cross-Reference"/>
      </w:pPr>
      <w:r>
        <w:t xml:space="preserve">Refer to section </w:t>
      </w:r>
      <w:r w:rsidRPr="00596D1A">
        <w:rPr>
          <w:rStyle w:val="SmartLink"/>
        </w:rPr>
        <w:fldChar w:fldCharType="begin"/>
      </w:r>
      <w:r w:rsidRPr="00596D1A">
        <w:rPr>
          <w:rStyle w:val="SmartLink"/>
        </w:rPr>
        <w:instrText xml:space="preserve"> REF _Ref34825846 \r \h </w:instrText>
      </w:r>
      <w:r w:rsidRPr="00596D1A">
        <w:rPr>
          <w:rStyle w:val="SmartLink"/>
        </w:rPr>
      </w:r>
      <w:r w:rsidRPr="00596D1A">
        <w:rPr>
          <w:rStyle w:val="SmartLink"/>
        </w:rPr>
        <w:fldChar w:fldCharType="separate"/>
      </w:r>
      <w:r w:rsidR="00C14FEC">
        <w:rPr>
          <w:rStyle w:val="SmartLink"/>
        </w:rPr>
        <w:t>10.9</w:t>
      </w:r>
      <w:r w:rsidRPr="00596D1A">
        <w:rPr>
          <w:rStyle w:val="SmartLink"/>
        </w:rPr>
        <w:fldChar w:fldCharType="end"/>
      </w:r>
      <w:r w:rsidRPr="00596D1A">
        <w:rPr>
          <w:rStyle w:val="SmartLink"/>
        </w:rPr>
        <w:t xml:space="preserve"> </w:t>
      </w:r>
      <w:r w:rsidRPr="0090114A">
        <w:rPr>
          <w:rStyle w:val="SmartLink"/>
        </w:rPr>
        <w:fldChar w:fldCharType="begin"/>
      </w:r>
      <w:r w:rsidRPr="0090114A">
        <w:rPr>
          <w:rStyle w:val="SmartLink"/>
        </w:rPr>
        <w:instrText xml:space="preserve"> REF _Ref34825846 \h </w:instrText>
      </w:r>
      <w:r w:rsidRPr="0090114A">
        <w:rPr>
          <w:rStyle w:val="SmartLink"/>
        </w:rPr>
      </w:r>
      <w:r w:rsidRPr="0090114A">
        <w:rPr>
          <w:rStyle w:val="SmartLink"/>
        </w:rPr>
        <w:fldChar w:fldCharType="separate"/>
      </w:r>
      <w:r w:rsidR="00C14FEC" w:rsidRPr="00890B9D">
        <w:t>Components of the Parent Period Totals</w:t>
      </w:r>
      <w:r w:rsidRPr="0090114A">
        <w:rPr>
          <w:rStyle w:val="SmartLink"/>
        </w:rPr>
        <w:fldChar w:fldCharType="end"/>
      </w:r>
      <w:r w:rsidR="00C04269">
        <w:t>.</w:t>
      </w:r>
    </w:p>
    <w:p w14:paraId="1BA0AF54" w14:textId="77777777" w:rsidR="003A0473" w:rsidRPr="00890B9D" w:rsidRDefault="003A0473" w:rsidP="004A0EAE">
      <w:pPr>
        <w:pStyle w:val="Heading3"/>
      </w:pPr>
      <w:bookmarkStart w:id="1241" w:name="_Ref33896650"/>
      <w:bookmarkStart w:id="1242" w:name="_Ref33896653"/>
      <w:r w:rsidRPr="00890B9D">
        <w:t>Out of cycle payment</w:t>
      </w:r>
      <w:bookmarkEnd w:id="1241"/>
      <w:bookmarkEnd w:id="1242"/>
    </w:p>
    <w:p w14:paraId="7E72F9C3" w14:textId="0272181D" w:rsidR="003A0473" w:rsidRPr="00890B9D" w:rsidRDefault="003A0473" w:rsidP="000E6760">
      <w:pPr>
        <w:pStyle w:val="BodyText"/>
      </w:pPr>
      <w:r w:rsidRPr="00890B9D">
        <w:t xml:space="preserve">An out of cycle payment is when </w:t>
      </w:r>
      <w:r w:rsidR="00FF22DD" w:rsidRPr="00890B9D">
        <w:t xml:space="preserve">a payer performs their </w:t>
      </w:r>
      <w:r w:rsidR="002C28D8">
        <w:t xml:space="preserve">unplanned </w:t>
      </w:r>
      <w:r w:rsidR="00FF22DD" w:rsidRPr="00890B9D">
        <w:t xml:space="preserve">pay process </w:t>
      </w:r>
      <w:r w:rsidRPr="00890B9D">
        <w:t xml:space="preserve">for an individual </w:t>
      </w:r>
      <w:r w:rsidR="00FF22DD" w:rsidRPr="00890B9D">
        <w:t xml:space="preserve">payee </w:t>
      </w:r>
      <w:r w:rsidRPr="00890B9D">
        <w:t>on any day and can include commissions, bonus payments, payments in advance or back payments. Where a payment in advance is treated as a loan it is not subject to withholding and does not have to be reported.</w:t>
      </w:r>
    </w:p>
    <w:p w14:paraId="1BE49C49" w14:textId="77777777" w:rsidR="003A0473" w:rsidRPr="00890B9D" w:rsidRDefault="003A0473" w:rsidP="000E6760">
      <w:pPr>
        <w:pStyle w:val="BodyText"/>
      </w:pPr>
      <w:r w:rsidRPr="00890B9D">
        <w:t>The business rules for out of cycle payments are:</w:t>
      </w:r>
    </w:p>
    <w:p w14:paraId="2C4C6C78" w14:textId="77777777" w:rsidR="003A0473" w:rsidRPr="00890B9D" w:rsidRDefault="0025442A" w:rsidP="004E1335">
      <w:pPr>
        <w:pStyle w:val="ListNumber"/>
        <w:numPr>
          <w:ilvl w:val="0"/>
          <w:numId w:val="11"/>
        </w:numPr>
      </w:pPr>
      <w:r w:rsidRPr="00890B9D">
        <w:lastRenderedPageBreak/>
        <w:t xml:space="preserve">A payer </w:t>
      </w:r>
      <w:r w:rsidR="003A0473" w:rsidRPr="00890B9D">
        <w:t xml:space="preserve">is required to report all payments to the </w:t>
      </w:r>
      <w:r w:rsidR="005F4641" w:rsidRPr="00890B9D">
        <w:t>payee</w:t>
      </w:r>
      <w:r w:rsidR="003A0473" w:rsidRPr="00890B9D">
        <w:t xml:space="preserve"> on or before the date of payment. Refer to subsection 389-5(1) of </w:t>
      </w:r>
      <w:r w:rsidR="003A0473" w:rsidRPr="004E1335">
        <w:rPr>
          <w:i/>
        </w:rPr>
        <w:t>Schedule 1 to TAA</w:t>
      </w:r>
      <w:r w:rsidR="003A0473" w:rsidRPr="00890B9D">
        <w:t>.</w:t>
      </w:r>
    </w:p>
    <w:p w14:paraId="0AEA0A2B" w14:textId="7899356C" w:rsidR="003A0473" w:rsidRPr="00890B9D" w:rsidRDefault="003A0473" w:rsidP="004E1335">
      <w:pPr>
        <w:pStyle w:val="ListNumber"/>
      </w:pPr>
      <w:r w:rsidRPr="00890B9D">
        <w:t xml:space="preserve">The </w:t>
      </w:r>
      <w:r w:rsidR="0025442A" w:rsidRPr="00890B9D">
        <w:t xml:space="preserve">payer </w:t>
      </w:r>
      <w:r w:rsidRPr="00890B9D">
        <w:t xml:space="preserve">may report using a </w:t>
      </w:r>
      <w:r w:rsidR="002753F5">
        <w:t>s</w:t>
      </w:r>
      <w:r w:rsidR="000F2014">
        <w:t>ubmit action</w:t>
      </w:r>
      <w:r w:rsidRPr="00890B9D">
        <w:t xml:space="preserve"> on</w:t>
      </w:r>
      <w:r w:rsidR="0025442A" w:rsidRPr="00890B9D">
        <w:t xml:space="preserve"> or before</w:t>
      </w:r>
      <w:r w:rsidRPr="00890B9D">
        <w:t xml:space="preserve"> the da</w:t>
      </w:r>
      <w:r w:rsidR="000F2014">
        <w:t>te of payment</w:t>
      </w:r>
      <w:r w:rsidRPr="00890B9D">
        <w:t xml:space="preserve"> of the out of cycle payment.</w:t>
      </w:r>
    </w:p>
    <w:p w14:paraId="4F94CD8A" w14:textId="28A35829" w:rsidR="003A0473" w:rsidRPr="00890B9D" w:rsidRDefault="003A0473" w:rsidP="004E1335">
      <w:pPr>
        <w:pStyle w:val="ListNumber"/>
      </w:pPr>
      <w:r w:rsidRPr="00890B9D">
        <w:t xml:space="preserve">The </w:t>
      </w:r>
      <w:r w:rsidR="0025442A" w:rsidRPr="00890B9D">
        <w:t xml:space="preserve">payer </w:t>
      </w:r>
      <w:r w:rsidRPr="00890B9D">
        <w:t xml:space="preserve">may choose to report in the next regular pay cycle (for that </w:t>
      </w:r>
      <w:r w:rsidR="005F4641" w:rsidRPr="00890B9D">
        <w:t>payee</w:t>
      </w:r>
      <w:r w:rsidRPr="00890B9D">
        <w:t xml:space="preserve">), where that regular pay cycle is in the same financial year. In this instance an automatic </w:t>
      </w:r>
      <w:proofErr w:type="spellStart"/>
      <w:r w:rsidR="00A170E2" w:rsidRPr="00890B9D">
        <w:t>lodgment</w:t>
      </w:r>
      <w:proofErr w:type="spellEnd"/>
      <w:r w:rsidRPr="00890B9D">
        <w:t xml:space="preserve"> deferral to the next regular pay cycle </w:t>
      </w:r>
      <w:r w:rsidR="000F2014">
        <w:t xml:space="preserve">date of payment </w:t>
      </w:r>
      <w:r w:rsidRPr="00890B9D">
        <w:t>will be granted.</w:t>
      </w:r>
    </w:p>
    <w:p w14:paraId="1A9E10A2" w14:textId="260D9532" w:rsidR="00FA381C" w:rsidRDefault="003A0473" w:rsidP="004E1335">
      <w:pPr>
        <w:pStyle w:val="ListNumber"/>
      </w:pPr>
      <w:r w:rsidRPr="00890B9D">
        <w:t xml:space="preserve">Where the next regular pay cycle payday falls in the next financial year, the deferral will be to 30 June of the year </w:t>
      </w:r>
      <w:r w:rsidR="00EF425F">
        <w:t>that</w:t>
      </w:r>
      <w:r w:rsidRPr="00890B9D">
        <w:t xml:space="preserve"> the payment was made.</w:t>
      </w:r>
    </w:p>
    <w:p w14:paraId="223DD01C" w14:textId="6B3941CE" w:rsidR="002E5D3D" w:rsidRPr="00890B9D" w:rsidRDefault="002E5D3D" w:rsidP="004E1335">
      <w:pPr>
        <w:pStyle w:val="ListNumber"/>
      </w:pPr>
      <w:r>
        <w:t xml:space="preserve">The </w:t>
      </w:r>
      <w:r w:rsidR="006E61B7">
        <w:t xml:space="preserve">same rules apply for out of cycle as for </w:t>
      </w:r>
      <w:r w:rsidR="006E61B7" w:rsidRPr="0090114A">
        <w:rPr>
          <w:rStyle w:val="SmartLink"/>
        </w:rPr>
        <w:fldChar w:fldCharType="begin"/>
      </w:r>
      <w:r w:rsidR="006E61B7" w:rsidRPr="0090114A">
        <w:rPr>
          <w:rStyle w:val="SmartLink"/>
        </w:rPr>
        <w:instrText xml:space="preserve"> REF _Ref55235696 \h </w:instrText>
      </w:r>
      <w:r w:rsidR="006E61B7" w:rsidRPr="0090114A">
        <w:rPr>
          <w:rStyle w:val="SmartLink"/>
        </w:rPr>
      </w:r>
      <w:r w:rsidR="006E61B7" w:rsidRPr="0090114A">
        <w:rPr>
          <w:rStyle w:val="SmartLink"/>
        </w:rPr>
        <w:fldChar w:fldCharType="separate"/>
      </w:r>
      <w:r w:rsidR="00C14FEC" w:rsidRPr="00890B9D">
        <w:t>Regular pay cycle</w:t>
      </w:r>
      <w:r w:rsidR="006E61B7" w:rsidRPr="0090114A">
        <w:rPr>
          <w:rStyle w:val="SmartLink"/>
        </w:rPr>
        <w:fldChar w:fldCharType="end"/>
      </w:r>
      <w:r w:rsidR="006E61B7">
        <w:t>.</w:t>
      </w:r>
    </w:p>
    <w:p w14:paraId="3CF0E71A" w14:textId="77777777" w:rsidR="00FA381C" w:rsidRPr="00890B9D" w:rsidRDefault="00FA381C" w:rsidP="004A0EAE">
      <w:pPr>
        <w:pStyle w:val="Heading3"/>
      </w:pPr>
      <w:bookmarkStart w:id="1243" w:name="_Ref144136721"/>
      <w:r w:rsidRPr="00890B9D">
        <w:t>Payment of PA</w:t>
      </w:r>
      <w:r w:rsidR="008B7B42" w:rsidRPr="00890B9D">
        <w:t>YG</w:t>
      </w:r>
      <w:r w:rsidRPr="00890B9D">
        <w:t xml:space="preserve"> Withholding</w:t>
      </w:r>
      <w:bookmarkEnd w:id="1243"/>
    </w:p>
    <w:p w14:paraId="00DE9888" w14:textId="77777777" w:rsidR="006A46EB" w:rsidRPr="00890B9D" w:rsidRDefault="006A46EB" w:rsidP="004E1335">
      <w:pPr>
        <w:pStyle w:val="ListNumber"/>
        <w:numPr>
          <w:ilvl w:val="0"/>
          <w:numId w:val="55"/>
        </w:numPr>
      </w:pPr>
      <w:r w:rsidRPr="00890B9D">
        <w:t xml:space="preserve">Where </w:t>
      </w:r>
      <w:r w:rsidR="00AB11FA" w:rsidRPr="00890B9D">
        <w:t>a payer</w:t>
      </w:r>
      <w:r w:rsidRPr="00890B9D">
        <w:t xml:space="preserve"> has chosen to defer the reporting of an out of cycle payment to the next regular pay, the due date for the remittance of the PAYG withholding does not change.</w:t>
      </w:r>
    </w:p>
    <w:p w14:paraId="768E42D7" w14:textId="77777777" w:rsidR="006A46EB" w:rsidRPr="00890B9D" w:rsidRDefault="006A46EB" w:rsidP="004E1335">
      <w:pPr>
        <w:pStyle w:val="ListNumber"/>
      </w:pPr>
      <w:r w:rsidRPr="00890B9D">
        <w:t>Large withholders must follow the existing large withholder bulletin.</w:t>
      </w:r>
    </w:p>
    <w:p w14:paraId="4AA71D1B" w14:textId="29627B44" w:rsidR="00AB11FA" w:rsidRPr="00890B9D" w:rsidRDefault="007E2B16" w:rsidP="004E1335">
      <w:pPr>
        <w:pStyle w:val="ListNumber"/>
      </w:pPr>
      <w:r w:rsidRPr="00890B9D">
        <w:t>A payer</w:t>
      </w:r>
      <w:r w:rsidR="00AB11FA" w:rsidRPr="00890B9D">
        <w:t xml:space="preserve"> can only report period gross salary </w:t>
      </w:r>
      <w:r w:rsidR="007F1D67">
        <w:t>and</w:t>
      </w:r>
      <w:r w:rsidR="007F1D67" w:rsidRPr="00890B9D">
        <w:t xml:space="preserve"> </w:t>
      </w:r>
      <w:r w:rsidR="00AB11FA" w:rsidRPr="00890B9D">
        <w:t xml:space="preserve">wages (BAS label W1) and PAYG withholding (BAS label W2) in a pay event, these amounts cannot be reported in an update </w:t>
      </w:r>
      <w:r w:rsidR="00B94A66">
        <w:t>action</w:t>
      </w:r>
      <w:r w:rsidR="00AB11FA" w:rsidRPr="00890B9D">
        <w:t>.</w:t>
      </w:r>
    </w:p>
    <w:p w14:paraId="08146283" w14:textId="557722AB" w:rsidR="006A46EB" w:rsidRPr="00F572A6" w:rsidRDefault="006A46EB" w:rsidP="004E1335">
      <w:pPr>
        <w:pStyle w:val="ListNumber"/>
      </w:pPr>
      <w:r w:rsidRPr="00F572A6">
        <w:t xml:space="preserve">Small and medium </w:t>
      </w:r>
      <w:proofErr w:type="spellStart"/>
      <w:r w:rsidRPr="00F572A6">
        <w:t>withholders</w:t>
      </w:r>
      <w:proofErr w:type="spellEnd"/>
      <w:r w:rsidRPr="00F572A6">
        <w:t xml:space="preserve"> who report on the BAS will need to ensure any pre-filled W1 and W2 amounts</w:t>
      </w:r>
      <w:r w:rsidR="00E95ED7" w:rsidRPr="00F572A6">
        <w:t xml:space="preserve"> align with the amounts withheld in the period</w:t>
      </w:r>
      <w:r w:rsidRPr="00F572A6">
        <w:t xml:space="preserve"> (where the payment was reported in a later </w:t>
      </w:r>
      <w:r w:rsidR="008102C4" w:rsidRPr="00F572A6">
        <w:t>BAS</w:t>
      </w:r>
      <w:r w:rsidR="007F2C76" w:rsidRPr="00F572A6">
        <w:t xml:space="preserve"> </w:t>
      </w:r>
      <w:r w:rsidRPr="00F572A6">
        <w:t xml:space="preserve">period than </w:t>
      </w:r>
      <w:r w:rsidR="00A94B83" w:rsidRPr="00F572A6">
        <w:t xml:space="preserve">when </w:t>
      </w:r>
      <w:r w:rsidRPr="00F572A6">
        <w:t>it was paid).</w:t>
      </w:r>
    </w:p>
    <w:p w14:paraId="62EA4146" w14:textId="5679DC5A" w:rsidR="00B94A66" w:rsidRPr="00890B9D" w:rsidRDefault="00B94A66" w:rsidP="004E1335">
      <w:pPr>
        <w:pStyle w:val="ListNumber"/>
      </w:pPr>
      <w:bookmarkStart w:id="1244" w:name="_Ref144137365"/>
      <w:r w:rsidRPr="00B94A66">
        <w:t xml:space="preserve">A payer </w:t>
      </w:r>
      <w:r w:rsidR="00B128C7">
        <w:t>may</w:t>
      </w:r>
      <w:r w:rsidRPr="00B94A66">
        <w:t xml:space="preserve"> report the adjustment to the gross salary and wages (BAS label W1) and PAYG withholding (BAS label W2) through the adjust action. If this occurs prior to the BAS being pre-</w:t>
      </w:r>
      <w:proofErr w:type="gramStart"/>
      <w:r w:rsidRPr="00B94A66">
        <w:t>filled</w:t>
      </w:r>
      <w:proofErr w:type="gramEnd"/>
      <w:r w:rsidRPr="00B94A66">
        <w:t xml:space="preserve"> then the pre-fill amounts will reflect the adjustment. Large withholders must continue to follow the existing large withholder bulletin.</w:t>
      </w:r>
      <w:bookmarkEnd w:id="1244"/>
    </w:p>
    <w:p w14:paraId="46DAF8EC" w14:textId="460B0ED6" w:rsidR="003A0473" w:rsidRPr="00890B9D" w:rsidRDefault="003A0473" w:rsidP="0091462A">
      <w:pPr>
        <w:pStyle w:val="Heading2"/>
      </w:pPr>
      <w:bookmarkStart w:id="1245" w:name="_Toc55341648"/>
      <w:bookmarkStart w:id="1246" w:name="_Toc55342073"/>
      <w:bookmarkStart w:id="1247" w:name="_Toc55342498"/>
      <w:bookmarkStart w:id="1248" w:name="_Toc55342923"/>
      <w:bookmarkStart w:id="1249" w:name="_Toc54861824"/>
      <w:bookmarkStart w:id="1250" w:name="_Toc238031968"/>
      <w:bookmarkEnd w:id="1245"/>
      <w:bookmarkEnd w:id="1246"/>
      <w:bookmarkEnd w:id="1247"/>
      <w:bookmarkEnd w:id="1248"/>
      <w:r w:rsidRPr="00890B9D">
        <w:t>Payment Types</w:t>
      </w:r>
      <w:bookmarkEnd w:id="1249"/>
      <w:bookmarkEnd w:id="1250"/>
    </w:p>
    <w:p w14:paraId="598C53FE" w14:textId="39DC4BC4" w:rsidR="003A0473" w:rsidRPr="00890B9D" w:rsidRDefault="003A0473" w:rsidP="000E6760">
      <w:pPr>
        <w:pStyle w:val="BodyText"/>
      </w:pPr>
      <w:r w:rsidRPr="00890B9D">
        <w:t xml:space="preserve">The </w:t>
      </w:r>
      <w:r w:rsidR="00794981">
        <w:t xml:space="preserve">common </w:t>
      </w:r>
      <w:r w:rsidRPr="00890B9D">
        <w:t xml:space="preserve">business rules for </w:t>
      </w:r>
      <w:r w:rsidR="00794981">
        <w:t xml:space="preserve">all </w:t>
      </w:r>
      <w:r w:rsidRPr="00890B9D">
        <w:t>Payment Types are:</w:t>
      </w:r>
    </w:p>
    <w:p w14:paraId="777F2471" w14:textId="77777777" w:rsidR="005534F2" w:rsidRPr="00890B9D" w:rsidRDefault="005534F2" w:rsidP="004E1335">
      <w:pPr>
        <w:pStyle w:val="ListNumber"/>
        <w:numPr>
          <w:ilvl w:val="0"/>
          <w:numId w:val="44"/>
        </w:numPr>
      </w:pPr>
      <w:r w:rsidRPr="00890B9D">
        <w:t xml:space="preserve">Only valid Payment Types may be reported for </w:t>
      </w:r>
      <w:r w:rsidR="005D4E9A" w:rsidRPr="00890B9D">
        <w:t>specific</w:t>
      </w:r>
      <w:r w:rsidRPr="00890B9D">
        <w:t xml:space="preserve"> Income Type</w:t>
      </w:r>
      <w:r w:rsidR="005D4E9A" w:rsidRPr="00890B9D">
        <w:t>s</w:t>
      </w:r>
      <w:r w:rsidR="00851A4B" w:rsidRPr="00890B9D">
        <w:t>.</w:t>
      </w:r>
      <w:r w:rsidRPr="00890B9D">
        <w:t xml:space="preserve"> </w:t>
      </w:r>
    </w:p>
    <w:p w14:paraId="63A5F5D7" w14:textId="3F2F4AD7" w:rsidR="00B9090E" w:rsidRDefault="007F5250" w:rsidP="004E1335">
      <w:pPr>
        <w:pStyle w:val="ListNumber"/>
        <w:numPr>
          <w:ilvl w:val="0"/>
          <w:numId w:val="44"/>
        </w:numPr>
      </w:pPr>
      <w:r w:rsidRPr="00890B9D">
        <w:t xml:space="preserve">The disaggregated </w:t>
      </w:r>
      <w:r w:rsidR="006166AE" w:rsidRPr="00890B9D">
        <w:t xml:space="preserve">gross method of </w:t>
      </w:r>
      <w:r w:rsidR="00C11900" w:rsidRPr="00890B9D">
        <w:t>reporting</w:t>
      </w:r>
      <w:r w:rsidR="006166AE" w:rsidRPr="00890B9D">
        <w:t xml:space="preserve"> income into </w:t>
      </w:r>
      <w:r w:rsidR="00C11900" w:rsidRPr="00890B9D">
        <w:t xml:space="preserve">specific Payment Types is </w:t>
      </w:r>
      <w:r w:rsidR="00E367D0" w:rsidRPr="00890B9D">
        <w:t>a mandatory requirement.</w:t>
      </w:r>
    </w:p>
    <w:p w14:paraId="1456E749" w14:textId="6FBBEC61" w:rsidR="007969A6" w:rsidRDefault="00783910" w:rsidP="004E1335">
      <w:pPr>
        <w:pStyle w:val="ListNumber"/>
        <w:numPr>
          <w:ilvl w:val="0"/>
          <w:numId w:val="44"/>
        </w:numPr>
      </w:pPr>
      <w:r>
        <w:t>F</w:t>
      </w:r>
      <w:r w:rsidRPr="00783910">
        <w:t xml:space="preserve">or some Payment Types, the YTD amounts may be negative, however, the sum of those Payment Types less </w:t>
      </w:r>
      <w:r w:rsidR="00B65B19">
        <w:t xml:space="preserve">Salary Sacrifice </w:t>
      </w:r>
      <w:r w:rsidRPr="00783910">
        <w:t>(</w:t>
      </w:r>
      <w:hyperlink w:anchor="_ATO_Derived_Aggregated" w:history="1">
        <w:r w:rsidRPr="002C655E">
          <w:rPr>
            <w:rStyle w:val="Hyperlink"/>
          </w:rPr>
          <w:t>ATO-derived aggregated gross</w:t>
        </w:r>
      </w:hyperlink>
      <w:r w:rsidRPr="00783910">
        <w:t>) must be zero or a positive amount.</w:t>
      </w:r>
    </w:p>
    <w:p w14:paraId="528922A7" w14:textId="54B87282" w:rsidR="002C655E" w:rsidRPr="00890B9D" w:rsidRDefault="002C655E" w:rsidP="004E1335">
      <w:pPr>
        <w:pStyle w:val="ListNumber"/>
      </w:pPr>
      <w:r w:rsidRPr="002C655E">
        <w:t xml:space="preserve">Salary </w:t>
      </w:r>
      <w:r w:rsidR="00B65B19">
        <w:t>S</w:t>
      </w:r>
      <w:r w:rsidRPr="002C655E">
        <w:t>acrifice has been introduced as a discrete payment type (as a positive amount) that now requires all other payment types to be reported as the pre-sacrificed YTD amounts</w:t>
      </w:r>
      <w:r w:rsidR="00794981">
        <w:t>.</w:t>
      </w:r>
    </w:p>
    <w:p w14:paraId="70D51D6F" w14:textId="77777777" w:rsidR="00E367D0" w:rsidRPr="00890B9D" w:rsidRDefault="00E367D0" w:rsidP="004E1335">
      <w:pPr>
        <w:pStyle w:val="ListNumber"/>
        <w:numPr>
          <w:ilvl w:val="0"/>
          <w:numId w:val="44"/>
        </w:numPr>
      </w:pPr>
      <w:r w:rsidRPr="00890B9D">
        <w:t>Prior FY updates</w:t>
      </w:r>
      <w:r w:rsidR="002E597F" w:rsidRPr="00890B9D">
        <w:t>,</w:t>
      </w:r>
      <w:r w:rsidRPr="00890B9D">
        <w:t xml:space="preserve"> </w:t>
      </w:r>
      <w:r w:rsidR="002E597F" w:rsidRPr="00890B9D">
        <w:t xml:space="preserve">using the </w:t>
      </w:r>
      <w:r w:rsidR="0039392D">
        <w:t>p</w:t>
      </w:r>
      <w:r w:rsidR="0039392D" w:rsidRPr="00890B9D">
        <w:t xml:space="preserve">ay </w:t>
      </w:r>
      <w:r w:rsidR="0039392D">
        <w:t>e</w:t>
      </w:r>
      <w:r w:rsidR="0039392D" w:rsidRPr="00890B9D">
        <w:t xml:space="preserve">vent </w:t>
      </w:r>
      <w:r w:rsidR="003C6BD3" w:rsidRPr="00890B9D">
        <w:t xml:space="preserve">2020 </w:t>
      </w:r>
      <w:r w:rsidR="002E597F" w:rsidRPr="00890B9D">
        <w:t xml:space="preserve">services, </w:t>
      </w:r>
      <w:r w:rsidRPr="00890B9D">
        <w:t xml:space="preserve">for </w:t>
      </w:r>
      <w:r w:rsidR="00861242" w:rsidRPr="00890B9D">
        <w:t xml:space="preserve">income reported and finalised using the </w:t>
      </w:r>
      <w:r w:rsidR="0039392D">
        <w:t>p</w:t>
      </w:r>
      <w:r w:rsidR="0039392D" w:rsidRPr="00890B9D">
        <w:t xml:space="preserve">ay </w:t>
      </w:r>
      <w:r w:rsidR="0039392D">
        <w:t>e</w:t>
      </w:r>
      <w:r w:rsidR="0039392D" w:rsidRPr="00890B9D">
        <w:t xml:space="preserve">vent </w:t>
      </w:r>
      <w:r w:rsidR="00464040" w:rsidRPr="00890B9D">
        <w:t xml:space="preserve">2018 </w:t>
      </w:r>
      <w:r w:rsidR="00861242" w:rsidRPr="00890B9D">
        <w:t>services must</w:t>
      </w:r>
      <w:r w:rsidR="0028691B" w:rsidRPr="00890B9D">
        <w:t xml:space="preserve"> use the 2020 dis</w:t>
      </w:r>
      <w:r w:rsidR="003B1CBD" w:rsidRPr="00890B9D">
        <w:t>aggregated gross method of reporting</w:t>
      </w:r>
      <w:r w:rsidR="004A7ACC" w:rsidRPr="00890B9D">
        <w:t>.</w:t>
      </w:r>
    </w:p>
    <w:p w14:paraId="3AD70D7B" w14:textId="141D8A51" w:rsidR="00153381" w:rsidRPr="00890B9D" w:rsidRDefault="008C3036">
      <w:pPr>
        <w:pStyle w:val="Cross-Reference"/>
      </w:pPr>
      <w:r w:rsidRPr="00890B9D">
        <w:t xml:space="preserve">Refer to </w:t>
      </w:r>
      <w:r w:rsidR="00D756BC" w:rsidRPr="00890B9D">
        <w:t xml:space="preserve">section </w:t>
      </w:r>
      <w:r w:rsidR="00FA22EC" w:rsidRPr="00596D1A">
        <w:rPr>
          <w:rStyle w:val="SmartLink"/>
        </w:rPr>
        <w:fldChar w:fldCharType="begin"/>
      </w:r>
      <w:r w:rsidR="00FA22EC" w:rsidRPr="00596D1A">
        <w:rPr>
          <w:rStyle w:val="SmartLink"/>
        </w:rPr>
        <w:instrText xml:space="preserve"> REF  _Ref33357663 \h \r </w:instrText>
      </w:r>
      <w:r w:rsidR="00FA22EC" w:rsidRPr="00596D1A">
        <w:rPr>
          <w:rStyle w:val="SmartLink"/>
        </w:rPr>
      </w:r>
      <w:r w:rsidR="00FA22EC" w:rsidRPr="00596D1A">
        <w:rPr>
          <w:rStyle w:val="SmartLink"/>
        </w:rPr>
        <w:fldChar w:fldCharType="separate"/>
      </w:r>
      <w:r w:rsidR="00C14FEC">
        <w:rPr>
          <w:rStyle w:val="SmartLink"/>
        </w:rPr>
        <w:t>10.11</w:t>
      </w:r>
      <w:r w:rsidR="00FA22EC" w:rsidRPr="00596D1A">
        <w:rPr>
          <w:rStyle w:val="SmartLink"/>
        </w:rPr>
        <w:fldChar w:fldCharType="end"/>
      </w:r>
      <w:r w:rsidR="00FF2EBA" w:rsidRPr="00596D1A">
        <w:rPr>
          <w:rStyle w:val="SmartLink"/>
        </w:rPr>
        <w:t xml:space="preserve"> </w:t>
      </w:r>
      <w:r w:rsidR="00FF2EBA" w:rsidRPr="00596D1A">
        <w:rPr>
          <w:rStyle w:val="SmartLink"/>
        </w:rPr>
        <w:fldChar w:fldCharType="begin" w:fldLock="1"/>
      </w:r>
      <w:r w:rsidR="00FF2EBA" w:rsidRPr="00596D1A">
        <w:rPr>
          <w:rStyle w:val="SmartLink"/>
        </w:rPr>
        <w:instrText xml:space="preserve"> REF _Ref33357663 \h </w:instrText>
      </w:r>
      <w:r w:rsidR="00FF2EBA" w:rsidRPr="00596D1A">
        <w:rPr>
          <w:rStyle w:val="SmartLink"/>
        </w:rPr>
      </w:r>
      <w:r w:rsidR="00FF2EBA" w:rsidRPr="00596D1A">
        <w:rPr>
          <w:rStyle w:val="SmartLink"/>
        </w:rPr>
        <w:fldChar w:fldCharType="separate"/>
      </w:r>
      <w:r w:rsidR="00FF2EBA" w:rsidRPr="00596D1A">
        <w:rPr>
          <w:rStyle w:val="SmartLink"/>
        </w:rPr>
        <w:t>Payment Types Permissible per Income Type</w:t>
      </w:r>
      <w:r w:rsidR="00FF2EBA" w:rsidRPr="00596D1A">
        <w:rPr>
          <w:rStyle w:val="SmartLink"/>
        </w:rPr>
        <w:fldChar w:fldCharType="end"/>
      </w:r>
      <w:r w:rsidR="00F40006" w:rsidRPr="00890B9D">
        <w:t>.</w:t>
      </w:r>
    </w:p>
    <w:p w14:paraId="672CFFB9" w14:textId="36CF7C44" w:rsidR="008C3036" w:rsidRPr="00890B9D" w:rsidRDefault="003078C1">
      <w:pPr>
        <w:pStyle w:val="Cross-Reference"/>
      </w:pPr>
      <w:r w:rsidRPr="00890B9D">
        <w:t xml:space="preserve">Refer to </w:t>
      </w:r>
      <w:r w:rsidR="008C3036" w:rsidRPr="00890B9D">
        <w:t xml:space="preserve">context in section </w:t>
      </w:r>
      <w:r w:rsidR="002D2F26" w:rsidRPr="00596D1A">
        <w:rPr>
          <w:rStyle w:val="SmartLink"/>
        </w:rPr>
        <w:fldChar w:fldCharType="begin"/>
      </w:r>
      <w:r w:rsidR="002D2F26" w:rsidRPr="00596D1A">
        <w:rPr>
          <w:rStyle w:val="SmartLink"/>
        </w:rPr>
        <w:instrText xml:space="preserve"> REF _Ref54877642 \w \h </w:instrText>
      </w:r>
      <w:r w:rsidR="002D2F26" w:rsidRPr="00596D1A">
        <w:rPr>
          <w:rStyle w:val="SmartLink"/>
        </w:rPr>
      </w:r>
      <w:r w:rsidR="002D2F26" w:rsidRPr="00596D1A">
        <w:rPr>
          <w:rStyle w:val="SmartLink"/>
        </w:rPr>
        <w:fldChar w:fldCharType="separate"/>
      </w:r>
      <w:r w:rsidR="00C14FEC">
        <w:rPr>
          <w:rStyle w:val="SmartLink"/>
        </w:rPr>
        <w:t>4.8</w:t>
      </w:r>
      <w:r w:rsidR="002D2F26" w:rsidRPr="00596D1A">
        <w:rPr>
          <w:rStyle w:val="SmartLink"/>
        </w:rPr>
        <w:fldChar w:fldCharType="end"/>
      </w:r>
      <w:r w:rsidR="002D2F26" w:rsidRPr="00596D1A">
        <w:rPr>
          <w:rStyle w:val="SmartLink"/>
        </w:rPr>
        <w:t xml:space="preserve"> </w:t>
      </w:r>
      <w:r w:rsidR="003A06AC" w:rsidRPr="00596D1A">
        <w:rPr>
          <w:rStyle w:val="SmartLink"/>
        </w:rPr>
        <w:fldChar w:fldCharType="begin" w:fldLock="1"/>
      </w:r>
      <w:r w:rsidR="003A06AC" w:rsidRPr="00596D1A">
        <w:rPr>
          <w:rStyle w:val="SmartLink"/>
        </w:rPr>
        <w:instrText xml:space="preserve"> REF _Ref33890926 \h </w:instrText>
      </w:r>
      <w:r w:rsidR="003A06AC" w:rsidRPr="00596D1A">
        <w:rPr>
          <w:rStyle w:val="SmartLink"/>
        </w:rPr>
      </w:r>
      <w:r w:rsidR="003A06AC" w:rsidRPr="00596D1A">
        <w:rPr>
          <w:rStyle w:val="SmartLink"/>
        </w:rPr>
        <w:fldChar w:fldCharType="separate"/>
      </w:r>
      <w:r w:rsidR="00C01EFE" w:rsidRPr="00596D1A">
        <w:rPr>
          <w:rStyle w:val="SmartLink"/>
        </w:rPr>
        <w:t>Disaggregation of Gross (Payment Types)</w:t>
      </w:r>
      <w:r w:rsidR="003A06AC" w:rsidRPr="00596D1A">
        <w:rPr>
          <w:rStyle w:val="SmartLink"/>
        </w:rPr>
        <w:fldChar w:fldCharType="end"/>
      </w:r>
      <w:r w:rsidR="007A13FF" w:rsidRPr="00890B9D">
        <w:t>.</w:t>
      </w:r>
    </w:p>
    <w:p w14:paraId="445B4675" w14:textId="430DB6AC" w:rsidR="00BA7EF0" w:rsidRDefault="00BA7EF0">
      <w:pPr>
        <w:pStyle w:val="Cross-Reference"/>
      </w:pPr>
      <w:r w:rsidRPr="00890B9D">
        <w:t xml:space="preserve">Refer to </w:t>
      </w:r>
      <w:r w:rsidR="00B65B19">
        <w:t xml:space="preserve">Salary Sacrifice </w:t>
      </w:r>
      <w:r w:rsidRPr="00890B9D">
        <w:t xml:space="preserve">business rules in section </w:t>
      </w:r>
      <w:r w:rsidRPr="00596D1A">
        <w:rPr>
          <w:rStyle w:val="SmartLink"/>
        </w:rPr>
        <w:fldChar w:fldCharType="begin" w:fldLock="1"/>
      </w:r>
      <w:r w:rsidRPr="00596D1A">
        <w:rPr>
          <w:rStyle w:val="SmartLink"/>
        </w:rPr>
        <w:instrText xml:space="preserve"> REF _Ref33886813 \r \h </w:instrText>
      </w:r>
      <w:r w:rsidRPr="00596D1A">
        <w:rPr>
          <w:rStyle w:val="SmartLink"/>
        </w:rPr>
      </w:r>
      <w:r w:rsidRPr="00596D1A">
        <w:rPr>
          <w:rStyle w:val="SmartLink"/>
        </w:rPr>
        <w:fldChar w:fldCharType="separate"/>
      </w:r>
      <w:r w:rsidRPr="00596D1A">
        <w:rPr>
          <w:rStyle w:val="SmartLink"/>
        </w:rPr>
        <w:t>5.9.11</w:t>
      </w:r>
      <w:r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_Ref33886813 \h </w:instrText>
      </w:r>
      <w:r w:rsidRPr="00596D1A">
        <w:rPr>
          <w:rStyle w:val="SmartLink"/>
        </w:rPr>
      </w:r>
      <w:r w:rsidRPr="00596D1A">
        <w:rPr>
          <w:rStyle w:val="SmartLink"/>
        </w:rPr>
        <w:fldChar w:fldCharType="separate"/>
      </w:r>
      <w:r w:rsidRPr="00596D1A">
        <w:rPr>
          <w:rStyle w:val="SmartLink"/>
        </w:rPr>
        <w:t>Salary Sacrifice</w:t>
      </w:r>
      <w:r w:rsidRPr="00596D1A">
        <w:rPr>
          <w:rStyle w:val="SmartLink"/>
        </w:rPr>
        <w:fldChar w:fldCharType="end"/>
      </w:r>
      <w:r w:rsidRPr="00890B9D">
        <w:t>.</w:t>
      </w:r>
    </w:p>
    <w:p w14:paraId="399F62EC" w14:textId="1973840B" w:rsidR="0091462A" w:rsidRPr="00890B9D" w:rsidRDefault="0091462A">
      <w:pPr>
        <w:pStyle w:val="Cross-Reference"/>
      </w:pPr>
      <w:r>
        <w:t xml:space="preserve">Refer to the </w:t>
      </w:r>
      <w:hyperlink r:id="rId133" w:history="1">
        <w:r w:rsidRPr="003566FF">
          <w:rPr>
            <w:rStyle w:val="Hyperlink"/>
          </w:rPr>
          <w:t>Disaggregation of Gross Position Paper</w:t>
        </w:r>
      </w:hyperlink>
      <w:r>
        <w:t xml:space="preserve"> for detailed requirements</w:t>
      </w:r>
      <w:r w:rsidR="00C04269">
        <w:t>.</w:t>
      </w:r>
    </w:p>
    <w:p w14:paraId="7CAABFB5" w14:textId="77777777" w:rsidR="003A0473" w:rsidRPr="00890B9D" w:rsidRDefault="003A0473" w:rsidP="004A0EAE">
      <w:pPr>
        <w:pStyle w:val="Heading3"/>
      </w:pPr>
      <w:bookmarkStart w:id="1251" w:name="_Ref34586794"/>
      <w:r w:rsidRPr="00890B9D">
        <w:t>PAYG Withholding</w:t>
      </w:r>
      <w:bookmarkEnd w:id="1251"/>
    </w:p>
    <w:p w14:paraId="3D896E5A" w14:textId="77777777" w:rsidR="003A0473" w:rsidRPr="00890B9D" w:rsidRDefault="003A0473" w:rsidP="000E6760">
      <w:pPr>
        <w:pStyle w:val="BodyText"/>
      </w:pPr>
      <w:r w:rsidRPr="00890B9D">
        <w:t>The business rules for PAYGW are:</w:t>
      </w:r>
    </w:p>
    <w:p w14:paraId="5C5B463D" w14:textId="77777777" w:rsidR="003A0473" w:rsidRPr="00890B9D" w:rsidRDefault="003A0473" w:rsidP="004E1335">
      <w:pPr>
        <w:pStyle w:val="ListNumber"/>
        <w:numPr>
          <w:ilvl w:val="0"/>
          <w:numId w:val="12"/>
        </w:numPr>
      </w:pPr>
      <w:r w:rsidRPr="00890B9D">
        <w:t xml:space="preserve">A </w:t>
      </w:r>
      <w:r w:rsidR="005F4641" w:rsidRPr="00890B9D">
        <w:t>payer</w:t>
      </w:r>
      <w:r w:rsidRPr="00890B9D">
        <w:t xml:space="preserve"> reports the YTD values of PAYG withholding for each </w:t>
      </w:r>
      <w:r w:rsidR="005F4641" w:rsidRPr="00890B9D">
        <w:t>payee</w:t>
      </w:r>
      <w:r w:rsidRPr="00890B9D">
        <w:t xml:space="preserve"> included in that pay event.</w:t>
      </w:r>
    </w:p>
    <w:p w14:paraId="34A2804E" w14:textId="0025CF56" w:rsidR="003A0473" w:rsidRPr="00890B9D" w:rsidRDefault="003A0473" w:rsidP="008B2DA7">
      <w:pPr>
        <w:pStyle w:val="ListNumber2"/>
      </w:pPr>
      <w:r w:rsidRPr="00890B9D">
        <w:t>These YTD amounts may be less than a previous report (</w:t>
      </w:r>
      <w:r w:rsidR="00617FD1">
        <w:t>for example;</w:t>
      </w:r>
      <w:r w:rsidRPr="00890B9D">
        <w:t xml:space="preserve"> recovery of a current year overpayment or reclassification of the Payment Type).</w:t>
      </w:r>
    </w:p>
    <w:p w14:paraId="59210AA0" w14:textId="77777777" w:rsidR="003A0473" w:rsidRPr="00890B9D" w:rsidRDefault="003A0473" w:rsidP="008B2DA7">
      <w:pPr>
        <w:pStyle w:val="ListNumber2"/>
      </w:pPr>
      <w:r w:rsidRPr="00890B9D">
        <w:t>These YTD amounts cannot be negative.</w:t>
      </w:r>
    </w:p>
    <w:p w14:paraId="63A1713E" w14:textId="77777777" w:rsidR="003A0473" w:rsidRPr="00890B9D" w:rsidRDefault="003A0473" w:rsidP="004E1335">
      <w:pPr>
        <w:pStyle w:val="ListNumber"/>
      </w:pPr>
      <w:r w:rsidRPr="00890B9D">
        <w:t>This YTD amount must be reported for each Income Type reported.</w:t>
      </w:r>
    </w:p>
    <w:p w14:paraId="43823E8D" w14:textId="77777777" w:rsidR="003A0473" w:rsidRPr="00890B9D" w:rsidRDefault="003A0473" w:rsidP="004E1335">
      <w:pPr>
        <w:pStyle w:val="ListNumber"/>
      </w:pPr>
      <w:r w:rsidRPr="00890B9D">
        <w:lastRenderedPageBreak/>
        <w:t xml:space="preserve">The YTD amount must be reported as zero if </w:t>
      </w:r>
      <w:r w:rsidR="000F0396" w:rsidRPr="00890B9D">
        <w:t xml:space="preserve">any Payment Types have been reported for any Income Types and </w:t>
      </w:r>
      <w:r w:rsidRPr="00890B9D">
        <w:t>no tax has been withheld.</w:t>
      </w:r>
    </w:p>
    <w:p w14:paraId="76A677B1" w14:textId="458FCA78" w:rsidR="003A0473" w:rsidRDefault="003A0473" w:rsidP="004E1335">
      <w:pPr>
        <w:pStyle w:val="ListNumber"/>
      </w:pPr>
      <w:r w:rsidRPr="00890B9D">
        <w:t xml:space="preserve">PAYGW must not be greater than </w:t>
      </w:r>
      <w:r w:rsidR="003659E1" w:rsidRPr="00890B9D">
        <w:t xml:space="preserve">total </w:t>
      </w:r>
      <w:r w:rsidR="001D76E9" w:rsidRPr="00890B9D">
        <w:t xml:space="preserve">reported </w:t>
      </w:r>
      <w:r w:rsidRPr="00890B9D">
        <w:t>income for submit or current FY update</w:t>
      </w:r>
      <w:r w:rsidR="00916E89" w:rsidRPr="00890B9D">
        <w:t xml:space="preserve"> actions</w:t>
      </w:r>
      <w:r w:rsidRPr="00890B9D">
        <w:t xml:space="preserve">. </w:t>
      </w:r>
      <w:r w:rsidR="009B1F22">
        <w:br/>
      </w:r>
      <w:r w:rsidR="009B1F22">
        <w:br/>
      </w:r>
      <w:r w:rsidRPr="00890B9D">
        <w:t xml:space="preserve">PAYGW may be greater than </w:t>
      </w:r>
      <w:r w:rsidR="00BC0F05" w:rsidRPr="00890B9D">
        <w:t xml:space="preserve">total </w:t>
      </w:r>
      <w:r w:rsidR="00CA3DFF" w:rsidRPr="00890B9D">
        <w:t xml:space="preserve">reported </w:t>
      </w:r>
      <w:r w:rsidRPr="00890B9D">
        <w:t>income for prior FY updates (</w:t>
      </w:r>
      <w:r w:rsidR="00617FD1">
        <w:t>for example;</w:t>
      </w:r>
      <w:r w:rsidRPr="00890B9D">
        <w:t xml:space="preserve"> recovery of a prior FY overpayment).</w:t>
      </w:r>
    </w:p>
    <w:p w14:paraId="45CCB7B5" w14:textId="2B0DE903" w:rsidR="00DB6430" w:rsidRDefault="00F447B1">
      <w:pPr>
        <w:pStyle w:val="Cross-Reference"/>
      </w:pPr>
      <w:r>
        <w:t xml:space="preserve">Refer to context in section </w:t>
      </w:r>
      <w:r w:rsidRPr="00596D1A">
        <w:rPr>
          <w:rStyle w:val="SmartLink"/>
        </w:rPr>
        <w:fldChar w:fldCharType="begin"/>
      </w:r>
      <w:r w:rsidRPr="00596D1A">
        <w:rPr>
          <w:rStyle w:val="SmartLink"/>
        </w:rPr>
        <w:instrText xml:space="preserve"> REF _Ref55236320 \r \h </w:instrText>
      </w:r>
      <w:r w:rsidRPr="00596D1A">
        <w:rPr>
          <w:rStyle w:val="SmartLink"/>
        </w:rPr>
      </w:r>
      <w:r w:rsidRPr="00596D1A">
        <w:rPr>
          <w:rStyle w:val="SmartLink"/>
        </w:rPr>
        <w:fldChar w:fldCharType="separate"/>
      </w:r>
      <w:r w:rsidR="00C14FEC">
        <w:rPr>
          <w:rStyle w:val="SmartLink"/>
        </w:rPr>
        <w:t>4.8.4</w:t>
      </w:r>
      <w:r w:rsidRPr="00596D1A">
        <w:rPr>
          <w:rStyle w:val="SmartLink"/>
        </w:rPr>
        <w:fldChar w:fldCharType="end"/>
      </w:r>
      <w:r w:rsidRPr="00596D1A">
        <w:rPr>
          <w:rStyle w:val="SmartLink"/>
        </w:rPr>
        <w:t xml:space="preserve"> </w:t>
      </w:r>
      <w:r w:rsidRPr="0090114A">
        <w:rPr>
          <w:rStyle w:val="SmartLink"/>
        </w:rPr>
        <w:fldChar w:fldCharType="begin"/>
      </w:r>
      <w:r w:rsidRPr="0090114A">
        <w:rPr>
          <w:rStyle w:val="SmartLink"/>
        </w:rPr>
        <w:instrText xml:space="preserve"> REF _Ref55236320 \h </w:instrText>
      </w:r>
      <w:r w:rsidRPr="0090114A">
        <w:rPr>
          <w:rStyle w:val="SmartLink"/>
        </w:rPr>
      </w:r>
      <w:r w:rsidRPr="0090114A">
        <w:rPr>
          <w:rStyle w:val="SmartLink"/>
        </w:rPr>
        <w:fldChar w:fldCharType="separate"/>
      </w:r>
      <w:r w:rsidR="00C14FEC" w:rsidRPr="00890B9D">
        <w:t>PAYG Withholding</w:t>
      </w:r>
      <w:r w:rsidRPr="0090114A">
        <w:rPr>
          <w:rStyle w:val="SmartLink"/>
        </w:rPr>
        <w:fldChar w:fldCharType="end"/>
      </w:r>
      <w:r w:rsidR="00C04269">
        <w:t>.</w:t>
      </w:r>
    </w:p>
    <w:p w14:paraId="2B4D0D99" w14:textId="4E3057D2" w:rsidR="003566FF" w:rsidRPr="00890B9D" w:rsidRDefault="003566FF">
      <w:pPr>
        <w:pStyle w:val="Cross-Reference"/>
      </w:pPr>
      <w:r>
        <w:t xml:space="preserve">Refer to the </w:t>
      </w:r>
      <w:hyperlink r:id="rId134" w:history="1">
        <w:r w:rsidRPr="003566FF">
          <w:rPr>
            <w:rStyle w:val="Hyperlink"/>
          </w:rPr>
          <w:t>Disaggregation of Gross Position Paper</w:t>
        </w:r>
      </w:hyperlink>
      <w:r>
        <w:t xml:space="preserve"> for detailed requirements</w:t>
      </w:r>
      <w:r w:rsidR="00C04269">
        <w:t>.</w:t>
      </w:r>
    </w:p>
    <w:p w14:paraId="6B4AC4A6" w14:textId="42D75482" w:rsidR="003A0473" w:rsidRPr="00890B9D" w:rsidRDefault="003A0473" w:rsidP="004A0EAE">
      <w:pPr>
        <w:pStyle w:val="Heading3"/>
      </w:pPr>
      <w:bookmarkStart w:id="1252" w:name="_Toc33894304"/>
      <w:bookmarkStart w:id="1253" w:name="_Toc33894483"/>
      <w:bookmarkStart w:id="1254" w:name="_Toc33896022"/>
      <w:bookmarkStart w:id="1255" w:name="_Toc33896202"/>
      <w:bookmarkStart w:id="1256" w:name="_Toc33903073"/>
      <w:bookmarkStart w:id="1257" w:name="_Toc33903440"/>
      <w:bookmarkStart w:id="1258" w:name="_Toc33903624"/>
      <w:bookmarkStart w:id="1259" w:name="_Toc33910679"/>
      <w:bookmarkStart w:id="1260" w:name="_Toc33972639"/>
      <w:bookmarkStart w:id="1261" w:name="_Ref34587257"/>
      <w:bookmarkEnd w:id="1252"/>
      <w:bookmarkEnd w:id="1253"/>
      <w:bookmarkEnd w:id="1254"/>
      <w:bookmarkEnd w:id="1255"/>
      <w:bookmarkEnd w:id="1256"/>
      <w:bookmarkEnd w:id="1257"/>
      <w:bookmarkEnd w:id="1258"/>
      <w:bookmarkEnd w:id="1259"/>
      <w:bookmarkEnd w:id="1260"/>
      <w:r w:rsidRPr="00890B9D">
        <w:t>Foreign Tax Paid</w:t>
      </w:r>
      <w:bookmarkEnd w:id="1261"/>
    </w:p>
    <w:p w14:paraId="2E66FE2E" w14:textId="77777777" w:rsidR="003A0473" w:rsidRPr="00890B9D" w:rsidRDefault="003A0473" w:rsidP="000E6760">
      <w:pPr>
        <w:pStyle w:val="BodyText"/>
      </w:pPr>
      <w:r w:rsidRPr="00890B9D">
        <w:t>The business rules for Foreign Tax Paid are:</w:t>
      </w:r>
    </w:p>
    <w:p w14:paraId="4031F783" w14:textId="77777777" w:rsidR="003A0473" w:rsidRPr="00890B9D" w:rsidRDefault="003A0473" w:rsidP="004E1335">
      <w:pPr>
        <w:pStyle w:val="ListNumber"/>
        <w:numPr>
          <w:ilvl w:val="0"/>
          <w:numId w:val="13"/>
        </w:numPr>
      </w:pPr>
      <w:r w:rsidRPr="00890B9D">
        <w:t xml:space="preserve">A </w:t>
      </w:r>
      <w:r w:rsidR="005F4641" w:rsidRPr="00890B9D">
        <w:t>payer</w:t>
      </w:r>
      <w:r w:rsidRPr="00890B9D">
        <w:t xml:space="preserve"> reports the YTD values of foreign tax paid for each </w:t>
      </w:r>
      <w:r w:rsidR="005F4641" w:rsidRPr="00890B9D">
        <w:t>payee</w:t>
      </w:r>
      <w:r w:rsidRPr="00890B9D">
        <w:t xml:space="preserve"> included in that pay event.</w:t>
      </w:r>
    </w:p>
    <w:p w14:paraId="57F13D65" w14:textId="02AEF7A4" w:rsidR="003A0473" w:rsidRPr="00890B9D" w:rsidRDefault="003A0473" w:rsidP="008B2DA7">
      <w:pPr>
        <w:pStyle w:val="ListNumber2"/>
      </w:pPr>
      <w:r w:rsidRPr="00890B9D">
        <w:t>These YTD amounts may be less than a previous report (</w:t>
      </w:r>
      <w:r w:rsidR="00617FD1">
        <w:t>for example;</w:t>
      </w:r>
      <w:r w:rsidRPr="00890B9D">
        <w:t xml:space="preserve"> recovery of a current year overpayment or reclassification of the Payment Type)</w:t>
      </w:r>
    </w:p>
    <w:p w14:paraId="5CCD3F9B" w14:textId="77777777" w:rsidR="003A0473" w:rsidRPr="00890B9D" w:rsidRDefault="003A0473" w:rsidP="008B2DA7">
      <w:pPr>
        <w:pStyle w:val="ListNumber2"/>
      </w:pPr>
      <w:r w:rsidRPr="00890B9D">
        <w:t>These YTD amounts cannot be negative.</w:t>
      </w:r>
    </w:p>
    <w:p w14:paraId="490DF713" w14:textId="77777777" w:rsidR="003A0473" w:rsidRPr="00890B9D" w:rsidRDefault="003A0473" w:rsidP="004E1335">
      <w:pPr>
        <w:pStyle w:val="ListNumber"/>
      </w:pPr>
      <w:r w:rsidRPr="00890B9D">
        <w:t>If the foreign tax paid YTD amount is not known for each pay event reported, then the payer may report zero, but must report a foreign tax paid YTD amount greater than zero upon finalisation.</w:t>
      </w:r>
    </w:p>
    <w:p w14:paraId="37CC5E9B" w14:textId="0D5EF565" w:rsidR="003A0473" w:rsidRPr="00890B9D" w:rsidRDefault="003A0473" w:rsidP="004E1335">
      <w:pPr>
        <w:pStyle w:val="ListNumber"/>
      </w:pPr>
      <w:r w:rsidRPr="00890B9D">
        <w:t>The foreign tax paid YTD amount must not be greater than foreign employment income for submit or current FY update</w:t>
      </w:r>
      <w:r w:rsidR="00916E89" w:rsidRPr="00890B9D">
        <w:t xml:space="preserve"> action</w:t>
      </w:r>
      <w:r w:rsidRPr="00890B9D">
        <w:t>s. PAYGW may be greater than assessable income for prior FY updates (</w:t>
      </w:r>
      <w:r w:rsidR="00617FD1">
        <w:t>for example;</w:t>
      </w:r>
      <w:r w:rsidRPr="00890B9D">
        <w:t xml:space="preserve"> recovery of a prior FY overpayment).</w:t>
      </w:r>
    </w:p>
    <w:p w14:paraId="64C5A822" w14:textId="3A019EB1" w:rsidR="007334C8" w:rsidRDefault="007334C8">
      <w:pPr>
        <w:pStyle w:val="Cross-Reference"/>
      </w:pPr>
      <w:r>
        <w:t xml:space="preserve">Refer to context in section </w:t>
      </w:r>
      <w:r w:rsidRPr="00596D1A">
        <w:rPr>
          <w:rStyle w:val="SmartLink"/>
        </w:rPr>
        <w:fldChar w:fldCharType="begin"/>
      </w:r>
      <w:r w:rsidRPr="00596D1A">
        <w:rPr>
          <w:rStyle w:val="SmartLink"/>
        </w:rPr>
        <w:instrText xml:space="preserve"> REF _Ref57731383 \r \h </w:instrText>
      </w:r>
      <w:r w:rsidRPr="00596D1A">
        <w:rPr>
          <w:rStyle w:val="SmartLink"/>
        </w:rPr>
      </w:r>
      <w:r w:rsidRPr="00596D1A">
        <w:rPr>
          <w:rStyle w:val="SmartLink"/>
        </w:rPr>
        <w:fldChar w:fldCharType="separate"/>
      </w:r>
      <w:r w:rsidR="00C14FEC">
        <w:rPr>
          <w:rStyle w:val="SmartLink"/>
        </w:rPr>
        <w:t>4.8.5</w:t>
      </w:r>
      <w:r w:rsidRPr="00596D1A">
        <w:rPr>
          <w:rStyle w:val="SmartLink"/>
        </w:rPr>
        <w:fldChar w:fldCharType="end"/>
      </w:r>
      <w:r w:rsidRPr="00596D1A">
        <w:rPr>
          <w:rStyle w:val="SmartLink"/>
        </w:rPr>
        <w:t xml:space="preserve"> </w:t>
      </w:r>
      <w:r w:rsidRPr="0090114A">
        <w:rPr>
          <w:rStyle w:val="SmartLink"/>
        </w:rPr>
        <w:fldChar w:fldCharType="begin"/>
      </w:r>
      <w:r w:rsidRPr="0090114A">
        <w:rPr>
          <w:rStyle w:val="SmartLink"/>
        </w:rPr>
        <w:instrText xml:space="preserve"> REF _Ref57731383 \h </w:instrText>
      </w:r>
      <w:r w:rsidRPr="0090114A">
        <w:rPr>
          <w:rStyle w:val="SmartLink"/>
        </w:rPr>
      </w:r>
      <w:r w:rsidRPr="0090114A">
        <w:rPr>
          <w:rStyle w:val="SmartLink"/>
        </w:rPr>
        <w:fldChar w:fldCharType="separate"/>
      </w:r>
      <w:r w:rsidR="00C14FEC" w:rsidRPr="00890B9D">
        <w:t>Foreign Tax Paid</w:t>
      </w:r>
      <w:r w:rsidRPr="0090114A">
        <w:rPr>
          <w:rStyle w:val="SmartLink"/>
        </w:rPr>
        <w:fldChar w:fldCharType="end"/>
      </w:r>
      <w:r w:rsidR="00C04269">
        <w:t>.</w:t>
      </w:r>
    </w:p>
    <w:p w14:paraId="36563DD2" w14:textId="6BF079BA" w:rsidR="003078C1" w:rsidRDefault="003078C1">
      <w:pPr>
        <w:pStyle w:val="Cross-Reference"/>
      </w:pPr>
      <w:r w:rsidRPr="00890B9D">
        <w:t xml:space="preserve">Refer to section </w:t>
      </w:r>
      <w:r w:rsidR="00FA22EC" w:rsidRPr="00596D1A">
        <w:rPr>
          <w:rStyle w:val="SmartLink"/>
        </w:rPr>
        <w:fldChar w:fldCharType="begin"/>
      </w:r>
      <w:r w:rsidR="00FA22EC" w:rsidRPr="00596D1A">
        <w:rPr>
          <w:rStyle w:val="SmartLink"/>
        </w:rPr>
        <w:instrText xml:space="preserve"> REF  _Ref33357663 \h \r </w:instrText>
      </w:r>
      <w:r w:rsidR="00FA22EC" w:rsidRPr="00596D1A">
        <w:rPr>
          <w:rStyle w:val="SmartLink"/>
        </w:rPr>
      </w:r>
      <w:r w:rsidR="00FA22EC" w:rsidRPr="00596D1A">
        <w:rPr>
          <w:rStyle w:val="SmartLink"/>
        </w:rPr>
        <w:fldChar w:fldCharType="separate"/>
      </w:r>
      <w:r w:rsidR="00C14FEC">
        <w:rPr>
          <w:rStyle w:val="SmartLink"/>
        </w:rPr>
        <w:t>10.11</w:t>
      </w:r>
      <w:r w:rsidR="00FA22EC"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_Ref33357663 \h  \* MERGEFORMAT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890B9D">
        <w:t>.</w:t>
      </w:r>
    </w:p>
    <w:p w14:paraId="6AE9BD1E" w14:textId="1608B24E" w:rsidR="003566FF" w:rsidRPr="00890B9D" w:rsidRDefault="003566FF">
      <w:pPr>
        <w:pStyle w:val="Cross-Reference"/>
      </w:pPr>
      <w:r>
        <w:t xml:space="preserve">Refer to the </w:t>
      </w:r>
      <w:hyperlink r:id="rId135" w:history="1">
        <w:r w:rsidRPr="003566FF">
          <w:rPr>
            <w:rStyle w:val="Hyperlink"/>
          </w:rPr>
          <w:t>Disaggregation of Gross Position Paper</w:t>
        </w:r>
      </w:hyperlink>
      <w:r>
        <w:t xml:space="preserve"> for detailed requirements</w:t>
      </w:r>
      <w:r w:rsidR="00C04269">
        <w:t>.</w:t>
      </w:r>
    </w:p>
    <w:p w14:paraId="258E6F24" w14:textId="77777777" w:rsidR="003A0473" w:rsidRPr="00890B9D" w:rsidRDefault="003A0473" w:rsidP="00941319">
      <w:pPr>
        <w:pStyle w:val="Heading3"/>
      </w:pPr>
      <w:bookmarkStart w:id="1262" w:name="_Ref34587690"/>
      <w:r w:rsidRPr="00890B9D">
        <w:t>Exempt Foreign Employment Income</w:t>
      </w:r>
      <w:bookmarkEnd w:id="1262"/>
    </w:p>
    <w:p w14:paraId="644A875A" w14:textId="6DBB31B9" w:rsidR="003A0473" w:rsidRDefault="003A0473" w:rsidP="000E6760">
      <w:pPr>
        <w:pStyle w:val="BodyText"/>
      </w:pPr>
      <w:r w:rsidRPr="00890B9D">
        <w:t>The business rules for exempt foreign employment income are:</w:t>
      </w:r>
    </w:p>
    <w:p w14:paraId="5125771E" w14:textId="77777777" w:rsidR="00CD6E64" w:rsidRDefault="00CD6E64" w:rsidP="004E1335">
      <w:pPr>
        <w:pStyle w:val="ListNumber"/>
        <w:numPr>
          <w:ilvl w:val="0"/>
          <w:numId w:val="78"/>
        </w:numPr>
      </w:pPr>
      <w:r>
        <w:t>This Payment Type must be reported, even if it is the only income for the payee. This is a change to prior ATO guidance on reporting of exempt YTD amounts.</w:t>
      </w:r>
    </w:p>
    <w:p w14:paraId="02D3ABB4" w14:textId="0EF8DA9F" w:rsidR="00CD6E64" w:rsidRDefault="00CD6E64" w:rsidP="004E1335">
      <w:pPr>
        <w:pStyle w:val="ListNumber"/>
      </w:pPr>
      <w:r>
        <w:t xml:space="preserve">This Payment Type is the exception to the disaggregation of gross rule, such that the amounts that would be reported under the range of </w:t>
      </w:r>
      <w:r w:rsidR="00E91A46">
        <w:t>Payment Types</w:t>
      </w:r>
      <w:r>
        <w:t>, once determined to be Exempt Foreign Employment Income, must be reported against this payment type instead</w:t>
      </w:r>
      <w:r w:rsidR="004D1920">
        <w:t>, as is the case for lump sum E.</w:t>
      </w:r>
      <w:r w:rsidR="004F2EA7">
        <w:t xml:space="preserve"> For example</w:t>
      </w:r>
      <w:r w:rsidR="00F83F95">
        <w:t>;</w:t>
      </w:r>
      <w:r w:rsidR="004F2EA7">
        <w:t xml:space="preserve"> any separately itemised allowances, if deemed Exempt Foreign Employment Incom</w:t>
      </w:r>
      <w:r w:rsidR="00265F83">
        <w:t>e and must be reported against this Payment Type.</w:t>
      </w:r>
    </w:p>
    <w:p w14:paraId="416F71CE" w14:textId="069089CF" w:rsidR="00DF7152" w:rsidRDefault="004B7E3A" w:rsidP="004E1335">
      <w:pPr>
        <w:pStyle w:val="ListNumber"/>
      </w:pPr>
      <w:r>
        <w:t>This</w:t>
      </w:r>
      <w:r w:rsidR="002C61C0">
        <w:t xml:space="preserve"> Payment Type is the exception to </w:t>
      </w:r>
      <w:r w:rsidR="002F6361">
        <w:t>the rule to report pre-sacrificed YTD amounts</w:t>
      </w:r>
      <w:r>
        <w:t xml:space="preserve">. The </w:t>
      </w:r>
      <w:r w:rsidR="00E25262">
        <w:t>amounts reported for this payment type must be post-sacrificed YTD amounts. The salary sacrificed payment types must not include amounts that have reduced Exempt Foreign Employment Income.</w:t>
      </w:r>
    </w:p>
    <w:p w14:paraId="48DA0612" w14:textId="77777777" w:rsidR="007208B0" w:rsidRPr="007208B0" w:rsidRDefault="007208B0" w:rsidP="004E1335">
      <w:pPr>
        <w:pStyle w:val="ListNumber"/>
      </w:pPr>
      <w:r w:rsidRPr="007208B0">
        <w:t>If the payer uses the estimates method and the payee returns early for any reason, not qualifying for the exemption, the payer must report the amounts (under the appropriate Income Type) either during the year via a submit or an update action, or via an update action as a part of the finalisation process at the end of the financial year.</w:t>
      </w:r>
    </w:p>
    <w:p w14:paraId="394D851A" w14:textId="73C7F293" w:rsidR="007208B0" w:rsidRPr="007208B0" w:rsidRDefault="007208B0" w:rsidP="004E1335">
      <w:pPr>
        <w:pStyle w:val="ListNumber"/>
      </w:pPr>
      <w:r w:rsidRPr="007208B0">
        <w:t xml:space="preserve">A payer may provide YTD </w:t>
      </w:r>
      <w:r w:rsidR="00C82696">
        <w:t>E</w:t>
      </w:r>
      <w:r w:rsidRPr="007208B0">
        <w:t xml:space="preserve">xempt </w:t>
      </w:r>
      <w:r w:rsidR="00C82696">
        <w:t>F</w:t>
      </w:r>
      <w:r w:rsidRPr="007208B0">
        <w:t xml:space="preserve">oreign </w:t>
      </w:r>
      <w:r w:rsidR="00C82696">
        <w:t>E</w:t>
      </w:r>
      <w:r w:rsidRPr="007208B0">
        <w:t xml:space="preserve">mployment </w:t>
      </w:r>
      <w:r w:rsidR="00C82696">
        <w:t>I</w:t>
      </w:r>
      <w:r w:rsidRPr="007208B0">
        <w:t>ncome amounts through an update action throughout the financial year.</w:t>
      </w:r>
    </w:p>
    <w:p w14:paraId="146D89BE" w14:textId="77777777" w:rsidR="007208B0" w:rsidRPr="007208B0" w:rsidRDefault="007208B0" w:rsidP="004E1335">
      <w:pPr>
        <w:pStyle w:val="ListNumber"/>
      </w:pPr>
      <w:r w:rsidRPr="007208B0">
        <w:t>If reported during the year via a submit or an update action the amounts should continue to be reported for each following pay event, even if the YTD amounts remain the same.</w:t>
      </w:r>
    </w:p>
    <w:p w14:paraId="12F2E7E9" w14:textId="6FB26EF4" w:rsidR="007208B0" w:rsidRDefault="007208B0" w:rsidP="004E1335">
      <w:pPr>
        <w:pStyle w:val="ListNumber"/>
      </w:pPr>
      <w:r w:rsidRPr="007208B0">
        <w:t xml:space="preserve">Alternatively, the payer may report these amounts as other Payment Types throughout the year and adjust the classification to </w:t>
      </w:r>
      <w:r w:rsidR="00C82696">
        <w:t>E</w:t>
      </w:r>
      <w:r w:rsidRPr="007208B0">
        <w:t xml:space="preserve">xempt </w:t>
      </w:r>
      <w:r w:rsidR="00C82696">
        <w:t>F</w:t>
      </w:r>
      <w:r w:rsidRPr="007208B0">
        <w:t xml:space="preserve">oreign </w:t>
      </w:r>
      <w:r w:rsidR="00C82696">
        <w:t>E</w:t>
      </w:r>
      <w:r w:rsidRPr="007208B0">
        <w:t xml:space="preserve">mployment </w:t>
      </w:r>
      <w:r w:rsidR="00C82696">
        <w:t>I</w:t>
      </w:r>
      <w:r w:rsidRPr="007208B0">
        <w:t>ncome via an update action, as a part of the finalisation process at the end of the financial year, by 14 July.</w:t>
      </w:r>
    </w:p>
    <w:p w14:paraId="64D58ED5" w14:textId="5FBB80B7" w:rsidR="004636A5" w:rsidRDefault="004636A5">
      <w:pPr>
        <w:pStyle w:val="Cross-Reference"/>
      </w:pPr>
      <w:r>
        <w:t xml:space="preserve">Refer to context in section </w:t>
      </w:r>
      <w:r w:rsidRPr="00596D1A">
        <w:rPr>
          <w:rStyle w:val="SmartLink"/>
        </w:rPr>
        <w:fldChar w:fldCharType="begin"/>
      </w:r>
      <w:r w:rsidRPr="00596D1A">
        <w:rPr>
          <w:rStyle w:val="SmartLink"/>
        </w:rPr>
        <w:instrText xml:space="preserve"> REF _Ref57731417 \r \h </w:instrText>
      </w:r>
      <w:r w:rsidRPr="00596D1A">
        <w:rPr>
          <w:rStyle w:val="SmartLink"/>
        </w:rPr>
      </w:r>
      <w:r w:rsidRPr="00596D1A">
        <w:rPr>
          <w:rStyle w:val="SmartLink"/>
        </w:rPr>
        <w:fldChar w:fldCharType="separate"/>
      </w:r>
      <w:r w:rsidR="00C14FEC">
        <w:rPr>
          <w:rStyle w:val="SmartLink"/>
        </w:rPr>
        <w:t>4.8.6</w:t>
      </w:r>
      <w:r w:rsidRPr="00596D1A">
        <w:rPr>
          <w:rStyle w:val="SmartLink"/>
        </w:rPr>
        <w:fldChar w:fldCharType="end"/>
      </w:r>
      <w:r w:rsidRPr="00596D1A">
        <w:rPr>
          <w:rStyle w:val="SmartLink"/>
        </w:rPr>
        <w:t xml:space="preserve"> </w:t>
      </w:r>
      <w:r w:rsidRPr="00F22CE4">
        <w:rPr>
          <w:rStyle w:val="SmartLink"/>
        </w:rPr>
        <w:fldChar w:fldCharType="begin"/>
      </w:r>
      <w:r w:rsidRPr="00F22CE4">
        <w:rPr>
          <w:rStyle w:val="SmartLink"/>
        </w:rPr>
        <w:instrText xml:space="preserve"> REF _Ref57731417 \h </w:instrText>
      </w:r>
      <w:r w:rsidR="00F22CE4">
        <w:rPr>
          <w:rStyle w:val="SmartLink"/>
        </w:rPr>
        <w:instrText xml:space="preserve"> \* MERGEFORMAT </w:instrText>
      </w:r>
      <w:r w:rsidRPr="00F22CE4">
        <w:rPr>
          <w:rStyle w:val="SmartLink"/>
        </w:rPr>
      </w:r>
      <w:r w:rsidRPr="00F22CE4">
        <w:rPr>
          <w:rStyle w:val="SmartLink"/>
        </w:rPr>
        <w:fldChar w:fldCharType="separate"/>
      </w:r>
      <w:r w:rsidR="00C14FEC" w:rsidRPr="00C14FEC">
        <w:rPr>
          <w:rStyle w:val="SmartLink"/>
        </w:rPr>
        <w:t>Exempt Foreign Income</w:t>
      </w:r>
      <w:r w:rsidRPr="00F22CE4">
        <w:rPr>
          <w:rStyle w:val="SmartLink"/>
        </w:rPr>
        <w:fldChar w:fldCharType="end"/>
      </w:r>
      <w:r w:rsidR="00C04269">
        <w:t>.</w:t>
      </w:r>
    </w:p>
    <w:p w14:paraId="142F0FC6" w14:textId="0BF85C67" w:rsidR="006627F1" w:rsidRPr="00890B9D" w:rsidRDefault="006627F1">
      <w:pPr>
        <w:pStyle w:val="Cross-Reference"/>
      </w:pPr>
      <w:r>
        <w:t xml:space="preserve">Refer to the </w:t>
      </w:r>
      <w:hyperlink r:id="rId136" w:history="1">
        <w:r w:rsidRPr="003566FF">
          <w:rPr>
            <w:rStyle w:val="Hyperlink"/>
          </w:rPr>
          <w:t>Disaggregation of Gross Position Paper</w:t>
        </w:r>
      </w:hyperlink>
      <w:r>
        <w:t xml:space="preserve"> for detailed requirements</w:t>
      </w:r>
      <w:r w:rsidR="00C04269">
        <w:t>.</w:t>
      </w:r>
    </w:p>
    <w:p w14:paraId="57F36C86" w14:textId="082BCFAF" w:rsidR="003078C1" w:rsidRPr="00890B9D" w:rsidRDefault="003078C1">
      <w:pPr>
        <w:pStyle w:val="Cross-Reference"/>
        <w:rPr>
          <w:color w:val="000066"/>
        </w:rPr>
      </w:pPr>
      <w:r w:rsidRPr="00890B9D">
        <w:lastRenderedPageBreak/>
        <w:t xml:space="preserve">Refer to section </w:t>
      </w:r>
      <w:r w:rsidR="002D2F26" w:rsidRPr="00596D1A">
        <w:rPr>
          <w:rStyle w:val="SmartLink"/>
        </w:rPr>
        <w:fldChar w:fldCharType="begin"/>
      </w:r>
      <w:r w:rsidR="002D2F26" w:rsidRPr="00596D1A">
        <w:rPr>
          <w:rStyle w:val="SmartLink"/>
        </w:rPr>
        <w:instrText xml:space="preserve"> REF _Ref33357663 \w \h </w:instrText>
      </w:r>
      <w:r w:rsidR="002D2F26" w:rsidRPr="00596D1A">
        <w:rPr>
          <w:rStyle w:val="SmartLink"/>
        </w:rPr>
      </w:r>
      <w:r w:rsidR="002D2F26" w:rsidRPr="00596D1A">
        <w:rPr>
          <w:rStyle w:val="SmartLink"/>
        </w:rPr>
        <w:fldChar w:fldCharType="separate"/>
      </w:r>
      <w:r w:rsidR="00C14FEC">
        <w:rPr>
          <w:rStyle w:val="SmartLink"/>
        </w:rPr>
        <w:t>10.11</w:t>
      </w:r>
      <w:r w:rsidR="002D2F26" w:rsidRPr="00596D1A">
        <w:rPr>
          <w:rStyle w:val="SmartLink"/>
        </w:rPr>
        <w:fldChar w:fldCharType="end"/>
      </w:r>
      <w:r w:rsidR="002D2F26" w:rsidRPr="00596D1A">
        <w:rPr>
          <w:rStyle w:val="SmartLink"/>
        </w:rPr>
        <w:t xml:space="preserve"> </w:t>
      </w:r>
      <w:r w:rsidRPr="00596D1A">
        <w:rPr>
          <w:rStyle w:val="SmartLink"/>
        </w:rPr>
        <w:fldChar w:fldCharType="begin" w:fldLock="1"/>
      </w:r>
      <w:r w:rsidRPr="00596D1A">
        <w:rPr>
          <w:rStyle w:val="SmartLink"/>
        </w:rPr>
        <w:instrText xml:space="preserve"> REF _Ref33357663 \h </w:instrText>
      </w:r>
      <w:r w:rsidR="005A1075" w:rsidRP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Payment Types Permissible per Income Type</w:t>
      </w:r>
      <w:r w:rsidRPr="00596D1A">
        <w:rPr>
          <w:rStyle w:val="SmartLink"/>
        </w:rPr>
        <w:fldChar w:fldCharType="end"/>
      </w:r>
      <w:r w:rsidRPr="00890B9D">
        <w:t>.</w:t>
      </w:r>
    </w:p>
    <w:p w14:paraId="30973FBA" w14:textId="228772D0" w:rsidR="003A0473" w:rsidRPr="00890B9D" w:rsidRDefault="003A0473">
      <w:pPr>
        <w:pStyle w:val="Heading3"/>
      </w:pPr>
      <w:bookmarkStart w:id="1263" w:name="_Ref33969912"/>
      <w:bookmarkStart w:id="1264" w:name="_Ref33969915"/>
      <w:bookmarkStart w:id="1265" w:name="_Ref54850595"/>
      <w:r w:rsidRPr="00890B9D">
        <w:t xml:space="preserve">Gross </w:t>
      </w:r>
      <w:r w:rsidRPr="00890B9D">
        <w:rPr>
          <w:rStyle w:val="IntenseReference"/>
        </w:rPr>
        <w:t>(New</w:t>
      </w:r>
      <w:r w:rsidR="003078C1" w:rsidRPr="00890B9D">
        <w:rPr>
          <w:rStyle w:val="IntenseReference"/>
        </w:rPr>
        <w:t xml:space="preserve"> Definition</w:t>
      </w:r>
      <w:r w:rsidRPr="00890B9D">
        <w:rPr>
          <w:rStyle w:val="IntenseReference"/>
        </w:rPr>
        <w:t>)</w:t>
      </w:r>
      <w:bookmarkEnd w:id="1263"/>
      <w:bookmarkEnd w:id="1264"/>
      <w:bookmarkEnd w:id="1265"/>
    </w:p>
    <w:p w14:paraId="35747D64" w14:textId="77777777" w:rsidR="00940D09" w:rsidRPr="00890B9D" w:rsidRDefault="00940D09" w:rsidP="000E6760">
      <w:pPr>
        <w:pStyle w:val="BodyText"/>
      </w:pPr>
      <w:r w:rsidRPr="00890B9D">
        <w:t>The business rules for Gross are:</w:t>
      </w:r>
    </w:p>
    <w:p w14:paraId="50FB2F5B" w14:textId="77777777" w:rsidR="00A47453" w:rsidRPr="00890B9D" w:rsidRDefault="00A47453" w:rsidP="004E1335">
      <w:pPr>
        <w:pStyle w:val="ListNumber"/>
        <w:numPr>
          <w:ilvl w:val="0"/>
          <w:numId w:val="14"/>
        </w:numPr>
      </w:pPr>
      <w:r w:rsidRPr="00890B9D">
        <w:t>A payer reports the YTD amounts for</w:t>
      </w:r>
      <w:r w:rsidR="00F332E2" w:rsidRPr="00890B9D">
        <w:t xml:space="preserve"> Gross </w:t>
      </w:r>
      <w:r w:rsidRPr="00890B9D">
        <w:t>for each payee included in that pay event.</w:t>
      </w:r>
    </w:p>
    <w:p w14:paraId="4F54A195" w14:textId="2B577709" w:rsidR="00A47453" w:rsidRPr="00890B9D" w:rsidRDefault="00A47453" w:rsidP="008B2DA7">
      <w:pPr>
        <w:pStyle w:val="ListNumber2"/>
      </w:pPr>
      <w:r w:rsidRPr="00890B9D">
        <w:t>These YTD amounts may be less than a previous report (</w:t>
      </w:r>
      <w:r w:rsidR="00617FD1">
        <w:t>for example;</w:t>
      </w:r>
      <w:r w:rsidRPr="00890B9D">
        <w:t xml:space="preserve"> recovery of a current year overpayment or reclassification of the Payment Type).</w:t>
      </w:r>
    </w:p>
    <w:p w14:paraId="7CC79DB4" w14:textId="74AD2C77" w:rsidR="00A47453" w:rsidRDefault="00477CB8" w:rsidP="008B2DA7">
      <w:pPr>
        <w:pStyle w:val="ListNumber2"/>
      </w:pPr>
      <w:r>
        <w:t xml:space="preserve">These YTD amounts may be negative, however, </w:t>
      </w:r>
      <w:hyperlink w:anchor="_ATO_Derived_Aggregated" w:history="1">
        <w:r w:rsidRPr="00477CB8">
          <w:rPr>
            <w:rStyle w:val="Hyperlink"/>
          </w:rPr>
          <w:t>ATO-derived aggregated gross</w:t>
        </w:r>
      </w:hyperlink>
      <w:r>
        <w:t xml:space="preserve"> must be zero or a positive amount</w:t>
      </w:r>
      <w:r w:rsidR="00A47453" w:rsidRPr="00890B9D">
        <w:t>.</w:t>
      </w:r>
      <w:r w:rsidR="00E60E59">
        <w:t xml:space="preserve"> </w:t>
      </w:r>
    </w:p>
    <w:p w14:paraId="724A407B" w14:textId="0467323E" w:rsidR="00477CB8" w:rsidRPr="00890B9D" w:rsidRDefault="00477CB8" w:rsidP="004E1335">
      <w:pPr>
        <w:pStyle w:val="ListNumber"/>
      </w:pPr>
      <w:r>
        <w:t>As a component of disaggregated gross, the YTD amount reported must be the pre-sacrificed amount.</w:t>
      </w:r>
    </w:p>
    <w:p w14:paraId="590476EE" w14:textId="530BF984" w:rsidR="00EE06F2" w:rsidRDefault="00EE06F2">
      <w:pPr>
        <w:pStyle w:val="Cross-Reference"/>
      </w:pPr>
      <w:r>
        <w:t xml:space="preserve">Refer to the </w:t>
      </w:r>
      <w:hyperlink r:id="rId137" w:history="1">
        <w:r w:rsidRPr="003566FF">
          <w:rPr>
            <w:rStyle w:val="Hyperlink"/>
          </w:rPr>
          <w:t>Disaggregation of Gross Position Paper</w:t>
        </w:r>
      </w:hyperlink>
      <w:r>
        <w:t xml:space="preserve"> for detailed requirements</w:t>
      </w:r>
      <w:r w:rsidR="00C04269">
        <w:t>.</w:t>
      </w:r>
    </w:p>
    <w:p w14:paraId="78013889" w14:textId="22A3F749" w:rsidR="002D2F26" w:rsidRPr="00890B9D" w:rsidRDefault="002D2F26">
      <w:pPr>
        <w:pStyle w:val="Cross-Reference"/>
      </w:pPr>
      <w:r>
        <w:t xml:space="preserve">Refer to context in section </w:t>
      </w:r>
      <w:r w:rsidRPr="00596D1A">
        <w:rPr>
          <w:rStyle w:val="SmartLink"/>
        </w:rPr>
        <w:fldChar w:fldCharType="begin"/>
      </w:r>
      <w:r w:rsidRPr="00596D1A">
        <w:rPr>
          <w:rStyle w:val="SmartLink"/>
        </w:rPr>
        <w:instrText xml:space="preserve"> REF _Ref54850595 \w \h  \* MERGEFORMAT </w:instrText>
      </w:r>
      <w:r w:rsidRPr="00596D1A">
        <w:rPr>
          <w:rStyle w:val="SmartLink"/>
        </w:rPr>
      </w:r>
      <w:r w:rsidRPr="00596D1A">
        <w:rPr>
          <w:rStyle w:val="SmartLink"/>
        </w:rPr>
        <w:fldChar w:fldCharType="separate"/>
      </w:r>
      <w:r w:rsidR="00C14FEC">
        <w:rPr>
          <w:rStyle w:val="SmartLink"/>
        </w:rPr>
        <w:t>5.9.4</w:t>
      </w:r>
      <w:r w:rsidRPr="00596D1A">
        <w:rPr>
          <w:rStyle w:val="SmartLink"/>
        </w:rPr>
        <w:fldChar w:fldCharType="end"/>
      </w:r>
      <w:r w:rsidR="00477CB8" w:rsidRPr="00596D1A">
        <w:rPr>
          <w:rStyle w:val="SmartLink"/>
        </w:rPr>
        <w:t xml:space="preserve"> </w:t>
      </w:r>
      <w:r w:rsidRPr="00596D1A">
        <w:rPr>
          <w:rStyle w:val="SmartLink"/>
        </w:rPr>
        <w:fldChar w:fldCharType="begin"/>
      </w:r>
      <w:r w:rsidRPr="00596D1A">
        <w:rPr>
          <w:rStyle w:val="SmartLink"/>
        </w:rPr>
        <w:instrText xml:space="preserve"> REF _Ref54850595 \h  \* MERGEFORMAT </w:instrText>
      </w:r>
      <w:r w:rsidRPr="00596D1A">
        <w:rPr>
          <w:rStyle w:val="SmartLink"/>
        </w:rPr>
      </w:r>
      <w:r w:rsidRPr="00596D1A">
        <w:rPr>
          <w:rStyle w:val="SmartLink"/>
        </w:rPr>
        <w:fldChar w:fldCharType="separate"/>
      </w:r>
      <w:r w:rsidR="00C14FEC" w:rsidRPr="00C14FEC">
        <w:rPr>
          <w:rStyle w:val="SmartLink"/>
        </w:rPr>
        <w:t>Gross (New Definition)</w:t>
      </w:r>
      <w:r w:rsidRPr="00596D1A">
        <w:rPr>
          <w:rStyle w:val="SmartLink"/>
        </w:rPr>
        <w:fldChar w:fldCharType="end"/>
      </w:r>
      <w:r w:rsidR="00C04269">
        <w:t>.</w:t>
      </w:r>
    </w:p>
    <w:p w14:paraId="10F9F4A9" w14:textId="77777777" w:rsidR="003A0473" w:rsidRPr="00890B9D" w:rsidRDefault="003A0473" w:rsidP="004A0EAE">
      <w:pPr>
        <w:pStyle w:val="Heading3"/>
      </w:pPr>
      <w:bookmarkStart w:id="1266" w:name="_Ref33886457"/>
      <w:bookmarkStart w:id="1267" w:name="_Ref33886460"/>
      <w:r w:rsidRPr="00890B9D">
        <w:t>Paid Leave</w:t>
      </w:r>
      <w:bookmarkEnd w:id="1266"/>
      <w:bookmarkEnd w:id="1267"/>
    </w:p>
    <w:p w14:paraId="602BAB05" w14:textId="77777777" w:rsidR="003A0473" w:rsidRDefault="003A0473" w:rsidP="000E6760">
      <w:pPr>
        <w:pStyle w:val="BodyText"/>
      </w:pPr>
      <w:r w:rsidRPr="00890B9D">
        <w:t>The business rules for paid leave are:</w:t>
      </w:r>
    </w:p>
    <w:p w14:paraId="064CBE6E" w14:textId="77777777" w:rsidR="00C710D5" w:rsidRPr="00F16C2A" w:rsidRDefault="00C710D5" w:rsidP="004E1335">
      <w:pPr>
        <w:pStyle w:val="ListNumber"/>
        <w:numPr>
          <w:ilvl w:val="0"/>
          <w:numId w:val="66"/>
        </w:numPr>
      </w:pPr>
      <w:r w:rsidRPr="00F16C2A">
        <w:t>A payer reports the YTD amounts for each paid leave type for each payee included in that pay event.</w:t>
      </w:r>
    </w:p>
    <w:p w14:paraId="49322CBF" w14:textId="6B399D89" w:rsidR="00C710D5" w:rsidRPr="00F16C2A" w:rsidRDefault="00C710D5" w:rsidP="008B2DA7">
      <w:pPr>
        <w:pStyle w:val="ListNumber2"/>
      </w:pPr>
      <w:r w:rsidRPr="00F16C2A">
        <w:t>These YTD amounts may be less than a previous report (</w:t>
      </w:r>
      <w:r w:rsidR="00617FD1">
        <w:t>for example;</w:t>
      </w:r>
      <w:r w:rsidRPr="00F16C2A">
        <w:t xml:space="preserve"> recovery of a current year overpayment or reclassification of the Payment Type).</w:t>
      </w:r>
    </w:p>
    <w:p w14:paraId="1C6E4BD1" w14:textId="01186B86" w:rsidR="00477CB8" w:rsidRPr="00F16C2A" w:rsidRDefault="00477CB8" w:rsidP="008B2DA7">
      <w:pPr>
        <w:pStyle w:val="ListNumber2"/>
      </w:pPr>
      <w:r>
        <w:t xml:space="preserve">These YTD amounts may be negative, however, the </w:t>
      </w:r>
      <w:hyperlink w:anchor="_ATO_Derived_Aggregated" w:history="1">
        <w:r w:rsidRPr="00477CB8">
          <w:rPr>
            <w:rStyle w:val="Hyperlink"/>
          </w:rPr>
          <w:t>ATO-derived aggregated gross</w:t>
        </w:r>
      </w:hyperlink>
      <w:r>
        <w:t xml:space="preserve"> must be zero or a positive amount</w:t>
      </w:r>
      <w:r w:rsidRPr="00F16C2A">
        <w:t>.</w:t>
      </w:r>
    </w:p>
    <w:p w14:paraId="765C367E" w14:textId="25CE7AC8" w:rsidR="00C710D5" w:rsidRDefault="00C710D5" w:rsidP="004E1335">
      <w:pPr>
        <w:pStyle w:val="ListNumber"/>
      </w:pPr>
      <w:r>
        <w:t>Only valid types of paid leave may be reported.</w:t>
      </w:r>
    </w:p>
    <w:p w14:paraId="7D4910DC" w14:textId="48570A6F" w:rsidR="00477CB8" w:rsidRPr="00890B9D" w:rsidRDefault="00477CB8" w:rsidP="004E1335">
      <w:pPr>
        <w:pStyle w:val="ListNumber"/>
      </w:pPr>
      <w:r>
        <w:t>As a component of disaggregated gross, the YTD amount reported must be the pre-sacrificed amount.</w:t>
      </w:r>
    </w:p>
    <w:p w14:paraId="4AA36F44" w14:textId="0C5D9521" w:rsidR="00CC70FD" w:rsidRPr="00890B9D" w:rsidRDefault="00CC70FD">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_Ref33892235 \w \h </w:instrText>
      </w:r>
      <w:r w:rsidR="002D2F26" w:rsidRPr="00596D1A">
        <w:rPr>
          <w:rStyle w:val="SmartLink"/>
        </w:rPr>
      </w:r>
      <w:r w:rsidR="002D2F26" w:rsidRPr="00596D1A">
        <w:rPr>
          <w:rStyle w:val="SmartLink"/>
        </w:rPr>
        <w:fldChar w:fldCharType="separate"/>
      </w:r>
      <w:r w:rsidR="00C14FEC">
        <w:rPr>
          <w:rStyle w:val="SmartLink"/>
        </w:rPr>
        <w:t>4.8.8</w:t>
      </w:r>
      <w:r w:rsidR="002D2F26" w:rsidRPr="00596D1A">
        <w:rPr>
          <w:rStyle w:val="SmartLink"/>
        </w:rPr>
        <w:fldChar w:fldCharType="end"/>
      </w:r>
      <w:r w:rsidR="00FB07CE" w:rsidRPr="00596D1A">
        <w:rPr>
          <w:rStyle w:val="SmartLink"/>
        </w:rPr>
        <w:t xml:space="preserve"> </w:t>
      </w:r>
      <w:r w:rsidRPr="00596D1A">
        <w:rPr>
          <w:rStyle w:val="SmartLink"/>
        </w:rPr>
        <w:fldChar w:fldCharType="begin" w:fldLock="1"/>
      </w:r>
      <w:r w:rsidRPr="00596D1A">
        <w:rPr>
          <w:rStyle w:val="SmartLink"/>
        </w:rPr>
        <w:instrText xml:space="preserve"> REF _Ref33892249 \h </w:instrText>
      </w:r>
      <w:r w:rsidRPr="00596D1A">
        <w:rPr>
          <w:rStyle w:val="SmartLink"/>
        </w:rPr>
      </w:r>
      <w:r w:rsidRPr="00596D1A">
        <w:rPr>
          <w:rStyle w:val="SmartLink"/>
        </w:rPr>
        <w:fldChar w:fldCharType="separate"/>
      </w:r>
      <w:r w:rsidR="00C01EFE" w:rsidRPr="00596D1A">
        <w:rPr>
          <w:rStyle w:val="SmartLink"/>
        </w:rPr>
        <w:t>Paid Leave</w:t>
      </w:r>
      <w:r w:rsidRPr="00596D1A">
        <w:rPr>
          <w:rStyle w:val="SmartLink"/>
        </w:rPr>
        <w:fldChar w:fldCharType="end"/>
      </w:r>
      <w:r w:rsidR="00FB07CE" w:rsidRPr="00890B9D">
        <w:t>.</w:t>
      </w:r>
    </w:p>
    <w:p w14:paraId="7AF06854" w14:textId="77777777" w:rsidR="003A0473" w:rsidRPr="00890B9D" w:rsidRDefault="003A0473" w:rsidP="004A0EAE">
      <w:pPr>
        <w:pStyle w:val="Heading3"/>
      </w:pPr>
      <w:bookmarkStart w:id="1268" w:name="_Ref33886499"/>
      <w:bookmarkStart w:id="1269" w:name="_Ref33886502"/>
      <w:r w:rsidRPr="00890B9D">
        <w:t>Allowance</w:t>
      </w:r>
      <w:r w:rsidR="006A3A68" w:rsidRPr="00890B9D">
        <w:t xml:space="preserve"> Item</w:t>
      </w:r>
      <w:r w:rsidRPr="00890B9D">
        <w:t>s</w:t>
      </w:r>
      <w:bookmarkEnd w:id="1268"/>
      <w:bookmarkEnd w:id="1269"/>
    </w:p>
    <w:p w14:paraId="5AEE2E6A" w14:textId="77777777" w:rsidR="003A0473" w:rsidRPr="00890B9D" w:rsidRDefault="003A0473" w:rsidP="000E6760">
      <w:pPr>
        <w:pStyle w:val="BodyText"/>
      </w:pPr>
      <w:r w:rsidRPr="00890B9D">
        <w:t>The business rules for reporting allowance</w:t>
      </w:r>
      <w:r w:rsidR="006A3A68" w:rsidRPr="00890B9D">
        <w:t xml:space="preserve"> items</w:t>
      </w:r>
      <w:r w:rsidRPr="00890B9D">
        <w:t xml:space="preserve"> are:</w:t>
      </w:r>
    </w:p>
    <w:p w14:paraId="7E778453" w14:textId="77777777" w:rsidR="00E40551" w:rsidRPr="00F16C2A" w:rsidRDefault="00E40551" w:rsidP="004E1335">
      <w:pPr>
        <w:pStyle w:val="ListNumber"/>
        <w:numPr>
          <w:ilvl w:val="0"/>
          <w:numId w:val="65"/>
        </w:numPr>
      </w:pPr>
      <w:r w:rsidRPr="00F16C2A">
        <w:t xml:space="preserve">A payer reports the YTD amounts for each paid </w:t>
      </w:r>
      <w:r w:rsidR="00DF0187" w:rsidRPr="00F16C2A">
        <w:t>allowance item</w:t>
      </w:r>
      <w:r w:rsidRPr="00F16C2A">
        <w:t xml:space="preserve"> type for each payee included in that pay event.</w:t>
      </w:r>
    </w:p>
    <w:p w14:paraId="4A1C72F7" w14:textId="4A78CA42" w:rsidR="00E40551" w:rsidRPr="00F16C2A" w:rsidRDefault="00E40551" w:rsidP="008B2DA7">
      <w:pPr>
        <w:pStyle w:val="ListNumber2"/>
      </w:pPr>
      <w:r w:rsidRPr="00F16C2A">
        <w:t>These YTD amounts may be less than a previous report (</w:t>
      </w:r>
      <w:r w:rsidR="00617FD1">
        <w:t>for example;</w:t>
      </w:r>
      <w:r w:rsidRPr="00F16C2A">
        <w:t xml:space="preserve"> recovery of a current year overpayment or reclassification of the Payment Type)</w:t>
      </w:r>
      <w:r w:rsidR="00C82696">
        <w:t>.</w:t>
      </w:r>
    </w:p>
    <w:p w14:paraId="40734FA9" w14:textId="07E0B510" w:rsidR="00E40551" w:rsidRPr="00F16C2A" w:rsidRDefault="00477CB8" w:rsidP="008B2DA7">
      <w:pPr>
        <w:pStyle w:val="ListNumber2"/>
      </w:pPr>
      <w:r>
        <w:t xml:space="preserve">These YTD amounts may be negative, however, the </w:t>
      </w:r>
      <w:hyperlink w:anchor="_ATO_Derived_Aggregated" w:history="1">
        <w:r w:rsidRPr="00477CB8">
          <w:rPr>
            <w:rStyle w:val="Hyperlink"/>
          </w:rPr>
          <w:t>ATO-derived aggregated gross</w:t>
        </w:r>
      </w:hyperlink>
      <w:r>
        <w:t xml:space="preserve"> must be zero or a positive amount</w:t>
      </w:r>
      <w:r w:rsidR="00E40551" w:rsidRPr="00F16C2A">
        <w:t>.</w:t>
      </w:r>
    </w:p>
    <w:p w14:paraId="22C3EFBF" w14:textId="77777777" w:rsidR="00E40551" w:rsidRPr="00890B9D" w:rsidRDefault="00E40551" w:rsidP="004E1335">
      <w:pPr>
        <w:pStyle w:val="ListNumber"/>
      </w:pPr>
      <w:r w:rsidRPr="00890B9D">
        <w:t xml:space="preserve">Only valid types of </w:t>
      </w:r>
      <w:r w:rsidR="00DF0187" w:rsidRPr="00890B9D">
        <w:t>allowance items</w:t>
      </w:r>
      <w:r w:rsidRPr="00890B9D">
        <w:t xml:space="preserve"> may be reported.</w:t>
      </w:r>
    </w:p>
    <w:p w14:paraId="51D134B3" w14:textId="4289F0CC" w:rsidR="003A0473" w:rsidRDefault="00DF0187" w:rsidP="004E1335">
      <w:pPr>
        <w:pStyle w:val="ListNumber"/>
      </w:pPr>
      <w:r w:rsidRPr="00890B9D">
        <w:t xml:space="preserve">If </w:t>
      </w:r>
      <w:r w:rsidR="006A3A68" w:rsidRPr="00890B9D">
        <w:t xml:space="preserve">the </w:t>
      </w:r>
      <w:r w:rsidRPr="00890B9D">
        <w:t>a</w:t>
      </w:r>
      <w:r w:rsidR="003A0473" w:rsidRPr="00890B9D">
        <w:t xml:space="preserve">llowance </w:t>
      </w:r>
      <w:r w:rsidR="00681F89" w:rsidRPr="00890B9D">
        <w:t xml:space="preserve">item </w:t>
      </w:r>
      <w:r w:rsidR="003A0473" w:rsidRPr="00890B9D">
        <w:t xml:space="preserve">type </w:t>
      </w:r>
      <w:r w:rsidR="00681F89" w:rsidRPr="00890B9D">
        <w:t>is</w:t>
      </w:r>
      <w:r w:rsidR="003A0473" w:rsidRPr="00890B9D">
        <w:t xml:space="preserve"> “OD” </w:t>
      </w:r>
      <w:r w:rsidR="00681F89" w:rsidRPr="00890B9D">
        <w:t>for Other Allowances</w:t>
      </w:r>
      <w:r w:rsidR="003A0473" w:rsidRPr="00890B9D">
        <w:t>, a description to identify the</w:t>
      </w:r>
      <w:r w:rsidR="009B7B12">
        <w:t xml:space="preserve"> category of</w:t>
      </w:r>
      <w:r w:rsidR="003A0473" w:rsidRPr="00890B9D">
        <w:t xml:space="preserve"> allowance</w:t>
      </w:r>
      <w:r w:rsidR="00906D4C" w:rsidRPr="00890B9D">
        <w:t xml:space="preserve"> must be included in the </w:t>
      </w:r>
      <w:r w:rsidR="00297F01" w:rsidRPr="00890B9D">
        <w:t>Other Allowance Type Description field (PAYEVNTEMP8)</w:t>
      </w:r>
      <w:r w:rsidR="00906D4C" w:rsidRPr="00890B9D">
        <w:t>.</w:t>
      </w:r>
      <w:r w:rsidR="003A0473" w:rsidRPr="00890B9D">
        <w:t xml:space="preserve"> </w:t>
      </w:r>
    </w:p>
    <w:p w14:paraId="5AEF9729" w14:textId="147A2BA0" w:rsidR="00477CB8" w:rsidRPr="00890B9D" w:rsidRDefault="00477CB8" w:rsidP="004E1335">
      <w:pPr>
        <w:pStyle w:val="ListNumber"/>
      </w:pPr>
      <w:r>
        <w:t>As a component of disaggregated gross, the YTD amount reported must be the pre-sacrificed amount.</w:t>
      </w:r>
    </w:p>
    <w:p w14:paraId="61DF8759" w14:textId="4F41C492" w:rsidR="00936E0D" w:rsidRDefault="00936E0D">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_Ref33892298 \w \h </w:instrText>
      </w:r>
      <w:r w:rsidR="002D2F26" w:rsidRPr="00596D1A">
        <w:rPr>
          <w:rStyle w:val="SmartLink"/>
        </w:rPr>
      </w:r>
      <w:r w:rsidR="002D2F26" w:rsidRPr="00596D1A">
        <w:rPr>
          <w:rStyle w:val="SmartLink"/>
        </w:rPr>
        <w:fldChar w:fldCharType="separate"/>
      </w:r>
      <w:r w:rsidR="00C14FEC">
        <w:rPr>
          <w:rStyle w:val="SmartLink"/>
        </w:rPr>
        <w:t>4.8.9</w:t>
      </w:r>
      <w:r w:rsidR="002D2F26"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_Ref33892300 \h </w:instrText>
      </w:r>
      <w:r w:rsidRPr="00596D1A">
        <w:rPr>
          <w:rStyle w:val="SmartLink"/>
        </w:rPr>
      </w:r>
      <w:r w:rsidRPr="00596D1A">
        <w:rPr>
          <w:rStyle w:val="SmartLink"/>
        </w:rPr>
        <w:fldChar w:fldCharType="separate"/>
      </w:r>
      <w:r w:rsidR="006A3A68" w:rsidRPr="00596D1A">
        <w:rPr>
          <w:rStyle w:val="SmartLink"/>
        </w:rPr>
        <w:t>Allowance Items</w:t>
      </w:r>
      <w:r w:rsidRPr="00596D1A">
        <w:rPr>
          <w:rStyle w:val="SmartLink"/>
        </w:rPr>
        <w:fldChar w:fldCharType="end"/>
      </w:r>
      <w:r w:rsidRPr="00890B9D">
        <w:t>.</w:t>
      </w:r>
    </w:p>
    <w:p w14:paraId="34BF2300" w14:textId="212C9185" w:rsidR="00EE06F2" w:rsidRPr="00890B9D" w:rsidRDefault="00EE06F2">
      <w:pPr>
        <w:pStyle w:val="Cross-Reference"/>
      </w:pPr>
      <w:r>
        <w:t xml:space="preserve">Refer to the </w:t>
      </w:r>
      <w:hyperlink r:id="rId138" w:history="1">
        <w:r w:rsidRPr="003566FF">
          <w:rPr>
            <w:rStyle w:val="Hyperlink"/>
          </w:rPr>
          <w:t>Disaggregation of Gross Position Paper</w:t>
        </w:r>
      </w:hyperlink>
      <w:r>
        <w:t xml:space="preserve"> for detailed requirements</w:t>
      </w:r>
      <w:r w:rsidR="00C04269">
        <w:t>.</w:t>
      </w:r>
    </w:p>
    <w:p w14:paraId="575856BE" w14:textId="77777777" w:rsidR="00B55CD8" w:rsidRPr="00890B9D" w:rsidRDefault="00B55CD8" w:rsidP="004A0EAE">
      <w:pPr>
        <w:pStyle w:val="Heading3"/>
      </w:pPr>
      <w:bookmarkStart w:id="1270" w:name="_Ref33886631"/>
      <w:bookmarkStart w:id="1271" w:name="_Ref33886633"/>
      <w:r w:rsidRPr="00890B9D">
        <w:t>Overtime</w:t>
      </w:r>
      <w:bookmarkEnd w:id="1270"/>
      <w:bookmarkEnd w:id="1271"/>
    </w:p>
    <w:p w14:paraId="7304A910" w14:textId="77777777" w:rsidR="00B55CD8" w:rsidRPr="00890B9D" w:rsidRDefault="00B55CD8" w:rsidP="000E6760">
      <w:pPr>
        <w:pStyle w:val="BodyText"/>
      </w:pPr>
      <w:r w:rsidRPr="00890B9D">
        <w:t>The business rules for overtime are:</w:t>
      </w:r>
    </w:p>
    <w:p w14:paraId="14D6B630" w14:textId="04439771" w:rsidR="00B55CD8" w:rsidRPr="00F16C2A" w:rsidRDefault="00B55CD8" w:rsidP="004E1335">
      <w:pPr>
        <w:pStyle w:val="ListNumber"/>
        <w:numPr>
          <w:ilvl w:val="0"/>
          <w:numId w:val="15"/>
        </w:numPr>
      </w:pPr>
      <w:r w:rsidRPr="00F16C2A">
        <w:t xml:space="preserve">A </w:t>
      </w:r>
      <w:r w:rsidR="005F4641" w:rsidRPr="00F16C2A">
        <w:t>payer</w:t>
      </w:r>
      <w:r w:rsidRPr="00F16C2A">
        <w:t xml:space="preserve"> reports the YTD </w:t>
      </w:r>
      <w:r w:rsidR="004D158F" w:rsidRPr="00F16C2A">
        <w:t>values for</w:t>
      </w:r>
      <w:r w:rsidRPr="00F16C2A">
        <w:t xml:space="preserve"> </w:t>
      </w:r>
      <w:r w:rsidR="004528CE" w:rsidRPr="00F16C2A">
        <w:t>overtime</w:t>
      </w:r>
      <w:r w:rsidRPr="00F16C2A">
        <w:t xml:space="preserve"> for each </w:t>
      </w:r>
      <w:r w:rsidR="005F4641" w:rsidRPr="00F16C2A">
        <w:t>payee</w:t>
      </w:r>
      <w:r w:rsidRPr="00F16C2A">
        <w:t xml:space="preserve"> included in that pay event.</w:t>
      </w:r>
    </w:p>
    <w:p w14:paraId="0C180E28" w14:textId="5C8B054A" w:rsidR="00B55CD8" w:rsidRPr="00F16C2A" w:rsidRDefault="00B55CD8" w:rsidP="008B2DA7">
      <w:pPr>
        <w:pStyle w:val="ListNumber2"/>
      </w:pPr>
      <w:r w:rsidRPr="00F16C2A">
        <w:t>These YTD amounts may be less than a previous report (</w:t>
      </w:r>
      <w:r w:rsidR="00617FD1">
        <w:t>for example;</w:t>
      </w:r>
      <w:r w:rsidRPr="00F16C2A">
        <w:t xml:space="preserve"> recovery of a current year overpayment or reclassification of the Payment Type)</w:t>
      </w:r>
      <w:r w:rsidR="00C82696">
        <w:t>.</w:t>
      </w:r>
    </w:p>
    <w:p w14:paraId="11E3C949" w14:textId="701ED19B" w:rsidR="00B55CD8" w:rsidRDefault="00477CB8" w:rsidP="008B2DA7">
      <w:pPr>
        <w:pStyle w:val="ListNumber2"/>
      </w:pPr>
      <w:r>
        <w:t xml:space="preserve">These YTD amounts may be negative, however, the </w:t>
      </w:r>
      <w:hyperlink w:anchor="_ATO_Derived_Aggregated" w:history="1">
        <w:r w:rsidRPr="00477CB8">
          <w:rPr>
            <w:rStyle w:val="Hyperlink"/>
          </w:rPr>
          <w:t>ATO-derived aggregated gross</w:t>
        </w:r>
      </w:hyperlink>
      <w:r>
        <w:t xml:space="preserve"> must be zero or a positive amount</w:t>
      </w:r>
      <w:r w:rsidR="00B55CD8" w:rsidRPr="00F16C2A">
        <w:t>.</w:t>
      </w:r>
    </w:p>
    <w:p w14:paraId="451CF29E" w14:textId="58F774FD" w:rsidR="00477CB8" w:rsidRPr="00F16C2A" w:rsidRDefault="00477CB8" w:rsidP="004E1335">
      <w:pPr>
        <w:pStyle w:val="ListNumber"/>
      </w:pPr>
      <w:r>
        <w:lastRenderedPageBreak/>
        <w:t>As a component of disaggregated gross, the YTD amount reported must be the pre-sacrificed amount.</w:t>
      </w:r>
    </w:p>
    <w:p w14:paraId="6AADA433" w14:textId="0C6DC07B" w:rsidR="00936E0D" w:rsidRDefault="00936E0D">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_Ref33892343 \w \h </w:instrText>
      </w:r>
      <w:r w:rsidR="002D2F26" w:rsidRPr="00596D1A">
        <w:rPr>
          <w:rStyle w:val="SmartLink"/>
        </w:rPr>
      </w:r>
      <w:r w:rsidR="002D2F26" w:rsidRPr="00596D1A">
        <w:rPr>
          <w:rStyle w:val="SmartLink"/>
        </w:rPr>
        <w:fldChar w:fldCharType="separate"/>
      </w:r>
      <w:r w:rsidR="00C14FEC">
        <w:rPr>
          <w:rStyle w:val="SmartLink"/>
        </w:rPr>
        <w:t>4.8.10</w:t>
      </w:r>
      <w:r w:rsidR="002D2F26"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_Ref33892346 \h </w:instrText>
      </w:r>
      <w:r w:rsidRPr="00596D1A">
        <w:rPr>
          <w:rStyle w:val="SmartLink"/>
        </w:rPr>
      </w:r>
      <w:r w:rsidRPr="00596D1A">
        <w:rPr>
          <w:rStyle w:val="SmartLink"/>
        </w:rPr>
        <w:fldChar w:fldCharType="separate"/>
      </w:r>
      <w:r w:rsidR="00C01EFE" w:rsidRPr="00596D1A">
        <w:rPr>
          <w:rStyle w:val="SmartLink"/>
        </w:rPr>
        <w:t>Overtime</w:t>
      </w:r>
      <w:r w:rsidRPr="00596D1A">
        <w:rPr>
          <w:rStyle w:val="SmartLink"/>
        </w:rPr>
        <w:fldChar w:fldCharType="end"/>
      </w:r>
      <w:r w:rsidRPr="00890B9D">
        <w:t>.</w:t>
      </w:r>
    </w:p>
    <w:p w14:paraId="56900558" w14:textId="20650D85" w:rsidR="00EE06F2" w:rsidRPr="00890B9D" w:rsidRDefault="00EE06F2">
      <w:pPr>
        <w:pStyle w:val="Cross-Reference"/>
      </w:pPr>
      <w:r>
        <w:t xml:space="preserve">Refer to the </w:t>
      </w:r>
      <w:hyperlink r:id="rId139" w:history="1">
        <w:r w:rsidRPr="003566FF">
          <w:rPr>
            <w:rStyle w:val="Hyperlink"/>
          </w:rPr>
          <w:t>Disaggregation of Gross Position Paper</w:t>
        </w:r>
      </w:hyperlink>
      <w:r>
        <w:t xml:space="preserve"> for detailed requirements</w:t>
      </w:r>
      <w:r w:rsidR="00C04269">
        <w:t>.</w:t>
      </w:r>
    </w:p>
    <w:p w14:paraId="22811896" w14:textId="77777777" w:rsidR="00B55CD8" w:rsidRPr="00890B9D" w:rsidRDefault="00B55CD8" w:rsidP="004A0EAE">
      <w:pPr>
        <w:pStyle w:val="Heading3"/>
      </w:pPr>
      <w:bookmarkStart w:id="1272" w:name="_Ref33886658"/>
      <w:bookmarkStart w:id="1273" w:name="_Ref33886661"/>
      <w:r w:rsidRPr="00890B9D">
        <w:t>Bonuses and Commissions</w:t>
      </w:r>
      <w:bookmarkEnd w:id="1272"/>
      <w:bookmarkEnd w:id="1273"/>
    </w:p>
    <w:p w14:paraId="4D990716" w14:textId="77777777" w:rsidR="00B55CD8" w:rsidRPr="00C71B67" w:rsidRDefault="00B55CD8" w:rsidP="000E6760">
      <w:pPr>
        <w:pStyle w:val="BodyText"/>
      </w:pPr>
      <w:r w:rsidRPr="00C71B67">
        <w:t>The business rules for bonuses and commissions are:</w:t>
      </w:r>
    </w:p>
    <w:p w14:paraId="02B1B39C" w14:textId="5C56BF8C" w:rsidR="00B55CD8" w:rsidRPr="003D49D4" w:rsidRDefault="00B55CD8" w:rsidP="004E1335">
      <w:pPr>
        <w:pStyle w:val="ListNumber"/>
        <w:numPr>
          <w:ilvl w:val="0"/>
          <w:numId w:val="16"/>
        </w:numPr>
      </w:pPr>
      <w:r w:rsidRPr="003D49D4">
        <w:t xml:space="preserve">A </w:t>
      </w:r>
      <w:r w:rsidR="005F4641" w:rsidRPr="003D49D4">
        <w:t>payer</w:t>
      </w:r>
      <w:r w:rsidRPr="003D49D4">
        <w:t xml:space="preserve"> reports the YTD values for </w:t>
      </w:r>
      <w:r w:rsidR="00F3489E" w:rsidRPr="003D49D4">
        <w:t>bonuses and commissions</w:t>
      </w:r>
      <w:r w:rsidRPr="003D49D4">
        <w:t xml:space="preserve"> for each </w:t>
      </w:r>
      <w:r w:rsidR="005F4641" w:rsidRPr="003D49D4">
        <w:t>payee</w:t>
      </w:r>
      <w:r w:rsidRPr="003D49D4">
        <w:t xml:space="preserve"> included in that pay event.</w:t>
      </w:r>
    </w:p>
    <w:p w14:paraId="76440843" w14:textId="06FF4BA2" w:rsidR="00B55CD8" w:rsidRPr="00890B9D" w:rsidRDefault="00B55CD8" w:rsidP="008B2DA7">
      <w:pPr>
        <w:pStyle w:val="ListNumber2"/>
      </w:pPr>
      <w:r w:rsidRPr="00C24540">
        <w:t>These YTD amounts may be less than a previous report (</w:t>
      </w:r>
      <w:r w:rsidR="00617FD1">
        <w:t>for example;</w:t>
      </w:r>
      <w:r w:rsidRPr="00C24540">
        <w:t xml:space="preserve"> recovery of a current year overpayment or reclassification </w:t>
      </w:r>
      <w:r w:rsidRPr="00890B9D">
        <w:t>of the Payment Type).</w:t>
      </w:r>
    </w:p>
    <w:p w14:paraId="2AFDF312" w14:textId="0FE6955B" w:rsidR="00B55CD8" w:rsidRDefault="00477CB8" w:rsidP="008B2DA7">
      <w:pPr>
        <w:pStyle w:val="ListNumber2"/>
      </w:pPr>
      <w:r w:rsidRPr="00477CB8">
        <w:t xml:space="preserve"> </w:t>
      </w:r>
      <w:r>
        <w:t xml:space="preserve">These YTD amounts may be negative, however, the </w:t>
      </w:r>
      <w:hyperlink w:anchor="_ATO_Derived_Aggregated" w:history="1">
        <w:r w:rsidRPr="00477CB8">
          <w:rPr>
            <w:rStyle w:val="Hyperlink"/>
          </w:rPr>
          <w:t>ATO-derived aggregated gross</w:t>
        </w:r>
      </w:hyperlink>
      <w:r>
        <w:t xml:space="preserve"> must be zero or a positive amount</w:t>
      </w:r>
      <w:r w:rsidR="00B55CD8" w:rsidRPr="00890B9D">
        <w:t>.</w:t>
      </w:r>
    </w:p>
    <w:p w14:paraId="1F7CDFC4" w14:textId="32B3C52D" w:rsidR="00477CB8" w:rsidRPr="00890B9D" w:rsidRDefault="00477CB8" w:rsidP="004E1335">
      <w:pPr>
        <w:pStyle w:val="ListNumber"/>
      </w:pPr>
      <w:r>
        <w:t>As a component of disaggregated gross, the YTD amount reported must be the pre-sacrificed amount.</w:t>
      </w:r>
    </w:p>
    <w:p w14:paraId="6B62C657" w14:textId="3E1B449C" w:rsidR="00B63386" w:rsidRDefault="00B63386">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_Ref33892448 \w \h </w:instrText>
      </w:r>
      <w:r w:rsidR="002D2F26" w:rsidRPr="00596D1A">
        <w:rPr>
          <w:rStyle w:val="SmartLink"/>
        </w:rPr>
      </w:r>
      <w:r w:rsidR="002D2F26" w:rsidRPr="00596D1A">
        <w:rPr>
          <w:rStyle w:val="SmartLink"/>
        </w:rPr>
        <w:fldChar w:fldCharType="separate"/>
      </w:r>
      <w:r w:rsidR="00C14FEC">
        <w:rPr>
          <w:rStyle w:val="SmartLink"/>
        </w:rPr>
        <w:t>4.8.11</w:t>
      </w:r>
      <w:r w:rsidR="002D2F26" w:rsidRPr="00596D1A">
        <w:rPr>
          <w:rStyle w:val="SmartLink"/>
        </w:rPr>
        <w:fldChar w:fldCharType="end"/>
      </w:r>
      <w:r w:rsidR="002D2F26" w:rsidRPr="00596D1A">
        <w:rPr>
          <w:rStyle w:val="SmartLink"/>
        </w:rPr>
        <w:t xml:space="preserve"> </w:t>
      </w:r>
      <w:r w:rsidRPr="00596D1A">
        <w:rPr>
          <w:rStyle w:val="SmartLink"/>
        </w:rPr>
        <w:fldChar w:fldCharType="begin" w:fldLock="1"/>
      </w:r>
      <w:r w:rsidRPr="00596D1A">
        <w:rPr>
          <w:rStyle w:val="SmartLink"/>
        </w:rPr>
        <w:instrText xml:space="preserve"> REF _Ref33892450 \h </w:instrText>
      </w:r>
      <w:r w:rsidRPr="00596D1A">
        <w:rPr>
          <w:rStyle w:val="SmartLink"/>
        </w:rPr>
      </w:r>
      <w:r w:rsidRPr="00596D1A">
        <w:rPr>
          <w:rStyle w:val="SmartLink"/>
        </w:rPr>
        <w:fldChar w:fldCharType="separate"/>
      </w:r>
      <w:r w:rsidR="00C01EFE" w:rsidRPr="00596D1A">
        <w:rPr>
          <w:rStyle w:val="SmartLink"/>
        </w:rPr>
        <w:t>Bonuses and Commissions</w:t>
      </w:r>
      <w:r w:rsidRPr="00596D1A">
        <w:rPr>
          <w:rStyle w:val="SmartLink"/>
        </w:rPr>
        <w:fldChar w:fldCharType="end"/>
      </w:r>
      <w:r w:rsidRPr="00890B9D">
        <w:t>.</w:t>
      </w:r>
    </w:p>
    <w:p w14:paraId="5A553A7F" w14:textId="75266FED" w:rsidR="00EE06F2" w:rsidRPr="00890B9D" w:rsidRDefault="00EE06F2">
      <w:pPr>
        <w:pStyle w:val="Cross-Reference"/>
      </w:pPr>
      <w:r>
        <w:t xml:space="preserve">Refer to the </w:t>
      </w:r>
      <w:hyperlink r:id="rId140" w:history="1">
        <w:r w:rsidRPr="003566FF">
          <w:rPr>
            <w:rStyle w:val="Hyperlink"/>
          </w:rPr>
          <w:t>Disaggregation of Gross Position Paper</w:t>
        </w:r>
      </w:hyperlink>
      <w:r>
        <w:t xml:space="preserve"> for detailed requirements</w:t>
      </w:r>
      <w:r w:rsidR="00C04269">
        <w:t>.</w:t>
      </w:r>
    </w:p>
    <w:p w14:paraId="475FD86A" w14:textId="77777777" w:rsidR="00B55CD8" w:rsidRPr="00890B9D" w:rsidRDefault="00B55CD8" w:rsidP="004A0EAE">
      <w:pPr>
        <w:pStyle w:val="Heading3"/>
      </w:pPr>
      <w:bookmarkStart w:id="1274" w:name="_Ref33886710"/>
      <w:bookmarkStart w:id="1275" w:name="_Ref33886712"/>
      <w:r w:rsidRPr="00890B9D">
        <w:t>Directors’ Fees</w:t>
      </w:r>
      <w:bookmarkEnd w:id="1274"/>
      <w:bookmarkEnd w:id="1275"/>
    </w:p>
    <w:p w14:paraId="42FE280F" w14:textId="77777777" w:rsidR="00B55CD8" w:rsidRPr="00D14A15" w:rsidRDefault="00B55CD8" w:rsidP="000E6760">
      <w:pPr>
        <w:pStyle w:val="BodyText"/>
      </w:pPr>
      <w:r w:rsidRPr="00C71B67">
        <w:t xml:space="preserve">The </w:t>
      </w:r>
      <w:r w:rsidRPr="00790459">
        <w:t>business rules for directors’ fees are:</w:t>
      </w:r>
    </w:p>
    <w:p w14:paraId="2B53A137" w14:textId="0B053D4D" w:rsidR="00B55CD8" w:rsidRPr="003D49D4" w:rsidRDefault="00B55CD8" w:rsidP="004E1335">
      <w:pPr>
        <w:pStyle w:val="ListNumber"/>
        <w:numPr>
          <w:ilvl w:val="0"/>
          <w:numId w:val="17"/>
        </w:numPr>
      </w:pPr>
      <w:r w:rsidRPr="003D49D4">
        <w:t xml:space="preserve">A </w:t>
      </w:r>
      <w:r w:rsidR="005F4641" w:rsidRPr="003D49D4">
        <w:t>payer</w:t>
      </w:r>
      <w:r w:rsidRPr="003D49D4">
        <w:t xml:space="preserve"> reports the YTD values for </w:t>
      </w:r>
      <w:r w:rsidR="00F3489E" w:rsidRPr="003D49D4">
        <w:t>directors’ fees</w:t>
      </w:r>
      <w:r w:rsidRPr="003D49D4">
        <w:t xml:space="preserve"> for each </w:t>
      </w:r>
      <w:r w:rsidR="005F4641" w:rsidRPr="003D49D4">
        <w:t>payee</w:t>
      </w:r>
      <w:r w:rsidRPr="003D49D4">
        <w:t xml:space="preserve"> included in that pay event.</w:t>
      </w:r>
    </w:p>
    <w:p w14:paraId="425C85AF" w14:textId="630D7655" w:rsidR="00B55CD8" w:rsidRPr="00C24540" w:rsidRDefault="00B55CD8" w:rsidP="008B2DA7">
      <w:pPr>
        <w:pStyle w:val="ListNumber2"/>
      </w:pPr>
      <w:r w:rsidRPr="00C24540">
        <w:t>These YTD amounts may be less than a previous report (</w:t>
      </w:r>
      <w:r w:rsidR="00617FD1">
        <w:t>for example;</w:t>
      </w:r>
      <w:r w:rsidRPr="00C24540">
        <w:t xml:space="preserve"> recovery of a current year overpayment or reclassification of the Payment Type).</w:t>
      </w:r>
    </w:p>
    <w:p w14:paraId="72816815" w14:textId="5C0E8FAE" w:rsidR="00B55CD8" w:rsidRDefault="00477CB8" w:rsidP="008B2DA7">
      <w:pPr>
        <w:pStyle w:val="ListNumber2"/>
      </w:pPr>
      <w:r w:rsidRPr="00477CB8">
        <w:t xml:space="preserve"> </w:t>
      </w:r>
      <w:r>
        <w:t xml:space="preserve">These YTD amounts may be negative, however, the </w:t>
      </w:r>
      <w:hyperlink w:anchor="_ATO_Derived_Aggregated" w:history="1">
        <w:r w:rsidRPr="00477CB8">
          <w:rPr>
            <w:rStyle w:val="Hyperlink"/>
          </w:rPr>
          <w:t>ATO-derived aggregated gross</w:t>
        </w:r>
      </w:hyperlink>
      <w:r>
        <w:t xml:space="preserve"> must be zero or a positive amount</w:t>
      </w:r>
      <w:r w:rsidR="00B55CD8" w:rsidRPr="00C24540">
        <w:t>.</w:t>
      </w:r>
    </w:p>
    <w:p w14:paraId="589E930B" w14:textId="22A8BBF7" w:rsidR="00477CB8" w:rsidRPr="00C24540" w:rsidRDefault="00477CB8" w:rsidP="004E1335">
      <w:pPr>
        <w:pStyle w:val="ListNumber"/>
      </w:pPr>
      <w:r>
        <w:t>As a component of disaggregated gross, the YTD amount reported must be the pre-sacrificed amount.</w:t>
      </w:r>
    </w:p>
    <w:p w14:paraId="6982E1D7" w14:textId="79EEA709" w:rsidR="00C01EFE" w:rsidRDefault="00C01EFE">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_Ref33892526 \w \h </w:instrText>
      </w:r>
      <w:r w:rsidR="002D2F26" w:rsidRPr="00596D1A">
        <w:rPr>
          <w:rStyle w:val="SmartLink"/>
        </w:rPr>
      </w:r>
      <w:r w:rsidR="002D2F26" w:rsidRPr="00596D1A">
        <w:rPr>
          <w:rStyle w:val="SmartLink"/>
        </w:rPr>
        <w:fldChar w:fldCharType="separate"/>
      </w:r>
      <w:r w:rsidR="00C14FEC">
        <w:rPr>
          <w:rStyle w:val="SmartLink"/>
        </w:rPr>
        <w:t>4.8.12</w:t>
      </w:r>
      <w:r w:rsidR="002D2F26"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_Ref33892529 \h </w:instrText>
      </w:r>
      <w:r w:rsidRPr="00596D1A">
        <w:rPr>
          <w:rStyle w:val="SmartLink"/>
        </w:rPr>
      </w:r>
      <w:r w:rsidRPr="00596D1A">
        <w:rPr>
          <w:rStyle w:val="SmartLink"/>
        </w:rPr>
        <w:fldChar w:fldCharType="separate"/>
      </w:r>
      <w:r w:rsidRPr="00596D1A">
        <w:rPr>
          <w:rStyle w:val="SmartLink"/>
        </w:rPr>
        <w:t>Directors’ Fees</w:t>
      </w:r>
      <w:r w:rsidRPr="00596D1A">
        <w:rPr>
          <w:rStyle w:val="SmartLink"/>
        </w:rPr>
        <w:fldChar w:fldCharType="end"/>
      </w:r>
      <w:r w:rsidRPr="00890B9D">
        <w:t>.</w:t>
      </w:r>
    </w:p>
    <w:p w14:paraId="5E19C633" w14:textId="14EFE1E3" w:rsidR="00EE06F2" w:rsidRPr="00890B9D" w:rsidRDefault="00EE06F2">
      <w:pPr>
        <w:pStyle w:val="Cross-Reference"/>
      </w:pPr>
      <w:r>
        <w:t xml:space="preserve">Refer to the </w:t>
      </w:r>
      <w:hyperlink r:id="rId141" w:history="1">
        <w:r w:rsidRPr="003566FF">
          <w:rPr>
            <w:rStyle w:val="Hyperlink"/>
          </w:rPr>
          <w:t>Disaggregation of Gross Position Paper</w:t>
        </w:r>
      </w:hyperlink>
      <w:r>
        <w:t xml:space="preserve"> for detailed requirements</w:t>
      </w:r>
      <w:r w:rsidR="00C04269">
        <w:t>.</w:t>
      </w:r>
    </w:p>
    <w:p w14:paraId="49E95611" w14:textId="77777777" w:rsidR="007F4D5B" w:rsidRPr="007F4D5B" w:rsidRDefault="007F4D5B" w:rsidP="004008B7">
      <w:pPr>
        <w:pStyle w:val="Heading3"/>
      </w:pPr>
      <w:bookmarkStart w:id="1276" w:name="_Ref33886753"/>
      <w:bookmarkStart w:id="1277" w:name="_Ref33886756"/>
      <w:bookmarkStart w:id="1278" w:name="_Ref33886813"/>
      <w:bookmarkStart w:id="1279" w:name="_Ref33886815"/>
      <w:r w:rsidRPr="007F4D5B">
        <w:t>Community Development Employment Projects (CDEP)</w:t>
      </w:r>
      <w:bookmarkEnd w:id="1276"/>
      <w:bookmarkEnd w:id="1277"/>
    </w:p>
    <w:p w14:paraId="179794BB" w14:textId="77777777" w:rsidR="007F4D5B" w:rsidRPr="007F4D5B" w:rsidRDefault="007F4D5B" w:rsidP="007F4D5B">
      <w:pPr>
        <w:spacing w:before="120" w:after="240" w:line="240" w:lineRule="auto"/>
        <w:contextualSpacing w:val="0"/>
        <w:rPr>
          <w:rFonts w:ascii="Arial" w:hAnsi="Arial" w:cs="Arial"/>
          <w:sz w:val="20"/>
        </w:rPr>
      </w:pPr>
      <w:r w:rsidRPr="007F4D5B">
        <w:rPr>
          <w:rFonts w:ascii="Arial" w:hAnsi="Arial" w:cs="Arial"/>
          <w:sz w:val="20"/>
        </w:rPr>
        <w:t>The business rules for CDEP are:</w:t>
      </w:r>
    </w:p>
    <w:p w14:paraId="2D319982" w14:textId="2E79CB1A" w:rsidR="007F4D5B" w:rsidRPr="004008B7" w:rsidRDefault="007F4D5B" w:rsidP="004E1335">
      <w:pPr>
        <w:pStyle w:val="ListNumber"/>
        <w:numPr>
          <w:ilvl w:val="0"/>
          <w:numId w:val="106"/>
        </w:numPr>
      </w:pPr>
      <w:r>
        <w:t>CDEP has been deprecated and a YTD amount cannot be reported other than zero or &lt;null&gt; for both the Submit and Update actions.</w:t>
      </w:r>
    </w:p>
    <w:p w14:paraId="007332B1" w14:textId="519A40CD" w:rsidR="007F4D5B" w:rsidRPr="007F4D5B" w:rsidRDefault="007F4D5B" w:rsidP="00596D1A">
      <w:pPr>
        <w:pStyle w:val="Cross-Reference"/>
      </w:pPr>
      <w:r w:rsidRPr="007F4D5B">
        <w:t xml:space="preserve">Refer to context in section </w:t>
      </w:r>
      <w:r w:rsidRPr="00596D1A">
        <w:rPr>
          <w:rStyle w:val="SmartLink"/>
        </w:rPr>
        <w:fldChar w:fldCharType="begin"/>
      </w:r>
      <w:r w:rsidRPr="00596D1A">
        <w:rPr>
          <w:rStyle w:val="SmartLink"/>
        </w:rPr>
        <w:instrText xml:space="preserve"> REF _Ref33892551 \w \h </w:instrText>
      </w:r>
      <w:r w:rsidR="00596D1A">
        <w:rPr>
          <w:rStyle w:val="SmartLink"/>
        </w:rPr>
        <w:instrText xml:space="preserve"> \* MERGEFORMAT </w:instrText>
      </w:r>
      <w:r w:rsidRPr="00596D1A">
        <w:rPr>
          <w:rStyle w:val="SmartLink"/>
        </w:rPr>
      </w:r>
      <w:r w:rsidRPr="00596D1A">
        <w:rPr>
          <w:rStyle w:val="SmartLink"/>
        </w:rPr>
        <w:fldChar w:fldCharType="separate"/>
      </w:r>
      <w:r w:rsidR="00C14FEC">
        <w:rPr>
          <w:rStyle w:val="SmartLink"/>
        </w:rPr>
        <w:t>4.8.13</w:t>
      </w:r>
      <w:r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_Ref33892553 \h </w:instrText>
      </w:r>
      <w:r w:rsid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Community Development Employment Projects (CDEP)</w:t>
      </w:r>
      <w:r w:rsidRPr="00596D1A">
        <w:rPr>
          <w:rStyle w:val="SmartLink"/>
        </w:rPr>
        <w:fldChar w:fldCharType="end"/>
      </w:r>
      <w:r w:rsidRPr="007F4D5B">
        <w:t>.</w:t>
      </w:r>
    </w:p>
    <w:p w14:paraId="5E6C6BCB" w14:textId="267EE705" w:rsidR="007F4D5B" w:rsidRPr="007F4D5B" w:rsidRDefault="007F4D5B" w:rsidP="007F4D5B">
      <w:pPr>
        <w:numPr>
          <w:ilvl w:val="0"/>
          <w:numId w:val="48"/>
        </w:numPr>
        <w:shd w:val="clear" w:color="auto" w:fill="E8EFF4"/>
        <w:spacing w:before="120" w:after="120" w:line="240" w:lineRule="auto"/>
        <w:contextualSpacing w:val="0"/>
        <w:rPr>
          <w:rFonts w:ascii="Arial" w:eastAsiaTheme="minorEastAsia" w:hAnsi="Arial" w:cstheme="minorHAnsi"/>
          <w:iCs/>
          <w:color w:val="auto"/>
          <w:sz w:val="20"/>
        </w:rPr>
      </w:pPr>
      <w:r w:rsidRPr="007F4D5B">
        <w:rPr>
          <w:rFonts w:ascii="Arial" w:eastAsiaTheme="minorEastAsia" w:hAnsi="Arial" w:cstheme="minorHAnsi"/>
          <w:iCs/>
          <w:color w:val="auto"/>
          <w:sz w:val="20"/>
        </w:rPr>
        <w:t xml:space="preserve">Refer to the </w:t>
      </w:r>
      <w:hyperlink r:id="rId142" w:history="1">
        <w:r w:rsidRPr="007F4D5B">
          <w:rPr>
            <w:rFonts w:ascii="Arial" w:eastAsiaTheme="minorEastAsia" w:hAnsi="Arial" w:cstheme="minorHAnsi"/>
            <w:iCs/>
            <w:color w:val="3333FF"/>
            <w:sz w:val="20"/>
            <w:u w:val="single"/>
          </w:rPr>
          <w:t>Disaggregation of Gross Position Paper</w:t>
        </w:r>
      </w:hyperlink>
      <w:r w:rsidRPr="007F4D5B">
        <w:rPr>
          <w:rFonts w:ascii="Arial" w:eastAsiaTheme="minorEastAsia" w:hAnsi="Arial" w:cstheme="minorHAnsi"/>
          <w:iCs/>
          <w:color w:val="auto"/>
          <w:sz w:val="20"/>
        </w:rPr>
        <w:t xml:space="preserve"> for detailed requirements</w:t>
      </w:r>
    </w:p>
    <w:p w14:paraId="01DDF736" w14:textId="0213A356" w:rsidR="00B55CD8" w:rsidRPr="00890B9D" w:rsidRDefault="00B55CD8" w:rsidP="00AF0E17">
      <w:pPr>
        <w:pStyle w:val="Heading3"/>
      </w:pPr>
      <w:bookmarkStart w:id="1280" w:name="_Salary_Sacrifice"/>
      <w:bookmarkStart w:id="1281" w:name="_Ref144135364"/>
      <w:bookmarkEnd w:id="1280"/>
      <w:r w:rsidRPr="00890B9D">
        <w:t>Salary Sacrifice</w:t>
      </w:r>
      <w:bookmarkEnd w:id="1278"/>
      <w:bookmarkEnd w:id="1279"/>
      <w:bookmarkEnd w:id="1281"/>
    </w:p>
    <w:p w14:paraId="3B61868C" w14:textId="7A4D2AFD" w:rsidR="00B55CD8" w:rsidRPr="00890B9D" w:rsidRDefault="00B55CD8" w:rsidP="00BC1204">
      <w:pPr>
        <w:pStyle w:val="BodyText"/>
      </w:pPr>
      <w:r w:rsidRPr="00890B9D">
        <w:t xml:space="preserve">The business rules for </w:t>
      </w:r>
      <w:r w:rsidR="006925DB">
        <w:t>Sa</w:t>
      </w:r>
      <w:r w:rsidRPr="00890B9D">
        <w:t xml:space="preserve">lary </w:t>
      </w:r>
      <w:r w:rsidR="006925DB">
        <w:t>S</w:t>
      </w:r>
      <w:r w:rsidRPr="00890B9D">
        <w:t>acrifice are:</w:t>
      </w:r>
    </w:p>
    <w:p w14:paraId="27736E9D" w14:textId="6417BBF3" w:rsidR="00B55CD8" w:rsidRPr="003D49D4" w:rsidRDefault="00B55CD8" w:rsidP="004E1335">
      <w:pPr>
        <w:pStyle w:val="ListNumber"/>
        <w:numPr>
          <w:ilvl w:val="0"/>
          <w:numId w:val="56"/>
        </w:numPr>
      </w:pPr>
      <w:r w:rsidRPr="00C71B67">
        <w:t xml:space="preserve">A </w:t>
      </w:r>
      <w:r w:rsidR="005F4641" w:rsidRPr="00790459">
        <w:t>payer</w:t>
      </w:r>
      <w:r w:rsidRPr="00D14A15">
        <w:t xml:space="preserve"> reports the YTD values for each </w:t>
      </w:r>
      <w:r w:rsidR="006925DB">
        <w:t>S</w:t>
      </w:r>
      <w:r w:rsidRPr="00D14A15">
        <w:t xml:space="preserve">alary </w:t>
      </w:r>
      <w:r w:rsidR="006925DB">
        <w:t>S</w:t>
      </w:r>
      <w:r w:rsidRPr="00D14A15">
        <w:t xml:space="preserve">acrifice type for each </w:t>
      </w:r>
      <w:r w:rsidR="005F4641" w:rsidRPr="003D49D4">
        <w:t>payee</w:t>
      </w:r>
      <w:r w:rsidRPr="003D49D4">
        <w:t xml:space="preserve"> included in that pay event.</w:t>
      </w:r>
    </w:p>
    <w:p w14:paraId="1267535B" w14:textId="7D925701" w:rsidR="00B55CD8" w:rsidRPr="00C24540" w:rsidRDefault="00B55CD8" w:rsidP="008B2DA7">
      <w:pPr>
        <w:pStyle w:val="ListNumber2"/>
      </w:pPr>
      <w:bookmarkStart w:id="1282" w:name="_Hlk34378683"/>
      <w:r w:rsidRPr="00C24540">
        <w:t>These YTD amounts may be less than a previous report (for example</w:t>
      </w:r>
      <w:r w:rsidR="006925DB">
        <w:t>;</w:t>
      </w:r>
      <w:r w:rsidRPr="00C24540">
        <w:t xml:space="preserve"> recovery of a current year overpayment or reclassification of the Payment Type).</w:t>
      </w:r>
    </w:p>
    <w:p w14:paraId="20F58721" w14:textId="32CAC2F1" w:rsidR="00B55CD8" w:rsidRPr="00193811" w:rsidRDefault="00B55CD8" w:rsidP="008B2DA7">
      <w:pPr>
        <w:pStyle w:val="ListNumber2"/>
      </w:pPr>
      <w:bookmarkStart w:id="1283" w:name="_Ref144137847"/>
      <w:bookmarkStart w:id="1284" w:name="_Hlk143864717"/>
      <w:r w:rsidRPr="00193811">
        <w:t>These YTD amounts may be negative</w:t>
      </w:r>
      <w:r w:rsidR="002A1CFE">
        <w:t xml:space="preserve">, such as for </w:t>
      </w:r>
      <w:r w:rsidRPr="00193811">
        <w:t>a refund of a previously sacrificed amount</w:t>
      </w:r>
      <w:r w:rsidR="00D6481E" w:rsidRPr="00193811">
        <w:t>, however the presence of a negative YTD</w:t>
      </w:r>
      <w:r w:rsidR="0088784A" w:rsidRPr="00193811">
        <w:t xml:space="preserve"> </w:t>
      </w:r>
      <w:r w:rsidR="0088784A" w:rsidRPr="008B2DA7">
        <w:t>amount</w:t>
      </w:r>
      <w:r w:rsidR="00D6481E" w:rsidRPr="008B2DA7">
        <w:t xml:space="preserve"> indicates that a correction is required for o</w:t>
      </w:r>
      <w:r w:rsidR="00D6481E" w:rsidRPr="00F9024B">
        <w:t>ther payment types. This correction is essential to ensure correct taxation of the employee and the Corrections Framework will apply</w:t>
      </w:r>
      <w:r w:rsidR="00D6481E" w:rsidRPr="00193811">
        <w:t>. If a negative YTD</w:t>
      </w:r>
      <w:r w:rsidR="0088784A" w:rsidRPr="00193811">
        <w:t xml:space="preserve"> amount</w:t>
      </w:r>
      <w:r w:rsidR="00D6481E" w:rsidRPr="008B2DA7">
        <w:t xml:space="preserve"> is reported pending that correction occurring</w:t>
      </w:r>
      <w:r w:rsidR="00D6481E" w:rsidRPr="00193811">
        <w:t>,</w:t>
      </w:r>
      <w:r w:rsidR="009B7B12" w:rsidRPr="00193811">
        <w:t xml:space="preserve"> the </w:t>
      </w:r>
      <w:hyperlink w:anchor="_ATO_Derived_Aggregated" w:history="1">
        <w:r w:rsidR="009B7B12" w:rsidRPr="00193811">
          <w:rPr>
            <w:rStyle w:val="Hyperlink"/>
          </w:rPr>
          <w:t>ATO-derived aggregated gross</w:t>
        </w:r>
      </w:hyperlink>
      <w:r w:rsidR="009B7B12" w:rsidRPr="00193811">
        <w:t xml:space="preserve"> must be zero or a positive amount.</w:t>
      </w:r>
      <w:bookmarkEnd w:id="1283"/>
    </w:p>
    <w:bookmarkEnd w:id="1284"/>
    <w:p w14:paraId="064DB1E4" w14:textId="6C7DF721" w:rsidR="00B55CD8" w:rsidRDefault="00B55CD8" w:rsidP="004E1335">
      <w:pPr>
        <w:pStyle w:val="ListNumber"/>
      </w:pPr>
      <w:r w:rsidRPr="00890B9D">
        <w:t xml:space="preserve">Only valid </w:t>
      </w:r>
      <w:r w:rsidR="006925DB">
        <w:t>S</w:t>
      </w:r>
      <w:r w:rsidRPr="00890B9D">
        <w:t xml:space="preserve">alary </w:t>
      </w:r>
      <w:r w:rsidR="006925DB">
        <w:t>S</w:t>
      </w:r>
      <w:r w:rsidRPr="00890B9D">
        <w:t>acrifice types may be reported.</w:t>
      </w:r>
    </w:p>
    <w:p w14:paraId="12283600" w14:textId="377E9C42" w:rsidR="009B7B12" w:rsidRPr="00890B9D" w:rsidRDefault="009B7B12" w:rsidP="004E1335">
      <w:pPr>
        <w:pStyle w:val="ListNumber"/>
      </w:pPr>
      <w:r>
        <w:lastRenderedPageBreak/>
        <w:t xml:space="preserve">Salary </w:t>
      </w:r>
      <w:r w:rsidR="006925DB">
        <w:t>S</w:t>
      </w:r>
      <w:r>
        <w:t xml:space="preserve">acrifice on Exempt Foreign Employment Income must not be reported as Salary </w:t>
      </w:r>
      <w:proofErr w:type="gramStart"/>
      <w:r>
        <w:t>Sacrifice, but</w:t>
      </w:r>
      <w:proofErr w:type="gramEnd"/>
      <w:r>
        <w:t xml:space="preserve"> included in Exempt Foreign Employment Income instead.</w:t>
      </w:r>
    </w:p>
    <w:bookmarkEnd w:id="1282"/>
    <w:p w14:paraId="6DAE3471" w14:textId="11521720" w:rsidR="00D84F95" w:rsidRDefault="00D84F95">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_Ref54877942 \w \h </w:instrText>
      </w:r>
      <w:r w:rsidR="002D2F26" w:rsidRPr="00596D1A">
        <w:rPr>
          <w:rStyle w:val="SmartLink"/>
        </w:rPr>
      </w:r>
      <w:r w:rsidR="002D2F26" w:rsidRPr="00596D1A">
        <w:rPr>
          <w:rStyle w:val="SmartLink"/>
        </w:rPr>
        <w:fldChar w:fldCharType="separate"/>
      </w:r>
      <w:r w:rsidR="00C14FEC">
        <w:rPr>
          <w:rStyle w:val="SmartLink"/>
        </w:rPr>
        <w:t>4.8.13</w:t>
      </w:r>
      <w:r w:rsidR="002D2F26"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_Ref33892594 \h </w:instrText>
      </w:r>
      <w:r w:rsidRPr="00596D1A">
        <w:rPr>
          <w:rStyle w:val="SmartLink"/>
        </w:rPr>
      </w:r>
      <w:r w:rsidRPr="00596D1A">
        <w:rPr>
          <w:rStyle w:val="SmartLink"/>
        </w:rPr>
        <w:fldChar w:fldCharType="separate"/>
      </w:r>
      <w:r w:rsidRPr="00596D1A">
        <w:rPr>
          <w:rStyle w:val="SmartLink"/>
        </w:rPr>
        <w:t>Salary Sacrifice</w:t>
      </w:r>
      <w:r w:rsidRPr="00596D1A">
        <w:rPr>
          <w:rStyle w:val="SmartLink"/>
        </w:rPr>
        <w:fldChar w:fldCharType="end"/>
      </w:r>
      <w:r w:rsidRPr="00890B9D">
        <w:t>.</w:t>
      </w:r>
    </w:p>
    <w:p w14:paraId="1E6E06BF" w14:textId="655BF8A2" w:rsidR="00C85597" w:rsidRPr="00890B9D" w:rsidRDefault="00C85597">
      <w:pPr>
        <w:pStyle w:val="Cross-Reference"/>
      </w:pPr>
      <w:r>
        <w:t xml:space="preserve">Refer to the </w:t>
      </w:r>
      <w:hyperlink r:id="rId143" w:history="1">
        <w:r w:rsidRPr="003566FF">
          <w:rPr>
            <w:rStyle w:val="Hyperlink"/>
          </w:rPr>
          <w:t>Disaggregation of Gross Position Paper</w:t>
        </w:r>
      </w:hyperlink>
      <w:r>
        <w:t xml:space="preserve"> for detailed requirements</w:t>
      </w:r>
      <w:r w:rsidR="00C04269">
        <w:t>.</w:t>
      </w:r>
    </w:p>
    <w:p w14:paraId="4F1ED13B" w14:textId="77777777" w:rsidR="00B55CD8" w:rsidRPr="00890B9D" w:rsidRDefault="00B55CD8">
      <w:pPr>
        <w:pStyle w:val="Heading3"/>
      </w:pPr>
      <w:bookmarkStart w:id="1285" w:name="_Lump_Sums"/>
      <w:bookmarkStart w:id="1286" w:name="_Ref33886856"/>
      <w:bookmarkStart w:id="1287" w:name="_Ref33886861"/>
      <w:bookmarkEnd w:id="1285"/>
      <w:r w:rsidRPr="00890B9D">
        <w:t>Lump Sums</w:t>
      </w:r>
      <w:bookmarkEnd w:id="1286"/>
      <w:bookmarkEnd w:id="1287"/>
    </w:p>
    <w:p w14:paraId="6C4D99C6" w14:textId="77777777" w:rsidR="00B55CD8" w:rsidRPr="00890B9D" w:rsidRDefault="00B55CD8" w:rsidP="000E6760">
      <w:pPr>
        <w:pStyle w:val="BodyText"/>
      </w:pPr>
      <w:r w:rsidRPr="00890B9D">
        <w:t>The business rules for lump sums are:</w:t>
      </w:r>
    </w:p>
    <w:p w14:paraId="78113CDC" w14:textId="2B857743" w:rsidR="00B55CD8" w:rsidRPr="003D49D4" w:rsidRDefault="00B55CD8" w:rsidP="004E1335">
      <w:pPr>
        <w:pStyle w:val="ListNumber"/>
        <w:numPr>
          <w:ilvl w:val="0"/>
          <w:numId w:val="19"/>
        </w:numPr>
      </w:pPr>
      <w:r w:rsidRPr="00C71B67">
        <w:t xml:space="preserve">A </w:t>
      </w:r>
      <w:r w:rsidR="005F4641" w:rsidRPr="00790459">
        <w:t>payer</w:t>
      </w:r>
      <w:r w:rsidRPr="00D14A15">
        <w:t xml:space="preserve"> reports the YTD values for each </w:t>
      </w:r>
      <w:r w:rsidR="006A15C6" w:rsidRPr="00D14A15">
        <w:t>lump sum</w:t>
      </w:r>
      <w:r w:rsidRPr="003D49D4">
        <w:t xml:space="preserve"> type for each </w:t>
      </w:r>
      <w:r w:rsidR="005F4641" w:rsidRPr="003D49D4">
        <w:t>payee</w:t>
      </w:r>
      <w:r w:rsidRPr="003D49D4">
        <w:t xml:space="preserve"> included in that pay event.</w:t>
      </w:r>
    </w:p>
    <w:p w14:paraId="4858AE8B" w14:textId="3A3D0EB2" w:rsidR="00B55CD8" w:rsidRPr="00C24540" w:rsidRDefault="00B55CD8" w:rsidP="008B2DA7">
      <w:pPr>
        <w:pStyle w:val="ListNumber2"/>
      </w:pPr>
      <w:r w:rsidRPr="00C24540">
        <w:t>These YTD amounts may be less than a previous report (</w:t>
      </w:r>
      <w:r w:rsidR="00617FD1">
        <w:t>for example;</w:t>
      </w:r>
      <w:r w:rsidRPr="00C24540">
        <w:t xml:space="preserve"> recovery of a current year overpayment or reclassification of the Payment Type).</w:t>
      </w:r>
    </w:p>
    <w:p w14:paraId="0D2CF69F" w14:textId="77777777" w:rsidR="00B55CD8" w:rsidRPr="00890B9D" w:rsidRDefault="00B55CD8" w:rsidP="008B2DA7">
      <w:pPr>
        <w:pStyle w:val="ListNumber2"/>
      </w:pPr>
      <w:r w:rsidRPr="00C24540">
        <w:t>These YTD amounts cannot be negative</w:t>
      </w:r>
      <w:r w:rsidRPr="00890B9D">
        <w:t>.</w:t>
      </w:r>
    </w:p>
    <w:p w14:paraId="10FDE95D" w14:textId="77777777" w:rsidR="00B55CD8" w:rsidRPr="00890B9D" w:rsidRDefault="00B55CD8" w:rsidP="004E1335">
      <w:pPr>
        <w:pStyle w:val="ListNumber"/>
      </w:pPr>
      <w:r w:rsidRPr="00890B9D">
        <w:t>Only valid lump sum types may be reported.</w:t>
      </w:r>
    </w:p>
    <w:p w14:paraId="77EE3FB7" w14:textId="77777777" w:rsidR="004528CE" w:rsidRPr="00890B9D" w:rsidRDefault="004528CE" w:rsidP="004E1335">
      <w:pPr>
        <w:pStyle w:val="ListNumber"/>
      </w:pPr>
      <w:r w:rsidRPr="00890B9D">
        <w:t xml:space="preserve">Where a </w:t>
      </w:r>
      <w:r w:rsidR="005F4641" w:rsidRPr="00890B9D">
        <w:t>payer</w:t>
      </w:r>
      <w:r w:rsidRPr="00890B9D">
        <w:t xml:space="preserve"> makes multiple lump sum A payments</w:t>
      </w:r>
      <w:r w:rsidR="00CE7606" w:rsidRPr="00890B9D">
        <w:t>, the YTD amounts for each type must be reported</w:t>
      </w:r>
      <w:r w:rsidRPr="00890B9D">
        <w:t>.</w:t>
      </w:r>
    </w:p>
    <w:p w14:paraId="0A0F52C2" w14:textId="08E23275" w:rsidR="00B55CD8" w:rsidRPr="00890B9D" w:rsidRDefault="00B55CD8" w:rsidP="004E1335">
      <w:pPr>
        <w:pStyle w:val="ListNumber"/>
      </w:pPr>
      <w:r w:rsidRPr="00890B9D">
        <w:t xml:space="preserve">A lump sum D amount </w:t>
      </w:r>
      <w:r w:rsidR="009B7B12">
        <w:t>must</w:t>
      </w:r>
      <w:r w:rsidRPr="00890B9D">
        <w:t xml:space="preserve"> be reported</w:t>
      </w:r>
      <w:r w:rsidR="009B7B12">
        <w:t>, even</w:t>
      </w:r>
      <w:r w:rsidRPr="00890B9D">
        <w:t xml:space="preserve"> if the </w:t>
      </w:r>
      <w:r w:rsidR="005F4641" w:rsidRPr="00890B9D">
        <w:t>payee</w:t>
      </w:r>
      <w:r w:rsidRPr="00890B9D">
        <w:t xml:space="preserve"> has </w:t>
      </w:r>
      <w:r w:rsidR="009B7B12">
        <w:t xml:space="preserve">no </w:t>
      </w:r>
      <w:r w:rsidRPr="00890B9D">
        <w:t>other amounts to be reported for the relevant financial year.</w:t>
      </w:r>
      <w:r w:rsidR="009B7B12">
        <w:t xml:space="preserve"> This is a change to prior ATO guidance on reporting of exempt YTD amounts.</w:t>
      </w:r>
    </w:p>
    <w:p w14:paraId="08E698F3" w14:textId="77777777" w:rsidR="00B55CD8" w:rsidRPr="00890B9D" w:rsidRDefault="00B55CD8" w:rsidP="004E1335">
      <w:pPr>
        <w:pStyle w:val="ListNumber"/>
      </w:pPr>
      <w:r w:rsidRPr="00890B9D">
        <w:t>Lump sum D should not be included in the P</w:t>
      </w:r>
      <w:r w:rsidR="00EB12F3" w:rsidRPr="00890B9D">
        <w:t>ayer Period T</w:t>
      </w:r>
      <w:r w:rsidRPr="00890B9D">
        <w:t>otal</w:t>
      </w:r>
      <w:r w:rsidR="00EB12F3" w:rsidRPr="00890B9D">
        <w:t xml:space="preserve"> amounts</w:t>
      </w:r>
      <w:r w:rsidRPr="00890B9D">
        <w:t xml:space="preserve">. </w:t>
      </w:r>
    </w:p>
    <w:p w14:paraId="118645CC" w14:textId="76FBE466" w:rsidR="00F15F0E" w:rsidRPr="00890B9D" w:rsidRDefault="00F15F0E" w:rsidP="004E1335">
      <w:pPr>
        <w:pStyle w:val="ListNumber"/>
      </w:pPr>
      <w:r w:rsidRPr="00890B9D">
        <w:t xml:space="preserve">Where a payer makes a payment that accrued more than 12 months prior to the payment date </w:t>
      </w:r>
      <w:r w:rsidR="00BA7B12" w:rsidRPr="00BA7B12">
        <w:t>and, prior to 1 July 20</w:t>
      </w:r>
      <w:r w:rsidR="00152070">
        <w:t>2</w:t>
      </w:r>
      <w:r w:rsidR="00BA7B12" w:rsidRPr="00BA7B12">
        <w:t>5, is also greater than or equal to the lump sum E annual threshold amount of $1,200</w:t>
      </w:r>
      <w:r w:rsidR="009B7B12">
        <w:t xml:space="preserve">, </w:t>
      </w:r>
      <w:r w:rsidRPr="00890B9D">
        <w:t xml:space="preserve">this must be reported as a Lump Sum E </w:t>
      </w:r>
      <w:r w:rsidR="00504A8A" w:rsidRPr="00890B9D">
        <w:t>YTD amount.</w:t>
      </w:r>
    </w:p>
    <w:p w14:paraId="67305A54" w14:textId="103F85E7" w:rsidR="005C633C" w:rsidRPr="00890B9D" w:rsidRDefault="00504A8A" w:rsidP="004E1335">
      <w:pPr>
        <w:pStyle w:val="ListNumber"/>
      </w:pPr>
      <w:r w:rsidRPr="00890B9D">
        <w:t>These l</w:t>
      </w:r>
      <w:r w:rsidR="004D0AA0" w:rsidRPr="00890B9D">
        <w:t xml:space="preserve">ump sum E YTD amounts must be reported </w:t>
      </w:r>
      <w:r w:rsidRPr="00890B9D">
        <w:t>by each</w:t>
      </w:r>
      <w:r w:rsidR="004D0AA0" w:rsidRPr="00890B9D">
        <w:t xml:space="preserve"> prior financial year</w:t>
      </w:r>
      <w:r w:rsidR="00DE5543">
        <w:t>,</w:t>
      </w:r>
      <w:r w:rsidR="004D0AA0" w:rsidRPr="00890B9D">
        <w:t xml:space="preserve"> </w:t>
      </w:r>
      <w:r w:rsidR="00C3274D" w:rsidRPr="00890B9D">
        <w:t>to which the arrears payment relates.</w:t>
      </w:r>
      <w:r w:rsidR="00203DDC">
        <w:t xml:space="preserve"> </w:t>
      </w:r>
      <w:r w:rsidR="00203DDC" w:rsidRPr="00203DDC">
        <w:t xml:space="preserve">Lump Sum E </w:t>
      </w:r>
      <w:r w:rsidR="004E1335">
        <w:t>reporting is limited to</w:t>
      </w:r>
      <w:r w:rsidR="00203DDC" w:rsidRPr="00203DDC">
        <w:t xml:space="preserve"> 10 historical financial years per Income Stream Collection</w:t>
      </w:r>
      <w:r w:rsidR="00203DDC">
        <w:t>.</w:t>
      </w:r>
      <w:r w:rsidR="004E1335">
        <w:t xml:space="preserve"> </w:t>
      </w:r>
      <w:r w:rsidR="004E1335" w:rsidRPr="004E1335">
        <w:t xml:space="preserve">Where a Lump Sum E payment covers a period greater than 10 years, amounts </w:t>
      </w:r>
      <w:r w:rsidR="000132C2">
        <w:t>relating</w:t>
      </w:r>
      <w:r w:rsidR="004E1335" w:rsidRPr="004E1335">
        <w:t xml:space="preserve"> to years earlier than the tenth preceding year are</w:t>
      </w:r>
      <w:r w:rsidR="000132C2">
        <w:t xml:space="preserve"> to be</w:t>
      </w:r>
      <w:r w:rsidR="004E1335" w:rsidRPr="004E1335">
        <w:t xml:space="preserve"> aggregated and reported in the tenth year</w:t>
      </w:r>
      <w:r w:rsidR="00B33B0A">
        <w:t>.</w:t>
      </w:r>
    </w:p>
    <w:p w14:paraId="450643B3" w14:textId="1DA41DA6" w:rsidR="007B0F07" w:rsidRPr="00890B9D" w:rsidRDefault="00203DDC" w:rsidP="004E1335">
      <w:pPr>
        <w:pStyle w:val="ListNumber"/>
      </w:pPr>
      <w:r>
        <w:t>L</w:t>
      </w:r>
      <w:r w:rsidRPr="00890B9D">
        <w:t xml:space="preserve">ump sum E </w:t>
      </w:r>
      <w:r w:rsidR="003A58F6" w:rsidRPr="00890B9D">
        <w:t xml:space="preserve">may </w:t>
      </w:r>
      <w:r>
        <w:t xml:space="preserve">be </w:t>
      </w:r>
      <w:r w:rsidR="003A58F6" w:rsidRPr="00890B9D">
        <w:t>report</w:t>
      </w:r>
      <w:r>
        <w:t>ed at each</w:t>
      </w:r>
      <w:r w:rsidR="00B061CB" w:rsidRPr="00890B9D">
        <w:t xml:space="preserve"> qualifying arrears pa</w:t>
      </w:r>
      <w:r>
        <w:t xml:space="preserve">yment per pay event or </w:t>
      </w:r>
      <w:r w:rsidR="000018A4" w:rsidRPr="00890B9D">
        <w:t>at</w:t>
      </w:r>
      <w:r w:rsidR="00A44202" w:rsidRPr="00890B9D">
        <w:t xml:space="preserve"> </w:t>
      </w:r>
      <w:r w:rsidR="00B4485C" w:rsidRPr="00890B9D">
        <w:t>finalisation.</w:t>
      </w:r>
    </w:p>
    <w:p w14:paraId="1C5FF52F" w14:textId="02BF35C8" w:rsidR="00C93D45" w:rsidRDefault="00411A32" w:rsidP="004E1335">
      <w:pPr>
        <w:pStyle w:val="ListNumber"/>
      </w:pPr>
      <w:r w:rsidRPr="00890B9D">
        <w:t xml:space="preserve">Return to work payments (as per </w:t>
      </w:r>
      <w:hyperlink r:id="rId144" w:history="1">
        <w:r w:rsidR="004D1DE7" w:rsidRPr="00FB0F36">
          <w:rPr>
            <w:rStyle w:val="Hyperlink"/>
          </w:rPr>
          <w:t>NAT</w:t>
        </w:r>
        <w:r w:rsidR="004801DA" w:rsidRPr="00FB0F36">
          <w:rPr>
            <w:rStyle w:val="Hyperlink"/>
          </w:rPr>
          <w:t>3347 Return to Work Payments</w:t>
        </w:r>
      </w:hyperlink>
      <w:r w:rsidR="004801DA" w:rsidRPr="00890B9D">
        <w:t>)</w:t>
      </w:r>
      <w:r w:rsidR="001373FB" w:rsidRPr="00890B9D">
        <w:t xml:space="preserve"> must be reported as </w:t>
      </w:r>
      <w:r w:rsidR="00C93D45" w:rsidRPr="00890B9D">
        <w:t xml:space="preserve">Lump </w:t>
      </w:r>
      <w:r w:rsidR="001373FB" w:rsidRPr="00890B9D">
        <w:t>S</w:t>
      </w:r>
      <w:r w:rsidR="00C93D45" w:rsidRPr="00890B9D">
        <w:t xml:space="preserve">um W </w:t>
      </w:r>
      <w:r w:rsidR="001373FB" w:rsidRPr="00890B9D">
        <w:t>YTD amounts.</w:t>
      </w:r>
    </w:p>
    <w:p w14:paraId="0FC8FCD9" w14:textId="3399D792" w:rsidR="00203DDC" w:rsidRPr="00890B9D" w:rsidRDefault="00203DDC" w:rsidP="00B33B0A">
      <w:pPr>
        <w:pStyle w:val="ListNumber2"/>
      </w:pPr>
      <w:r>
        <w:t xml:space="preserve">Lump sum W is the exception to reporting negative YTD amounts, as this is the only lump sum type that may be reported as a negative YTD amount, in the unlikely event this occurs. </w:t>
      </w:r>
    </w:p>
    <w:p w14:paraId="284DC6AB" w14:textId="2A569A4E" w:rsidR="00D84F95" w:rsidRDefault="00D84F95">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_Ref34320126 \w \h </w:instrText>
      </w:r>
      <w:r w:rsidR="002D2F26" w:rsidRPr="00596D1A">
        <w:rPr>
          <w:rStyle w:val="SmartLink"/>
        </w:rPr>
      </w:r>
      <w:r w:rsidR="002D2F26" w:rsidRPr="00596D1A">
        <w:rPr>
          <w:rStyle w:val="SmartLink"/>
        </w:rPr>
        <w:fldChar w:fldCharType="separate"/>
      </w:r>
      <w:r w:rsidR="00C14FEC">
        <w:rPr>
          <w:rStyle w:val="SmartLink"/>
        </w:rPr>
        <w:t>4.8.15</w:t>
      </w:r>
      <w:r w:rsidR="002D2F26" w:rsidRPr="00596D1A">
        <w:rPr>
          <w:rStyle w:val="SmartLink"/>
        </w:rPr>
        <w:fldChar w:fldCharType="end"/>
      </w:r>
      <w:r w:rsidR="003F0133" w:rsidRPr="00596D1A">
        <w:rPr>
          <w:rStyle w:val="SmartLink"/>
        </w:rPr>
        <w:t xml:space="preserve"> </w:t>
      </w:r>
      <w:r w:rsidR="003F0133" w:rsidRPr="00596D1A">
        <w:rPr>
          <w:rStyle w:val="SmartLink"/>
        </w:rPr>
        <w:fldChar w:fldCharType="begin" w:fldLock="1"/>
      </w:r>
      <w:r w:rsidR="003F0133" w:rsidRPr="00596D1A">
        <w:rPr>
          <w:rStyle w:val="SmartLink"/>
        </w:rPr>
        <w:instrText xml:space="preserve"> REF _Ref34320129 \h </w:instrText>
      </w:r>
      <w:r w:rsidR="003F0133" w:rsidRPr="00596D1A">
        <w:rPr>
          <w:rStyle w:val="SmartLink"/>
        </w:rPr>
      </w:r>
      <w:r w:rsidR="003F0133" w:rsidRPr="00596D1A">
        <w:rPr>
          <w:rStyle w:val="SmartLink"/>
        </w:rPr>
        <w:fldChar w:fldCharType="separate"/>
      </w:r>
      <w:r w:rsidR="003F0133" w:rsidRPr="00596D1A">
        <w:rPr>
          <w:rStyle w:val="SmartLink"/>
        </w:rPr>
        <w:t>Lump Sum Payments</w:t>
      </w:r>
      <w:r w:rsidR="003F0133" w:rsidRPr="00596D1A">
        <w:rPr>
          <w:rStyle w:val="SmartLink"/>
        </w:rPr>
        <w:fldChar w:fldCharType="end"/>
      </w:r>
      <w:r w:rsidR="003F0133" w:rsidRPr="00890B9D">
        <w:t>.</w:t>
      </w:r>
    </w:p>
    <w:p w14:paraId="6E1B5778" w14:textId="2ABD60EF" w:rsidR="00C85597" w:rsidRPr="00890B9D" w:rsidRDefault="00C85597">
      <w:pPr>
        <w:pStyle w:val="Cross-Reference"/>
      </w:pPr>
      <w:r>
        <w:t xml:space="preserve">Refer to the </w:t>
      </w:r>
      <w:hyperlink r:id="rId145" w:history="1">
        <w:r w:rsidRPr="003566FF">
          <w:rPr>
            <w:rStyle w:val="Hyperlink"/>
          </w:rPr>
          <w:t>Disaggregation of Gross Position Paper</w:t>
        </w:r>
      </w:hyperlink>
      <w:r>
        <w:t xml:space="preserve"> for detailed requirements</w:t>
      </w:r>
      <w:r w:rsidR="00C04269">
        <w:t>.</w:t>
      </w:r>
    </w:p>
    <w:p w14:paraId="4ACB699C" w14:textId="49CA1F0C" w:rsidR="00B55CD8" w:rsidRPr="00890B9D" w:rsidRDefault="00B55CD8" w:rsidP="004A0EAE">
      <w:pPr>
        <w:pStyle w:val="Heading3"/>
      </w:pPr>
      <w:bookmarkStart w:id="1288" w:name="_Ref33886924"/>
      <w:bookmarkStart w:id="1289" w:name="_Ref33886927"/>
      <w:r w:rsidRPr="00890B9D">
        <w:t xml:space="preserve">Employment </w:t>
      </w:r>
      <w:r w:rsidR="00BA32B7" w:rsidRPr="00890B9D">
        <w:t>T</w:t>
      </w:r>
      <w:r w:rsidRPr="00890B9D">
        <w:t xml:space="preserve">ermination </w:t>
      </w:r>
      <w:r w:rsidR="00BA32B7" w:rsidRPr="00890B9D">
        <w:t>P</w:t>
      </w:r>
      <w:r w:rsidRPr="00890B9D">
        <w:t xml:space="preserve">ayments </w:t>
      </w:r>
      <w:r w:rsidR="00BA32B7" w:rsidRPr="00890B9D">
        <w:t>(ETP)</w:t>
      </w:r>
      <w:bookmarkEnd w:id="1288"/>
      <w:bookmarkEnd w:id="1289"/>
    </w:p>
    <w:p w14:paraId="789F5731" w14:textId="77777777" w:rsidR="00B55CD8" w:rsidRPr="003B2936" w:rsidRDefault="00B55CD8" w:rsidP="000E6760">
      <w:pPr>
        <w:pStyle w:val="BodyText"/>
      </w:pPr>
      <w:r w:rsidRPr="003B2936">
        <w:t>The business rules for ETPs are:</w:t>
      </w:r>
    </w:p>
    <w:p w14:paraId="13E0E49F" w14:textId="77777777" w:rsidR="00B55CD8" w:rsidRPr="003D49D4" w:rsidRDefault="00B55CD8" w:rsidP="004E1335">
      <w:pPr>
        <w:pStyle w:val="ListNumber"/>
        <w:numPr>
          <w:ilvl w:val="0"/>
          <w:numId w:val="20"/>
        </w:numPr>
      </w:pPr>
      <w:r w:rsidRPr="003D49D4">
        <w:t xml:space="preserve">An ETP is required to be reported in a pay event, on or before the day payment is made to the </w:t>
      </w:r>
      <w:r w:rsidR="005F4641" w:rsidRPr="003D49D4">
        <w:t>payee</w:t>
      </w:r>
      <w:r w:rsidRPr="003D49D4">
        <w:t>.</w:t>
      </w:r>
    </w:p>
    <w:p w14:paraId="35AF57F1" w14:textId="70DF3CDA" w:rsidR="00B55CD8" w:rsidRDefault="00B55CD8" w:rsidP="004E1335">
      <w:pPr>
        <w:pStyle w:val="ListNumber"/>
      </w:pPr>
      <w:r w:rsidRPr="003D49D4">
        <w:t xml:space="preserve">If the payment is not made on the regular pay cycle payment date the </w:t>
      </w:r>
      <w:r w:rsidR="005F4641" w:rsidRPr="003D49D4">
        <w:t>payer</w:t>
      </w:r>
      <w:r w:rsidRPr="003D49D4">
        <w:t xml:space="preserve"> may choose to treat the payment as an out of cycle payment.</w:t>
      </w:r>
      <w:r w:rsidR="002E576F" w:rsidRPr="003D49D4">
        <w:t xml:space="preserve"> Refer to section </w:t>
      </w:r>
      <w:r w:rsidR="00F05B85" w:rsidRPr="00596D1A">
        <w:rPr>
          <w:rStyle w:val="SmartLink"/>
        </w:rPr>
        <w:fldChar w:fldCharType="begin" w:fldLock="1"/>
      </w:r>
      <w:r w:rsidR="00F05B85" w:rsidRPr="00596D1A">
        <w:rPr>
          <w:rStyle w:val="SmartLink"/>
        </w:rPr>
        <w:instrText xml:space="preserve"> REF _Ref33896650 \r \h </w:instrText>
      </w:r>
      <w:r w:rsidR="003B2936" w:rsidRPr="00596D1A">
        <w:rPr>
          <w:rStyle w:val="SmartLink"/>
        </w:rPr>
        <w:instrText xml:space="preserve"> \* MERGEFORMAT </w:instrText>
      </w:r>
      <w:r w:rsidR="00F05B85" w:rsidRPr="00596D1A">
        <w:rPr>
          <w:rStyle w:val="SmartLink"/>
        </w:rPr>
      </w:r>
      <w:r w:rsidR="00F05B85" w:rsidRPr="00596D1A">
        <w:rPr>
          <w:rStyle w:val="SmartLink"/>
        </w:rPr>
        <w:fldChar w:fldCharType="separate"/>
      </w:r>
      <w:r w:rsidR="00F05B85" w:rsidRPr="00596D1A">
        <w:rPr>
          <w:rStyle w:val="SmartLink"/>
        </w:rPr>
        <w:t>5.8.2</w:t>
      </w:r>
      <w:r w:rsidR="00F05B85" w:rsidRPr="00596D1A">
        <w:rPr>
          <w:rStyle w:val="SmartLink"/>
        </w:rPr>
        <w:fldChar w:fldCharType="end"/>
      </w:r>
      <w:r w:rsidR="00F05B85" w:rsidRPr="00596D1A">
        <w:rPr>
          <w:rStyle w:val="SmartLink"/>
        </w:rPr>
        <w:t xml:space="preserve"> </w:t>
      </w:r>
      <w:r w:rsidR="00F05B85" w:rsidRPr="00596D1A">
        <w:rPr>
          <w:rStyle w:val="SmartLink"/>
        </w:rPr>
        <w:fldChar w:fldCharType="begin" w:fldLock="1"/>
      </w:r>
      <w:r w:rsidR="00F05B85" w:rsidRPr="00596D1A">
        <w:rPr>
          <w:rStyle w:val="SmartLink"/>
        </w:rPr>
        <w:instrText xml:space="preserve"> REF _Ref33896650 \h </w:instrText>
      </w:r>
      <w:r w:rsidR="003B2936" w:rsidRPr="00596D1A">
        <w:rPr>
          <w:rStyle w:val="SmartLink"/>
        </w:rPr>
        <w:instrText xml:space="preserve"> \* MERGEFORMAT </w:instrText>
      </w:r>
      <w:r w:rsidR="00F05B85" w:rsidRPr="00596D1A">
        <w:rPr>
          <w:rStyle w:val="SmartLink"/>
        </w:rPr>
      </w:r>
      <w:r w:rsidR="00F05B85" w:rsidRPr="00596D1A">
        <w:rPr>
          <w:rStyle w:val="SmartLink"/>
        </w:rPr>
        <w:fldChar w:fldCharType="separate"/>
      </w:r>
      <w:r w:rsidR="00F05B85" w:rsidRPr="00596D1A">
        <w:rPr>
          <w:rStyle w:val="SmartLink"/>
        </w:rPr>
        <w:t>Out of cycle payment</w:t>
      </w:r>
      <w:r w:rsidR="00F05B85" w:rsidRPr="00596D1A">
        <w:rPr>
          <w:rStyle w:val="SmartLink"/>
        </w:rPr>
        <w:fldChar w:fldCharType="end"/>
      </w:r>
      <w:r w:rsidR="00F05B85" w:rsidRPr="003D49D4">
        <w:t>.</w:t>
      </w:r>
    </w:p>
    <w:p w14:paraId="3F2E74DA" w14:textId="14C562DE" w:rsidR="00EA10F5" w:rsidRPr="003D49D4" w:rsidRDefault="00EA10F5" w:rsidP="004E1335">
      <w:pPr>
        <w:pStyle w:val="ListNumber"/>
      </w:pPr>
      <w:r>
        <w:t>These YTD amounts cannot be negative.</w:t>
      </w:r>
    </w:p>
    <w:p w14:paraId="22CD8A86" w14:textId="77777777" w:rsidR="00B55CD8" w:rsidRPr="003D49D4" w:rsidRDefault="00B55CD8" w:rsidP="004E1335">
      <w:pPr>
        <w:pStyle w:val="ListNumber"/>
      </w:pPr>
      <w:r w:rsidRPr="003D49D4">
        <w:t xml:space="preserve">Where a </w:t>
      </w:r>
      <w:r w:rsidR="005F4641" w:rsidRPr="003D49D4">
        <w:t>payee</w:t>
      </w:r>
      <w:r w:rsidRPr="003D49D4">
        <w:t xml:space="preserve"> receives more than one ETP payment and type, each combination of ETP payment date and code should be reported separately within the </w:t>
      </w:r>
      <w:r w:rsidR="005F4641" w:rsidRPr="003D49D4">
        <w:t>payee</w:t>
      </w:r>
      <w:r w:rsidRPr="003D49D4">
        <w:t xml:space="preserve"> record.</w:t>
      </w:r>
    </w:p>
    <w:p w14:paraId="42480594" w14:textId="77777777" w:rsidR="00DD2C85" w:rsidRPr="003B2936" w:rsidRDefault="00395E94" w:rsidP="004E1335">
      <w:pPr>
        <w:pStyle w:val="ListNumber"/>
      </w:pPr>
      <w:r w:rsidRPr="003D49D4">
        <w:t xml:space="preserve">Where an ETP is </w:t>
      </w:r>
      <w:r w:rsidR="005525B4" w:rsidRPr="003D49D4">
        <w:t xml:space="preserve">paid in instalments within the financial year, report each </w:t>
      </w:r>
      <w:r w:rsidR="0000710F" w:rsidRPr="003D49D4">
        <w:t xml:space="preserve">instalment payment using the </w:t>
      </w:r>
      <w:r w:rsidR="000D129B" w:rsidRPr="00EA2763">
        <w:t>appropriate ETP</w:t>
      </w:r>
      <w:r w:rsidR="008319A8" w:rsidRPr="003B2936">
        <w:t xml:space="preserve"> code</w:t>
      </w:r>
      <w:r w:rsidR="007B0C0E" w:rsidRPr="003B2936">
        <w:t>.</w:t>
      </w:r>
    </w:p>
    <w:p w14:paraId="600AE2DE" w14:textId="18418D3F" w:rsidR="005A4D97" w:rsidRPr="003B2936" w:rsidRDefault="00E331E3" w:rsidP="004E1335">
      <w:pPr>
        <w:pStyle w:val="ListNumber"/>
      </w:pPr>
      <w:r w:rsidRPr="003B2936">
        <w:t xml:space="preserve">Where an ETP is paid </w:t>
      </w:r>
      <w:r w:rsidR="00F4686C" w:rsidRPr="003B2936">
        <w:t>for the same termination of employment, where the later payment is paid in a subsequent financial year from the original</w:t>
      </w:r>
      <w:r w:rsidR="00EA10F5">
        <w:t xml:space="preserve"> (multiple payments)</w:t>
      </w:r>
      <w:r w:rsidR="00F4686C" w:rsidRPr="003B2936">
        <w:t>, report the payment as a split ETP type (S, P</w:t>
      </w:r>
      <w:r w:rsidR="00627D2B" w:rsidRPr="003B2936">
        <w:t xml:space="preserve"> or</w:t>
      </w:r>
      <w:r w:rsidR="00F4686C" w:rsidRPr="003B2936">
        <w:t xml:space="preserve"> N)</w:t>
      </w:r>
      <w:r w:rsidR="00627D2B" w:rsidRPr="003B2936">
        <w:t>.</w:t>
      </w:r>
    </w:p>
    <w:p w14:paraId="1CAE5244" w14:textId="77777777" w:rsidR="003C23AD" w:rsidRPr="003B2936" w:rsidRDefault="003C23AD" w:rsidP="004E1335">
      <w:pPr>
        <w:pStyle w:val="ListNumber"/>
      </w:pPr>
      <w:r w:rsidRPr="003B2936">
        <w:t>For ETP death benefits:</w:t>
      </w:r>
    </w:p>
    <w:p w14:paraId="6696B898" w14:textId="3F0FDAE4" w:rsidR="00D50808" w:rsidRPr="00C24540" w:rsidRDefault="00D50808">
      <w:pPr>
        <w:pStyle w:val="ListNumber2"/>
      </w:pPr>
      <w:r w:rsidRPr="00C24540">
        <w:t xml:space="preserve">Where a </w:t>
      </w:r>
      <w:r w:rsidR="005F4641" w:rsidRPr="00C24540">
        <w:t>payer</w:t>
      </w:r>
      <w:r w:rsidRPr="00C24540">
        <w:t xml:space="preserve"> pays a death benefit it may be voluntarily reported through STP. The tax-free component of the death beneficiary payment </w:t>
      </w:r>
      <w:r w:rsidR="00406EAD">
        <w:t>does not need to</w:t>
      </w:r>
      <w:r w:rsidRPr="00C24540">
        <w:t xml:space="preserve"> be reported to the ATO</w:t>
      </w:r>
      <w:r w:rsidR="00C1707F">
        <w:t>.</w:t>
      </w:r>
    </w:p>
    <w:p w14:paraId="3F347A68" w14:textId="77777777" w:rsidR="00D50808" w:rsidRPr="00C24540" w:rsidRDefault="00D50808">
      <w:pPr>
        <w:pStyle w:val="ListNumber2"/>
      </w:pPr>
      <w:r w:rsidRPr="00C24540">
        <w:lastRenderedPageBreak/>
        <w:t>When paid to an individual beneficiary (dependant or non-dependant) use the beneficiary TFN (if provided).</w:t>
      </w:r>
    </w:p>
    <w:p w14:paraId="5B48C3CB" w14:textId="77777777" w:rsidR="00FB7A84" w:rsidRPr="00C24540" w:rsidRDefault="00FB7A84">
      <w:pPr>
        <w:pStyle w:val="ListNumber2"/>
      </w:pPr>
      <w:r w:rsidRPr="00C24540">
        <w:t>When paid to a trustee use the TFN for the estate (if provided).</w:t>
      </w:r>
    </w:p>
    <w:p w14:paraId="118C1EB0" w14:textId="77777777" w:rsidR="00FB7A84" w:rsidRPr="00C24540" w:rsidRDefault="00FB7A84">
      <w:pPr>
        <w:pStyle w:val="ListNumber2"/>
      </w:pPr>
      <w:r w:rsidRPr="00C24540">
        <w:t xml:space="preserve">To capture a TFN, </w:t>
      </w:r>
      <w:r w:rsidR="005F4641" w:rsidRPr="00C24540">
        <w:t>payer</w:t>
      </w:r>
      <w:r w:rsidRPr="00C24540">
        <w:t>s should use existing processes.</w:t>
      </w:r>
    </w:p>
    <w:p w14:paraId="4781F48B" w14:textId="77777777" w:rsidR="00581C49" w:rsidRPr="00C24540" w:rsidRDefault="00581C49">
      <w:pPr>
        <w:pStyle w:val="ListNumber2"/>
      </w:pPr>
      <w:r w:rsidRPr="00C24540">
        <w:t xml:space="preserve">Where there has been more than one payment made follow the same rules as </w:t>
      </w:r>
      <w:r w:rsidR="00A163A0" w:rsidRPr="00C24540">
        <w:t>instalments or multiple</w:t>
      </w:r>
      <w:r w:rsidRPr="00C24540">
        <w:t xml:space="preserve"> ETP payments.</w:t>
      </w:r>
    </w:p>
    <w:p w14:paraId="5F8F5196" w14:textId="77777777" w:rsidR="00B428BE" w:rsidRPr="00C24540" w:rsidRDefault="00B428BE">
      <w:pPr>
        <w:pStyle w:val="ListNumber2"/>
      </w:pPr>
      <w:r w:rsidRPr="00C24540">
        <w:t>If there are no further payments expected to be made to a beneficiary or the trustee, mark the record as final.</w:t>
      </w:r>
    </w:p>
    <w:p w14:paraId="1839C036" w14:textId="77777777" w:rsidR="007D2A3C" w:rsidRPr="00C24540" w:rsidRDefault="007D2A3C">
      <w:pPr>
        <w:pStyle w:val="ListNumber2"/>
      </w:pPr>
      <w:r w:rsidRPr="00C24540">
        <w:t xml:space="preserve">You may need to finalise STP reporting for the deceased employee in a later pay event or via an update event. </w:t>
      </w:r>
    </w:p>
    <w:p w14:paraId="7A8F8D7D" w14:textId="77777777" w:rsidR="002667FA" w:rsidRPr="003D49D4" w:rsidRDefault="002667FA" w:rsidP="004E1335">
      <w:pPr>
        <w:pStyle w:val="ListNumber"/>
      </w:pPr>
      <w:r w:rsidRPr="003B2936">
        <w:t>The final salary and wages and unused leave owing to the deceased employee up to their date of death is not an ETP, it is salary and wages. Final pay is neither taxable, nor reportable and should not be reported in the pay event.</w:t>
      </w:r>
    </w:p>
    <w:p w14:paraId="7033E540" w14:textId="3407E8C6" w:rsidR="005D311B" w:rsidRDefault="005D311B">
      <w:pPr>
        <w:pStyle w:val="Cross-Reference"/>
      </w:pPr>
      <w:r w:rsidRPr="00890B9D">
        <w:t xml:space="preserve">Refer to context in section </w:t>
      </w:r>
      <w:r w:rsidR="002D2F26" w:rsidRPr="00596D1A">
        <w:rPr>
          <w:rStyle w:val="SmartLink"/>
        </w:rPr>
        <w:fldChar w:fldCharType="begin"/>
      </w:r>
      <w:r w:rsidR="002D2F26" w:rsidRPr="00596D1A">
        <w:rPr>
          <w:rStyle w:val="SmartLink"/>
        </w:rPr>
        <w:instrText xml:space="preserve"> REF _Ref33892665 \w \h </w:instrText>
      </w:r>
      <w:r w:rsidR="002D2F26" w:rsidRPr="00596D1A">
        <w:rPr>
          <w:rStyle w:val="SmartLink"/>
        </w:rPr>
      </w:r>
      <w:r w:rsidR="002D2F26" w:rsidRPr="00596D1A">
        <w:rPr>
          <w:rStyle w:val="SmartLink"/>
        </w:rPr>
        <w:fldChar w:fldCharType="separate"/>
      </w:r>
      <w:r w:rsidR="00C14FEC">
        <w:rPr>
          <w:rStyle w:val="SmartLink"/>
        </w:rPr>
        <w:t>4.8.16</w:t>
      </w:r>
      <w:r w:rsidR="002D2F26"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_Ref33892668 \h </w:instrText>
      </w:r>
      <w:r w:rsidRPr="00596D1A">
        <w:rPr>
          <w:rStyle w:val="SmartLink"/>
        </w:rPr>
      </w:r>
      <w:r w:rsidRPr="00596D1A">
        <w:rPr>
          <w:rStyle w:val="SmartLink"/>
        </w:rPr>
        <w:fldChar w:fldCharType="separate"/>
      </w:r>
      <w:r w:rsidRPr="00596D1A">
        <w:rPr>
          <w:rStyle w:val="SmartLink"/>
        </w:rPr>
        <w:t>Employment Termination Payments (ETPs)</w:t>
      </w:r>
      <w:r w:rsidRPr="00596D1A">
        <w:rPr>
          <w:rStyle w:val="SmartLink"/>
        </w:rPr>
        <w:fldChar w:fldCharType="end"/>
      </w:r>
      <w:r w:rsidRPr="00890B9D">
        <w:t>.</w:t>
      </w:r>
    </w:p>
    <w:p w14:paraId="709E6F64" w14:textId="128A0839" w:rsidR="00C85597" w:rsidRPr="00890B9D" w:rsidRDefault="00C85597">
      <w:pPr>
        <w:pStyle w:val="Cross-Reference"/>
      </w:pPr>
      <w:r>
        <w:t xml:space="preserve">Refer to the </w:t>
      </w:r>
      <w:hyperlink r:id="rId146" w:history="1">
        <w:r w:rsidRPr="003566FF">
          <w:rPr>
            <w:rStyle w:val="Hyperlink"/>
          </w:rPr>
          <w:t>Disaggregation of Gross Position Paper</w:t>
        </w:r>
      </w:hyperlink>
      <w:r>
        <w:t xml:space="preserve"> for detailed requirements</w:t>
      </w:r>
      <w:r w:rsidR="00C04269">
        <w:t>.</w:t>
      </w:r>
    </w:p>
    <w:p w14:paraId="11EEB75F" w14:textId="77777777" w:rsidR="00200BE0" w:rsidRPr="006461EE" w:rsidRDefault="00200BE0" w:rsidP="007359C5">
      <w:pPr>
        <w:pStyle w:val="Heading2"/>
      </w:pPr>
      <w:bookmarkStart w:id="1290" w:name="_Toc54861825"/>
      <w:bookmarkStart w:id="1291" w:name="_Toc238031969"/>
      <w:r w:rsidRPr="006461EE">
        <w:t>Other Components</w:t>
      </w:r>
      <w:bookmarkEnd w:id="1290"/>
      <w:bookmarkEnd w:id="1291"/>
    </w:p>
    <w:p w14:paraId="0DFD7961" w14:textId="0177F939" w:rsidR="00B42F63" w:rsidRPr="00890B9D" w:rsidRDefault="00B42F63" w:rsidP="004A0EAE">
      <w:pPr>
        <w:pStyle w:val="Heading3"/>
      </w:pPr>
      <w:bookmarkStart w:id="1292" w:name="_Ref33887113"/>
      <w:bookmarkStart w:id="1293" w:name="_Ref33887116"/>
      <w:r w:rsidRPr="00890B9D">
        <w:t>Deductions</w:t>
      </w:r>
      <w:bookmarkEnd w:id="1292"/>
      <w:bookmarkEnd w:id="1293"/>
    </w:p>
    <w:p w14:paraId="502624C0" w14:textId="77777777" w:rsidR="000D517E" w:rsidRPr="00557AC2" w:rsidRDefault="00460602" w:rsidP="000E6760">
      <w:pPr>
        <w:pStyle w:val="BodyText"/>
      </w:pPr>
      <w:r w:rsidRPr="00557AC2">
        <w:t>The business rules for:</w:t>
      </w:r>
    </w:p>
    <w:p w14:paraId="625CC186" w14:textId="06726B7A" w:rsidR="00B824E6" w:rsidRPr="00557AC2" w:rsidRDefault="00B824E6" w:rsidP="004E1335">
      <w:pPr>
        <w:pStyle w:val="ListNumber"/>
        <w:numPr>
          <w:ilvl w:val="0"/>
          <w:numId w:val="57"/>
        </w:numPr>
      </w:pPr>
      <w:r w:rsidRPr="00557AC2">
        <w:t xml:space="preserve"> </w:t>
      </w:r>
      <w:r w:rsidR="007774F8">
        <w:t>T</w:t>
      </w:r>
      <w:r w:rsidRPr="00557AC2">
        <w:t xml:space="preserve">he </w:t>
      </w:r>
      <w:r w:rsidR="00525FA8">
        <w:t>IITR</w:t>
      </w:r>
      <w:r w:rsidR="00164007" w:rsidRPr="00557AC2">
        <w:t xml:space="preserve"> deduction types F (</w:t>
      </w:r>
      <w:r w:rsidR="00464632" w:rsidRPr="00557AC2">
        <w:t>F</w:t>
      </w:r>
      <w:r w:rsidR="00164007" w:rsidRPr="00557AC2">
        <w:t>ees) and W (Workplace Giving):</w:t>
      </w:r>
    </w:p>
    <w:p w14:paraId="1B79217A" w14:textId="77777777" w:rsidR="00460602" w:rsidRPr="00C24540" w:rsidRDefault="00D37E57" w:rsidP="008B2DA7">
      <w:pPr>
        <w:pStyle w:val="ListNumber2"/>
      </w:pPr>
      <w:r w:rsidRPr="00C24540">
        <w:t>A payer</w:t>
      </w:r>
      <w:r w:rsidR="00460602" w:rsidRPr="00C24540">
        <w:t xml:space="preserve"> reports the YTD </w:t>
      </w:r>
      <w:r w:rsidR="00164007" w:rsidRPr="00C24540">
        <w:t>amounts</w:t>
      </w:r>
      <w:r w:rsidR="00460602" w:rsidRPr="00C24540">
        <w:t xml:space="preserve"> for each </w:t>
      </w:r>
      <w:r w:rsidR="005633F9" w:rsidRPr="00C24540">
        <w:t>payee</w:t>
      </w:r>
      <w:r w:rsidR="00460602" w:rsidRPr="00C24540">
        <w:t xml:space="preserve"> included in that pay event.</w:t>
      </w:r>
    </w:p>
    <w:p w14:paraId="1105F919" w14:textId="5E4D3012" w:rsidR="00460602" w:rsidRPr="00C24540" w:rsidRDefault="00460602" w:rsidP="00EB53AE">
      <w:pPr>
        <w:pStyle w:val="ListNumber3"/>
      </w:pPr>
      <w:r w:rsidRPr="00C24540">
        <w:t>These YTD amounts may be less than a previous report (</w:t>
      </w:r>
      <w:r w:rsidR="00617FD1">
        <w:t>for example;</w:t>
      </w:r>
      <w:r w:rsidRPr="00C24540">
        <w:t xml:space="preserve"> recovery of a current year overpayment or reclassification of the Payment Type).</w:t>
      </w:r>
    </w:p>
    <w:p w14:paraId="2D31FB44" w14:textId="77777777" w:rsidR="00460602" w:rsidRPr="00C24540" w:rsidRDefault="00460602" w:rsidP="00EB53AE">
      <w:pPr>
        <w:pStyle w:val="ListNumber3"/>
      </w:pPr>
      <w:r w:rsidRPr="00C24540">
        <w:t>These YTD amounts cannot be negative.</w:t>
      </w:r>
    </w:p>
    <w:p w14:paraId="7181289B" w14:textId="523A1B2C" w:rsidR="00164007" w:rsidRPr="00C24540" w:rsidRDefault="00CE6C30" w:rsidP="00193811">
      <w:pPr>
        <w:pStyle w:val="ListNumber2"/>
      </w:pPr>
      <w:r w:rsidRPr="00C24540">
        <w:t>A YTD amount cannot be reported for a payee wi</w:t>
      </w:r>
      <w:r w:rsidR="005C7FC9" w:rsidRPr="00C24540">
        <w:t xml:space="preserve">th no </w:t>
      </w:r>
      <w:r w:rsidR="00375DB3" w:rsidRPr="00C24540">
        <w:t>reportable income</w:t>
      </w:r>
      <w:r w:rsidR="00C1707F">
        <w:t>.</w:t>
      </w:r>
    </w:p>
    <w:p w14:paraId="02FFB866" w14:textId="1A3151C3" w:rsidR="00726393" w:rsidRPr="00C24540" w:rsidRDefault="00C0603A" w:rsidP="008B2DA7">
      <w:pPr>
        <w:pStyle w:val="ListNumber2"/>
      </w:pPr>
      <w:r w:rsidRPr="00C24540">
        <w:t>A YTD amount</w:t>
      </w:r>
      <w:r w:rsidR="00726393" w:rsidRPr="00C24540">
        <w:t>,</w:t>
      </w:r>
      <w:r w:rsidRPr="00C24540">
        <w:t xml:space="preserve"> </w:t>
      </w:r>
      <w:r w:rsidR="00726393" w:rsidRPr="00C24540">
        <w:t>for a current year submit and update</w:t>
      </w:r>
      <w:r w:rsidR="00916E89" w:rsidRPr="00C24540">
        <w:t xml:space="preserve"> action</w:t>
      </w:r>
      <w:r w:rsidR="00726393" w:rsidRPr="00C24540">
        <w:t xml:space="preserve">, </w:t>
      </w:r>
      <w:r w:rsidRPr="00C24540">
        <w:t xml:space="preserve">cannot be greater than </w:t>
      </w:r>
      <w:r w:rsidR="00880E07" w:rsidRPr="00C24540">
        <w:t>the total reportable income</w:t>
      </w:r>
      <w:r w:rsidR="00906635" w:rsidRPr="00C24540">
        <w:t xml:space="preserve">. </w:t>
      </w:r>
      <w:r w:rsidR="00DE4AD6" w:rsidRPr="00C24540">
        <w:t>The YTD amount</w:t>
      </w:r>
      <w:r w:rsidR="0043151F" w:rsidRPr="00C24540">
        <w:t xml:space="preserve"> may be greater than total reported income for prior FY updates (</w:t>
      </w:r>
      <w:r w:rsidR="00617FD1">
        <w:t>for example;</w:t>
      </w:r>
      <w:r w:rsidR="0043151F" w:rsidRPr="00C24540">
        <w:t xml:space="preserve"> recovery of a prior FY overpayment).</w:t>
      </w:r>
    </w:p>
    <w:p w14:paraId="2751DEB9" w14:textId="6DA028FA" w:rsidR="00F64359" w:rsidRPr="002B0617" w:rsidRDefault="00F64359" w:rsidP="004E1335">
      <w:pPr>
        <w:pStyle w:val="ListNumber"/>
      </w:pPr>
      <w:r w:rsidRPr="002B0617">
        <w:t xml:space="preserve"> </w:t>
      </w:r>
      <w:r w:rsidR="007774F8">
        <w:t>T</w:t>
      </w:r>
      <w:r w:rsidRPr="002B0617">
        <w:t xml:space="preserve">he Child Support deduction types </w:t>
      </w:r>
      <w:r w:rsidR="006B06D7" w:rsidRPr="002B0617">
        <w:t>D</w:t>
      </w:r>
      <w:r w:rsidRPr="002B0617">
        <w:t xml:space="preserve"> (Child Support Deduction) and G (Child Support Garnishee):</w:t>
      </w:r>
    </w:p>
    <w:p w14:paraId="0ADA257F" w14:textId="602FE32C" w:rsidR="005A4FCE" w:rsidRDefault="008C17C9" w:rsidP="00F9024B">
      <w:pPr>
        <w:pStyle w:val="ListNumber2"/>
      </w:pPr>
      <w:r w:rsidRPr="002B0617">
        <w:t>The YTD amounts must only include the deduction or garnishee amounts notified by Child Support and must not include</w:t>
      </w:r>
      <w:r w:rsidR="005A4FCE" w:rsidRPr="002B0617">
        <w:t xml:space="preserve"> any amounts that may have been deducted upon request by the employee (voluntary child support deductions).</w:t>
      </w:r>
    </w:p>
    <w:p w14:paraId="282AF5B6" w14:textId="5DB9BACC" w:rsidR="009B4554" w:rsidRPr="002B0617" w:rsidRDefault="00681997" w:rsidP="00F9024B">
      <w:pPr>
        <w:pStyle w:val="ListNumber2"/>
      </w:pPr>
      <w:r>
        <w:t>There are special rules for correcting the YTD amounts previously reported</w:t>
      </w:r>
      <w:r w:rsidR="00B4659F">
        <w:t xml:space="preserve"> for Child Support Garnishees and Child Support Deductions</w:t>
      </w:r>
      <w:r w:rsidR="00570D26">
        <w:t xml:space="preserve">. Refer to section </w:t>
      </w:r>
      <w:r w:rsidR="00315675" w:rsidRPr="00596D1A">
        <w:rPr>
          <w:rStyle w:val="SmartLink"/>
        </w:rPr>
        <w:fldChar w:fldCharType="begin"/>
      </w:r>
      <w:r w:rsidR="00315675" w:rsidRPr="00596D1A">
        <w:rPr>
          <w:rStyle w:val="SmartLink"/>
        </w:rPr>
        <w:instrText xml:space="preserve"> REF _Ref55292097 \r \h </w:instrText>
      </w:r>
      <w:r w:rsidR="00315675" w:rsidRPr="00596D1A">
        <w:rPr>
          <w:rStyle w:val="SmartLink"/>
        </w:rPr>
      </w:r>
      <w:r w:rsidR="00315675" w:rsidRPr="00596D1A">
        <w:rPr>
          <w:rStyle w:val="SmartLink"/>
        </w:rPr>
        <w:fldChar w:fldCharType="separate"/>
      </w:r>
      <w:r w:rsidR="00C14FEC">
        <w:rPr>
          <w:rStyle w:val="SmartLink"/>
        </w:rPr>
        <w:t>5.11.8</w:t>
      </w:r>
      <w:r w:rsidR="00315675" w:rsidRPr="00596D1A">
        <w:rPr>
          <w:rStyle w:val="SmartLink"/>
        </w:rPr>
        <w:fldChar w:fldCharType="end"/>
      </w:r>
      <w:r w:rsidR="00315675" w:rsidRPr="00596D1A">
        <w:rPr>
          <w:rStyle w:val="SmartLink"/>
        </w:rPr>
        <w:t xml:space="preserve"> </w:t>
      </w:r>
      <w:r w:rsidR="00315675" w:rsidRPr="00F22CE4">
        <w:rPr>
          <w:rStyle w:val="SmartLink"/>
        </w:rPr>
        <w:fldChar w:fldCharType="begin"/>
      </w:r>
      <w:r w:rsidR="00315675" w:rsidRPr="00F22CE4">
        <w:rPr>
          <w:rStyle w:val="SmartLink"/>
        </w:rPr>
        <w:instrText xml:space="preserve"> REF _Ref55292097 \h </w:instrText>
      </w:r>
      <w:r w:rsidR="00F22CE4">
        <w:rPr>
          <w:rStyle w:val="SmartLink"/>
        </w:rPr>
        <w:instrText xml:space="preserve"> \* MERGEFORMAT </w:instrText>
      </w:r>
      <w:r w:rsidR="00315675" w:rsidRPr="00F22CE4">
        <w:rPr>
          <w:rStyle w:val="SmartLink"/>
        </w:rPr>
      </w:r>
      <w:r w:rsidR="00315675" w:rsidRPr="00F22CE4">
        <w:rPr>
          <w:rStyle w:val="SmartLink"/>
        </w:rPr>
        <w:fldChar w:fldCharType="separate"/>
      </w:r>
      <w:r w:rsidR="00C14FEC" w:rsidRPr="00C14FEC">
        <w:rPr>
          <w:rStyle w:val="SmartLink"/>
        </w:rPr>
        <w:t>Child Support Corrections</w:t>
      </w:r>
      <w:r w:rsidR="00315675" w:rsidRPr="00F22CE4">
        <w:rPr>
          <w:rStyle w:val="SmartLink"/>
        </w:rPr>
        <w:fldChar w:fldCharType="end"/>
      </w:r>
      <w:r w:rsidR="00E95E88">
        <w:t>.</w:t>
      </w:r>
    </w:p>
    <w:p w14:paraId="6DDD2BC9" w14:textId="77777777" w:rsidR="00DE4AD6" w:rsidRPr="00890B9D" w:rsidRDefault="00DE4AD6" w:rsidP="004E1335">
      <w:pPr>
        <w:pStyle w:val="ListNumber"/>
      </w:pPr>
      <w:r w:rsidRPr="00890B9D">
        <w:t>Only valid deduction types may be reported.</w:t>
      </w:r>
    </w:p>
    <w:p w14:paraId="58E5B621" w14:textId="69374B57" w:rsidR="000F1069" w:rsidRDefault="000F1069">
      <w:pPr>
        <w:pStyle w:val="Cross-Reference"/>
      </w:pPr>
      <w:r w:rsidRPr="00890B9D">
        <w:t xml:space="preserve">Refer to context in section </w:t>
      </w:r>
      <w:r w:rsidR="00880DB2" w:rsidRPr="00596D1A">
        <w:rPr>
          <w:rStyle w:val="SmartLink"/>
        </w:rPr>
        <w:fldChar w:fldCharType="begin"/>
      </w:r>
      <w:r w:rsidR="00880DB2" w:rsidRPr="00596D1A">
        <w:rPr>
          <w:rStyle w:val="SmartLink"/>
        </w:rPr>
        <w:instrText xml:space="preserve"> REF _Ref33892740 \w \h </w:instrText>
      </w:r>
      <w:r w:rsidR="00880DB2" w:rsidRPr="00596D1A">
        <w:rPr>
          <w:rStyle w:val="SmartLink"/>
        </w:rPr>
      </w:r>
      <w:r w:rsidR="00880DB2" w:rsidRPr="00596D1A">
        <w:rPr>
          <w:rStyle w:val="SmartLink"/>
        </w:rPr>
        <w:fldChar w:fldCharType="separate"/>
      </w:r>
      <w:r w:rsidR="00C14FEC">
        <w:rPr>
          <w:rStyle w:val="SmartLink"/>
        </w:rPr>
        <w:t>4.9.1</w:t>
      </w:r>
      <w:r w:rsidR="00880DB2" w:rsidRPr="00596D1A">
        <w:rPr>
          <w:rStyle w:val="SmartLink"/>
        </w:rPr>
        <w:fldChar w:fldCharType="end"/>
      </w:r>
      <w:r w:rsidR="00D55FAE" w:rsidRPr="00596D1A">
        <w:rPr>
          <w:rStyle w:val="SmartLink"/>
        </w:rPr>
        <w:t xml:space="preserve"> </w:t>
      </w:r>
      <w:r w:rsidR="00496B5D" w:rsidRPr="00596D1A">
        <w:rPr>
          <w:rStyle w:val="SmartLink"/>
        </w:rPr>
        <w:fldChar w:fldCharType="begin" w:fldLock="1"/>
      </w:r>
      <w:r w:rsidR="00496B5D" w:rsidRPr="00596D1A">
        <w:rPr>
          <w:rStyle w:val="SmartLink"/>
        </w:rPr>
        <w:instrText xml:space="preserve"> REF _Ref33892743 \h </w:instrText>
      </w:r>
      <w:r w:rsidR="00496B5D" w:rsidRPr="00596D1A">
        <w:rPr>
          <w:rStyle w:val="SmartLink"/>
        </w:rPr>
      </w:r>
      <w:r w:rsidR="00496B5D" w:rsidRPr="00596D1A">
        <w:rPr>
          <w:rStyle w:val="SmartLink"/>
        </w:rPr>
        <w:fldChar w:fldCharType="separate"/>
      </w:r>
      <w:r w:rsidR="00496B5D" w:rsidRPr="00596D1A">
        <w:rPr>
          <w:rStyle w:val="SmartLink"/>
        </w:rPr>
        <w:t>Deductions</w:t>
      </w:r>
      <w:r w:rsidR="00496B5D" w:rsidRPr="00596D1A">
        <w:rPr>
          <w:rStyle w:val="SmartLink"/>
        </w:rPr>
        <w:fldChar w:fldCharType="end"/>
      </w:r>
      <w:r w:rsidR="00D55FAE" w:rsidRPr="00890B9D">
        <w:t>.</w:t>
      </w:r>
    </w:p>
    <w:p w14:paraId="1A88F90B" w14:textId="3322117F" w:rsidR="00C9276B" w:rsidRPr="00890B9D" w:rsidRDefault="00C9276B">
      <w:pPr>
        <w:pStyle w:val="Cross-Reference"/>
      </w:pPr>
      <w:r>
        <w:t xml:space="preserve">Refer </w:t>
      </w:r>
      <w:r w:rsidR="00232820">
        <w:t>to the</w:t>
      </w:r>
      <w:r w:rsidR="00201FF1">
        <w:t xml:space="preserve"> ATO</w:t>
      </w:r>
      <w:r w:rsidR="00232820">
        <w:t xml:space="preserve"> </w:t>
      </w:r>
      <w:r w:rsidR="006E13BB">
        <w:t>Position Paper</w:t>
      </w:r>
      <w:r w:rsidR="00EC7882">
        <w:t xml:space="preserve"> on </w:t>
      </w:r>
      <w:hyperlink r:id="rId147" w:history="1">
        <w:r w:rsidR="009063ED" w:rsidRPr="009063ED">
          <w:rPr>
            <w:rStyle w:val="Hyperlink"/>
          </w:rPr>
          <w:t>Other Components</w:t>
        </w:r>
      </w:hyperlink>
      <w:r w:rsidR="00564ADB">
        <w:rPr>
          <w:rStyle w:val="Hyperlink"/>
        </w:rPr>
        <w:t>.</w:t>
      </w:r>
    </w:p>
    <w:p w14:paraId="7F88F06B" w14:textId="773F6980" w:rsidR="00B42F63" w:rsidRPr="00890B9D" w:rsidRDefault="003C57ED" w:rsidP="004A0EAE">
      <w:pPr>
        <w:pStyle w:val="Heading3"/>
      </w:pPr>
      <w:bookmarkStart w:id="1294" w:name="_Ref33887183"/>
      <w:bookmarkStart w:id="1295" w:name="_Ref33887185"/>
      <w:r w:rsidRPr="00890B9D">
        <w:t>Super Entitlements</w:t>
      </w:r>
      <w:bookmarkEnd w:id="1294"/>
      <w:bookmarkEnd w:id="1295"/>
    </w:p>
    <w:p w14:paraId="32AAF376" w14:textId="12663264" w:rsidR="00FD0B39" w:rsidRDefault="008C427C" w:rsidP="00BC1204">
      <w:pPr>
        <w:pStyle w:val="Heading4"/>
      </w:pPr>
      <w:bookmarkStart w:id="1296" w:name="_Ref237532955"/>
      <w:r>
        <w:t>Pre-</w:t>
      </w:r>
      <w:r w:rsidR="00501D16">
        <w:t>1 July</w:t>
      </w:r>
      <w:r w:rsidR="002F115E">
        <w:t xml:space="preserve"> 2026</w:t>
      </w:r>
      <w:r w:rsidR="00501D16">
        <w:t xml:space="preserve"> </w:t>
      </w:r>
      <w:r w:rsidR="002F115E">
        <w:t>payment dates</w:t>
      </w:r>
      <w:bookmarkEnd w:id="1296"/>
      <w:r w:rsidR="002F115E">
        <w:t xml:space="preserve"> </w:t>
      </w:r>
    </w:p>
    <w:p w14:paraId="034DEEEF" w14:textId="6F346CB5" w:rsidR="007F7704" w:rsidRDefault="007F7704" w:rsidP="004E1335">
      <w:pPr>
        <w:pStyle w:val="ListNumber"/>
        <w:numPr>
          <w:ilvl w:val="0"/>
          <w:numId w:val="0"/>
        </w:numPr>
      </w:pPr>
      <w:bookmarkStart w:id="1297" w:name="_Hlk207271640"/>
      <w:r>
        <w:t xml:space="preserve">Rules for super entitlement reporting up </w:t>
      </w:r>
      <w:r w:rsidR="00CF1268">
        <w:t>to 30 June 2026.</w:t>
      </w:r>
      <w:bookmarkEnd w:id="1297"/>
    </w:p>
    <w:p w14:paraId="58E01328" w14:textId="75135F69" w:rsidR="009D1DF0" w:rsidRPr="00E42F67" w:rsidRDefault="009D1DF0" w:rsidP="004E1335">
      <w:pPr>
        <w:pStyle w:val="ListNumber"/>
        <w:numPr>
          <w:ilvl w:val="0"/>
          <w:numId w:val="122"/>
        </w:numPr>
      </w:pPr>
      <w:r w:rsidRPr="00E42F67">
        <w:t xml:space="preserve">When a payer calculates their superannuation liability in accordance with their obligations, either under the SGAA or an industrial instrument, then they should report the YTD </w:t>
      </w:r>
      <w:r w:rsidR="00E42F67" w:rsidRPr="00E42F67">
        <w:t>amount for each payee in that pay event.</w:t>
      </w:r>
    </w:p>
    <w:p w14:paraId="0E560EDC" w14:textId="0C76A33F" w:rsidR="00BC33F7" w:rsidRPr="00C24540" w:rsidRDefault="009D1DF0" w:rsidP="008B2DA7">
      <w:pPr>
        <w:pStyle w:val="ListNumber2"/>
      </w:pPr>
      <w:r w:rsidRPr="00805BA8">
        <w:t xml:space="preserve">amount for each payee in that pay event. </w:t>
      </w:r>
      <w:r w:rsidR="00BC33F7" w:rsidRPr="00C24540">
        <w:t xml:space="preserve">These YTD amounts may be less than a previous report (for </w:t>
      </w:r>
      <w:r w:rsidR="007E1C39" w:rsidRPr="00C24540">
        <w:t>example</w:t>
      </w:r>
      <w:r w:rsidR="007E1C39">
        <w:t>,</w:t>
      </w:r>
      <w:r w:rsidR="00BC33F7" w:rsidRPr="00C24540">
        <w:t xml:space="preserve"> recovery of a current year overpayment).</w:t>
      </w:r>
    </w:p>
    <w:p w14:paraId="3E3F64AD" w14:textId="77777777" w:rsidR="00A675E4" w:rsidRDefault="00BC33F7" w:rsidP="008B2DA7">
      <w:pPr>
        <w:pStyle w:val="ListNumber2"/>
      </w:pPr>
      <w:r w:rsidRPr="00C24540">
        <w:lastRenderedPageBreak/>
        <w:t>These YTD amounts may not be negative</w:t>
      </w:r>
      <w:r w:rsidR="00A675E4">
        <w:t>.</w:t>
      </w:r>
    </w:p>
    <w:p w14:paraId="1684BE54" w14:textId="38E3A5FB" w:rsidR="00BC33F7" w:rsidRPr="00C24540" w:rsidRDefault="00BC33F7" w:rsidP="008B2DA7">
      <w:pPr>
        <w:pStyle w:val="ListNumber2"/>
      </w:pPr>
      <w:r w:rsidRPr="00C24540">
        <w:t xml:space="preserve"> </w:t>
      </w:r>
      <w:r w:rsidR="00A675E4">
        <w:t>If</w:t>
      </w:r>
      <w:r w:rsidRPr="00C24540">
        <w:t xml:space="preserve"> there is a recovery of a prior year amount, </w:t>
      </w:r>
      <w:r w:rsidR="008D0305">
        <w:t>report zero for the current financial year and amend the prior financial year Income Statement</w:t>
      </w:r>
      <w:r w:rsidRPr="00C24540">
        <w:t>.</w:t>
      </w:r>
    </w:p>
    <w:p w14:paraId="7D865D07" w14:textId="1063730A" w:rsidR="00BC33F7" w:rsidRPr="00557AC2" w:rsidRDefault="00BC33F7" w:rsidP="004E1335">
      <w:pPr>
        <w:pStyle w:val="ListNumber"/>
      </w:pPr>
      <w:r w:rsidRPr="00557AC2">
        <w:t>Only valid super entitlement types may be reported.</w:t>
      </w:r>
    </w:p>
    <w:p w14:paraId="26ABBE72" w14:textId="627250D6" w:rsidR="00BC33F7" w:rsidRDefault="00BC33F7" w:rsidP="004E1335">
      <w:pPr>
        <w:pStyle w:val="ListNumber"/>
      </w:pPr>
      <w:r w:rsidRPr="00557AC2">
        <w:t xml:space="preserve">Where the payer cannot report </w:t>
      </w:r>
      <w:r w:rsidR="001F5471">
        <w:t>s</w:t>
      </w:r>
      <w:r w:rsidRPr="00557AC2">
        <w:t xml:space="preserve">uperannuation </w:t>
      </w:r>
      <w:r w:rsidR="001F5471">
        <w:t>l</w:t>
      </w:r>
      <w:r w:rsidRPr="00557AC2">
        <w:t xml:space="preserve">iability, they must report the YTD OTE amount. </w:t>
      </w:r>
    </w:p>
    <w:p w14:paraId="64B3863B" w14:textId="569415CE" w:rsidR="00543C77" w:rsidRPr="00557AC2" w:rsidRDefault="00543C77" w:rsidP="004E1335">
      <w:pPr>
        <w:pStyle w:val="ListNumber"/>
      </w:pPr>
      <w:r>
        <w:t>Note:</w:t>
      </w:r>
      <w:r w:rsidR="001F4626">
        <w:t xml:space="preserve"> </w:t>
      </w:r>
      <w:r>
        <w:t xml:space="preserve">OTE will not be </w:t>
      </w:r>
      <w:r w:rsidR="003840CC">
        <w:t>accepted</w:t>
      </w:r>
      <w:r>
        <w:t xml:space="preserve"> for payment dates post-30 June 2027.</w:t>
      </w:r>
    </w:p>
    <w:p w14:paraId="25B5DA48" w14:textId="70071381" w:rsidR="00BC33F7" w:rsidRPr="00557AC2" w:rsidRDefault="00BC33F7" w:rsidP="004E1335">
      <w:pPr>
        <w:pStyle w:val="ListNumber"/>
      </w:pPr>
      <w:r>
        <w:t xml:space="preserve">A </w:t>
      </w:r>
      <w:r w:rsidR="005F4641">
        <w:t>payer</w:t>
      </w:r>
      <w:r>
        <w:t xml:space="preserve"> can choose to report both OTE and </w:t>
      </w:r>
      <w:r w:rsidR="00AA20AD">
        <w:t>s</w:t>
      </w:r>
      <w:r w:rsidR="33EEA624">
        <w:t>uper</w:t>
      </w:r>
      <w:r w:rsidR="00882F43">
        <w:t>annuation</w:t>
      </w:r>
      <w:r w:rsidR="33EEA624">
        <w:t xml:space="preserve"> </w:t>
      </w:r>
      <w:r w:rsidR="00AA20AD">
        <w:t>l</w:t>
      </w:r>
      <w:r w:rsidR="33EEA624">
        <w:t xml:space="preserve">iability </w:t>
      </w:r>
      <w:r>
        <w:t>amounts, if their payroll solution stores both</w:t>
      </w:r>
      <w:r w:rsidR="00A13D2A">
        <w:t xml:space="preserve"> up to 30 June 202</w:t>
      </w:r>
      <w:r w:rsidR="00CF1268">
        <w:t>6</w:t>
      </w:r>
      <w:r w:rsidR="00A13D2A">
        <w:t>.</w:t>
      </w:r>
    </w:p>
    <w:p w14:paraId="4C83BED8" w14:textId="77777777" w:rsidR="00BC33F7" w:rsidRPr="00557AC2" w:rsidRDefault="00BC33F7" w:rsidP="004E1335">
      <w:pPr>
        <w:pStyle w:val="ListNumber"/>
      </w:pPr>
      <w:bookmarkStart w:id="1298" w:name="_Hlk207978801"/>
      <w:r>
        <w:t xml:space="preserve">If the </w:t>
      </w:r>
      <w:r w:rsidR="005F4641">
        <w:t>payer</w:t>
      </w:r>
      <w:r>
        <w:t xml:space="preserve"> pays above the minimum SG liability, then the </w:t>
      </w:r>
      <w:r w:rsidR="005F4641">
        <w:t>payer</w:t>
      </w:r>
      <w:r>
        <w:t xml:space="preserve"> may report this higher amount.</w:t>
      </w:r>
    </w:p>
    <w:bookmarkEnd w:id="1298"/>
    <w:p w14:paraId="479804E0" w14:textId="77777777" w:rsidR="00BC33F7" w:rsidRPr="00557AC2" w:rsidRDefault="00BC33F7" w:rsidP="004E1335">
      <w:pPr>
        <w:pStyle w:val="ListNumber"/>
      </w:pPr>
      <w:r w:rsidRPr="00557AC2">
        <w:t>Until an amount is required to be calculated, then zero should be reported.</w:t>
      </w:r>
    </w:p>
    <w:p w14:paraId="2DFFD2ED" w14:textId="77777777" w:rsidR="00BC33F7" w:rsidRPr="00557AC2" w:rsidRDefault="00BC33F7" w:rsidP="004E1335">
      <w:pPr>
        <w:pStyle w:val="ListNumber"/>
      </w:pPr>
      <w:r w:rsidRPr="00557AC2">
        <w:t xml:space="preserve">If the YTD amount is zero, then this is the amount reported. </w:t>
      </w:r>
    </w:p>
    <w:p w14:paraId="4A4BA7DD" w14:textId="77777777" w:rsidR="00BC33F7" w:rsidRPr="00557AC2" w:rsidRDefault="00BC33F7" w:rsidP="004E1335">
      <w:pPr>
        <w:pStyle w:val="ListNumber"/>
      </w:pPr>
      <w:r w:rsidRPr="00557AC2">
        <w:t xml:space="preserve">If the </w:t>
      </w:r>
      <w:r w:rsidR="005F4641" w:rsidRPr="00557AC2">
        <w:t>payer</w:t>
      </w:r>
      <w:r w:rsidRPr="00557AC2">
        <w:t xml:space="preserve"> calculates an OTE amount higher than defined in SGR 2009/2, then the </w:t>
      </w:r>
      <w:r w:rsidR="005F4641" w:rsidRPr="00557AC2">
        <w:t>payer</w:t>
      </w:r>
      <w:r w:rsidRPr="00557AC2">
        <w:t xml:space="preserve"> may report this higher amount. </w:t>
      </w:r>
    </w:p>
    <w:p w14:paraId="537393FD" w14:textId="76667E9B" w:rsidR="00BC33F7" w:rsidRPr="00557AC2" w:rsidRDefault="00BC33F7" w:rsidP="004E1335">
      <w:pPr>
        <w:pStyle w:val="ListNumber"/>
      </w:pPr>
      <w:r w:rsidRPr="00557AC2">
        <w:t>If OTE is capped for the maximum contribution base, then report that capped amount.</w:t>
      </w:r>
    </w:p>
    <w:p w14:paraId="14012E6C" w14:textId="0FC54F6D" w:rsidR="00BC33F7" w:rsidRPr="00557AC2" w:rsidRDefault="00BC33F7" w:rsidP="004E1335">
      <w:pPr>
        <w:pStyle w:val="ListNumber"/>
      </w:pPr>
      <w:r w:rsidRPr="00557AC2">
        <w:t xml:space="preserve">Where the </w:t>
      </w:r>
      <w:r w:rsidR="005F4641" w:rsidRPr="00557AC2">
        <w:t>payee</w:t>
      </w:r>
      <w:r w:rsidRPr="00557AC2">
        <w:t xml:space="preserve"> is a member of a defined benefit fund and the </w:t>
      </w:r>
      <w:r w:rsidR="005F4641" w:rsidRPr="00557AC2">
        <w:t>payer</w:t>
      </w:r>
      <w:r w:rsidRPr="00557AC2">
        <w:t xml:space="preserve"> provides a superannuation contribution for the </w:t>
      </w:r>
      <w:r w:rsidR="005F4641" w:rsidRPr="00557AC2">
        <w:t>payee</w:t>
      </w:r>
      <w:r w:rsidRPr="00557AC2">
        <w:t xml:space="preserve"> then this amount is reported, otherwise they report zero as the </w:t>
      </w:r>
      <w:r w:rsidR="008C5294">
        <w:t>s</w:t>
      </w:r>
      <w:r w:rsidRPr="00557AC2">
        <w:t>uper</w:t>
      </w:r>
      <w:r w:rsidR="00282839">
        <w:t>annuation</w:t>
      </w:r>
      <w:r w:rsidRPr="00557AC2">
        <w:t xml:space="preserve"> </w:t>
      </w:r>
      <w:r w:rsidR="008C5294">
        <w:t>l</w:t>
      </w:r>
      <w:r w:rsidRPr="00557AC2">
        <w:t xml:space="preserve">iability amount. This would usually correspond to the </w:t>
      </w:r>
      <w:r w:rsidR="00FD0B39" w:rsidRPr="00557AC2">
        <w:t>year-to-date</w:t>
      </w:r>
      <w:r w:rsidRPr="00557AC2">
        <w:t xml:space="preserve"> amount shown on the </w:t>
      </w:r>
      <w:r w:rsidR="007F1E62">
        <w:t>payees</w:t>
      </w:r>
      <w:r w:rsidR="00B93AFB">
        <w:t>’</w:t>
      </w:r>
      <w:r w:rsidRPr="00557AC2">
        <w:t xml:space="preserve"> payslip.</w:t>
      </w:r>
    </w:p>
    <w:p w14:paraId="0C5EB317" w14:textId="2D4C019D" w:rsidR="00BC33F7" w:rsidRDefault="00BC33F7" w:rsidP="004E1335">
      <w:pPr>
        <w:pStyle w:val="ListNumber"/>
      </w:pPr>
      <w:r w:rsidRPr="00557AC2">
        <w:t xml:space="preserve">If a payer chooses to voluntarily report </w:t>
      </w:r>
      <w:r w:rsidR="008C5294">
        <w:t>s</w:t>
      </w:r>
      <w:r w:rsidRPr="00557AC2">
        <w:t>uper</w:t>
      </w:r>
      <w:r w:rsidR="00282839">
        <w:t>annuation</w:t>
      </w:r>
      <w:r w:rsidRPr="00557AC2">
        <w:t xml:space="preserve"> </w:t>
      </w:r>
      <w:r w:rsidR="008C5294">
        <w:t>l</w:t>
      </w:r>
      <w:r w:rsidRPr="00557AC2">
        <w:t>iability for contractors, then no reportable income can be reported, their ABN must be reported, and their Tax Treatment code must be DZXXXX.</w:t>
      </w:r>
    </w:p>
    <w:p w14:paraId="5912DBB7" w14:textId="77777777" w:rsidR="00FD0B39" w:rsidRDefault="00FD0B39" w:rsidP="004E1335">
      <w:pPr>
        <w:pStyle w:val="ListNumber"/>
        <w:numPr>
          <w:ilvl w:val="0"/>
          <w:numId w:val="0"/>
        </w:numPr>
      </w:pPr>
    </w:p>
    <w:p w14:paraId="66D8A20C" w14:textId="4806C374" w:rsidR="00FD0B39" w:rsidRDefault="002F115E" w:rsidP="00BC1204">
      <w:pPr>
        <w:pStyle w:val="Heading4"/>
      </w:pPr>
      <w:bookmarkStart w:id="1299" w:name="_Qualifying_Earnings_reporting"/>
      <w:bookmarkStart w:id="1300" w:name="_Ref237533005"/>
      <w:bookmarkEnd w:id="1299"/>
      <w:r>
        <w:t>Post-30 June 2026 payment dates</w:t>
      </w:r>
      <w:bookmarkEnd w:id="1300"/>
    </w:p>
    <w:p w14:paraId="013CB216" w14:textId="77777777" w:rsidR="00794B1F" w:rsidRPr="00BC1204" w:rsidRDefault="00794B1F" w:rsidP="00BC1204">
      <w:pPr>
        <w:pStyle w:val="NormalWeb"/>
        <w:pBdr>
          <w:top w:val="single" w:sz="4" w:space="1" w:color="auto"/>
          <w:left w:val="single" w:sz="4" w:space="4" w:color="auto"/>
          <w:bottom w:val="single" w:sz="4" w:space="1" w:color="auto"/>
          <w:right w:val="single" w:sz="4" w:space="4" w:color="auto"/>
        </w:pBdr>
        <w:shd w:val="clear" w:color="auto" w:fill="D4EAF3" w:themeFill="accent1" w:themeFillTint="33"/>
        <w:spacing w:after="0" w:afterAutospacing="0"/>
        <w:rPr>
          <w:rFonts w:ascii="Arial" w:hAnsi="Arial" w:cs="Arial"/>
          <w:b/>
          <w:bCs/>
          <w:sz w:val="20"/>
          <w:szCs w:val="20"/>
        </w:rPr>
      </w:pPr>
      <w:r w:rsidRPr="00BC1204">
        <w:rPr>
          <w:rFonts w:ascii="Arial" w:hAnsi="Arial" w:cs="Arial"/>
          <w:b/>
          <w:bCs/>
          <w:sz w:val="20"/>
          <w:szCs w:val="20"/>
        </w:rPr>
        <w:t>Compliance note</w:t>
      </w:r>
    </w:p>
    <w:p w14:paraId="3A87F54F" w14:textId="2D9A03D2" w:rsidR="001402B6" w:rsidRPr="00BC1204" w:rsidRDefault="00C95421" w:rsidP="00BC1204">
      <w:pPr>
        <w:pStyle w:val="NormalWeb"/>
        <w:pBdr>
          <w:top w:val="single" w:sz="4" w:space="1" w:color="auto"/>
          <w:left w:val="single" w:sz="4" w:space="4" w:color="auto"/>
          <w:bottom w:val="single" w:sz="4" w:space="1" w:color="auto"/>
          <w:right w:val="single" w:sz="4" w:space="4" w:color="auto"/>
        </w:pBdr>
        <w:shd w:val="clear" w:color="auto" w:fill="D4EAF3" w:themeFill="accent1" w:themeFillTint="33"/>
        <w:spacing w:before="0" w:beforeAutospacing="0"/>
        <w:rPr>
          <w:rFonts w:ascii="Arial" w:eastAsiaTheme="minorHAnsi" w:hAnsi="Arial" w:cs="Arial"/>
          <w:i/>
          <w:iCs/>
          <w:color w:val="000000" w:themeColor="text1"/>
          <w:sz w:val="20"/>
          <w:szCs w:val="20"/>
          <w:lang w:eastAsia="ja-JP"/>
        </w:rPr>
      </w:pPr>
      <w:r w:rsidRPr="00BC1204">
        <w:rPr>
          <w:rFonts w:ascii="Arial" w:eastAsiaTheme="minorHAnsi" w:hAnsi="Arial" w:cs="Arial"/>
          <w:i/>
          <w:iCs/>
          <w:color w:val="000000" w:themeColor="text1"/>
          <w:sz w:val="20"/>
          <w:szCs w:val="20"/>
          <w:lang w:eastAsia="ja-JP"/>
        </w:rPr>
        <w:t xml:space="preserve">The </w:t>
      </w:r>
      <w:r w:rsidR="001402B6" w:rsidRPr="00BC1204">
        <w:rPr>
          <w:rFonts w:ascii="Arial" w:eastAsiaTheme="minorHAnsi" w:hAnsi="Arial" w:cs="Arial"/>
          <w:i/>
          <w:iCs/>
          <w:color w:val="000000" w:themeColor="text1"/>
          <w:sz w:val="20"/>
          <w:szCs w:val="20"/>
          <w:lang w:eastAsia="ja-JP"/>
        </w:rPr>
        <w:t xml:space="preserve">ATO requires employers to report both </w:t>
      </w:r>
      <w:r w:rsidR="0031662F">
        <w:rPr>
          <w:rFonts w:ascii="Arial" w:eastAsiaTheme="minorHAnsi" w:hAnsi="Arial" w:cs="Arial"/>
          <w:i/>
          <w:iCs/>
          <w:color w:val="000000" w:themeColor="text1"/>
          <w:sz w:val="20"/>
          <w:szCs w:val="20"/>
          <w:lang w:eastAsia="ja-JP"/>
        </w:rPr>
        <w:t>q</w:t>
      </w:r>
      <w:r w:rsidR="001402B6" w:rsidRPr="00BC1204">
        <w:rPr>
          <w:rFonts w:ascii="Arial" w:eastAsiaTheme="minorHAnsi" w:hAnsi="Arial" w:cs="Arial"/>
          <w:i/>
          <w:iCs/>
          <w:color w:val="000000" w:themeColor="text1"/>
          <w:sz w:val="20"/>
          <w:szCs w:val="20"/>
          <w:lang w:eastAsia="ja-JP"/>
        </w:rPr>
        <w:t xml:space="preserve">ualifying </w:t>
      </w:r>
      <w:r w:rsidR="0031662F">
        <w:rPr>
          <w:rFonts w:ascii="Arial" w:eastAsiaTheme="minorHAnsi" w:hAnsi="Arial" w:cs="Arial"/>
          <w:i/>
          <w:iCs/>
          <w:color w:val="000000" w:themeColor="text1"/>
          <w:sz w:val="20"/>
          <w:szCs w:val="20"/>
          <w:lang w:eastAsia="ja-JP"/>
        </w:rPr>
        <w:t>e</w:t>
      </w:r>
      <w:r w:rsidR="001402B6" w:rsidRPr="00BC1204">
        <w:rPr>
          <w:rFonts w:ascii="Arial" w:eastAsiaTheme="minorHAnsi" w:hAnsi="Arial" w:cs="Arial"/>
          <w:i/>
          <w:iCs/>
          <w:color w:val="000000" w:themeColor="text1"/>
          <w:sz w:val="20"/>
          <w:szCs w:val="20"/>
          <w:lang w:eastAsia="ja-JP"/>
        </w:rPr>
        <w:t>arnings and </w:t>
      </w:r>
      <w:r w:rsidR="00B929BB">
        <w:rPr>
          <w:rFonts w:ascii="Arial" w:eastAsiaTheme="minorHAnsi" w:hAnsi="Arial" w:cs="Arial"/>
          <w:i/>
          <w:iCs/>
          <w:color w:val="000000" w:themeColor="text1"/>
          <w:sz w:val="20"/>
          <w:szCs w:val="20"/>
          <w:lang w:eastAsia="ja-JP"/>
        </w:rPr>
        <w:t>s</w:t>
      </w:r>
      <w:r w:rsidR="001402B6" w:rsidRPr="00BC1204">
        <w:rPr>
          <w:rFonts w:ascii="Arial" w:eastAsiaTheme="minorHAnsi" w:hAnsi="Arial" w:cs="Arial"/>
          <w:i/>
          <w:iCs/>
          <w:color w:val="000000" w:themeColor="text1"/>
          <w:sz w:val="20"/>
          <w:szCs w:val="20"/>
          <w:lang w:eastAsia="ja-JP"/>
        </w:rPr>
        <w:t xml:space="preserve">uperannuation </w:t>
      </w:r>
      <w:r w:rsidR="00B929BB">
        <w:rPr>
          <w:rFonts w:ascii="Arial" w:eastAsiaTheme="minorHAnsi" w:hAnsi="Arial" w:cs="Arial"/>
          <w:i/>
          <w:iCs/>
          <w:color w:val="000000" w:themeColor="text1"/>
          <w:sz w:val="20"/>
          <w:szCs w:val="20"/>
          <w:lang w:eastAsia="ja-JP"/>
        </w:rPr>
        <w:t>l</w:t>
      </w:r>
      <w:r w:rsidR="001402B6" w:rsidRPr="00BC1204">
        <w:rPr>
          <w:rFonts w:ascii="Arial" w:eastAsiaTheme="minorHAnsi" w:hAnsi="Arial" w:cs="Arial"/>
          <w:i/>
          <w:iCs/>
          <w:color w:val="000000" w:themeColor="text1"/>
          <w:sz w:val="20"/>
          <w:szCs w:val="20"/>
          <w:lang w:eastAsia="ja-JP"/>
        </w:rPr>
        <w:t>iability for payment dates from 1 July 2026 onwards.</w:t>
      </w:r>
      <w:r w:rsidR="006F3282" w:rsidRPr="00BC1204">
        <w:rPr>
          <w:rFonts w:ascii="Arial" w:eastAsiaTheme="minorHAnsi" w:hAnsi="Arial" w:cs="Arial"/>
          <w:i/>
          <w:iCs/>
          <w:color w:val="000000" w:themeColor="text1"/>
          <w:sz w:val="20"/>
          <w:szCs w:val="20"/>
          <w:lang w:eastAsia="ja-JP"/>
        </w:rPr>
        <w:t xml:space="preserve"> </w:t>
      </w:r>
      <w:r w:rsidR="001402B6" w:rsidRPr="00BC1204">
        <w:rPr>
          <w:rFonts w:ascii="Arial" w:eastAsiaTheme="minorHAnsi" w:hAnsi="Arial" w:cs="Arial"/>
          <w:i/>
          <w:iCs/>
          <w:color w:val="000000" w:themeColor="text1"/>
          <w:sz w:val="20"/>
          <w:szCs w:val="20"/>
          <w:lang w:eastAsia="ja-JP"/>
        </w:rPr>
        <w:t>DSPs are expected to have products ready to enable their clients to start reporting from 1 July 2026.</w:t>
      </w:r>
      <w:r w:rsidR="006F3282" w:rsidRPr="00BC1204">
        <w:rPr>
          <w:rFonts w:ascii="Arial" w:eastAsiaTheme="minorHAnsi" w:hAnsi="Arial" w:cs="Arial"/>
          <w:i/>
          <w:iCs/>
          <w:color w:val="000000" w:themeColor="text1"/>
          <w:sz w:val="20"/>
          <w:szCs w:val="20"/>
          <w:lang w:eastAsia="ja-JP"/>
        </w:rPr>
        <w:t xml:space="preserve"> </w:t>
      </w:r>
      <w:r w:rsidR="001402B6" w:rsidRPr="00BC1204">
        <w:rPr>
          <w:rFonts w:ascii="Arial" w:eastAsiaTheme="minorHAnsi" w:hAnsi="Arial" w:cs="Arial"/>
          <w:i/>
          <w:iCs/>
          <w:color w:val="000000" w:themeColor="text1"/>
          <w:sz w:val="20"/>
          <w:szCs w:val="20"/>
          <w:lang w:eastAsia="ja-JP"/>
        </w:rPr>
        <w:t>Recognising that some employers may need some additional time, the ATO will not implement validation rules to reject STP lodgements which don't meet the new requirements until 1 July 2027.</w:t>
      </w:r>
      <w:r w:rsidR="006F3282" w:rsidRPr="00BC1204">
        <w:rPr>
          <w:rFonts w:ascii="Arial" w:eastAsiaTheme="minorHAnsi" w:hAnsi="Arial" w:cs="Arial"/>
          <w:i/>
          <w:iCs/>
          <w:color w:val="000000" w:themeColor="text1"/>
          <w:sz w:val="20"/>
          <w:szCs w:val="20"/>
          <w:lang w:eastAsia="ja-JP"/>
        </w:rPr>
        <w:t xml:space="preserve"> </w:t>
      </w:r>
      <w:r w:rsidR="001402B6" w:rsidRPr="00BC1204">
        <w:rPr>
          <w:rFonts w:ascii="Arial" w:eastAsiaTheme="minorHAnsi" w:hAnsi="Arial" w:cs="Arial"/>
          <w:i/>
          <w:iCs/>
          <w:color w:val="000000" w:themeColor="text1"/>
          <w:sz w:val="20"/>
          <w:szCs w:val="20"/>
          <w:lang w:eastAsia="ja-JP"/>
        </w:rPr>
        <w:t xml:space="preserve">The ATO may still contact employers during the 2026-27 financial year who are not meeting the new reporting </w:t>
      </w:r>
      <w:proofErr w:type="gramStart"/>
      <w:r w:rsidR="001402B6" w:rsidRPr="00BC1204">
        <w:rPr>
          <w:rFonts w:ascii="Arial" w:eastAsiaTheme="minorHAnsi" w:hAnsi="Arial" w:cs="Arial"/>
          <w:i/>
          <w:iCs/>
          <w:color w:val="000000" w:themeColor="text1"/>
          <w:sz w:val="20"/>
          <w:szCs w:val="20"/>
          <w:lang w:eastAsia="ja-JP"/>
        </w:rPr>
        <w:t>requirements</w:t>
      </w:r>
      <w:proofErr w:type="gramEnd"/>
      <w:r w:rsidR="001402B6" w:rsidRPr="00BC1204">
        <w:rPr>
          <w:rFonts w:ascii="Arial" w:eastAsiaTheme="minorHAnsi" w:hAnsi="Arial" w:cs="Arial"/>
          <w:i/>
          <w:iCs/>
          <w:color w:val="000000" w:themeColor="text1"/>
          <w:sz w:val="20"/>
          <w:szCs w:val="20"/>
          <w:lang w:eastAsia="ja-JP"/>
        </w:rPr>
        <w:t xml:space="preserve"> and they could be subject to </w:t>
      </w:r>
      <w:r w:rsidR="002C6EFD">
        <w:rPr>
          <w:rFonts w:ascii="Arial" w:eastAsiaTheme="minorHAnsi" w:hAnsi="Arial" w:cs="Arial"/>
          <w:i/>
          <w:iCs/>
          <w:color w:val="000000" w:themeColor="text1"/>
          <w:sz w:val="20"/>
          <w:szCs w:val="20"/>
          <w:lang w:eastAsia="ja-JP"/>
        </w:rPr>
        <w:t>compliance action</w:t>
      </w:r>
      <w:r w:rsidR="001402B6" w:rsidRPr="00BC1204">
        <w:rPr>
          <w:rFonts w:ascii="Arial" w:eastAsiaTheme="minorHAnsi" w:hAnsi="Arial" w:cs="Arial"/>
          <w:i/>
          <w:iCs/>
          <w:color w:val="000000" w:themeColor="text1"/>
          <w:sz w:val="20"/>
          <w:szCs w:val="20"/>
          <w:lang w:eastAsia="ja-JP"/>
        </w:rPr>
        <w:t xml:space="preserve"> if they have not made a genuine effort to commence reporting </w:t>
      </w:r>
      <w:r w:rsidR="00B51190">
        <w:rPr>
          <w:rFonts w:ascii="Arial" w:eastAsiaTheme="minorHAnsi" w:hAnsi="Arial" w:cs="Arial"/>
          <w:i/>
          <w:iCs/>
          <w:color w:val="000000" w:themeColor="text1"/>
          <w:sz w:val="20"/>
          <w:szCs w:val="20"/>
          <w:lang w:eastAsia="ja-JP"/>
        </w:rPr>
        <w:t>q</w:t>
      </w:r>
      <w:r w:rsidR="001402B6" w:rsidRPr="00BC1204">
        <w:rPr>
          <w:rFonts w:ascii="Arial" w:eastAsiaTheme="minorHAnsi" w:hAnsi="Arial" w:cs="Arial"/>
          <w:i/>
          <w:iCs/>
          <w:color w:val="000000" w:themeColor="text1"/>
          <w:sz w:val="20"/>
          <w:szCs w:val="20"/>
          <w:lang w:eastAsia="ja-JP"/>
        </w:rPr>
        <w:t xml:space="preserve">ualifying </w:t>
      </w:r>
      <w:r w:rsidR="00B51190">
        <w:rPr>
          <w:rFonts w:ascii="Arial" w:eastAsiaTheme="minorHAnsi" w:hAnsi="Arial" w:cs="Arial"/>
          <w:i/>
          <w:iCs/>
          <w:color w:val="000000" w:themeColor="text1"/>
          <w:sz w:val="20"/>
          <w:szCs w:val="20"/>
          <w:lang w:eastAsia="ja-JP"/>
        </w:rPr>
        <w:t>e</w:t>
      </w:r>
      <w:r w:rsidR="001402B6" w:rsidRPr="00BC1204">
        <w:rPr>
          <w:rFonts w:ascii="Arial" w:eastAsiaTheme="minorHAnsi" w:hAnsi="Arial" w:cs="Arial"/>
          <w:i/>
          <w:iCs/>
          <w:color w:val="000000" w:themeColor="text1"/>
          <w:sz w:val="20"/>
          <w:szCs w:val="20"/>
          <w:lang w:eastAsia="ja-JP"/>
        </w:rPr>
        <w:t xml:space="preserve">arnings and </w:t>
      </w:r>
      <w:r w:rsidR="00B51190">
        <w:rPr>
          <w:rFonts w:ascii="Arial" w:eastAsiaTheme="minorHAnsi" w:hAnsi="Arial" w:cs="Arial"/>
          <w:i/>
          <w:iCs/>
          <w:color w:val="000000" w:themeColor="text1"/>
          <w:sz w:val="20"/>
          <w:szCs w:val="20"/>
          <w:lang w:eastAsia="ja-JP"/>
        </w:rPr>
        <w:t>s</w:t>
      </w:r>
      <w:r w:rsidR="001402B6" w:rsidRPr="00BC1204">
        <w:rPr>
          <w:rFonts w:ascii="Arial" w:eastAsiaTheme="minorHAnsi" w:hAnsi="Arial" w:cs="Arial"/>
          <w:i/>
          <w:iCs/>
          <w:color w:val="000000" w:themeColor="text1"/>
          <w:sz w:val="20"/>
          <w:szCs w:val="20"/>
          <w:lang w:eastAsia="ja-JP"/>
        </w:rPr>
        <w:t>uper</w:t>
      </w:r>
      <w:r w:rsidR="00B51190">
        <w:rPr>
          <w:rFonts w:ascii="Arial" w:eastAsiaTheme="minorHAnsi" w:hAnsi="Arial" w:cs="Arial"/>
          <w:i/>
          <w:iCs/>
          <w:color w:val="000000" w:themeColor="text1"/>
          <w:sz w:val="20"/>
          <w:szCs w:val="20"/>
          <w:lang w:eastAsia="ja-JP"/>
        </w:rPr>
        <w:t>annuation</w:t>
      </w:r>
      <w:r w:rsidR="001402B6" w:rsidRPr="00BC1204">
        <w:rPr>
          <w:rFonts w:ascii="Arial" w:eastAsiaTheme="minorHAnsi" w:hAnsi="Arial" w:cs="Arial"/>
          <w:i/>
          <w:iCs/>
          <w:color w:val="000000" w:themeColor="text1"/>
          <w:sz w:val="20"/>
          <w:szCs w:val="20"/>
          <w:lang w:eastAsia="ja-JP"/>
        </w:rPr>
        <w:t xml:space="preserve"> </w:t>
      </w:r>
      <w:r w:rsidR="00B51190">
        <w:rPr>
          <w:rFonts w:ascii="Arial" w:eastAsiaTheme="minorHAnsi" w:hAnsi="Arial" w:cs="Arial"/>
          <w:i/>
          <w:iCs/>
          <w:color w:val="000000" w:themeColor="text1"/>
          <w:sz w:val="20"/>
          <w:szCs w:val="20"/>
          <w:lang w:eastAsia="ja-JP"/>
        </w:rPr>
        <w:t>l</w:t>
      </w:r>
      <w:r w:rsidR="001402B6" w:rsidRPr="00BC1204">
        <w:rPr>
          <w:rFonts w:ascii="Arial" w:eastAsiaTheme="minorHAnsi" w:hAnsi="Arial" w:cs="Arial"/>
          <w:i/>
          <w:iCs/>
          <w:color w:val="000000" w:themeColor="text1"/>
          <w:sz w:val="20"/>
          <w:szCs w:val="20"/>
          <w:lang w:eastAsia="ja-JP"/>
        </w:rPr>
        <w:t>iability.</w:t>
      </w:r>
    </w:p>
    <w:p w14:paraId="5C6DFFB5" w14:textId="242FF3B2" w:rsidR="00FD0B39" w:rsidRDefault="007F7704" w:rsidP="004E1335">
      <w:pPr>
        <w:pStyle w:val="ListNumber"/>
        <w:numPr>
          <w:ilvl w:val="0"/>
          <w:numId w:val="0"/>
        </w:numPr>
      </w:pPr>
      <w:r>
        <w:t>Rules for super entitlement reporting from</w:t>
      </w:r>
      <w:r w:rsidR="00876354">
        <w:t xml:space="preserve"> </w:t>
      </w:r>
      <w:r>
        <w:t>1 July 2026.</w:t>
      </w:r>
    </w:p>
    <w:p w14:paraId="1E6E2601" w14:textId="6B344C2D" w:rsidR="007E1C39" w:rsidRPr="00557AC2" w:rsidRDefault="007E1C39" w:rsidP="004E1335">
      <w:pPr>
        <w:pStyle w:val="ListNumber"/>
        <w:numPr>
          <w:ilvl w:val="0"/>
          <w:numId w:val="118"/>
        </w:numPr>
      </w:pPr>
      <w:r w:rsidRPr="00557AC2">
        <w:t xml:space="preserve">When a payer calculates their </w:t>
      </w:r>
      <w:r w:rsidR="00F17D47">
        <w:t>s</w:t>
      </w:r>
      <w:r w:rsidRPr="00557AC2">
        <w:t xml:space="preserve">uperannuation </w:t>
      </w:r>
      <w:r w:rsidR="00F17D47">
        <w:t>l</w:t>
      </w:r>
      <w:r w:rsidRPr="00557AC2">
        <w:t>iability in accordance with their obligations</w:t>
      </w:r>
      <w:r w:rsidR="00B93AFB">
        <w:t xml:space="preserve">, either under the SGAA or an industrial instrument, </w:t>
      </w:r>
      <w:r w:rsidRPr="00557AC2">
        <w:t xml:space="preserve">then they should report the YTD amount for each payee in that pay event. </w:t>
      </w:r>
    </w:p>
    <w:p w14:paraId="02B4B8ED" w14:textId="0EC1361F" w:rsidR="007E1C39" w:rsidRPr="00C24540" w:rsidRDefault="007E1C39" w:rsidP="007E1C39">
      <w:pPr>
        <w:pStyle w:val="ListNumber2"/>
      </w:pPr>
      <w:r w:rsidRPr="00C24540">
        <w:t>These YTD amounts may be less than a previous report (for example</w:t>
      </w:r>
      <w:r>
        <w:t>,</w:t>
      </w:r>
      <w:r w:rsidRPr="00C24540">
        <w:t xml:space="preserve"> recovery of a current year overpayment).</w:t>
      </w:r>
    </w:p>
    <w:p w14:paraId="300DD16B" w14:textId="505B4678" w:rsidR="00E522D1" w:rsidRDefault="007E1C39" w:rsidP="007E1C39">
      <w:pPr>
        <w:pStyle w:val="ListNumber2"/>
      </w:pPr>
      <w:r w:rsidRPr="00C24540">
        <w:t>These YTD amounts may not be negative</w:t>
      </w:r>
      <w:r w:rsidR="00E522D1">
        <w:t>.</w:t>
      </w:r>
    </w:p>
    <w:p w14:paraId="6A27174A" w14:textId="58AB47A1" w:rsidR="007E1C39" w:rsidRPr="00C24540" w:rsidRDefault="007E1C39" w:rsidP="007E1C39">
      <w:pPr>
        <w:pStyle w:val="ListNumber2"/>
      </w:pPr>
      <w:r w:rsidRPr="00C24540">
        <w:t xml:space="preserve"> </w:t>
      </w:r>
      <w:r w:rsidR="00E522D1">
        <w:t>If</w:t>
      </w:r>
      <w:r w:rsidRPr="00C24540">
        <w:t xml:space="preserve"> there is a recovery of a prior year amount, </w:t>
      </w:r>
      <w:r>
        <w:t>report zero for the current financial year and amend the prior financial year Income Statement</w:t>
      </w:r>
      <w:r w:rsidRPr="00C24540">
        <w:t>.</w:t>
      </w:r>
    </w:p>
    <w:p w14:paraId="78B55EC1" w14:textId="3DE7C3C1" w:rsidR="007E1C39" w:rsidRPr="00557AC2" w:rsidRDefault="007164D2" w:rsidP="004E1335">
      <w:pPr>
        <w:pStyle w:val="ListNumber"/>
      </w:pPr>
      <w:r>
        <w:t xml:space="preserve">The payer must report a </w:t>
      </w:r>
      <w:r w:rsidR="00263A2E">
        <w:t>q</w:t>
      </w:r>
      <w:r>
        <w:t xml:space="preserve">ualifying </w:t>
      </w:r>
      <w:r w:rsidR="00263A2E">
        <w:t>e</w:t>
      </w:r>
      <w:r>
        <w:t>arnings amount calculated as per the definition in the SGAA</w:t>
      </w:r>
      <w:r w:rsidR="00DB0FA8">
        <w:t>.</w:t>
      </w:r>
    </w:p>
    <w:p w14:paraId="61010008" w14:textId="63BF89F2" w:rsidR="007E1C39" w:rsidRDefault="00552C85" w:rsidP="004E1335">
      <w:pPr>
        <w:pStyle w:val="ListNumber"/>
      </w:pPr>
      <w:r>
        <w:t>P</w:t>
      </w:r>
      <w:r w:rsidR="007E1C39" w:rsidRPr="00557AC2">
        <w:t>ayer</w:t>
      </w:r>
      <w:r>
        <w:t>s</w:t>
      </w:r>
      <w:r w:rsidR="007E1C39" w:rsidRPr="00557AC2">
        <w:t xml:space="preserve"> </w:t>
      </w:r>
      <w:r>
        <w:t>must</w:t>
      </w:r>
      <w:r w:rsidR="007E1C39" w:rsidRPr="00557AC2">
        <w:t xml:space="preserve"> report</w:t>
      </w:r>
      <w:r>
        <w:t xml:space="preserve"> both </w:t>
      </w:r>
      <w:r w:rsidR="00263A2E">
        <w:t>q</w:t>
      </w:r>
      <w:r w:rsidR="00882F43">
        <w:t xml:space="preserve">ualifying </w:t>
      </w:r>
      <w:r w:rsidR="00263A2E">
        <w:t>e</w:t>
      </w:r>
      <w:r w:rsidR="00882F43">
        <w:t>arnings</w:t>
      </w:r>
      <w:r>
        <w:t xml:space="preserve"> and </w:t>
      </w:r>
      <w:r w:rsidR="003E6482">
        <w:t>s</w:t>
      </w:r>
      <w:r w:rsidR="007E1C39" w:rsidRPr="00557AC2">
        <w:t xml:space="preserve">uperannuation </w:t>
      </w:r>
      <w:r w:rsidR="003E6482">
        <w:t>l</w:t>
      </w:r>
      <w:r w:rsidR="007E1C39" w:rsidRPr="00557AC2">
        <w:t>iability</w:t>
      </w:r>
      <w:r>
        <w:t xml:space="preserve"> YTD amou</w:t>
      </w:r>
      <w:r w:rsidR="007E1C39" w:rsidRPr="00557AC2">
        <w:t>nt</w:t>
      </w:r>
      <w:r>
        <w:t>s</w:t>
      </w:r>
      <w:r w:rsidR="007E1C39" w:rsidRPr="00557AC2">
        <w:t xml:space="preserve">. </w:t>
      </w:r>
    </w:p>
    <w:p w14:paraId="35FDD672" w14:textId="4F497772" w:rsidR="001248C4" w:rsidRDefault="00282839" w:rsidP="004644C4">
      <w:pPr>
        <w:pStyle w:val="ListNumber2"/>
      </w:pPr>
      <w:r>
        <w:t xml:space="preserve">Compliance note: </w:t>
      </w:r>
      <w:r w:rsidR="001248C4">
        <w:t xml:space="preserve">The ATO will use the </w:t>
      </w:r>
      <w:r w:rsidR="00263A2E">
        <w:t>q</w:t>
      </w:r>
      <w:r w:rsidR="00A94FB7" w:rsidRPr="00A94FB7">
        <w:t xml:space="preserve">ualifying </w:t>
      </w:r>
      <w:r w:rsidR="00263A2E">
        <w:t>e</w:t>
      </w:r>
      <w:r w:rsidR="00A94FB7" w:rsidRPr="00A94FB7">
        <w:t>arnings</w:t>
      </w:r>
      <w:r w:rsidR="001248C4">
        <w:t xml:space="preserve"> amount reported determine if employers have met their SG obligation. The reported </w:t>
      </w:r>
      <w:r w:rsidR="00263A2E">
        <w:t>q</w:t>
      </w:r>
      <w:r w:rsidR="00A94FB7" w:rsidRPr="00A94FB7">
        <w:t xml:space="preserve">ualifying </w:t>
      </w:r>
      <w:r w:rsidR="00263A2E">
        <w:t>e</w:t>
      </w:r>
      <w:r w:rsidR="00A94FB7" w:rsidRPr="00A94FB7">
        <w:t>arnings</w:t>
      </w:r>
      <w:r w:rsidR="001248C4">
        <w:t xml:space="preserve"> amount can also form the basis of any </w:t>
      </w:r>
      <w:r w:rsidR="00186A55">
        <w:t>s</w:t>
      </w:r>
      <w:r w:rsidR="001248C4">
        <w:t xml:space="preserve">uper </w:t>
      </w:r>
      <w:proofErr w:type="gramStart"/>
      <w:r w:rsidR="00186A55">
        <w:t>g</w:t>
      </w:r>
      <w:r w:rsidR="001248C4">
        <w:t>uarantee</w:t>
      </w:r>
      <w:proofErr w:type="gramEnd"/>
      <w:r w:rsidR="001248C4">
        <w:t xml:space="preserve"> </w:t>
      </w:r>
      <w:r w:rsidR="00186A55">
        <w:t>c</w:t>
      </w:r>
      <w:r w:rsidR="001248C4">
        <w:t xml:space="preserve">harge raised by the </w:t>
      </w:r>
      <w:r w:rsidR="00963563">
        <w:t>ATO where non-compliance is detected</w:t>
      </w:r>
    </w:p>
    <w:p w14:paraId="7ED25A7E" w14:textId="0AC5D9D2" w:rsidR="00882F43" w:rsidRDefault="007E1C39" w:rsidP="004E1335">
      <w:pPr>
        <w:pStyle w:val="ListNumber"/>
      </w:pPr>
      <w:r>
        <w:t xml:space="preserve">If the payer </w:t>
      </w:r>
      <w:r w:rsidR="00552C85">
        <w:t>has additional obligations under an industrial instrument (award or agreement)</w:t>
      </w:r>
      <w:r w:rsidR="004464AF">
        <w:t xml:space="preserve"> to pay super</w:t>
      </w:r>
      <w:r w:rsidR="00552C85">
        <w:t xml:space="preserve"> beyond the requirements of </w:t>
      </w:r>
      <w:r w:rsidR="00634017">
        <w:t xml:space="preserve">the </w:t>
      </w:r>
      <w:r w:rsidR="00552C85">
        <w:t>SGAA, then the payer</w:t>
      </w:r>
      <w:r w:rsidR="00882F43">
        <w:t>:</w:t>
      </w:r>
    </w:p>
    <w:p w14:paraId="1C3DEBAC" w14:textId="4FA9062C" w:rsidR="00882F43" w:rsidRDefault="00552C85" w:rsidP="00882F43">
      <w:pPr>
        <w:pStyle w:val="ListNumber2"/>
      </w:pPr>
      <w:r>
        <w:t xml:space="preserve">may report this higher amount as their </w:t>
      </w:r>
      <w:r w:rsidR="00882F43">
        <w:t>S</w:t>
      </w:r>
      <w:r>
        <w:t xml:space="preserve">uperannuation </w:t>
      </w:r>
      <w:r w:rsidR="00882F43">
        <w:t>L</w:t>
      </w:r>
      <w:r>
        <w:t>iability</w:t>
      </w:r>
    </w:p>
    <w:p w14:paraId="6E86AE05" w14:textId="21D022B7" w:rsidR="007E1C39" w:rsidRPr="00557AC2" w:rsidRDefault="00882F43">
      <w:pPr>
        <w:pStyle w:val="ListNumber2"/>
      </w:pPr>
      <w:r>
        <w:lastRenderedPageBreak/>
        <w:t xml:space="preserve">must </w:t>
      </w:r>
      <w:r w:rsidR="00135D3E">
        <w:t xml:space="preserve">not report </w:t>
      </w:r>
      <w:r w:rsidR="004464AF">
        <w:t xml:space="preserve">these </w:t>
      </w:r>
      <w:r w:rsidR="009B57B6">
        <w:t xml:space="preserve">additional </w:t>
      </w:r>
      <w:r w:rsidR="004464AF">
        <w:t xml:space="preserve">amounts as </w:t>
      </w:r>
      <w:r w:rsidR="00263A2E">
        <w:t>q</w:t>
      </w:r>
      <w:r>
        <w:t xml:space="preserve">ualifying </w:t>
      </w:r>
      <w:r w:rsidR="00263A2E">
        <w:t>e</w:t>
      </w:r>
      <w:r>
        <w:t>arnings</w:t>
      </w:r>
      <w:r w:rsidR="004464AF">
        <w:t>.</w:t>
      </w:r>
    </w:p>
    <w:p w14:paraId="21EBD8E4" w14:textId="014A11A5" w:rsidR="00AB5C62" w:rsidRPr="00557AC2" w:rsidRDefault="00AB5C62" w:rsidP="00BC1204">
      <w:pPr>
        <w:pStyle w:val="ListNumber2"/>
      </w:pPr>
      <w:r>
        <w:t xml:space="preserve">The ATO will use amounts reported </w:t>
      </w:r>
      <w:r w:rsidR="00E05753">
        <w:t xml:space="preserve">in </w:t>
      </w:r>
      <w:r>
        <w:t>super entitlements to determine whether an employer has met their employer</w:t>
      </w:r>
      <w:r w:rsidR="00E05753">
        <w:t>s</w:t>
      </w:r>
      <w:r>
        <w:t xml:space="preserve"> SG obligations.</w:t>
      </w:r>
    </w:p>
    <w:p w14:paraId="5A942BD7" w14:textId="77777777" w:rsidR="007E1C39" w:rsidRPr="00557AC2" w:rsidRDefault="007E1C39" w:rsidP="004E1335">
      <w:pPr>
        <w:pStyle w:val="ListNumber"/>
      </w:pPr>
      <w:r w:rsidRPr="00557AC2">
        <w:t xml:space="preserve">If the YTD amount is zero, then this is the amount reported. </w:t>
      </w:r>
    </w:p>
    <w:p w14:paraId="0FAF0C06" w14:textId="0552EA99" w:rsidR="00916C59" w:rsidRPr="00557AC2" w:rsidRDefault="00916C59" w:rsidP="004E1335">
      <w:pPr>
        <w:pStyle w:val="ListNumber"/>
      </w:pPr>
      <w:r>
        <w:t xml:space="preserve">If </w:t>
      </w:r>
      <w:r w:rsidR="00263A2E">
        <w:t>q</w:t>
      </w:r>
      <w:r>
        <w:t xml:space="preserve">ualify </w:t>
      </w:r>
      <w:r w:rsidR="00263A2E">
        <w:t>e</w:t>
      </w:r>
      <w:r>
        <w:t>arnings is capped for the maximum contribution base, then report that capped amount.</w:t>
      </w:r>
    </w:p>
    <w:p w14:paraId="0AD37896" w14:textId="42FE10E6" w:rsidR="007E1C39" w:rsidRPr="00557AC2" w:rsidRDefault="007E1C39" w:rsidP="004E1335">
      <w:pPr>
        <w:pStyle w:val="ListNumber"/>
      </w:pPr>
      <w:r>
        <w:t xml:space="preserve">Where the payee is a member of a defined benefit fund and the payer provides a superannuation contribution for the payee then this amount is reported, otherwise they report zero as the </w:t>
      </w:r>
      <w:r w:rsidR="00FD7A55">
        <w:t>s</w:t>
      </w:r>
      <w:r>
        <w:t>uper</w:t>
      </w:r>
      <w:r w:rsidR="00882F43">
        <w:t>annuation</w:t>
      </w:r>
      <w:r>
        <w:t xml:space="preserve"> </w:t>
      </w:r>
      <w:r w:rsidR="00FD7A55">
        <w:t>l</w:t>
      </w:r>
      <w:r>
        <w:t xml:space="preserve">iability amount. This would usually correspond to the year-to-date amount shown on the </w:t>
      </w:r>
      <w:r w:rsidR="00644E06">
        <w:t>payees’</w:t>
      </w:r>
      <w:r>
        <w:t xml:space="preserve"> payslip.</w:t>
      </w:r>
      <w:r w:rsidR="00412442">
        <w:t xml:space="preserve"> A </w:t>
      </w:r>
      <w:r w:rsidR="00263A2E">
        <w:t>q</w:t>
      </w:r>
      <w:r w:rsidR="00882F43">
        <w:t xml:space="preserve">ualifying </w:t>
      </w:r>
      <w:r w:rsidR="00263A2E">
        <w:t>e</w:t>
      </w:r>
      <w:r w:rsidR="00882F43">
        <w:t>arnings</w:t>
      </w:r>
      <w:r w:rsidR="00412442">
        <w:t xml:space="preserve"> amount must also be reported.</w:t>
      </w:r>
    </w:p>
    <w:p w14:paraId="6DC5CF1B" w14:textId="3C0AA54D" w:rsidR="007E1C39" w:rsidRDefault="007E1C39" w:rsidP="004E1335">
      <w:pPr>
        <w:pStyle w:val="ListNumber"/>
      </w:pPr>
      <w:r w:rsidRPr="00557AC2">
        <w:t xml:space="preserve">If a payer chooses to voluntarily report super </w:t>
      </w:r>
      <w:r w:rsidR="00412442">
        <w:t>entitlements</w:t>
      </w:r>
      <w:r w:rsidRPr="00557AC2">
        <w:t xml:space="preserve"> for contractors, then no reportable income can be reported, their ABN must be reported, and their Tax Treatment code must be DZXXXX.</w:t>
      </w:r>
      <w:r w:rsidR="00412442">
        <w:t xml:space="preserve"> The payer must report amounts for both </w:t>
      </w:r>
      <w:r w:rsidR="00263A2E">
        <w:t>q</w:t>
      </w:r>
      <w:r w:rsidR="00882F43">
        <w:t xml:space="preserve">ualifying </w:t>
      </w:r>
      <w:r w:rsidR="00263A2E">
        <w:t>e</w:t>
      </w:r>
      <w:r w:rsidR="00882F43">
        <w:t>arnings</w:t>
      </w:r>
      <w:r w:rsidR="00412442">
        <w:t xml:space="preserve"> and </w:t>
      </w:r>
      <w:r w:rsidR="00882F43">
        <w:t>S</w:t>
      </w:r>
      <w:r w:rsidR="00412442">
        <w:t xml:space="preserve">uperannuation </w:t>
      </w:r>
      <w:r w:rsidR="00882F43">
        <w:t>L</w:t>
      </w:r>
      <w:r w:rsidR="00412442">
        <w:t>iability.</w:t>
      </w:r>
    </w:p>
    <w:p w14:paraId="6208CC3F" w14:textId="77777777" w:rsidR="007F7704" w:rsidRPr="00557AC2" w:rsidRDefault="007F7704" w:rsidP="004E1335">
      <w:pPr>
        <w:pStyle w:val="ListNumber"/>
        <w:numPr>
          <w:ilvl w:val="0"/>
          <w:numId w:val="0"/>
        </w:numPr>
      </w:pPr>
    </w:p>
    <w:p w14:paraId="28092245" w14:textId="295A4272" w:rsidR="00170F9B" w:rsidRDefault="00170F9B">
      <w:pPr>
        <w:pStyle w:val="Cross-Reference"/>
      </w:pPr>
      <w:r w:rsidRPr="00557AC2">
        <w:t xml:space="preserve">Refer to context in section </w:t>
      </w:r>
      <w:r w:rsidR="00880DB2" w:rsidRPr="00596D1A">
        <w:rPr>
          <w:rStyle w:val="SmartLink"/>
        </w:rPr>
        <w:fldChar w:fldCharType="begin"/>
      </w:r>
      <w:r w:rsidR="00880DB2" w:rsidRPr="00596D1A">
        <w:rPr>
          <w:rStyle w:val="SmartLink"/>
        </w:rPr>
        <w:instrText xml:space="preserve"> REF _Ref33895321 \w \h </w:instrText>
      </w:r>
      <w:r w:rsidR="00880DB2" w:rsidRPr="00596D1A">
        <w:rPr>
          <w:rStyle w:val="SmartLink"/>
        </w:rPr>
      </w:r>
      <w:r w:rsidR="00880DB2" w:rsidRPr="00596D1A">
        <w:rPr>
          <w:rStyle w:val="SmartLink"/>
        </w:rPr>
        <w:fldChar w:fldCharType="separate"/>
      </w:r>
      <w:r w:rsidR="00C14FEC">
        <w:rPr>
          <w:rStyle w:val="SmartLink"/>
        </w:rPr>
        <w:t>4.9.2</w:t>
      </w:r>
      <w:r w:rsidR="00880DB2"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_Ref33895324 \h </w:instrText>
      </w:r>
      <w:r w:rsidR="00557AC2" w:rsidRPr="00596D1A">
        <w:rPr>
          <w:rStyle w:val="SmartLink"/>
        </w:rPr>
        <w:instrText xml:space="preserve"> \* MERGEFORMAT </w:instrText>
      </w:r>
      <w:r w:rsidRPr="00596D1A">
        <w:rPr>
          <w:rStyle w:val="SmartLink"/>
        </w:rPr>
      </w:r>
      <w:r w:rsidRPr="00596D1A">
        <w:rPr>
          <w:rStyle w:val="SmartLink"/>
        </w:rPr>
        <w:fldChar w:fldCharType="separate"/>
      </w:r>
      <w:r w:rsidRPr="00596D1A">
        <w:rPr>
          <w:rStyle w:val="SmartLink"/>
        </w:rPr>
        <w:t>Super Entitlements</w:t>
      </w:r>
      <w:r w:rsidRPr="00596D1A">
        <w:rPr>
          <w:rStyle w:val="SmartLink"/>
        </w:rPr>
        <w:fldChar w:fldCharType="end"/>
      </w:r>
      <w:r w:rsidRPr="00557AC2">
        <w:t>.</w:t>
      </w:r>
    </w:p>
    <w:p w14:paraId="1A40D9C2" w14:textId="3E2DBE1D" w:rsidR="0081584F" w:rsidRPr="00557AC2" w:rsidRDefault="0081584F">
      <w:pPr>
        <w:pStyle w:val="Cross-Reference"/>
      </w:pPr>
      <w:r>
        <w:t xml:space="preserve">Refer to the ATO </w:t>
      </w:r>
      <w:r w:rsidR="00201FF1">
        <w:t>Position Paper</w:t>
      </w:r>
      <w:r>
        <w:t xml:space="preserve"> on </w:t>
      </w:r>
      <w:hyperlink r:id="rId148" w:history="1">
        <w:r w:rsidRPr="009063ED">
          <w:rPr>
            <w:rStyle w:val="Hyperlink"/>
          </w:rPr>
          <w:t>Other Components</w:t>
        </w:r>
      </w:hyperlink>
      <w:r w:rsidR="00E147E2">
        <w:rPr>
          <w:rStyle w:val="Hyperlink"/>
        </w:rPr>
        <w:t>.</w:t>
      </w:r>
    </w:p>
    <w:p w14:paraId="01746B4A" w14:textId="77777777" w:rsidR="00B55CD8" w:rsidRPr="00890B9D" w:rsidRDefault="00B55CD8" w:rsidP="004A0EAE">
      <w:pPr>
        <w:pStyle w:val="Heading3"/>
      </w:pPr>
      <w:bookmarkStart w:id="1301" w:name="_Ref33887218"/>
      <w:bookmarkStart w:id="1302" w:name="_Ref33887225"/>
      <w:r w:rsidRPr="00890B9D">
        <w:t>Reportable fringe benefit amount /Reportable employer superannuation contributions</w:t>
      </w:r>
      <w:bookmarkEnd w:id="1301"/>
      <w:bookmarkEnd w:id="1302"/>
    </w:p>
    <w:p w14:paraId="7E6E15A2" w14:textId="77777777" w:rsidR="00880DB2" w:rsidRDefault="00B55CD8" w:rsidP="000E6760">
      <w:pPr>
        <w:pStyle w:val="BodyText"/>
      </w:pPr>
      <w:r w:rsidRPr="00890B9D">
        <w:t xml:space="preserve">Where </w:t>
      </w:r>
      <w:r w:rsidR="003B180F" w:rsidRPr="00890B9D">
        <w:t>a payee</w:t>
      </w:r>
      <w:r w:rsidRPr="00890B9D">
        <w:t xml:space="preserve"> receives RFBA or RESC amounts these may be reported through STP.</w:t>
      </w:r>
      <w:r w:rsidR="00562EAA" w:rsidRPr="00890B9D">
        <w:t xml:space="preserve"> </w:t>
      </w:r>
    </w:p>
    <w:p w14:paraId="6A44AE87" w14:textId="3C8AC009" w:rsidR="00B55CD8" w:rsidRPr="00890B9D" w:rsidRDefault="00B55CD8" w:rsidP="000E6760">
      <w:pPr>
        <w:pStyle w:val="BodyText"/>
      </w:pPr>
      <w:r w:rsidRPr="00DC44F1">
        <w:t>Note</w:t>
      </w:r>
      <w:r w:rsidRPr="00890B9D">
        <w:t xml:space="preserve">: </w:t>
      </w:r>
      <w:r w:rsidR="00880DB2">
        <w:t>RFBAs</w:t>
      </w:r>
      <w:r w:rsidRPr="00890B9D">
        <w:t xml:space="preserve"> arising in an FBT year (1 April until 31 March) must be reported entirely within the financial year ending on the following 30 June (</w:t>
      </w:r>
      <w:r w:rsidR="00617FD1">
        <w:t>for example;</w:t>
      </w:r>
      <w:r w:rsidRPr="00890B9D">
        <w:t xml:space="preserve"> for 1 July 2017 until 30 June 2018 Financial year include </w:t>
      </w:r>
      <w:r w:rsidRPr="00880DB2">
        <w:t>RFBA</w:t>
      </w:r>
      <w:r w:rsidR="00880DB2">
        <w:t>s</w:t>
      </w:r>
      <w:r w:rsidRPr="00890B9D">
        <w:t xml:space="preserve"> from 1 April 2017 to 31 March 2018). </w:t>
      </w:r>
      <w:r w:rsidRPr="00880DB2">
        <w:t>RFBA</w:t>
      </w:r>
      <w:r w:rsidR="00880DB2">
        <w:t>s</w:t>
      </w:r>
      <w:r w:rsidRPr="00890B9D">
        <w:t xml:space="preserve"> from 1 April to 30 June are reported in the following financial year.</w:t>
      </w:r>
    </w:p>
    <w:p w14:paraId="67E8572B" w14:textId="77777777" w:rsidR="00B55CD8" w:rsidRPr="00890B9D" w:rsidRDefault="00B55CD8" w:rsidP="000E6760">
      <w:pPr>
        <w:pStyle w:val="BodyText"/>
      </w:pPr>
      <w:r w:rsidRPr="00890B9D">
        <w:t>The rules for reporting RFBA/RESC are:</w:t>
      </w:r>
    </w:p>
    <w:p w14:paraId="57650807" w14:textId="77777777" w:rsidR="003244FA" w:rsidRPr="00890B9D" w:rsidRDefault="00B55CD8" w:rsidP="004E1335">
      <w:pPr>
        <w:pStyle w:val="ListNumber"/>
        <w:numPr>
          <w:ilvl w:val="0"/>
          <w:numId w:val="21"/>
        </w:numPr>
      </w:pPr>
      <w:r w:rsidRPr="00890B9D">
        <w:t xml:space="preserve">A </w:t>
      </w:r>
      <w:r w:rsidR="005F4641" w:rsidRPr="00890B9D">
        <w:t>payer</w:t>
      </w:r>
      <w:r w:rsidRPr="00890B9D">
        <w:t xml:space="preserve"> may provide YTD RFBA and RESC through a pay event (if the information is available in payroll) throughout the financial year.</w:t>
      </w:r>
    </w:p>
    <w:p w14:paraId="59F1D49A" w14:textId="23F86D97" w:rsidR="00B55CD8" w:rsidRPr="00890B9D" w:rsidRDefault="00B55CD8" w:rsidP="004E1335">
      <w:pPr>
        <w:pStyle w:val="ListNumber"/>
        <w:numPr>
          <w:ilvl w:val="0"/>
          <w:numId w:val="21"/>
        </w:numPr>
      </w:pPr>
      <w:r w:rsidRPr="00890B9D">
        <w:t xml:space="preserve">A </w:t>
      </w:r>
      <w:r w:rsidR="005F4641" w:rsidRPr="00890B9D">
        <w:t>payer</w:t>
      </w:r>
      <w:r w:rsidRPr="00890B9D">
        <w:t xml:space="preserve"> may provide YTD RFBA and </w:t>
      </w:r>
      <w:r w:rsidR="00472D66" w:rsidRPr="00890B9D">
        <w:t>RESC</w:t>
      </w:r>
      <w:r w:rsidRPr="00890B9D">
        <w:t xml:space="preserve"> through an update </w:t>
      </w:r>
      <w:r w:rsidR="00BB706C">
        <w:t>action</w:t>
      </w:r>
      <w:r w:rsidR="00BB706C" w:rsidRPr="00890B9D">
        <w:t xml:space="preserve"> </w:t>
      </w:r>
      <w:r w:rsidRPr="00890B9D">
        <w:t>throughout the financial year.</w:t>
      </w:r>
    </w:p>
    <w:p w14:paraId="2D75EC8A" w14:textId="0C9112A6" w:rsidR="00B55CD8" w:rsidRPr="00890B9D" w:rsidRDefault="00B55CD8" w:rsidP="004E1335">
      <w:pPr>
        <w:pStyle w:val="ListNumber"/>
        <w:numPr>
          <w:ilvl w:val="0"/>
          <w:numId w:val="21"/>
        </w:numPr>
      </w:pPr>
      <w:r w:rsidRPr="00890B9D">
        <w:t xml:space="preserve">If reported during the year via a payroll or an update </w:t>
      </w:r>
      <w:r w:rsidR="00BB706C">
        <w:t>action</w:t>
      </w:r>
      <w:r w:rsidR="00BB706C" w:rsidRPr="00890B9D">
        <w:t xml:space="preserve"> </w:t>
      </w:r>
      <w:r w:rsidRPr="00890B9D">
        <w:t>the amounts should continue to be reported for each following pay event, even if the YTD amounts remain the same.</w:t>
      </w:r>
    </w:p>
    <w:p w14:paraId="200046BF" w14:textId="34852726" w:rsidR="00B55CD8" w:rsidRPr="00890B9D" w:rsidRDefault="00B55CD8" w:rsidP="004E1335">
      <w:pPr>
        <w:pStyle w:val="ListNumber"/>
        <w:numPr>
          <w:ilvl w:val="0"/>
          <w:numId w:val="21"/>
        </w:numPr>
      </w:pPr>
      <w:r w:rsidRPr="00890B9D">
        <w:t xml:space="preserve">Alternatively, the </w:t>
      </w:r>
      <w:r w:rsidR="005F4641" w:rsidRPr="00890B9D">
        <w:t>payer</w:t>
      </w:r>
      <w:r w:rsidRPr="00890B9D">
        <w:t xml:space="preserve"> may report these amounts via an update </w:t>
      </w:r>
      <w:r w:rsidR="00BB706C">
        <w:t>action</w:t>
      </w:r>
      <w:r w:rsidR="00BB706C" w:rsidRPr="00890B9D">
        <w:t xml:space="preserve"> </w:t>
      </w:r>
      <w:r w:rsidRPr="00890B9D">
        <w:t>as a part of the finalisation process at the end of the financial year.</w:t>
      </w:r>
    </w:p>
    <w:p w14:paraId="45A6D458" w14:textId="77777777" w:rsidR="00B55CD8" w:rsidRPr="00890B9D" w:rsidRDefault="00B55CD8" w:rsidP="004E1335">
      <w:pPr>
        <w:pStyle w:val="ListNumber"/>
        <w:numPr>
          <w:ilvl w:val="0"/>
          <w:numId w:val="21"/>
        </w:numPr>
      </w:pPr>
      <w:r w:rsidRPr="00890B9D">
        <w:t xml:space="preserve">If the </w:t>
      </w:r>
      <w:r w:rsidR="005F4641" w:rsidRPr="00890B9D">
        <w:t>payer</w:t>
      </w:r>
      <w:r w:rsidRPr="00890B9D">
        <w:t xml:space="preserve"> cannot (or makes a choice not to) provide RFBA or RESC via STP, then they must provide this information on a payment summary to their </w:t>
      </w:r>
      <w:r w:rsidR="005F4641" w:rsidRPr="00890B9D">
        <w:t>payee</w:t>
      </w:r>
      <w:r w:rsidRPr="00890B9D">
        <w:t xml:space="preserve">s and provide a payment summary annual report to the ATO. This payment summary must not include amounts reported </w:t>
      </w:r>
      <w:r w:rsidR="002C16CF" w:rsidRPr="00890B9D">
        <w:t>and finalised</w:t>
      </w:r>
      <w:r w:rsidR="00084F16" w:rsidRPr="00890B9D">
        <w:t xml:space="preserve"> </w:t>
      </w:r>
      <w:r w:rsidRPr="00890B9D">
        <w:t>through STP.</w:t>
      </w:r>
    </w:p>
    <w:p w14:paraId="2C2D0E55" w14:textId="57D6C275" w:rsidR="00170F9B" w:rsidRPr="00890B9D" w:rsidRDefault="00170F9B">
      <w:pPr>
        <w:pStyle w:val="Cross-Reference"/>
      </w:pPr>
      <w:r w:rsidRPr="00890B9D">
        <w:t xml:space="preserve">Refer to context in section </w:t>
      </w:r>
      <w:r w:rsidR="00880DB2" w:rsidRPr="00596D1A">
        <w:rPr>
          <w:rStyle w:val="SmartLink"/>
        </w:rPr>
        <w:fldChar w:fldCharType="begin"/>
      </w:r>
      <w:r w:rsidR="00880DB2" w:rsidRPr="00596D1A">
        <w:rPr>
          <w:rStyle w:val="SmartLink"/>
        </w:rPr>
        <w:instrText xml:space="preserve"> REF _Ref33895353 \w \h </w:instrText>
      </w:r>
      <w:r w:rsidR="00880DB2" w:rsidRPr="00596D1A">
        <w:rPr>
          <w:rStyle w:val="SmartLink"/>
        </w:rPr>
      </w:r>
      <w:r w:rsidR="00880DB2" w:rsidRPr="00596D1A">
        <w:rPr>
          <w:rStyle w:val="SmartLink"/>
        </w:rPr>
        <w:fldChar w:fldCharType="separate"/>
      </w:r>
      <w:r w:rsidR="00C14FEC">
        <w:rPr>
          <w:rStyle w:val="SmartLink"/>
        </w:rPr>
        <w:t>4.9.3</w:t>
      </w:r>
      <w:r w:rsidR="00880DB2" w:rsidRPr="00596D1A">
        <w:rPr>
          <w:rStyle w:val="SmartLink"/>
        </w:rPr>
        <w:fldChar w:fldCharType="end"/>
      </w:r>
      <w:r w:rsidR="00F12DC8" w:rsidRPr="00596D1A">
        <w:rPr>
          <w:rStyle w:val="SmartLink"/>
        </w:rPr>
        <w:t xml:space="preserve"> </w:t>
      </w:r>
      <w:r w:rsidR="00F12DC8" w:rsidRPr="00596D1A">
        <w:rPr>
          <w:rStyle w:val="SmartLink"/>
        </w:rPr>
        <w:fldChar w:fldCharType="begin" w:fldLock="1"/>
      </w:r>
      <w:r w:rsidR="00F12DC8" w:rsidRPr="00596D1A">
        <w:rPr>
          <w:rStyle w:val="SmartLink"/>
        </w:rPr>
        <w:instrText xml:space="preserve"> REF _Ref33895356 \h </w:instrText>
      </w:r>
      <w:r w:rsidR="00F12DC8" w:rsidRPr="00596D1A">
        <w:rPr>
          <w:rStyle w:val="SmartLink"/>
        </w:rPr>
      </w:r>
      <w:r w:rsidR="00F12DC8" w:rsidRPr="00596D1A">
        <w:rPr>
          <w:rStyle w:val="SmartLink"/>
        </w:rPr>
        <w:fldChar w:fldCharType="separate"/>
      </w:r>
      <w:r w:rsidR="00F12DC8" w:rsidRPr="00596D1A">
        <w:rPr>
          <w:rStyle w:val="SmartLink"/>
        </w:rPr>
        <w:t>Reportable Fringe Benefits Amount (RFBA)</w:t>
      </w:r>
      <w:r w:rsidR="00F12DC8" w:rsidRPr="00596D1A">
        <w:rPr>
          <w:rStyle w:val="SmartLink"/>
        </w:rPr>
        <w:fldChar w:fldCharType="end"/>
      </w:r>
      <w:r w:rsidR="00F12DC8" w:rsidRPr="00890B9D">
        <w:t>.</w:t>
      </w:r>
    </w:p>
    <w:p w14:paraId="578BAEF7" w14:textId="3E08C54B" w:rsidR="00301891" w:rsidRDefault="00301891">
      <w:pPr>
        <w:pStyle w:val="Cross-Reference"/>
      </w:pPr>
      <w:r w:rsidRPr="00890B9D">
        <w:t xml:space="preserve">Refer to context in section </w:t>
      </w:r>
      <w:r w:rsidR="00880DB2" w:rsidRPr="00596D1A">
        <w:rPr>
          <w:rStyle w:val="SmartLink"/>
        </w:rPr>
        <w:fldChar w:fldCharType="begin"/>
      </w:r>
      <w:r w:rsidR="00880DB2" w:rsidRPr="00596D1A">
        <w:rPr>
          <w:rStyle w:val="SmartLink"/>
        </w:rPr>
        <w:instrText xml:space="preserve"> REF _Ref33895321 \w \h </w:instrText>
      </w:r>
      <w:r w:rsidR="00880DB2" w:rsidRPr="00596D1A">
        <w:rPr>
          <w:rStyle w:val="SmartLink"/>
        </w:rPr>
      </w:r>
      <w:r w:rsidR="00880DB2" w:rsidRPr="00596D1A">
        <w:rPr>
          <w:rStyle w:val="SmartLink"/>
        </w:rPr>
        <w:fldChar w:fldCharType="separate"/>
      </w:r>
      <w:r w:rsidR="00C14FEC">
        <w:rPr>
          <w:rStyle w:val="SmartLink"/>
        </w:rPr>
        <w:t>4.9.2</w:t>
      </w:r>
      <w:r w:rsidR="00880DB2" w:rsidRPr="00596D1A">
        <w:rPr>
          <w:rStyle w:val="SmartLink"/>
        </w:rPr>
        <w:fldChar w:fldCharType="end"/>
      </w:r>
      <w:r w:rsidR="00EF6BDE" w:rsidRPr="00596D1A">
        <w:rPr>
          <w:rStyle w:val="SmartLink"/>
        </w:rPr>
        <w:t xml:space="preserve"> </w:t>
      </w:r>
      <w:r w:rsidR="00EF6BDE" w:rsidRPr="00596D1A">
        <w:rPr>
          <w:rStyle w:val="SmartLink"/>
        </w:rPr>
        <w:fldChar w:fldCharType="begin" w:fldLock="1"/>
      </w:r>
      <w:r w:rsidR="00EF6BDE" w:rsidRPr="00596D1A">
        <w:rPr>
          <w:rStyle w:val="SmartLink"/>
        </w:rPr>
        <w:instrText xml:space="preserve"> REF _Ref33895321 \h </w:instrText>
      </w:r>
      <w:r w:rsidR="00EF6BDE" w:rsidRPr="00596D1A">
        <w:rPr>
          <w:rStyle w:val="SmartLink"/>
        </w:rPr>
      </w:r>
      <w:r w:rsidR="00EF6BDE" w:rsidRPr="00596D1A">
        <w:rPr>
          <w:rStyle w:val="SmartLink"/>
        </w:rPr>
        <w:fldChar w:fldCharType="separate"/>
      </w:r>
      <w:r w:rsidR="00EF6BDE" w:rsidRPr="00596D1A">
        <w:rPr>
          <w:rStyle w:val="SmartLink"/>
        </w:rPr>
        <w:t>Super Entitlements</w:t>
      </w:r>
      <w:r w:rsidR="00EF6BDE" w:rsidRPr="00596D1A">
        <w:rPr>
          <w:rStyle w:val="SmartLink"/>
        </w:rPr>
        <w:fldChar w:fldCharType="end"/>
      </w:r>
      <w:r w:rsidR="00EF6BDE" w:rsidRPr="00890B9D">
        <w:t>.</w:t>
      </w:r>
    </w:p>
    <w:p w14:paraId="42EFF0C6" w14:textId="2C860895" w:rsidR="008B3C19" w:rsidRPr="00890B9D" w:rsidRDefault="00023B07">
      <w:pPr>
        <w:pStyle w:val="Cross-Reference"/>
      </w:pPr>
      <w:r>
        <w:t xml:space="preserve">Refer to the ATO </w:t>
      </w:r>
      <w:r w:rsidR="00560297">
        <w:t>Position Paper</w:t>
      </w:r>
      <w:r>
        <w:t xml:space="preserve"> on </w:t>
      </w:r>
      <w:hyperlink r:id="rId149" w:history="1">
        <w:r w:rsidRPr="009063ED">
          <w:rPr>
            <w:rStyle w:val="Hyperlink"/>
          </w:rPr>
          <w:t>Other Components</w:t>
        </w:r>
      </w:hyperlink>
      <w:r w:rsidR="00E147E2">
        <w:rPr>
          <w:rStyle w:val="Hyperlink"/>
        </w:rPr>
        <w:t>.</w:t>
      </w:r>
    </w:p>
    <w:p w14:paraId="24C41CA3" w14:textId="3CF15955" w:rsidR="00B55CD8" w:rsidRPr="002B0617" w:rsidRDefault="000C3BB7" w:rsidP="007359C5">
      <w:pPr>
        <w:pStyle w:val="Heading2"/>
      </w:pPr>
      <w:bookmarkStart w:id="1303" w:name="_Ref33886333"/>
      <w:bookmarkStart w:id="1304" w:name="_Ref33886336"/>
      <w:bookmarkStart w:id="1305" w:name="_Toc54861826"/>
      <w:bookmarkStart w:id="1306" w:name="_Toc238031970"/>
      <w:r w:rsidRPr="002B0617">
        <w:t>Corrections</w:t>
      </w:r>
      <w:bookmarkEnd w:id="1303"/>
      <w:bookmarkEnd w:id="1304"/>
      <w:bookmarkEnd w:id="1305"/>
      <w:bookmarkEnd w:id="1306"/>
    </w:p>
    <w:p w14:paraId="128B6A11" w14:textId="77777777" w:rsidR="00B55CD8" w:rsidRPr="00890B9D" w:rsidRDefault="00B55CD8" w:rsidP="000E6760">
      <w:pPr>
        <w:pStyle w:val="BodyText"/>
      </w:pPr>
      <w:r w:rsidRPr="009219AB">
        <w:t>There are times when correcting payroll reports to the ATO will be required.</w:t>
      </w:r>
    </w:p>
    <w:p w14:paraId="0970C148" w14:textId="6CB82F5D" w:rsidR="00B55CD8" w:rsidRPr="00890B9D" w:rsidRDefault="000C3BB7" w:rsidP="004A0EAE">
      <w:pPr>
        <w:pStyle w:val="Heading3"/>
      </w:pPr>
      <w:bookmarkStart w:id="1307" w:name="_Ref55291946"/>
      <w:r w:rsidRPr="00890B9D">
        <w:t>When to Correct</w:t>
      </w:r>
      <w:r w:rsidR="007B0CB1" w:rsidRPr="00890B9D">
        <w:t xml:space="preserve"> a Record</w:t>
      </w:r>
      <w:bookmarkEnd w:id="1307"/>
    </w:p>
    <w:p w14:paraId="45B395FD" w14:textId="31F5FB94" w:rsidR="00B55CD8" w:rsidRPr="00890B9D" w:rsidRDefault="00B55CD8" w:rsidP="004E1335">
      <w:pPr>
        <w:pStyle w:val="ListNumber"/>
        <w:numPr>
          <w:ilvl w:val="0"/>
          <w:numId w:val="22"/>
        </w:numPr>
      </w:pPr>
      <w:r w:rsidRPr="00890B9D">
        <w:t xml:space="preserve">A </w:t>
      </w:r>
      <w:r w:rsidR="005F4641" w:rsidRPr="00890B9D">
        <w:t>payer</w:t>
      </w:r>
      <w:r w:rsidRPr="00890B9D">
        <w:t xml:space="preserve"> must report a </w:t>
      </w:r>
      <w:r w:rsidR="007B0CB1" w:rsidRPr="00890B9D">
        <w:t>correction</w:t>
      </w:r>
      <w:r w:rsidRPr="00890B9D">
        <w:t xml:space="preserve"> within 14 days from when the issue is detected</w:t>
      </w:r>
      <w:r w:rsidR="0075105A">
        <w:t xml:space="preserve"> or in the next regular pay cycle</w:t>
      </w:r>
      <w:r w:rsidR="0030082D">
        <w:t>, whatever the frequency</w:t>
      </w:r>
      <w:r w:rsidRPr="00890B9D">
        <w:t>.</w:t>
      </w:r>
      <w:r w:rsidR="0045646E">
        <w:t xml:space="preserve"> </w:t>
      </w:r>
      <w:r w:rsidR="00617FD1">
        <w:t>For example;</w:t>
      </w:r>
      <w:r w:rsidR="0045646E">
        <w:t xml:space="preserve"> a correction identified for a monthly paid payee may be corrected in the next regular monthly pay cycle</w:t>
      </w:r>
      <w:r w:rsidR="00AD77F1">
        <w:t xml:space="preserve"> that is greater than 14 days from when the issue was detected</w:t>
      </w:r>
      <w:r w:rsidR="0045646E">
        <w:t>.</w:t>
      </w:r>
    </w:p>
    <w:p w14:paraId="7CD2EAD8" w14:textId="7E341705" w:rsidR="00B55CD8" w:rsidRDefault="00B55CD8" w:rsidP="004E1335">
      <w:pPr>
        <w:pStyle w:val="ListNumber"/>
      </w:pPr>
      <w:r w:rsidRPr="00890B9D">
        <w:t xml:space="preserve">A </w:t>
      </w:r>
      <w:r w:rsidR="005F4641" w:rsidRPr="00890B9D">
        <w:t>payer</w:t>
      </w:r>
      <w:r w:rsidRPr="00890B9D">
        <w:t xml:space="preserve"> may report a fix in an update </w:t>
      </w:r>
      <w:r w:rsidR="0072400D">
        <w:t>action</w:t>
      </w:r>
      <w:r w:rsidRPr="00890B9D">
        <w:t xml:space="preserve">. An update </w:t>
      </w:r>
      <w:r w:rsidR="007F0E7F">
        <w:t>action</w:t>
      </w:r>
      <w:r w:rsidR="007F0E7F" w:rsidRPr="00890B9D">
        <w:t xml:space="preserve"> </w:t>
      </w:r>
      <w:r w:rsidRPr="00890B9D">
        <w:t xml:space="preserve">cannot contain the </w:t>
      </w:r>
      <w:r w:rsidR="000C27A6">
        <w:t>Payer Total PAYGW Amount or Payer Total Gross Payments Amount</w:t>
      </w:r>
      <w:r w:rsidRPr="00890B9D">
        <w:t>.</w:t>
      </w:r>
    </w:p>
    <w:p w14:paraId="2F6412C7" w14:textId="1D3D2665" w:rsidR="00B94A66" w:rsidRPr="00890B9D" w:rsidRDefault="00B94A66" w:rsidP="004E1335">
      <w:pPr>
        <w:pStyle w:val="ListNumber"/>
      </w:pPr>
      <w:bookmarkStart w:id="1308" w:name="_Ref144137397"/>
      <w:r w:rsidRPr="00B94A66">
        <w:lastRenderedPageBreak/>
        <w:t>A payer may report adjustments to the Payer Total PAYGW Amount or Payer Total Gross Payments Amount through the adjust action.</w:t>
      </w:r>
      <w:bookmarkEnd w:id="1308"/>
    </w:p>
    <w:p w14:paraId="42886431" w14:textId="77777777" w:rsidR="00F16C2A" w:rsidRPr="00890B9D" w:rsidRDefault="00F16C2A" w:rsidP="004A0EAE">
      <w:pPr>
        <w:pStyle w:val="Heading3"/>
      </w:pPr>
      <w:bookmarkStart w:id="1309" w:name="_Ref144136748"/>
      <w:r w:rsidRPr="00890B9D">
        <w:t>Correcting Payee Data</w:t>
      </w:r>
      <w:bookmarkEnd w:id="1309"/>
    </w:p>
    <w:p w14:paraId="0578923B" w14:textId="40B5A65A" w:rsidR="00F16C2A" w:rsidRPr="00890B9D" w:rsidRDefault="00F16C2A" w:rsidP="004E1335">
      <w:pPr>
        <w:pStyle w:val="ListNumber"/>
        <w:numPr>
          <w:ilvl w:val="0"/>
          <w:numId w:val="23"/>
        </w:numPr>
      </w:pPr>
      <w:r w:rsidRPr="00890B9D">
        <w:t>Where the</w:t>
      </w:r>
      <w:r w:rsidR="00A9335E">
        <w:t xml:space="preserve"> pa</w:t>
      </w:r>
      <w:r w:rsidR="00F93CBE">
        <w:t>yer becomes aware that the</w:t>
      </w:r>
      <w:r w:rsidRPr="00890B9D">
        <w:t xml:space="preserve"> latest payee</w:t>
      </w:r>
      <w:r w:rsidR="00136750">
        <w:t xml:space="preserve"> YTD</w:t>
      </w:r>
      <w:r w:rsidRPr="00890B9D">
        <w:t xml:space="preserve"> information </w:t>
      </w:r>
      <w:r w:rsidR="006B24C8">
        <w:t xml:space="preserve">(including </w:t>
      </w:r>
      <w:r w:rsidR="00655813">
        <w:t xml:space="preserve">super entitlement amounts) </w:t>
      </w:r>
      <w:r w:rsidRPr="00890B9D">
        <w:t xml:space="preserve">reported </w:t>
      </w:r>
      <w:r w:rsidR="00655813">
        <w:t>are</w:t>
      </w:r>
      <w:r w:rsidR="00F93CBE">
        <w:t xml:space="preserve"> incorrect, then a fix should be reported.</w:t>
      </w:r>
    </w:p>
    <w:p w14:paraId="7D8EA085" w14:textId="77777777" w:rsidR="00F16C2A" w:rsidRPr="00890B9D" w:rsidRDefault="00F16C2A" w:rsidP="004E1335">
      <w:pPr>
        <w:pStyle w:val="ListNumber"/>
        <w:numPr>
          <w:ilvl w:val="0"/>
          <w:numId w:val="21"/>
        </w:numPr>
      </w:pPr>
      <w:r w:rsidRPr="00890B9D">
        <w:t>This may be reported within the payee record in the next regular pay cycle report for the payee.</w:t>
      </w:r>
    </w:p>
    <w:p w14:paraId="63B10C45" w14:textId="35A95337" w:rsidR="00F16C2A" w:rsidRPr="00890B9D" w:rsidRDefault="00F16C2A" w:rsidP="004E1335">
      <w:pPr>
        <w:pStyle w:val="ListNumber"/>
        <w:numPr>
          <w:ilvl w:val="0"/>
          <w:numId w:val="21"/>
        </w:numPr>
      </w:pPr>
      <w:r w:rsidRPr="00890B9D">
        <w:t xml:space="preserve">Alternatively, the information may be provided in an update </w:t>
      </w:r>
      <w:r w:rsidR="00C77B6F">
        <w:t>action</w:t>
      </w:r>
      <w:r w:rsidR="00C77B6F" w:rsidRPr="00890B9D">
        <w:t xml:space="preserve"> </w:t>
      </w:r>
      <w:r w:rsidRPr="00890B9D">
        <w:t>within 14 days of being identified.</w:t>
      </w:r>
    </w:p>
    <w:p w14:paraId="1A3099F2" w14:textId="122706DC" w:rsidR="00F16C2A" w:rsidRDefault="00F16C2A" w:rsidP="004E1335">
      <w:pPr>
        <w:pStyle w:val="ListNumber"/>
        <w:numPr>
          <w:ilvl w:val="0"/>
          <w:numId w:val="21"/>
        </w:numPr>
      </w:pPr>
      <w:r w:rsidRPr="00890B9D">
        <w:t>This process also applies to the correction of payee data following from receiving a returned message with child record data validation error(s).</w:t>
      </w:r>
    </w:p>
    <w:p w14:paraId="7E3ED041" w14:textId="4BBC5FAB" w:rsidR="008C26D2" w:rsidRDefault="00AD31E5" w:rsidP="004E1335">
      <w:pPr>
        <w:pStyle w:val="ListNumber"/>
        <w:numPr>
          <w:ilvl w:val="0"/>
          <w:numId w:val="21"/>
        </w:numPr>
      </w:pPr>
      <w:r w:rsidRPr="00AD31E5">
        <w:t>Where the payee advises the payer of a different valid TFN (not exemption codes), the payer should report with this new valid TFN. There is no need for the payer to separately advise the ATO about changes to this key indicator.</w:t>
      </w:r>
    </w:p>
    <w:p w14:paraId="14AEF5C5" w14:textId="10C01D49" w:rsidR="00AE7CA3" w:rsidRDefault="00860434" w:rsidP="004E1335">
      <w:pPr>
        <w:pStyle w:val="ListNumber"/>
        <w:numPr>
          <w:ilvl w:val="0"/>
          <w:numId w:val="21"/>
        </w:numPr>
      </w:pPr>
      <w:hyperlink w:anchor="Multi_PayId" w:history="1">
        <w:r w:rsidRPr="00AF1310">
          <w:rPr>
            <w:rStyle w:val="Hyperlink"/>
          </w:rPr>
          <w:t>Payee identity</w:t>
        </w:r>
      </w:hyperlink>
      <w:r>
        <w:t xml:space="preserve"> detail</w:t>
      </w:r>
      <w:r w:rsidR="00EE197F">
        <w:t>s that have changed do not require a correction</w:t>
      </w:r>
      <w:r w:rsidR="005640D6">
        <w:t xml:space="preserve"> to be sent to the ATO. </w:t>
      </w:r>
      <w:r w:rsidR="00617FD1">
        <w:t>For example;</w:t>
      </w:r>
      <w:r w:rsidR="005640D6">
        <w:t xml:space="preserve"> name, address, date of birth</w:t>
      </w:r>
      <w:r w:rsidR="00AF1310">
        <w:t xml:space="preserve"> and </w:t>
      </w:r>
      <w:r w:rsidR="005640D6">
        <w:t>contact details</w:t>
      </w:r>
      <w:r w:rsidR="00AF1310">
        <w:t>.</w:t>
      </w:r>
    </w:p>
    <w:p w14:paraId="7DFE6101" w14:textId="07E23637" w:rsidR="00AF1310" w:rsidRDefault="00B87C77" w:rsidP="004E1335">
      <w:pPr>
        <w:pStyle w:val="ListNumber"/>
        <w:numPr>
          <w:ilvl w:val="0"/>
          <w:numId w:val="21"/>
        </w:numPr>
      </w:pPr>
      <w:r>
        <w:t xml:space="preserve">Payee Employment Conditions field changes </w:t>
      </w:r>
      <w:r w:rsidR="008456CF">
        <w:t xml:space="preserve">require a correction to be sent to the ATO. </w:t>
      </w:r>
      <w:r w:rsidR="00617FD1">
        <w:t>For example;</w:t>
      </w:r>
      <w:r w:rsidR="008456CF">
        <w:t xml:space="preserve"> commencement date, cessation date, employment basis, cessation type, tax treatment and tax offset amount. </w:t>
      </w:r>
    </w:p>
    <w:p w14:paraId="0C468A24" w14:textId="4CE83280" w:rsidR="00B94A66" w:rsidRPr="00890B9D" w:rsidRDefault="00B94A66" w:rsidP="004E1335">
      <w:pPr>
        <w:pStyle w:val="ListNumber"/>
        <w:numPr>
          <w:ilvl w:val="0"/>
          <w:numId w:val="21"/>
        </w:numPr>
      </w:pPr>
      <w:bookmarkStart w:id="1310" w:name="_Ref144137418"/>
      <w:r w:rsidRPr="00B94A66">
        <w:t>The payer cannot correct payee data via the adjust action.</w:t>
      </w:r>
      <w:bookmarkEnd w:id="1310"/>
    </w:p>
    <w:p w14:paraId="558E9B73" w14:textId="77777777" w:rsidR="00B55CD8" w:rsidRPr="00890B9D" w:rsidRDefault="00E61B22" w:rsidP="004A0EAE">
      <w:pPr>
        <w:pStyle w:val="Heading3"/>
      </w:pPr>
      <w:bookmarkStart w:id="1311" w:name="_Ref144136759"/>
      <w:r w:rsidRPr="00890B9D">
        <w:t xml:space="preserve">Correcting </w:t>
      </w:r>
      <w:r w:rsidR="005F4641" w:rsidRPr="00890B9D">
        <w:t>Payer</w:t>
      </w:r>
      <w:r w:rsidR="00B55CD8" w:rsidRPr="00890B9D">
        <w:t xml:space="preserve"> </w:t>
      </w:r>
      <w:r w:rsidRPr="00890B9D">
        <w:t>D</w:t>
      </w:r>
      <w:r w:rsidR="00B55CD8" w:rsidRPr="00890B9D">
        <w:t>ata</w:t>
      </w:r>
      <w:bookmarkEnd w:id="1311"/>
    </w:p>
    <w:p w14:paraId="5AEE7001" w14:textId="2D559804" w:rsidR="00B55CD8" w:rsidRPr="003D49D4" w:rsidRDefault="00B55CD8" w:rsidP="004E1335">
      <w:pPr>
        <w:pStyle w:val="ListNumber"/>
        <w:numPr>
          <w:ilvl w:val="0"/>
          <w:numId w:val="24"/>
        </w:numPr>
      </w:pPr>
      <w:r w:rsidRPr="003B2936">
        <w:t xml:space="preserve">Where the latest </w:t>
      </w:r>
      <w:r w:rsidR="00EC405A">
        <w:t>payer Total PAYGW Amount and Payer Total Gross Payments Amount</w:t>
      </w:r>
      <w:r w:rsidRPr="003B2936">
        <w:t xml:space="preserve"> reported do not reflect the actual amounts</w:t>
      </w:r>
      <w:r w:rsidR="00A22E22">
        <w:t xml:space="preserve">, </w:t>
      </w:r>
      <w:r w:rsidRPr="003B2936">
        <w:t>then a correction needs to be made to those amounts.</w:t>
      </w:r>
    </w:p>
    <w:p w14:paraId="084BBF6B" w14:textId="47B59E41" w:rsidR="00B55CD8" w:rsidRPr="00C24540" w:rsidRDefault="00B55CD8" w:rsidP="008B2DA7">
      <w:pPr>
        <w:pStyle w:val="ListNumber2"/>
      </w:pPr>
      <w:r w:rsidRPr="00C24540">
        <w:t>For large withholders this follows the existing business process</w:t>
      </w:r>
      <w:r w:rsidR="00A22E22">
        <w:t>.</w:t>
      </w:r>
    </w:p>
    <w:p w14:paraId="5CFB124F" w14:textId="07E4DD04" w:rsidR="00B55CD8" w:rsidRDefault="00B55CD8" w:rsidP="008B2DA7">
      <w:pPr>
        <w:pStyle w:val="ListNumber2"/>
      </w:pPr>
      <w:r w:rsidRPr="00C24540">
        <w:t xml:space="preserve">For small and medium </w:t>
      </w:r>
      <w:proofErr w:type="spellStart"/>
      <w:r w:rsidRPr="00C24540">
        <w:t>withholders</w:t>
      </w:r>
      <w:proofErr w:type="spellEnd"/>
      <w:r w:rsidRPr="00C24540">
        <w:t>, this may involve adjustments through the BAS.</w:t>
      </w:r>
    </w:p>
    <w:p w14:paraId="71FF9986" w14:textId="1388ABF7" w:rsidR="0031544D" w:rsidRPr="00C24540" w:rsidRDefault="0031544D" w:rsidP="00F9024B">
      <w:pPr>
        <w:pStyle w:val="ListNumber2"/>
      </w:pPr>
      <w:bookmarkStart w:id="1312" w:name="_Ref144137454"/>
      <w:r w:rsidRPr="0031544D">
        <w:t xml:space="preserve">The adjustment </w:t>
      </w:r>
      <w:r w:rsidR="007E7F1E">
        <w:t>may</w:t>
      </w:r>
      <w:r w:rsidRPr="0031544D">
        <w:t xml:space="preserve"> additionally be reported via the adjust action to align the reporting in STP to the BAS or account posting for a large withholder.</w:t>
      </w:r>
      <w:bookmarkEnd w:id="1312"/>
    </w:p>
    <w:p w14:paraId="26FA4182" w14:textId="4F3D5FF9" w:rsidR="00B55CD8" w:rsidRDefault="00B55CD8" w:rsidP="004E1335">
      <w:pPr>
        <w:pStyle w:val="ListNumber"/>
      </w:pPr>
      <w:r w:rsidRPr="003B2936">
        <w:t xml:space="preserve">Where the adjustment relates to a BAS </w:t>
      </w:r>
      <w:r w:rsidR="00EF425F">
        <w:t>that</w:t>
      </w:r>
      <w:r w:rsidR="00EF425F" w:rsidRPr="00790459">
        <w:t xml:space="preserve"> </w:t>
      </w:r>
      <w:r w:rsidRPr="00D14A15">
        <w:t xml:space="preserve">has already been lodged the </w:t>
      </w:r>
      <w:r w:rsidR="005F4641" w:rsidRPr="00D14A15">
        <w:t>payer</w:t>
      </w:r>
      <w:r w:rsidRPr="00FA0AED">
        <w:t xml:space="preserve"> should revise the BAS for the period (</w:t>
      </w:r>
      <w:hyperlink r:id="rId150" w:history="1">
        <w:hyperlink r:id="rId151" w:anchor="ato-CorrectingyourPAYGwithholdingliability" w:history="1">
          <w:r w:rsidRPr="00280CBA">
            <w:rPr>
              <w:rStyle w:val="Hyperlink"/>
            </w:rPr>
            <w:t>see ATO website – reporting PAYG withholding errors</w:t>
          </w:r>
        </w:hyperlink>
      </w:hyperlink>
      <w:r>
        <w:t>)</w:t>
      </w:r>
      <w:r w:rsidR="00E147E2">
        <w:t>.</w:t>
      </w:r>
    </w:p>
    <w:p w14:paraId="0801B89E" w14:textId="554906BA" w:rsidR="0031544D" w:rsidRPr="003D49D4" w:rsidRDefault="0031544D" w:rsidP="004E1335">
      <w:pPr>
        <w:pStyle w:val="ListNumber"/>
        <w:numPr>
          <w:ilvl w:val="0"/>
          <w:numId w:val="21"/>
        </w:numPr>
      </w:pPr>
      <w:bookmarkStart w:id="1313" w:name="_Ref144137484"/>
      <w:r w:rsidRPr="0031544D">
        <w:t>Where the payer uses the adjust action and it impacts on a BAS that has already been lodged then the payer should revise the BAS to ensure the adjustment is reflected on the activity statement account. For large withholders this follows the existing business process.</w:t>
      </w:r>
      <w:bookmarkEnd w:id="1313"/>
    </w:p>
    <w:p w14:paraId="69AFE5C6" w14:textId="44CE82DD" w:rsidR="00B55CD8" w:rsidRDefault="00B55CD8" w:rsidP="004E1335">
      <w:pPr>
        <w:pStyle w:val="ListNumber"/>
        <w:numPr>
          <w:ilvl w:val="0"/>
          <w:numId w:val="21"/>
        </w:numPr>
      </w:pPr>
      <w:bookmarkStart w:id="1314" w:name="_Ref144137494"/>
      <w:r w:rsidRPr="003D49D4">
        <w:t>Where the adjustment relates to a BAS</w:t>
      </w:r>
      <w:r w:rsidR="00F16C2A">
        <w:t xml:space="preserve"> </w:t>
      </w:r>
      <w:r w:rsidR="00E54C67">
        <w:t>that</w:t>
      </w:r>
      <w:r w:rsidR="00E54C67" w:rsidRPr="003D49D4">
        <w:t xml:space="preserve"> </w:t>
      </w:r>
      <w:r w:rsidRPr="003D49D4">
        <w:t xml:space="preserve">is yet to be lodged the </w:t>
      </w:r>
      <w:r w:rsidR="005F4641" w:rsidRPr="003D49D4">
        <w:t>payer</w:t>
      </w:r>
      <w:r w:rsidRPr="003D49D4">
        <w:t xml:space="preserve"> should include this amount in the appropriate labels (W1 and W2) on the BAS. If the BAS has been pre-filled using STP data, the </w:t>
      </w:r>
      <w:r w:rsidR="005F4641" w:rsidRPr="003D49D4">
        <w:t>payer</w:t>
      </w:r>
      <w:r w:rsidRPr="003D49D4">
        <w:t xml:space="preserve"> should adjust the W1 and W2 amounts.</w:t>
      </w:r>
      <w:r w:rsidR="0031544D">
        <w:t xml:space="preserve">  </w:t>
      </w:r>
      <w:r w:rsidR="0031544D" w:rsidRPr="0031544D">
        <w:t>If the payer reports the adjustment through the adjust action before the BAS is pre-</w:t>
      </w:r>
      <w:proofErr w:type="gramStart"/>
      <w:r w:rsidR="0031544D" w:rsidRPr="0031544D">
        <w:t>filled</w:t>
      </w:r>
      <w:proofErr w:type="gramEnd"/>
      <w:r w:rsidR="0031544D" w:rsidRPr="0031544D">
        <w:t xml:space="preserve"> then the pre-fill amounts will contain the adjustment.</w:t>
      </w:r>
      <w:bookmarkEnd w:id="1314"/>
    </w:p>
    <w:p w14:paraId="7B5A9684" w14:textId="1865CC12" w:rsidR="0072128E" w:rsidRPr="003D49D4" w:rsidRDefault="007E3399" w:rsidP="004E1335">
      <w:pPr>
        <w:pStyle w:val="ListNumber"/>
        <w:numPr>
          <w:ilvl w:val="0"/>
          <w:numId w:val="21"/>
        </w:numPr>
      </w:pPr>
      <w:r>
        <w:t xml:space="preserve">Changes to payer details other than financial amounts do not require a correction to be sent to the ATO. </w:t>
      </w:r>
      <w:r w:rsidR="00617FD1">
        <w:t>For example;</w:t>
      </w:r>
      <w:r>
        <w:t xml:space="preserve"> organisation name, address and contact details.</w:t>
      </w:r>
      <w:r w:rsidR="00207B7D">
        <w:t xml:space="preserve"> For ABN changes, refer to section </w:t>
      </w:r>
      <w:r w:rsidR="00207B7D" w:rsidRPr="00596D1A">
        <w:rPr>
          <w:rStyle w:val="SmartLink"/>
        </w:rPr>
        <w:fldChar w:fldCharType="begin"/>
      </w:r>
      <w:r w:rsidR="00207B7D" w:rsidRPr="00596D1A">
        <w:rPr>
          <w:rStyle w:val="SmartLink"/>
        </w:rPr>
        <w:instrText xml:space="preserve"> REF _Ref55290330 \r \h </w:instrText>
      </w:r>
      <w:r w:rsidR="00207B7D" w:rsidRPr="00596D1A">
        <w:rPr>
          <w:rStyle w:val="SmartLink"/>
        </w:rPr>
      </w:r>
      <w:r w:rsidR="00207B7D" w:rsidRPr="00596D1A">
        <w:rPr>
          <w:rStyle w:val="SmartLink"/>
        </w:rPr>
        <w:fldChar w:fldCharType="separate"/>
      </w:r>
      <w:r w:rsidR="00C14FEC">
        <w:rPr>
          <w:rStyle w:val="SmartLink"/>
        </w:rPr>
        <w:t>5.11.6</w:t>
      </w:r>
      <w:r w:rsidR="00207B7D" w:rsidRPr="00596D1A">
        <w:rPr>
          <w:rStyle w:val="SmartLink"/>
        </w:rPr>
        <w:fldChar w:fldCharType="end"/>
      </w:r>
      <w:r w:rsidR="00207B7D" w:rsidRPr="00596D1A">
        <w:rPr>
          <w:rStyle w:val="SmartLink"/>
        </w:rPr>
        <w:t xml:space="preserve"> </w:t>
      </w:r>
      <w:r w:rsidR="00207B7D" w:rsidRPr="00F22CE4">
        <w:rPr>
          <w:rStyle w:val="SmartLink"/>
        </w:rPr>
        <w:fldChar w:fldCharType="begin"/>
      </w:r>
      <w:r w:rsidR="00207B7D" w:rsidRPr="00F22CE4">
        <w:rPr>
          <w:rStyle w:val="SmartLink"/>
        </w:rPr>
        <w:instrText xml:space="preserve"> REF _Ref55290330 \h </w:instrText>
      </w:r>
      <w:r w:rsidR="00207B7D" w:rsidRPr="00F22CE4">
        <w:rPr>
          <w:rStyle w:val="SmartLink"/>
        </w:rPr>
      </w:r>
      <w:r w:rsidR="00207B7D" w:rsidRPr="00F22CE4">
        <w:rPr>
          <w:rStyle w:val="SmartLink"/>
        </w:rPr>
        <w:fldChar w:fldCharType="separate"/>
      </w:r>
      <w:r w:rsidR="00C14FEC" w:rsidRPr="00890B9D">
        <w:t>Correcting the Payer (ABN/Br or WPN)</w:t>
      </w:r>
      <w:r w:rsidR="00207B7D" w:rsidRPr="00F22CE4">
        <w:rPr>
          <w:rStyle w:val="SmartLink"/>
        </w:rPr>
        <w:fldChar w:fldCharType="end"/>
      </w:r>
      <w:r w:rsidR="00207B7D">
        <w:t>.</w:t>
      </w:r>
    </w:p>
    <w:p w14:paraId="1C0EDD0F" w14:textId="77777777" w:rsidR="00B55CD8" w:rsidRPr="00890B9D" w:rsidRDefault="00B55CD8" w:rsidP="004A0EAE">
      <w:pPr>
        <w:pStyle w:val="Heading3"/>
      </w:pPr>
      <w:bookmarkStart w:id="1315" w:name="_Ref144136154"/>
      <w:r w:rsidRPr="00890B9D">
        <w:t xml:space="preserve">Overpayment within </w:t>
      </w:r>
      <w:r w:rsidR="00E61B22" w:rsidRPr="00890B9D">
        <w:t>the Current</w:t>
      </w:r>
      <w:r w:rsidRPr="00890B9D">
        <w:t xml:space="preserve"> </w:t>
      </w:r>
      <w:r w:rsidR="00E61B22" w:rsidRPr="00890B9D">
        <w:t>F</w:t>
      </w:r>
      <w:r w:rsidRPr="00890B9D">
        <w:t xml:space="preserve">inancial </w:t>
      </w:r>
      <w:r w:rsidR="00E61B22" w:rsidRPr="00890B9D">
        <w:t>Y</w:t>
      </w:r>
      <w:r w:rsidRPr="00890B9D">
        <w:t>ear</w:t>
      </w:r>
      <w:bookmarkEnd w:id="1315"/>
    </w:p>
    <w:p w14:paraId="01435328" w14:textId="77777777" w:rsidR="00B55CD8" w:rsidRPr="00890B9D" w:rsidRDefault="00B55CD8" w:rsidP="000E6760">
      <w:pPr>
        <w:pStyle w:val="BodyText"/>
      </w:pPr>
      <w:r w:rsidRPr="00890B9D">
        <w:t xml:space="preserve">A </w:t>
      </w:r>
      <w:r w:rsidR="005F4641" w:rsidRPr="00890B9D">
        <w:t>payer</w:t>
      </w:r>
      <w:r w:rsidRPr="00890B9D">
        <w:t xml:space="preserve"> who identifies an overpayment within </w:t>
      </w:r>
      <w:r w:rsidR="0078125E" w:rsidRPr="00890B9D">
        <w:t>the current</w:t>
      </w:r>
      <w:r w:rsidRPr="00890B9D">
        <w:t xml:space="preserve"> financial year will need to report a fix.</w:t>
      </w:r>
    </w:p>
    <w:p w14:paraId="0ED9DCAF" w14:textId="3DF09281" w:rsidR="00B55CD8" w:rsidRPr="00890B9D" w:rsidRDefault="006122A5" w:rsidP="004E1335">
      <w:pPr>
        <w:pStyle w:val="ListNumber"/>
        <w:numPr>
          <w:ilvl w:val="0"/>
          <w:numId w:val="25"/>
        </w:numPr>
      </w:pPr>
      <w:r w:rsidRPr="00890B9D">
        <w:t>Where</w:t>
      </w:r>
      <w:r w:rsidR="00B55CD8" w:rsidRPr="00890B9D">
        <w:t xml:space="preserve"> the overpayment is </w:t>
      </w:r>
      <w:hyperlink r:id="rId152" w:anchor="H6" w:history="1">
        <w:r w:rsidR="00B55CD8" w:rsidRPr="0083546B">
          <w:rPr>
            <w:rStyle w:val="Hyperlink"/>
          </w:rPr>
          <w:t>identified within the financial year</w:t>
        </w:r>
      </w:hyperlink>
      <w:r w:rsidR="00B55CD8" w:rsidRPr="00890B9D">
        <w:t xml:space="preserve"> that the overpayment occurred</w:t>
      </w:r>
      <w:r w:rsidRPr="00890B9D">
        <w:t>,</w:t>
      </w:r>
      <w:r w:rsidR="00B55CD8" w:rsidRPr="00890B9D">
        <w:t xml:space="preserve"> the </w:t>
      </w:r>
      <w:r w:rsidR="005F4641" w:rsidRPr="00890B9D">
        <w:t>payer</w:t>
      </w:r>
      <w:r w:rsidR="00B55CD8" w:rsidRPr="00890B9D">
        <w:t xml:space="preserve"> may report the reduction in a pay event at the next regular pay cycle, or through an update </w:t>
      </w:r>
      <w:r w:rsidR="0083546B">
        <w:t>action</w:t>
      </w:r>
      <w:r w:rsidR="00B55CD8" w:rsidRPr="00890B9D">
        <w:t>.</w:t>
      </w:r>
    </w:p>
    <w:p w14:paraId="56F3CD10" w14:textId="77777777" w:rsidR="005553F4" w:rsidRPr="00790459" w:rsidRDefault="00B55CD8" w:rsidP="004E1335">
      <w:pPr>
        <w:pStyle w:val="ListNumber"/>
        <w:numPr>
          <w:ilvl w:val="0"/>
          <w:numId w:val="21"/>
        </w:numPr>
      </w:pPr>
      <w:r w:rsidRPr="003B2936">
        <w:t>Whe</w:t>
      </w:r>
      <w:r w:rsidR="007C26FF" w:rsidRPr="003B2936">
        <w:t xml:space="preserve">n </w:t>
      </w:r>
      <w:r w:rsidRPr="003B2936">
        <w:t>the overpayment is reported</w:t>
      </w:r>
      <w:r w:rsidR="00B46800" w:rsidRPr="003B2936">
        <w:t>,</w:t>
      </w:r>
      <w:r w:rsidRPr="003B2936">
        <w:t xml:space="preserve"> the</w:t>
      </w:r>
      <w:r w:rsidR="005553F4" w:rsidRPr="003B2936">
        <w:t xml:space="preserve"> </w:t>
      </w:r>
      <w:r w:rsidR="00EB4196" w:rsidRPr="003B2936">
        <w:t>payee</w:t>
      </w:r>
      <w:r w:rsidR="005553F4" w:rsidRPr="003B2936">
        <w:t>:</w:t>
      </w:r>
    </w:p>
    <w:p w14:paraId="620EB996" w14:textId="17FBE520" w:rsidR="00A13286" w:rsidRPr="00C24540" w:rsidRDefault="00B55CD8" w:rsidP="008B2DA7">
      <w:pPr>
        <w:pStyle w:val="ListNumber2"/>
      </w:pPr>
      <w:r w:rsidRPr="00C24540">
        <w:t xml:space="preserve">YTD amounts </w:t>
      </w:r>
      <w:r w:rsidR="00FE771F">
        <w:t>for each Payment Type</w:t>
      </w:r>
      <w:r w:rsidR="00551498">
        <w:t xml:space="preserve"> overpaid </w:t>
      </w:r>
      <w:r w:rsidRPr="00C24540">
        <w:t xml:space="preserve">should be reduced to reflect the overpayment. </w:t>
      </w:r>
    </w:p>
    <w:p w14:paraId="15C5EDB2" w14:textId="659602E0" w:rsidR="00044BBE" w:rsidRDefault="00D76CFC" w:rsidP="00F9024B">
      <w:pPr>
        <w:pStyle w:val="ListNumber2"/>
      </w:pPr>
      <w:r>
        <w:t xml:space="preserve">Although specific Payment Types </w:t>
      </w:r>
      <w:r w:rsidR="003C423C">
        <w:t xml:space="preserve">may be negative, </w:t>
      </w:r>
      <w:r>
        <w:t>as per</w:t>
      </w:r>
      <w:r w:rsidR="003C423C">
        <w:t xml:space="preserve"> the </w:t>
      </w:r>
      <w:hyperlink w:anchor="_ATO_Derived_Aggregated" w:history="1">
        <w:r w:rsidR="003C423C" w:rsidRPr="00477CB8">
          <w:rPr>
            <w:rStyle w:val="Hyperlink"/>
          </w:rPr>
          <w:t>ATO-derived aggregated gross</w:t>
        </w:r>
      </w:hyperlink>
      <w:r w:rsidR="007F28B1">
        <w:t>,</w:t>
      </w:r>
      <w:r w:rsidR="003C423C">
        <w:t xml:space="preserve"> </w:t>
      </w:r>
      <w:r w:rsidR="006652DA">
        <w:t xml:space="preserve">the negative amount cannot </w:t>
      </w:r>
      <w:r w:rsidR="00AA4FBD">
        <w:t xml:space="preserve">be created </w:t>
      </w:r>
      <w:r w:rsidR="004F73DF">
        <w:t>to correct</w:t>
      </w:r>
      <w:r w:rsidR="00AA4FBD">
        <w:t xml:space="preserve"> an overpayment</w:t>
      </w:r>
      <w:r w:rsidR="003C423C" w:rsidRPr="00C24540">
        <w:t>.</w:t>
      </w:r>
      <w:r w:rsidR="00AA4FBD">
        <w:t xml:space="preserve"> </w:t>
      </w:r>
      <w:r w:rsidR="00617FD1">
        <w:t>For example;</w:t>
      </w:r>
      <w:r w:rsidR="00AA4FBD">
        <w:t xml:space="preserve"> if the overpayment impacts </w:t>
      </w:r>
      <w:r w:rsidR="00FE6456">
        <w:t>more than one</w:t>
      </w:r>
      <w:r w:rsidR="00AA4FBD">
        <w:t xml:space="preserve"> Payment Type, </w:t>
      </w:r>
      <w:r w:rsidR="00CB11B4">
        <w:t xml:space="preserve">each Payment Type must be reduced. One Payment Type cannot be reduced to </w:t>
      </w:r>
      <w:r w:rsidR="00642698">
        <w:t xml:space="preserve">a </w:t>
      </w:r>
      <w:r w:rsidR="00CB11B4">
        <w:t>negative</w:t>
      </w:r>
      <w:r w:rsidR="00642698">
        <w:t xml:space="preserve"> amount</w:t>
      </w:r>
      <w:r w:rsidR="00CB11B4">
        <w:t xml:space="preserve"> to reflect the </w:t>
      </w:r>
      <w:r w:rsidR="00634EF0">
        <w:t xml:space="preserve">overpayment of </w:t>
      </w:r>
      <w:r w:rsidR="00054C3C">
        <w:t>another</w:t>
      </w:r>
      <w:r w:rsidR="00634EF0">
        <w:t xml:space="preserve"> Payment Type.</w:t>
      </w:r>
    </w:p>
    <w:p w14:paraId="0371A794" w14:textId="40693517" w:rsidR="003C423C" w:rsidRPr="00C24540" w:rsidRDefault="00044BBE" w:rsidP="00F9024B">
      <w:pPr>
        <w:pStyle w:val="ListNumber2"/>
      </w:pPr>
      <w:r>
        <w:lastRenderedPageBreak/>
        <w:t xml:space="preserve">Corrections must be reported within the timeframe specified in section </w:t>
      </w:r>
      <w:r w:rsidR="00925464" w:rsidRPr="00596D1A">
        <w:rPr>
          <w:rStyle w:val="SmartLink"/>
        </w:rPr>
        <w:fldChar w:fldCharType="begin"/>
      </w:r>
      <w:r w:rsidR="00925464" w:rsidRPr="00596D1A">
        <w:rPr>
          <w:rStyle w:val="SmartLink"/>
        </w:rPr>
        <w:instrText xml:space="preserve"> REF _Ref55291946 \r \h </w:instrText>
      </w:r>
      <w:r w:rsidR="00925464" w:rsidRPr="00596D1A">
        <w:rPr>
          <w:rStyle w:val="SmartLink"/>
        </w:rPr>
      </w:r>
      <w:r w:rsidR="00925464" w:rsidRPr="00596D1A">
        <w:rPr>
          <w:rStyle w:val="SmartLink"/>
        </w:rPr>
        <w:fldChar w:fldCharType="separate"/>
      </w:r>
      <w:r w:rsidR="00C14FEC">
        <w:rPr>
          <w:rStyle w:val="SmartLink"/>
        </w:rPr>
        <w:t>5.11.1</w:t>
      </w:r>
      <w:r w:rsidR="00925464" w:rsidRPr="00596D1A">
        <w:rPr>
          <w:rStyle w:val="SmartLink"/>
        </w:rPr>
        <w:fldChar w:fldCharType="end"/>
      </w:r>
      <w:r w:rsidR="00925464" w:rsidRPr="00596D1A">
        <w:rPr>
          <w:rStyle w:val="SmartLink"/>
        </w:rPr>
        <w:t xml:space="preserve"> </w:t>
      </w:r>
      <w:r w:rsidR="00925464" w:rsidRPr="00657A2A">
        <w:rPr>
          <w:rStyle w:val="SmartLink"/>
        </w:rPr>
        <w:fldChar w:fldCharType="begin"/>
      </w:r>
      <w:r w:rsidR="00925464" w:rsidRPr="00657A2A">
        <w:rPr>
          <w:rStyle w:val="SmartLink"/>
        </w:rPr>
        <w:instrText xml:space="preserve"> REF _Ref55291946 \h </w:instrText>
      </w:r>
      <w:r w:rsidR="00657A2A">
        <w:rPr>
          <w:rStyle w:val="SmartLink"/>
        </w:rPr>
        <w:instrText xml:space="preserve"> \* MERGEFORMAT </w:instrText>
      </w:r>
      <w:r w:rsidR="00925464" w:rsidRPr="00657A2A">
        <w:rPr>
          <w:rStyle w:val="SmartLink"/>
        </w:rPr>
      </w:r>
      <w:r w:rsidR="00925464" w:rsidRPr="00657A2A">
        <w:rPr>
          <w:rStyle w:val="SmartLink"/>
        </w:rPr>
        <w:fldChar w:fldCharType="separate"/>
      </w:r>
      <w:r w:rsidR="00C14FEC" w:rsidRPr="00C14FEC">
        <w:rPr>
          <w:rStyle w:val="SmartLink"/>
        </w:rPr>
        <w:t>When to Correct a Record</w:t>
      </w:r>
      <w:r w:rsidR="00925464" w:rsidRPr="00657A2A">
        <w:rPr>
          <w:rStyle w:val="SmartLink"/>
        </w:rPr>
        <w:fldChar w:fldCharType="end"/>
      </w:r>
      <w:r w:rsidR="00925464">
        <w:t>.</w:t>
      </w:r>
    </w:p>
    <w:p w14:paraId="1BBE8EB2" w14:textId="67B24E79" w:rsidR="00EB4196" w:rsidRPr="00790459" w:rsidRDefault="00B55CD8" w:rsidP="004E1335">
      <w:pPr>
        <w:pStyle w:val="ListNumber"/>
      </w:pPr>
      <w:r w:rsidRPr="003B2936">
        <w:t>Whe</w:t>
      </w:r>
      <w:r w:rsidR="005C0D4B" w:rsidRPr="003B2936">
        <w:t>n</w:t>
      </w:r>
      <w:r w:rsidRPr="003B2936">
        <w:t xml:space="preserve"> the overpayment is reported</w:t>
      </w:r>
      <w:r w:rsidR="004308EF" w:rsidRPr="003B2936">
        <w:t xml:space="preserve"> through a </w:t>
      </w:r>
      <w:r w:rsidR="00B01BCF">
        <w:t>s</w:t>
      </w:r>
      <w:r w:rsidR="005F4641" w:rsidRPr="003B2936">
        <w:t>ubmit action</w:t>
      </w:r>
      <w:r w:rsidR="00B46800" w:rsidRPr="003B2936">
        <w:t>,</w:t>
      </w:r>
      <w:r w:rsidRPr="003B2936">
        <w:t xml:space="preserve"> the</w:t>
      </w:r>
      <w:r w:rsidR="00EB4196" w:rsidRPr="003B2936">
        <w:t>:</w:t>
      </w:r>
    </w:p>
    <w:p w14:paraId="78750473" w14:textId="050E1704" w:rsidR="00EB4196" w:rsidRPr="00C24540" w:rsidRDefault="00ED05B0">
      <w:pPr>
        <w:pStyle w:val="ListNumber2"/>
      </w:pPr>
      <w:r>
        <w:t>Total PAYGW Amounts and Payer Total Gross Payments Amounts</w:t>
      </w:r>
      <w:r w:rsidRPr="003B2936">
        <w:t xml:space="preserve"> </w:t>
      </w:r>
      <w:r w:rsidR="003611DA" w:rsidRPr="00C24540">
        <w:t>that are reported</w:t>
      </w:r>
      <w:r w:rsidR="001544BA">
        <w:t xml:space="preserve"> </w:t>
      </w:r>
      <w:r w:rsidR="00B55CD8" w:rsidRPr="00C24540">
        <w:t xml:space="preserve">should reflect the </w:t>
      </w:r>
      <w:r w:rsidR="003611DA" w:rsidRPr="00C24540">
        <w:t xml:space="preserve">reduction </w:t>
      </w:r>
      <w:r>
        <w:t>due to</w:t>
      </w:r>
      <w:r w:rsidR="003611DA" w:rsidRPr="00C24540">
        <w:t xml:space="preserve"> the overpayment</w:t>
      </w:r>
      <w:r w:rsidR="00B55CD8" w:rsidRPr="00C24540">
        <w:t>.</w:t>
      </w:r>
    </w:p>
    <w:p w14:paraId="3C389C0D" w14:textId="72950E87" w:rsidR="00B55CD8" w:rsidRPr="00C24540" w:rsidRDefault="00ED05B0">
      <w:pPr>
        <w:pStyle w:val="ListNumber2"/>
      </w:pPr>
      <w:r>
        <w:t>Total PAYGW Amount and Payer Total Gross Payments Amount</w:t>
      </w:r>
      <w:r w:rsidRPr="003B2936">
        <w:t xml:space="preserve"> </w:t>
      </w:r>
      <w:r w:rsidR="00EB4196" w:rsidRPr="00C24540">
        <w:t>can</w:t>
      </w:r>
      <w:r w:rsidR="00B55CD8" w:rsidRPr="00C24540">
        <w:t xml:space="preserve"> be negative.</w:t>
      </w:r>
    </w:p>
    <w:p w14:paraId="3E767FAB" w14:textId="11642291" w:rsidR="00B21DDE" w:rsidRPr="003B2936" w:rsidRDefault="00B55CD8" w:rsidP="004E1335">
      <w:pPr>
        <w:pStyle w:val="ListNumber"/>
      </w:pPr>
      <w:r w:rsidRPr="003B2936">
        <w:t xml:space="preserve">If the </w:t>
      </w:r>
      <w:r w:rsidR="005F4641" w:rsidRPr="003B2936">
        <w:t>payer</w:t>
      </w:r>
      <w:r w:rsidRPr="003B2936">
        <w:t xml:space="preserve"> reports the overpayment via the update </w:t>
      </w:r>
      <w:proofErr w:type="gramStart"/>
      <w:r w:rsidR="00DD36DA">
        <w:t>action</w:t>
      </w:r>
      <w:proofErr w:type="gramEnd"/>
      <w:r w:rsidR="00DD36DA" w:rsidRPr="003B2936">
        <w:t xml:space="preserve"> </w:t>
      </w:r>
      <w:r w:rsidRPr="003B2936">
        <w:t>the adjustment</w:t>
      </w:r>
      <w:r w:rsidR="00B21DDE" w:rsidRPr="003B2936">
        <w:t>:</w:t>
      </w:r>
    </w:p>
    <w:p w14:paraId="630C86A1" w14:textId="77777777" w:rsidR="00B21DDE" w:rsidRPr="00C24540" w:rsidRDefault="00BC1B35">
      <w:pPr>
        <w:pStyle w:val="ListNumber2"/>
      </w:pPr>
      <w:r w:rsidRPr="00C24540">
        <w:t>W</w:t>
      </w:r>
      <w:r w:rsidR="00B55CD8" w:rsidRPr="00C24540">
        <w:t>ill not be reflected in any BAS prefill</w:t>
      </w:r>
      <w:r w:rsidR="00020732" w:rsidRPr="00C24540">
        <w:t>.</w:t>
      </w:r>
    </w:p>
    <w:p w14:paraId="7295C193" w14:textId="77777777" w:rsidR="00B55CD8" w:rsidRPr="00C24540" w:rsidRDefault="00BC1B35">
      <w:pPr>
        <w:pStyle w:val="ListNumber2"/>
      </w:pPr>
      <w:r w:rsidRPr="00C24540">
        <w:t>T</w:t>
      </w:r>
      <w:r w:rsidR="00B55CD8" w:rsidRPr="00C24540">
        <w:t xml:space="preserve">he </w:t>
      </w:r>
      <w:r w:rsidR="005F4641" w:rsidRPr="00C24540">
        <w:t>payer</w:t>
      </w:r>
      <w:r w:rsidR="00B55CD8" w:rsidRPr="00C24540">
        <w:t xml:space="preserve"> should adjust the pre-fill amounts to reflect the overpayment.</w:t>
      </w:r>
    </w:p>
    <w:p w14:paraId="7630249A" w14:textId="371E0D76" w:rsidR="00B55CD8" w:rsidRDefault="00B55CD8">
      <w:pPr>
        <w:pStyle w:val="ListNumber2"/>
      </w:pPr>
      <w:r w:rsidRPr="00C24540">
        <w:t>Large withholders will follow the existing guidance and reduce the next payment by the relevant amount withheld</w:t>
      </w:r>
      <w:r w:rsidRPr="00890B9D">
        <w:t>.</w:t>
      </w:r>
    </w:p>
    <w:p w14:paraId="0805B63C" w14:textId="07EE7DB1" w:rsidR="0036545D" w:rsidRPr="00CD6D55" w:rsidRDefault="0036545D" w:rsidP="004E1335">
      <w:pPr>
        <w:pStyle w:val="ListNumber"/>
      </w:pPr>
      <w:bookmarkStart w:id="1316" w:name="_Ref144137064"/>
      <w:r w:rsidRPr="00CD6D55">
        <w:t xml:space="preserve">If the payer reports the overpayment via the update action and the period totals adjustment through the adjust </w:t>
      </w:r>
      <w:proofErr w:type="gramStart"/>
      <w:r w:rsidRPr="00CD6D55">
        <w:t>action</w:t>
      </w:r>
      <w:proofErr w:type="gramEnd"/>
      <w:r w:rsidRPr="00CD6D55">
        <w:t xml:space="preserve"> the adjustment:</w:t>
      </w:r>
      <w:bookmarkEnd w:id="1316"/>
    </w:p>
    <w:p w14:paraId="599EC909" w14:textId="28BF5C68" w:rsidR="0036545D" w:rsidRPr="00CD6D55" w:rsidRDefault="00AE5062">
      <w:pPr>
        <w:pStyle w:val="ListNumber2"/>
      </w:pPr>
      <w:r w:rsidRPr="00F572A6">
        <w:t>W</w:t>
      </w:r>
      <w:r w:rsidR="0036545D" w:rsidRPr="00CD6D55">
        <w:t>ill be reflected in any BAS prefill.</w:t>
      </w:r>
    </w:p>
    <w:p w14:paraId="7F706C79" w14:textId="08DC9132" w:rsidR="0036545D" w:rsidRDefault="0036545D" w:rsidP="004E1335">
      <w:pPr>
        <w:pStyle w:val="ListNumber"/>
      </w:pPr>
      <w:r w:rsidRPr="0036545D">
        <w:t>Large withholders will follow the existing guidance and reduce the next payment by the relevant amount withheld.</w:t>
      </w:r>
    </w:p>
    <w:p w14:paraId="16F7363F" w14:textId="5EA7308F" w:rsidR="00201690" w:rsidRPr="00890B9D" w:rsidRDefault="00F43C3D" w:rsidP="004E1335">
      <w:pPr>
        <w:pStyle w:val="ListNumber"/>
      </w:pPr>
      <w:r>
        <w:t>There are special rules for correcting the YTD amounts previously reported for Child Support Garnishees and Child Support Deductions. Refer to</w:t>
      </w:r>
      <w:r w:rsidR="00315675">
        <w:t xml:space="preserve"> </w:t>
      </w:r>
      <w:r w:rsidR="00315675" w:rsidRPr="00596D1A">
        <w:rPr>
          <w:rStyle w:val="SmartLink"/>
        </w:rPr>
        <w:fldChar w:fldCharType="begin"/>
      </w:r>
      <w:r w:rsidR="00315675" w:rsidRPr="00596D1A">
        <w:rPr>
          <w:rStyle w:val="SmartLink"/>
        </w:rPr>
        <w:instrText xml:space="preserve"> REF _Ref55292097 \r \h </w:instrText>
      </w:r>
      <w:r w:rsidR="00315675" w:rsidRPr="00596D1A">
        <w:rPr>
          <w:rStyle w:val="SmartLink"/>
        </w:rPr>
      </w:r>
      <w:r w:rsidR="00315675" w:rsidRPr="00596D1A">
        <w:rPr>
          <w:rStyle w:val="SmartLink"/>
        </w:rPr>
        <w:fldChar w:fldCharType="separate"/>
      </w:r>
      <w:r w:rsidR="00C14FEC">
        <w:rPr>
          <w:rStyle w:val="SmartLink"/>
        </w:rPr>
        <w:t>5.11.8</w:t>
      </w:r>
      <w:r w:rsidR="00315675" w:rsidRPr="00596D1A">
        <w:rPr>
          <w:rStyle w:val="SmartLink"/>
        </w:rPr>
        <w:fldChar w:fldCharType="end"/>
      </w:r>
      <w:r w:rsidR="00315675" w:rsidRPr="00596D1A">
        <w:rPr>
          <w:rStyle w:val="SmartLink"/>
        </w:rPr>
        <w:t xml:space="preserve"> </w:t>
      </w:r>
      <w:r w:rsidR="00315675" w:rsidRPr="0077675F">
        <w:rPr>
          <w:rStyle w:val="SmartLink"/>
        </w:rPr>
        <w:fldChar w:fldCharType="begin"/>
      </w:r>
      <w:r w:rsidR="00315675" w:rsidRPr="0077675F">
        <w:rPr>
          <w:rStyle w:val="SmartLink"/>
        </w:rPr>
        <w:instrText xml:space="preserve"> REF _Ref55292097 \h </w:instrText>
      </w:r>
      <w:r w:rsidR="0077675F">
        <w:rPr>
          <w:rStyle w:val="SmartLink"/>
        </w:rPr>
        <w:instrText xml:space="preserve"> \* MERGEFORMAT </w:instrText>
      </w:r>
      <w:r w:rsidR="00315675" w:rsidRPr="0077675F">
        <w:rPr>
          <w:rStyle w:val="SmartLink"/>
        </w:rPr>
      </w:r>
      <w:r w:rsidR="00315675" w:rsidRPr="0077675F">
        <w:rPr>
          <w:rStyle w:val="SmartLink"/>
        </w:rPr>
        <w:fldChar w:fldCharType="separate"/>
      </w:r>
      <w:r w:rsidR="00C14FEC" w:rsidRPr="00C14FEC">
        <w:rPr>
          <w:rStyle w:val="SmartLink"/>
        </w:rPr>
        <w:t>Child Support Corrections</w:t>
      </w:r>
      <w:r w:rsidR="00315675" w:rsidRPr="0077675F">
        <w:rPr>
          <w:rStyle w:val="SmartLink"/>
        </w:rPr>
        <w:fldChar w:fldCharType="end"/>
      </w:r>
      <w:r>
        <w:t>.</w:t>
      </w:r>
    </w:p>
    <w:p w14:paraId="2FF9200F" w14:textId="77777777" w:rsidR="00B55CD8" w:rsidRPr="00890B9D" w:rsidRDefault="001E2D96" w:rsidP="004A0EAE">
      <w:pPr>
        <w:pStyle w:val="Heading3"/>
      </w:pPr>
      <w:r w:rsidRPr="00890B9D">
        <w:t xml:space="preserve">Correcting a </w:t>
      </w:r>
      <w:r w:rsidR="00B55CD8" w:rsidRPr="00890B9D">
        <w:t xml:space="preserve">Misclassification </w:t>
      </w:r>
      <w:r w:rsidRPr="00890B9D">
        <w:t>(N</w:t>
      </w:r>
      <w:r w:rsidR="00B55CD8" w:rsidRPr="00890B9D">
        <w:t xml:space="preserve">o </w:t>
      </w:r>
      <w:r w:rsidRPr="00890B9D">
        <w:t>A</w:t>
      </w:r>
      <w:r w:rsidR="00B55CD8" w:rsidRPr="00890B9D">
        <w:t xml:space="preserve">dditional </w:t>
      </w:r>
      <w:r w:rsidRPr="00890B9D">
        <w:t>P</w:t>
      </w:r>
      <w:r w:rsidR="00B55CD8" w:rsidRPr="00890B9D">
        <w:t>ayment</w:t>
      </w:r>
      <w:r w:rsidRPr="00890B9D">
        <w:t>)</w:t>
      </w:r>
    </w:p>
    <w:p w14:paraId="034F9986" w14:textId="0895B831" w:rsidR="00B55CD8" w:rsidRPr="00890B9D" w:rsidRDefault="00B55CD8" w:rsidP="000E6760">
      <w:pPr>
        <w:pStyle w:val="BodyText"/>
      </w:pPr>
      <w:r w:rsidRPr="00890B9D">
        <w:t xml:space="preserve">A misclassification is when information has previously been reported under an incorrect </w:t>
      </w:r>
      <w:r w:rsidR="006126D0" w:rsidRPr="00890B9D">
        <w:t xml:space="preserve">Employment Condition, </w:t>
      </w:r>
      <w:r w:rsidR="009D312D" w:rsidRPr="00890B9D">
        <w:t>Income Type, Country Code, Payment Type or Other Com</w:t>
      </w:r>
      <w:r w:rsidR="00EB0EFB" w:rsidRPr="00890B9D">
        <w:t>ponent</w:t>
      </w:r>
      <w:r w:rsidRPr="00890B9D">
        <w:t xml:space="preserve"> and there is no additional payment to the </w:t>
      </w:r>
      <w:r w:rsidR="005F4641" w:rsidRPr="00890B9D">
        <w:t>payee</w:t>
      </w:r>
      <w:r w:rsidRPr="00890B9D">
        <w:t>.</w:t>
      </w:r>
    </w:p>
    <w:p w14:paraId="1FC15464" w14:textId="7CB7A851" w:rsidR="00B55CD8" w:rsidRPr="00890B9D" w:rsidRDefault="00B55CD8" w:rsidP="004E1335">
      <w:pPr>
        <w:pStyle w:val="ListNumber"/>
        <w:numPr>
          <w:ilvl w:val="0"/>
          <w:numId w:val="26"/>
        </w:numPr>
      </w:pPr>
      <w:r w:rsidRPr="00890B9D">
        <w:t xml:space="preserve">The </w:t>
      </w:r>
      <w:r w:rsidR="005F4641" w:rsidRPr="00890B9D">
        <w:t>payer</w:t>
      </w:r>
      <w:r w:rsidRPr="00890B9D">
        <w:t xml:space="preserve"> may report the </w:t>
      </w:r>
      <w:r w:rsidR="00C761A9">
        <w:t>correction</w:t>
      </w:r>
      <w:r w:rsidR="00C761A9" w:rsidRPr="00890B9D">
        <w:t xml:space="preserve"> </w:t>
      </w:r>
      <w:r w:rsidRPr="00890B9D">
        <w:t xml:space="preserve">in a </w:t>
      </w:r>
      <w:r w:rsidR="00C761A9">
        <w:t>submit action</w:t>
      </w:r>
      <w:r w:rsidRPr="00890B9D">
        <w:t xml:space="preserve"> at the next regular pay cycle for the </w:t>
      </w:r>
      <w:r w:rsidR="005F4641" w:rsidRPr="00890B9D">
        <w:t>payee</w:t>
      </w:r>
      <w:r w:rsidRPr="00890B9D">
        <w:t xml:space="preserve">, or through an update </w:t>
      </w:r>
      <w:r w:rsidR="00C761A9">
        <w:t>action</w:t>
      </w:r>
      <w:r w:rsidRPr="00890B9D">
        <w:t>.</w:t>
      </w:r>
    </w:p>
    <w:p w14:paraId="56CF4856" w14:textId="06359962" w:rsidR="00B55CD8" w:rsidRDefault="00B55CD8" w:rsidP="004E1335">
      <w:pPr>
        <w:pStyle w:val="ListNumber"/>
        <w:numPr>
          <w:ilvl w:val="0"/>
          <w:numId w:val="21"/>
        </w:numPr>
      </w:pPr>
      <w:r w:rsidRPr="00890B9D">
        <w:t xml:space="preserve">The </w:t>
      </w:r>
      <w:r w:rsidR="005F4641" w:rsidRPr="00890B9D">
        <w:t>payer</w:t>
      </w:r>
      <w:r w:rsidRPr="00890B9D">
        <w:t xml:space="preserve"> is not required to </w:t>
      </w:r>
      <w:r w:rsidR="00C761A9">
        <w:t>correct</w:t>
      </w:r>
      <w:r w:rsidR="00C761A9" w:rsidRPr="00890B9D">
        <w:t xml:space="preserve"> </w:t>
      </w:r>
      <w:r w:rsidRPr="00890B9D">
        <w:t xml:space="preserve">the previously reported </w:t>
      </w:r>
      <w:r w:rsidR="000D5A5C">
        <w:t>Total PAYGW Amounts and Payer Total Gross Payments Amounts</w:t>
      </w:r>
      <w:r w:rsidRPr="00890B9D">
        <w:t>.</w:t>
      </w:r>
    </w:p>
    <w:p w14:paraId="04C1BD71" w14:textId="367BB811" w:rsidR="000D5A5C" w:rsidRDefault="00F374A6" w:rsidP="004E1335">
      <w:pPr>
        <w:pStyle w:val="ListNumber"/>
        <w:numPr>
          <w:ilvl w:val="0"/>
          <w:numId w:val="21"/>
        </w:numPr>
      </w:pPr>
      <w:r>
        <w:t xml:space="preserve">If the misclassification </w:t>
      </w:r>
      <w:r w:rsidR="009D7F89">
        <w:t xml:space="preserve">referred to </w:t>
      </w:r>
      <w:r w:rsidR="00A93EBF">
        <w:t xml:space="preserve">payee YTD amounts reported by </w:t>
      </w:r>
      <w:r w:rsidR="009D7F89">
        <w:t>another ABN/Br in a related entity</w:t>
      </w:r>
      <w:r w:rsidR="001E1D2C">
        <w:t xml:space="preserve">, refer to section </w:t>
      </w:r>
      <w:r w:rsidR="00475461" w:rsidRPr="00596D1A">
        <w:rPr>
          <w:rStyle w:val="SmartLink"/>
        </w:rPr>
        <w:fldChar w:fldCharType="begin"/>
      </w:r>
      <w:r w:rsidR="00475461" w:rsidRPr="00596D1A">
        <w:rPr>
          <w:rStyle w:val="SmartLink"/>
        </w:rPr>
        <w:instrText xml:space="preserve"> REF _Ref55293375 \r \h </w:instrText>
      </w:r>
      <w:r w:rsidR="00475461" w:rsidRPr="00596D1A">
        <w:rPr>
          <w:rStyle w:val="SmartLink"/>
        </w:rPr>
      </w:r>
      <w:r w:rsidR="00475461" w:rsidRPr="00596D1A">
        <w:rPr>
          <w:rStyle w:val="SmartLink"/>
        </w:rPr>
        <w:fldChar w:fldCharType="separate"/>
      </w:r>
      <w:r w:rsidR="00C14FEC">
        <w:rPr>
          <w:rStyle w:val="SmartLink"/>
        </w:rPr>
        <w:t>5.11.7</w:t>
      </w:r>
      <w:r w:rsidR="00475461" w:rsidRPr="00596D1A">
        <w:rPr>
          <w:rStyle w:val="SmartLink"/>
        </w:rPr>
        <w:fldChar w:fldCharType="end"/>
      </w:r>
      <w:r w:rsidR="00475461" w:rsidRPr="00596D1A">
        <w:rPr>
          <w:rStyle w:val="SmartLink"/>
        </w:rPr>
        <w:t xml:space="preserve"> </w:t>
      </w:r>
      <w:r w:rsidR="00475461" w:rsidRPr="0077675F">
        <w:rPr>
          <w:rStyle w:val="SmartLink"/>
        </w:rPr>
        <w:fldChar w:fldCharType="begin"/>
      </w:r>
      <w:r w:rsidR="00475461" w:rsidRPr="0077675F">
        <w:rPr>
          <w:rStyle w:val="SmartLink"/>
        </w:rPr>
        <w:instrText xml:space="preserve"> REF _Ref55293375 \h </w:instrText>
      </w:r>
      <w:r w:rsidR="0077675F">
        <w:rPr>
          <w:rStyle w:val="SmartLink"/>
        </w:rPr>
        <w:instrText xml:space="preserve"> \* MERGEFORMAT </w:instrText>
      </w:r>
      <w:r w:rsidR="00475461" w:rsidRPr="0077675F">
        <w:rPr>
          <w:rStyle w:val="SmartLink"/>
        </w:rPr>
      </w:r>
      <w:r w:rsidR="00475461" w:rsidRPr="0077675F">
        <w:rPr>
          <w:rStyle w:val="SmartLink"/>
        </w:rPr>
        <w:fldChar w:fldCharType="separate"/>
      </w:r>
      <w:r w:rsidR="00C14FEC" w:rsidRPr="00C14FEC">
        <w:rPr>
          <w:rStyle w:val="SmartLink"/>
        </w:rPr>
        <w:t>Retroactive Corrections</w:t>
      </w:r>
      <w:r w:rsidR="00475461" w:rsidRPr="0077675F">
        <w:rPr>
          <w:rStyle w:val="SmartLink"/>
        </w:rPr>
        <w:fldChar w:fldCharType="end"/>
      </w:r>
      <w:r w:rsidR="001E1D2C">
        <w:t>.</w:t>
      </w:r>
    </w:p>
    <w:p w14:paraId="27E1C6AD" w14:textId="262A3CEC" w:rsidR="001E1D2C" w:rsidRPr="00890B9D" w:rsidRDefault="002150D5" w:rsidP="004E1335">
      <w:pPr>
        <w:pStyle w:val="ListNumber"/>
        <w:numPr>
          <w:ilvl w:val="0"/>
          <w:numId w:val="21"/>
        </w:numPr>
      </w:pPr>
      <w:r>
        <w:t xml:space="preserve">There are special rules for correcting the YTD amounts previously reported for Child Support Garnishees and Child Support Deductions. Refer to </w:t>
      </w:r>
      <w:r w:rsidRPr="00596D1A">
        <w:rPr>
          <w:rStyle w:val="SmartLink"/>
        </w:rPr>
        <w:fldChar w:fldCharType="begin"/>
      </w:r>
      <w:r w:rsidRPr="00596D1A">
        <w:rPr>
          <w:rStyle w:val="SmartLink"/>
        </w:rPr>
        <w:instrText xml:space="preserve"> REF _Ref55292097 \r \h </w:instrText>
      </w:r>
      <w:r w:rsidRPr="00596D1A">
        <w:rPr>
          <w:rStyle w:val="SmartLink"/>
        </w:rPr>
      </w:r>
      <w:r w:rsidRPr="00596D1A">
        <w:rPr>
          <w:rStyle w:val="SmartLink"/>
        </w:rPr>
        <w:fldChar w:fldCharType="separate"/>
      </w:r>
      <w:r w:rsidR="00C14FEC">
        <w:rPr>
          <w:rStyle w:val="SmartLink"/>
        </w:rPr>
        <w:t>5.11.8</w:t>
      </w:r>
      <w:r w:rsidRPr="00596D1A">
        <w:rPr>
          <w:rStyle w:val="SmartLink"/>
        </w:rPr>
        <w:fldChar w:fldCharType="end"/>
      </w:r>
      <w:r w:rsidRPr="00596D1A">
        <w:rPr>
          <w:rStyle w:val="SmartLink"/>
        </w:rPr>
        <w:t xml:space="preserve"> </w:t>
      </w:r>
      <w:r w:rsidRPr="0077675F">
        <w:rPr>
          <w:rStyle w:val="SmartLink"/>
        </w:rPr>
        <w:fldChar w:fldCharType="begin"/>
      </w:r>
      <w:r w:rsidRPr="0077675F">
        <w:rPr>
          <w:rStyle w:val="SmartLink"/>
        </w:rPr>
        <w:instrText xml:space="preserve"> REF _Ref55292097 \h </w:instrText>
      </w:r>
      <w:r w:rsidR="0077675F">
        <w:rPr>
          <w:rStyle w:val="SmartLink"/>
        </w:rPr>
        <w:instrText xml:space="preserve"> \* MERGEFORMAT </w:instrText>
      </w:r>
      <w:r w:rsidRPr="0077675F">
        <w:rPr>
          <w:rStyle w:val="SmartLink"/>
        </w:rPr>
      </w:r>
      <w:r w:rsidRPr="0077675F">
        <w:rPr>
          <w:rStyle w:val="SmartLink"/>
        </w:rPr>
        <w:fldChar w:fldCharType="separate"/>
      </w:r>
      <w:r w:rsidR="00C14FEC" w:rsidRPr="00C14FEC">
        <w:rPr>
          <w:rStyle w:val="SmartLink"/>
        </w:rPr>
        <w:t>Child Support Corrections</w:t>
      </w:r>
      <w:r w:rsidRPr="0077675F">
        <w:rPr>
          <w:rStyle w:val="SmartLink"/>
        </w:rPr>
        <w:fldChar w:fldCharType="end"/>
      </w:r>
      <w:r>
        <w:t>.</w:t>
      </w:r>
    </w:p>
    <w:p w14:paraId="6916EB13" w14:textId="33E61275" w:rsidR="00711D2F" w:rsidRPr="00890B9D" w:rsidRDefault="001E2D96" w:rsidP="004A0EAE">
      <w:pPr>
        <w:pStyle w:val="Heading3"/>
      </w:pPr>
      <w:bookmarkStart w:id="1317" w:name="_Ref55290330"/>
      <w:r w:rsidRPr="00890B9D">
        <w:t>Correcting the Payer</w:t>
      </w:r>
      <w:r w:rsidR="00FF78C3" w:rsidRPr="00890B9D">
        <w:t xml:space="preserve"> (ABN/Br or WPN)</w:t>
      </w:r>
      <w:bookmarkEnd w:id="1317"/>
    </w:p>
    <w:p w14:paraId="2F451DF5" w14:textId="19C85BE9" w:rsidR="00B55CD8" w:rsidRPr="003D49D4" w:rsidRDefault="00B55CD8" w:rsidP="004E1335">
      <w:pPr>
        <w:pStyle w:val="ListNumber"/>
        <w:numPr>
          <w:ilvl w:val="0"/>
          <w:numId w:val="27"/>
        </w:numPr>
      </w:pPr>
      <w:r w:rsidRPr="003B2936">
        <w:t xml:space="preserve">If </w:t>
      </w:r>
      <w:r w:rsidR="005F4641" w:rsidRPr="003B2936">
        <w:t>a payee</w:t>
      </w:r>
      <w:r w:rsidRPr="003B2936">
        <w:t xml:space="preserve"> has been reported under an </w:t>
      </w:r>
      <w:r w:rsidR="00A84E47" w:rsidRPr="003B2936">
        <w:t>ABN</w:t>
      </w:r>
      <w:r w:rsidR="00474D05">
        <w:t xml:space="preserve"> other than the payer ABN</w:t>
      </w:r>
      <w:r w:rsidR="00A84E47" w:rsidRPr="003B2936">
        <w:t>,</w:t>
      </w:r>
      <w:r w:rsidRPr="003B2936">
        <w:t xml:space="preserve"> </w:t>
      </w:r>
      <w:r w:rsidR="00AB7749">
        <w:t xml:space="preserve">the </w:t>
      </w:r>
      <w:r w:rsidR="00F64CB9">
        <w:t xml:space="preserve">process as per section </w:t>
      </w:r>
      <w:r w:rsidR="00F64CB9" w:rsidRPr="00596D1A">
        <w:rPr>
          <w:rStyle w:val="SmartLink"/>
        </w:rPr>
        <w:fldChar w:fldCharType="begin"/>
      </w:r>
      <w:r w:rsidR="00F64CB9" w:rsidRPr="00596D1A">
        <w:rPr>
          <w:rStyle w:val="SmartLink"/>
        </w:rPr>
        <w:instrText xml:space="preserve"> REF _Ref34387385 \r \h </w:instrText>
      </w:r>
      <w:r w:rsidR="00F64CB9" w:rsidRPr="00596D1A">
        <w:rPr>
          <w:rStyle w:val="SmartLink"/>
        </w:rPr>
      </w:r>
      <w:r w:rsidR="00F64CB9" w:rsidRPr="00596D1A">
        <w:rPr>
          <w:rStyle w:val="SmartLink"/>
        </w:rPr>
        <w:fldChar w:fldCharType="separate"/>
      </w:r>
      <w:r w:rsidR="00C14FEC">
        <w:rPr>
          <w:rStyle w:val="SmartLink"/>
        </w:rPr>
        <w:t>4.2.1</w:t>
      </w:r>
      <w:r w:rsidR="00F64CB9" w:rsidRPr="00596D1A">
        <w:rPr>
          <w:rStyle w:val="SmartLink"/>
        </w:rPr>
        <w:fldChar w:fldCharType="end"/>
      </w:r>
      <w:r w:rsidR="00F64CB9" w:rsidRPr="00596D1A">
        <w:rPr>
          <w:rStyle w:val="SmartLink"/>
        </w:rPr>
        <w:t xml:space="preserve"> </w:t>
      </w:r>
      <w:r w:rsidR="00F64CB9" w:rsidRPr="0077675F">
        <w:rPr>
          <w:rStyle w:val="SmartLink"/>
        </w:rPr>
        <w:fldChar w:fldCharType="begin"/>
      </w:r>
      <w:r w:rsidR="00F64CB9" w:rsidRPr="0077675F">
        <w:rPr>
          <w:rStyle w:val="SmartLink"/>
        </w:rPr>
        <w:instrText xml:space="preserve"> REF _Ref34387385 \h </w:instrText>
      </w:r>
      <w:r w:rsidR="0077675F">
        <w:rPr>
          <w:rStyle w:val="SmartLink"/>
        </w:rPr>
        <w:instrText xml:space="preserve"> \* MERGEFORMAT </w:instrText>
      </w:r>
      <w:r w:rsidR="00F64CB9" w:rsidRPr="0077675F">
        <w:rPr>
          <w:rStyle w:val="SmartLink"/>
        </w:rPr>
      </w:r>
      <w:r w:rsidR="00F64CB9" w:rsidRPr="0077675F">
        <w:rPr>
          <w:rStyle w:val="SmartLink"/>
        </w:rPr>
        <w:fldChar w:fldCharType="separate"/>
      </w:r>
      <w:r w:rsidR="00C14FEC" w:rsidRPr="00C14FEC">
        <w:rPr>
          <w:rStyle w:val="SmartLink"/>
        </w:rPr>
        <w:t>Options to Alert Changes to Key Identifiers</w:t>
      </w:r>
      <w:r w:rsidR="00F64CB9" w:rsidRPr="0077675F">
        <w:rPr>
          <w:rStyle w:val="SmartLink"/>
        </w:rPr>
        <w:fldChar w:fldCharType="end"/>
      </w:r>
      <w:r w:rsidR="00F64CB9">
        <w:t xml:space="preserve"> must be </w:t>
      </w:r>
      <w:r w:rsidR="009C3D5D">
        <w:t>performed to transfer the payee YTD amounts to the correct payer</w:t>
      </w:r>
      <w:r w:rsidRPr="003D49D4">
        <w:t>.</w:t>
      </w:r>
    </w:p>
    <w:p w14:paraId="099B029E" w14:textId="77777777" w:rsidR="00DD6B22" w:rsidRPr="00C24540" w:rsidRDefault="00DD6B22" w:rsidP="008B2DA7">
      <w:pPr>
        <w:pStyle w:val="ListNumber2"/>
      </w:pPr>
      <w:r w:rsidRPr="00C24540">
        <w:t xml:space="preserve">Note: </w:t>
      </w:r>
      <w:r w:rsidR="00EC2663" w:rsidRPr="00C24540">
        <w:t>If an entity paid the payee</w:t>
      </w:r>
      <w:r w:rsidR="00395115" w:rsidRPr="00C24540">
        <w:t xml:space="preserve"> and has reported through STP</w:t>
      </w:r>
      <w:r w:rsidR="00080184" w:rsidRPr="00C24540">
        <w:t xml:space="preserve"> </w:t>
      </w:r>
      <w:r w:rsidR="006C0021" w:rsidRPr="00C24540">
        <w:t>but subsequently assigns that expense to a</w:t>
      </w:r>
      <w:r w:rsidR="0026054C" w:rsidRPr="00C24540">
        <w:t>nother entity, the</w:t>
      </w:r>
      <w:r w:rsidR="00395115" w:rsidRPr="00C24540">
        <w:t>n th</w:t>
      </w:r>
      <w:r w:rsidR="00714E4F" w:rsidRPr="00C24540">
        <w:t xml:space="preserve">e </w:t>
      </w:r>
      <w:r w:rsidR="00456705" w:rsidRPr="00C24540">
        <w:t xml:space="preserve">original entity is the correct ABN/Br </w:t>
      </w:r>
      <w:r w:rsidR="0065374D" w:rsidRPr="00C24540">
        <w:t>and does not require correction.</w:t>
      </w:r>
    </w:p>
    <w:p w14:paraId="1AC02D3C" w14:textId="68FBCB26" w:rsidR="00B55CD8" w:rsidRPr="003B2936" w:rsidRDefault="00B55CD8" w:rsidP="004E1335">
      <w:pPr>
        <w:pStyle w:val="ListNumber"/>
        <w:numPr>
          <w:ilvl w:val="0"/>
          <w:numId w:val="21"/>
        </w:numPr>
      </w:pPr>
      <w:r w:rsidRPr="003B2936">
        <w:t xml:space="preserve">These amounts may be reported via a </w:t>
      </w:r>
      <w:r w:rsidR="00D21580">
        <w:t>submit action</w:t>
      </w:r>
      <w:r w:rsidRPr="003B2936">
        <w:t xml:space="preserve"> at next regular pay cycle or through an update </w:t>
      </w:r>
      <w:r w:rsidR="00D21580">
        <w:t>action</w:t>
      </w:r>
      <w:r w:rsidRPr="003B2936">
        <w:t>.</w:t>
      </w:r>
    </w:p>
    <w:p w14:paraId="5994155C" w14:textId="1EAD72A8" w:rsidR="00B55CD8" w:rsidRPr="003D49D4" w:rsidRDefault="00B55CD8" w:rsidP="004E1335">
      <w:pPr>
        <w:pStyle w:val="ListNumber"/>
        <w:numPr>
          <w:ilvl w:val="0"/>
          <w:numId w:val="21"/>
        </w:numPr>
      </w:pPr>
      <w:r w:rsidRPr="003D49D4">
        <w:t xml:space="preserve">Where there is </w:t>
      </w:r>
      <w:r w:rsidR="00D21580">
        <w:t>a correction</w:t>
      </w:r>
      <w:r w:rsidRPr="003D49D4">
        <w:t xml:space="preserve"> required to the PAYG withholding remitted, reflect these amounts against the correct ABN, then:</w:t>
      </w:r>
    </w:p>
    <w:p w14:paraId="21045DF7" w14:textId="0680BA46" w:rsidR="00B55CD8" w:rsidRPr="00C24540" w:rsidRDefault="009A6ECC" w:rsidP="00F572A6">
      <w:pPr>
        <w:pStyle w:val="ListBullet3"/>
      </w:pPr>
      <w:r>
        <w:t>F</w:t>
      </w:r>
      <w:r w:rsidR="00B55CD8" w:rsidRPr="00C24540">
        <w:t>or large withholders, follow the existing process to adjust the remittance to the ATO to reduce the amount for the first ABN and to record the liability on the second ABN</w:t>
      </w:r>
      <w:r w:rsidR="0062188A">
        <w:t>.</w:t>
      </w:r>
    </w:p>
    <w:p w14:paraId="3F9583A7" w14:textId="1376B8C9" w:rsidR="00B55CD8" w:rsidRPr="00C24540" w:rsidRDefault="009A6ECC" w:rsidP="00F572A6">
      <w:pPr>
        <w:pStyle w:val="ListBullet3"/>
      </w:pPr>
      <w:r>
        <w:t>F</w:t>
      </w:r>
      <w:r w:rsidR="00B55CD8" w:rsidRPr="00C24540">
        <w:t xml:space="preserve">or small and medium </w:t>
      </w:r>
      <w:proofErr w:type="spellStart"/>
      <w:r w:rsidR="00A84E47" w:rsidRPr="00C24540">
        <w:t>withholders</w:t>
      </w:r>
      <w:proofErr w:type="spellEnd"/>
      <w:r w:rsidR="00A84E47" w:rsidRPr="00C24540">
        <w:t>,</w:t>
      </w:r>
      <w:r w:rsidR="00B55CD8" w:rsidRPr="00C24540">
        <w:t xml:space="preserve"> the BAS will need to be revised or adjusted to correct the remittance to the ATO against the correct ABN.</w:t>
      </w:r>
    </w:p>
    <w:p w14:paraId="65E87CFA" w14:textId="0A18DEE6" w:rsidR="00B55CD8" w:rsidRPr="00890B9D" w:rsidRDefault="00B55CD8" w:rsidP="004A0EAE">
      <w:pPr>
        <w:pStyle w:val="Heading3"/>
      </w:pPr>
      <w:bookmarkStart w:id="1318" w:name="_Toc34470703"/>
      <w:bookmarkStart w:id="1319" w:name="_Toc34472115"/>
      <w:bookmarkStart w:id="1320" w:name="_Toc34472341"/>
      <w:bookmarkStart w:id="1321" w:name="_Toc34472525"/>
      <w:bookmarkStart w:id="1322" w:name="_Toc34473206"/>
      <w:bookmarkStart w:id="1323" w:name="_Toc34473559"/>
      <w:bookmarkStart w:id="1324" w:name="_Toc34473738"/>
      <w:bookmarkStart w:id="1325" w:name="_Ref55293375"/>
      <w:bookmarkEnd w:id="1318"/>
      <w:bookmarkEnd w:id="1319"/>
      <w:bookmarkEnd w:id="1320"/>
      <w:bookmarkEnd w:id="1321"/>
      <w:bookmarkEnd w:id="1322"/>
      <w:bookmarkEnd w:id="1323"/>
      <w:bookmarkEnd w:id="1324"/>
      <w:r w:rsidRPr="00890B9D">
        <w:lastRenderedPageBreak/>
        <w:t xml:space="preserve">Retroactive </w:t>
      </w:r>
      <w:r w:rsidR="00FF78C3" w:rsidRPr="00890B9D">
        <w:t>Corrections</w:t>
      </w:r>
      <w:bookmarkEnd w:id="1325"/>
    </w:p>
    <w:p w14:paraId="230F5E76" w14:textId="1AA267C3" w:rsidR="00595C81" w:rsidRPr="003B2936" w:rsidRDefault="00B55CD8" w:rsidP="004E1335">
      <w:pPr>
        <w:pStyle w:val="ListNumber"/>
        <w:numPr>
          <w:ilvl w:val="0"/>
          <w:numId w:val="28"/>
        </w:numPr>
      </w:pPr>
      <w:r w:rsidRPr="003B2936">
        <w:t xml:space="preserve">Where a </w:t>
      </w:r>
      <w:r w:rsidR="005F4641" w:rsidRPr="003B2936">
        <w:t>payer</w:t>
      </w:r>
      <w:r w:rsidRPr="003B2936">
        <w:t xml:space="preserve"> is required to make a fix to previous pay periods for </w:t>
      </w:r>
      <w:r w:rsidR="005F4641" w:rsidRPr="003B2936">
        <w:t>a payee</w:t>
      </w:r>
      <w:r w:rsidRPr="003B2936">
        <w:t xml:space="preserve"> this should be reported in accordance with the </w:t>
      </w:r>
      <w:r w:rsidR="00BC0319" w:rsidRPr="003D49D4">
        <w:t xml:space="preserve">section </w:t>
      </w:r>
      <w:r w:rsidR="00880DB2" w:rsidRPr="00596D1A">
        <w:rPr>
          <w:rStyle w:val="SmartLink"/>
        </w:rPr>
        <w:fldChar w:fldCharType="begin"/>
      </w:r>
      <w:r w:rsidR="00880DB2" w:rsidRPr="00596D1A">
        <w:rPr>
          <w:rStyle w:val="SmartLink"/>
        </w:rPr>
        <w:instrText xml:space="preserve"> REF _Ref33895400 \w \h </w:instrText>
      </w:r>
      <w:r w:rsidR="00880DB2" w:rsidRPr="00596D1A">
        <w:rPr>
          <w:rStyle w:val="SmartLink"/>
        </w:rPr>
      </w:r>
      <w:r w:rsidR="00880DB2" w:rsidRPr="00596D1A">
        <w:rPr>
          <w:rStyle w:val="SmartLink"/>
        </w:rPr>
        <w:fldChar w:fldCharType="separate"/>
      </w:r>
      <w:r w:rsidR="00C14FEC">
        <w:rPr>
          <w:rStyle w:val="SmartLink"/>
        </w:rPr>
        <w:t>4.7</w:t>
      </w:r>
      <w:r w:rsidR="00880DB2" w:rsidRPr="00596D1A">
        <w:rPr>
          <w:rStyle w:val="SmartLink"/>
        </w:rPr>
        <w:fldChar w:fldCharType="end"/>
      </w:r>
      <w:r w:rsidR="00310739" w:rsidRPr="00596D1A">
        <w:rPr>
          <w:rStyle w:val="SmartLink"/>
        </w:rPr>
        <w:t xml:space="preserve"> </w:t>
      </w:r>
      <w:r w:rsidR="00310739" w:rsidRPr="00596D1A">
        <w:rPr>
          <w:rStyle w:val="SmartLink"/>
        </w:rPr>
        <w:fldChar w:fldCharType="begin" w:fldLock="1"/>
      </w:r>
      <w:r w:rsidR="00310739" w:rsidRPr="00596D1A">
        <w:rPr>
          <w:rStyle w:val="SmartLink"/>
        </w:rPr>
        <w:instrText xml:space="preserve"> REF _Ref33895400 \h </w:instrText>
      </w:r>
      <w:r w:rsidR="00310739" w:rsidRPr="00596D1A">
        <w:rPr>
          <w:rStyle w:val="SmartLink"/>
        </w:rPr>
      </w:r>
      <w:r w:rsidR="00310739" w:rsidRPr="00596D1A">
        <w:rPr>
          <w:rStyle w:val="SmartLink"/>
        </w:rPr>
        <w:fldChar w:fldCharType="separate"/>
      </w:r>
      <w:r w:rsidR="00310739" w:rsidRPr="00596D1A">
        <w:rPr>
          <w:rStyle w:val="SmartLink"/>
        </w:rPr>
        <w:t>Corrections Framework</w:t>
      </w:r>
      <w:r w:rsidR="00310739" w:rsidRPr="00596D1A">
        <w:rPr>
          <w:rStyle w:val="SmartLink"/>
        </w:rPr>
        <w:fldChar w:fldCharType="end"/>
      </w:r>
      <w:r w:rsidRPr="003B2936">
        <w:t>.</w:t>
      </w:r>
    </w:p>
    <w:p w14:paraId="1FA78DF7" w14:textId="6C59BC0D" w:rsidR="00A716C2" w:rsidRPr="00C24540" w:rsidRDefault="00B55CD8" w:rsidP="008B2DA7">
      <w:pPr>
        <w:pStyle w:val="ListNumber2"/>
      </w:pPr>
      <w:r w:rsidRPr="00C24540">
        <w:t xml:space="preserve">Note: If the BMS allows for a previously completed pay period, including the disbursement of outputs such as </w:t>
      </w:r>
      <w:r w:rsidR="00877BDD">
        <w:t>pay event</w:t>
      </w:r>
      <w:r w:rsidR="00877BDD" w:rsidRPr="00C24540">
        <w:t xml:space="preserve"> </w:t>
      </w:r>
      <w:r w:rsidRPr="00C24540">
        <w:t xml:space="preserve">reports, to be reprocessed, then </w:t>
      </w:r>
      <w:r w:rsidR="00877BDD">
        <w:t>pay event</w:t>
      </w:r>
      <w:r w:rsidR="00877BDD" w:rsidRPr="00C24540">
        <w:t xml:space="preserve"> </w:t>
      </w:r>
      <w:r w:rsidRPr="00C24540">
        <w:t xml:space="preserve">reports for those previously completed pay periods </w:t>
      </w:r>
      <w:r w:rsidRPr="007E7B7E">
        <w:rPr>
          <w:b/>
          <w:bCs/>
        </w:rPr>
        <w:t>cannot be re-reported</w:t>
      </w:r>
      <w:r w:rsidRPr="00C24540">
        <w:t xml:space="preserve">. </w:t>
      </w:r>
    </w:p>
    <w:p w14:paraId="733EC2C4" w14:textId="77777777" w:rsidR="00617143" w:rsidRPr="00C24540" w:rsidRDefault="00617143" w:rsidP="008B2DA7">
      <w:pPr>
        <w:pStyle w:val="ListNumber2"/>
      </w:pPr>
      <w:r w:rsidRPr="00C24540">
        <w:t>Note: Re-reporting of pay periods (pay events) already reported would have the following negative impacts.</w:t>
      </w:r>
    </w:p>
    <w:p w14:paraId="49C2D549" w14:textId="77777777" w:rsidR="00617143" w:rsidRPr="00C24540" w:rsidRDefault="00617143" w:rsidP="00EB53AE">
      <w:pPr>
        <w:pStyle w:val="ListNumber3"/>
      </w:pPr>
      <w:r w:rsidRPr="00C24540">
        <w:t>The reports would be identified as being lodged late with the payer being potentially subject to failure to lodge on time penalty.</w:t>
      </w:r>
    </w:p>
    <w:p w14:paraId="527D2391" w14:textId="189D53FE" w:rsidR="00617143" w:rsidRPr="00C24540" w:rsidRDefault="00617143" w:rsidP="00EB53AE">
      <w:pPr>
        <w:pStyle w:val="ListNumber3"/>
      </w:pPr>
      <w:r w:rsidRPr="00C24540">
        <w:t xml:space="preserve">The </w:t>
      </w:r>
      <w:r w:rsidR="00E17AC1">
        <w:t xml:space="preserve">Total PAYGW Amounts and Payer Total Gross Payments Amounts </w:t>
      </w:r>
      <w:r w:rsidRPr="00C24540">
        <w:t>would be duplicated therefore raising a PAYGW liability on the payers running balance account, including both the original and duplicated reports.</w:t>
      </w:r>
    </w:p>
    <w:p w14:paraId="25CA478C" w14:textId="77777777" w:rsidR="00617143" w:rsidRPr="00C24540" w:rsidRDefault="00617143" w:rsidP="00EB53AE">
      <w:pPr>
        <w:pStyle w:val="ListNumber3"/>
      </w:pPr>
      <w:r w:rsidRPr="00C24540">
        <w:t>If the duplicate reports generate the same submission ID as the originals, they will be rejected as a duplicate submission.</w:t>
      </w:r>
    </w:p>
    <w:p w14:paraId="79FDFFF0" w14:textId="7ADF1E06" w:rsidR="00792A57" w:rsidRPr="003D49D4" w:rsidRDefault="00B55CD8" w:rsidP="004E1335">
      <w:pPr>
        <w:pStyle w:val="ListNumber"/>
      </w:pPr>
      <w:r w:rsidRPr="003B2936">
        <w:t xml:space="preserve">If the reprocessing of previously finalised pay periods results in a </w:t>
      </w:r>
      <w:proofErr w:type="gramStart"/>
      <w:r w:rsidRPr="003B2936">
        <w:t xml:space="preserve">revised </w:t>
      </w:r>
      <w:r w:rsidR="005F4641" w:rsidRPr="003B2936">
        <w:t>payee</w:t>
      </w:r>
      <w:r w:rsidRPr="003B2936">
        <w:t xml:space="preserve"> YTD </w:t>
      </w:r>
      <w:r w:rsidR="00540A1B">
        <w:t>amounts</w:t>
      </w:r>
      <w:proofErr w:type="gramEnd"/>
      <w:r w:rsidRPr="003B2936">
        <w:t xml:space="preserve">, then either report the updated YTD in the next </w:t>
      </w:r>
      <w:r w:rsidR="00877BDD">
        <w:t xml:space="preserve">submit action </w:t>
      </w:r>
      <w:r w:rsidR="00540A1B">
        <w:t xml:space="preserve">or via </w:t>
      </w:r>
      <w:r w:rsidR="00665230" w:rsidRPr="003D49D4">
        <w:t xml:space="preserve">an </w:t>
      </w:r>
      <w:r w:rsidRPr="003D49D4">
        <w:t>update</w:t>
      </w:r>
      <w:r w:rsidR="00540A1B">
        <w:t xml:space="preserve"> action</w:t>
      </w:r>
      <w:r w:rsidRPr="003D49D4">
        <w:t xml:space="preserve">. </w:t>
      </w:r>
    </w:p>
    <w:p w14:paraId="66C3246C" w14:textId="128572A7" w:rsidR="00B55CD8" w:rsidRDefault="00B55CD8" w:rsidP="004E1335">
      <w:pPr>
        <w:pStyle w:val="ListNumber"/>
      </w:pPr>
      <w:r w:rsidRPr="003B2936">
        <w:t xml:space="preserve">If, after </w:t>
      </w:r>
      <w:r w:rsidR="00916E89" w:rsidRPr="003B2936">
        <w:t xml:space="preserve">sending </w:t>
      </w:r>
      <w:r w:rsidRPr="003B2936">
        <w:t xml:space="preserve">a pay event, the </w:t>
      </w:r>
      <w:r w:rsidR="005F4641" w:rsidRPr="003B2936">
        <w:t>payer</w:t>
      </w:r>
      <w:r w:rsidRPr="003B2936">
        <w:t xml:space="preserve"> stops the financial institute from processing the bank file, reprocesses the completed payroll to produce new outputs, and issues a new file </w:t>
      </w:r>
      <w:r w:rsidRPr="00890B9D">
        <w:t xml:space="preserve">to the financial institute, the new </w:t>
      </w:r>
      <w:r w:rsidR="004F42CB">
        <w:t>submit action</w:t>
      </w:r>
      <w:r w:rsidRPr="00890B9D">
        <w:t xml:space="preserve"> may be </w:t>
      </w:r>
      <w:r w:rsidR="00916E89" w:rsidRPr="00890B9D">
        <w:t xml:space="preserve">sent </w:t>
      </w:r>
      <w:r w:rsidRPr="00890B9D">
        <w:t>as a full file replacement.</w:t>
      </w:r>
      <w:r w:rsidR="00F66A63">
        <w:t xml:space="preserve"> Refer to section </w:t>
      </w:r>
      <w:r w:rsidR="00EA1D26" w:rsidRPr="00596D1A">
        <w:rPr>
          <w:rStyle w:val="SmartLink"/>
        </w:rPr>
        <w:fldChar w:fldCharType="begin"/>
      </w:r>
      <w:r w:rsidR="00EA1D26" w:rsidRPr="00596D1A">
        <w:rPr>
          <w:rStyle w:val="SmartLink"/>
        </w:rPr>
        <w:instrText xml:space="preserve"> REF _Ref34568991 \r \h </w:instrText>
      </w:r>
      <w:r w:rsidR="00EA1D26" w:rsidRPr="00596D1A">
        <w:rPr>
          <w:rStyle w:val="SmartLink"/>
        </w:rPr>
      </w:r>
      <w:r w:rsidR="00EA1D26" w:rsidRPr="00596D1A">
        <w:rPr>
          <w:rStyle w:val="SmartLink"/>
        </w:rPr>
        <w:fldChar w:fldCharType="separate"/>
      </w:r>
      <w:r w:rsidR="00C14FEC">
        <w:rPr>
          <w:rStyle w:val="SmartLink"/>
        </w:rPr>
        <w:t>5.1.1</w:t>
      </w:r>
      <w:r w:rsidR="00EA1D26" w:rsidRPr="00596D1A">
        <w:rPr>
          <w:rStyle w:val="SmartLink"/>
        </w:rPr>
        <w:fldChar w:fldCharType="end"/>
      </w:r>
      <w:r w:rsidR="00EA1D26" w:rsidRPr="00596D1A">
        <w:rPr>
          <w:rStyle w:val="SmartLink"/>
        </w:rPr>
        <w:t xml:space="preserve"> </w:t>
      </w:r>
      <w:r w:rsidR="00EA1D26" w:rsidRPr="0077675F">
        <w:rPr>
          <w:rStyle w:val="SmartLink"/>
        </w:rPr>
        <w:fldChar w:fldCharType="begin"/>
      </w:r>
      <w:r w:rsidR="00EA1D26" w:rsidRPr="0077675F">
        <w:rPr>
          <w:rStyle w:val="SmartLink"/>
        </w:rPr>
        <w:instrText xml:space="preserve"> REF _Ref34568991 \h </w:instrText>
      </w:r>
      <w:r w:rsidR="0077675F">
        <w:rPr>
          <w:rStyle w:val="SmartLink"/>
        </w:rPr>
        <w:instrText xml:space="preserve"> \* MERGEFORMAT </w:instrText>
      </w:r>
      <w:r w:rsidR="00EA1D26" w:rsidRPr="0077675F">
        <w:rPr>
          <w:rStyle w:val="SmartLink"/>
        </w:rPr>
      </w:r>
      <w:r w:rsidR="00EA1D26" w:rsidRPr="0077675F">
        <w:rPr>
          <w:rStyle w:val="SmartLink"/>
        </w:rPr>
        <w:fldChar w:fldCharType="separate"/>
      </w:r>
      <w:r w:rsidR="00C14FEC" w:rsidRPr="00C14FEC">
        <w:rPr>
          <w:rStyle w:val="SmartLink"/>
        </w:rPr>
        <w:t>Payer Payroll Details</w:t>
      </w:r>
      <w:r w:rsidR="00EA1D26" w:rsidRPr="0077675F">
        <w:rPr>
          <w:rStyle w:val="SmartLink"/>
        </w:rPr>
        <w:fldChar w:fldCharType="end"/>
      </w:r>
      <w:r w:rsidR="00EA1D26">
        <w:t xml:space="preserve"> for impacts on Run Date/Time Stamp.</w:t>
      </w:r>
    </w:p>
    <w:p w14:paraId="48483D16" w14:textId="2EBA4316" w:rsidR="000C2FEB" w:rsidRDefault="009772F2" w:rsidP="004E1335">
      <w:pPr>
        <w:pStyle w:val="ListNumber"/>
        <w:numPr>
          <w:ilvl w:val="0"/>
          <w:numId w:val="21"/>
        </w:numPr>
      </w:pPr>
      <w:r>
        <w:t xml:space="preserve">If a retroactive correction relates (or partially relates) to a period where the payee </w:t>
      </w:r>
      <w:r w:rsidR="00BB6C3E">
        <w:t>was reported by a</w:t>
      </w:r>
      <w:r>
        <w:t xml:space="preserve"> </w:t>
      </w:r>
      <w:r w:rsidR="00BB623D">
        <w:t>related entity ABN</w:t>
      </w:r>
      <w:r w:rsidR="000C2FEB">
        <w:t xml:space="preserve"> and</w:t>
      </w:r>
      <w:r w:rsidR="002E1812">
        <w:t xml:space="preserve"> relates to</w:t>
      </w:r>
      <w:r w:rsidR="000C2FEB">
        <w:t>:</w:t>
      </w:r>
    </w:p>
    <w:p w14:paraId="09C5682A" w14:textId="281B5BC2" w:rsidR="009772F2" w:rsidRDefault="002E1812" w:rsidP="00F9024B">
      <w:pPr>
        <w:pStyle w:val="ListNumber2"/>
      </w:pPr>
      <w:r>
        <w:t>A</w:t>
      </w:r>
      <w:r w:rsidR="009772F2">
        <w:t>n additional payment</w:t>
      </w:r>
      <w:r w:rsidR="000C2FEB">
        <w:t xml:space="preserve"> - </w:t>
      </w:r>
      <w:r w:rsidR="009772F2">
        <w:t xml:space="preserve">the ABN paying the additional amount is responsible for reporting this </w:t>
      </w:r>
      <w:r w:rsidR="00BB6C3E">
        <w:t>correction</w:t>
      </w:r>
      <w:r w:rsidR="009772F2">
        <w:t xml:space="preserve"> as they are the payer. Notwithstanding that the payment may have related to (wholly or in part) </w:t>
      </w:r>
      <w:r w:rsidR="00EB1305">
        <w:t xml:space="preserve">the periods reported by the </w:t>
      </w:r>
      <w:r w:rsidR="009772F2">
        <w:t xml:space="preserve">earlier </w:t>
      </w:r>
      <w:r w:rsidR="00EB1305">
        <w:t xml:space="preserve">related entity </w:t>
      </w:r>
      <w:r w:rsidR="009772F2">
        <w:t>ABN.</w:t>
      </w:r>
    </w:p>
    <w:p w14:paraId="2478A6EF" w14:textId="4C9BA56E" w:rsidR="00F807B2" w:rsidRDefault="002E1812" w:rsidP="00F9024B">
      <w:pPr>
        <w:pStyle w:val="ListNumber2"/>
      </w:pPr>
      <w:r>
        <w:t>A</w:t>
      </w:r>
      <w:r w:rsidR="000C2FEB">
        <w:t xml:space="preserve"> misclassification (no additional payment</w:t>
      </w:r>
      <w:r w:rsidR="00BD52BB">
        <w:t>)</w:t>
      </w:r>
      <w:r w:rsidR="000C2FEB">
        <w:t xml:space="preserve"> </w:t>
      </w:r>
    </w:p>
    <w:p w14:paraId="6C75A7DD" w14:textId="2E6A9B97" w:rsidR="00C761CD" w:rsidRDefault="00C761CD" w:rsidP="00EB53AE">
      <w:pPr>
        <w:pStyle w:val="ListNumber3"/>
      </w:pPr>
      <w:r>
        <w:t xml:space="preserve">Payment Types </w:t>
      </w:r>
      <w:r w:rsidR="00D12DD1">
        <w:t>wholly with</w:t>
      </w:r>
      <w:r>
        <w:t xml:space="preserve">in the </w:t>
      </w:r>
      <w:hyperlink w:anchor="_ATO_Derived_Aggregated" w:history="1">
        <w:r w:rsidRPr="00477CB8">
          <w:rPr>
            <w:rStyle w:val="Hyperlink"/>
          </w:rPr>
          <w:t>ATO-derived aggregated gross</w:t>
        </w:r>
      </w:hyperlink>
      <w:r>
        <w:t xml:space="preserve"> - </w:t>
      </w:r>
      <w:r w:rsidR="000C2FEB">
        <w:t xml:space="preserve">the ABN correcting the </w:t>
      </w:r>
      <w:r w:rsidR="00AF5692">
        <w:t>payee YTD amounts</w:t>
      </w:r>
      <w:r w:rsidR="00BD52BB">
        <w:t>,</w:t>
      </w:r>
      <w:r w:rsidR="00AF5692">
        <w:t xml:space="preserve"> originally reported by the related entity ABN</w:t>
      </w:r>
      <w:r w:rsidR="00BD52BB">
        <w:t>,</w:t>
      </w:r>
      <w:r w:rsidR="00AF5692">
        <w:t xml:space="preserve"> </w:t>
      </w:r>
      <w:r w:rsidR="002A7E38">
        <w:t>must report the correction.</w:t>
      </w:r>
      <w:r w:rsidRPr="00C761CD">
        <w:t xml:space="preserve"> </w:t>
      </w:r>
      <w:r>
        <w:t>The related entity ABN is not required to correct the details previously reported for the payee YTD amounts</w:t>
      </w:r>
      <w:r w:rsidR="0062188A">
        <w:t>.</w:t>
      </w:r>
    </w:p>
    <w:p w14:paraId="2B13B374" w14:textId="048077E7" w:rsidR="000C2FEB" w:rsidRDefault="00C761CD" w:rsidP="00EB53AE">
      <w:pPr>
        <w:pStyle w:val="ListNumber3"/>
      </w:pPr>
      <w:r>
        <w:t xml:space="preserve">Other Payment Types - </w:t>
      </w:r>
      <w:r w:rsidR="00AB657F">
        <w:t xml:space="preserve">if the misclassification relates to </w:t>
      </w:r>
      <w:r>
        <w:t xml:space="preserve">Payment Types that are not </w:t>
      </w:r>
      <w:r w:rsidR="00D12DD1">
        <w:t>wholly with</w:t>
      </w:r>
      <w:r>
        <w:t xml:space="preserve">in the </w:t>
      </w:r>
      <w:hyperlink w:anchor="_ATO_Derived_Aggregated" w:history="1">
        <w:r w:rsidRPr="00477CB8">
          <w:rPr>
            <w:rStyle w:val="Hyperlink"/>
          </w:rPr>
          <w:t>ATO-derived aggregated gross</w:t>
        </w:r>
      </w:hyperlink>
      <w:r w:rsidR="008E78D4">
        <w:t xml:space="preserve">, the </w:t>
      </w:r>
      <w:r w:rsidR="00DD6AA8">
        <w:t xml:space="preserve">original </w:t>
      </w:r>
      <w:r w:rsidR="00F807B2">
        <w:t>related entity ABN must report the correction.</w:t>
      </w:r>
    </w:p>
    <w:p w14:paraId="6DC8C4E8" w14:textId="2B6F6BD7" w:rsidR="00942543" w:rsidRDefault="002E1812" w:rsidP="00193811">
      <w:pPr>
        <w:pStyle w:val="ListNumber2"/>
      </w:pPr>
      <w:r>
        <w:t xml:space="preserve">An overpayment </w:t>
      </w:r>
      <w:r w:rsidR="006809EF">
        <w:t xml:space="preserve">within the financial </w:t>
      </w:r>
      <w:r w:rsidR="00B357AA">
        <w:t xml:space="preserve">year </w:t>
      </w:r>
      <w:r w:rsidR="002A7899">
        <w:t xml:space="preserve">- </w:t>
      </w:r>
      <w:r>
        <w:t xml:space="preserve">the ABN that </w:t>
      </w:r>
      <w:r w:rsidR="00B51E5F">
        <w:t xml:space="preserve">corrects the payee YTD amounts due to an overpayment of </w:t>
      </w:r>
      <w:r w:rsidR="00D45E92">
        <w:t>income</w:t>
      </w:r>
      <w:r w:rsidR="00BD52BB">
        <w:t>,</w:t>
      </w:r>
      <w:r w:rsidR="00B51E5F">
        <w:t xml:space="preserve"> originally reported by the related entity ABN</w:t>
      </w:r>
      <w:r w:rsidR="00BD52BB">
        <w:t>,</w:t>
      </w:r>
      <w:r w:rsidR="00F843B8">
        <w:t xml:space="preserve"> mu</w:t>
      </w:r>
      <w:r w:rsidR="00C327C5">
        <w:t>st</w:t>
      </w:r>
      <w:r w:rsidR="00D45E92">
        <w:t xml:space="preserve"> </w:t>
      </w:r>
      <w:r w:rsidR="003F0518">
        <w:t xml:space="preserve">report the correction. However, if the </w:t>
      </w:r>
      <w:hyperlink w:anchor="_ATO_Derived_Aggregated" w:history="1">
        <w:r w:rsidR="003F0518" w:rsidRPr="00477CB8">
          <w:rPr>
            <w:rStyle w:val="Hyperlink"/>
          </w:rPr>
          <w:t>ATO-derived aggregated gross</w:t>
        </w:r>
      </w:hyperlink>
      <w:r w:rsidR="003F0518">
        <w:t xml:space="preserve"> would be negative </w:t>
      </w:r>
      <w:proofErr w:type="gramStart"/>
      <w:r w:rsidR="003F0518">
        <w:t>as a result of</w:t>
      </w:r>
      <w:proofErr w:type="gramEnd"/>
      <w:r w:rsidR="003F0518">
        <w:t xml:space="preserve"> this correction, then the related entity ABN</w:t>
      </w:r>
      <w:r w:rsidR="00B357AA">
        <w:t>,</w:t>
      </w:r>
      <w:r w:rsidR="003F0518">
        <w:t xml:space="preserve"> that originally reported the payee YTD amounts</w:t>
      </w:r>
      <w:r w:rsidR="00B357AA">
        <w:t>,</w:t>
      </w:r>
      <w:r w:rsidR="003F0518">
        <w:t xml:space="preserve"> must correct</w:t>
      </w:r>
      <w:r w:rsidR="006809EF">
        <w:t xml:space="preserve"> the overpayment</w:t>
      </w:r>
      <w:r w:rsidR="00D45E92">
        <w:t>.</w:t>
      </w:r>
    </w:p>
    <w:p w14:paraId="1CA60889" w14:textId="5820D8AB" w:rsidR="00A65F82" w:rsidRPr="00890B9D" w:rsidRDefault="00A65F82">
      <w:pPr>
        <w:pStyle w:val="Cross-Reference"/>
      </w:pPr>
      <w:r>
        <w:t xml:space="preserve">Refer to </w:t>
      </w:r>
      <w:r w:rsidR="00F23B38">
        <w:t xml:space="preserve">additional guidance </w:t>
      </w:r>
      <w:r w:rsidR="00722BEA">
        <w:t xml:space="preserve">– see ATO Guidance Note </w:t>
      </w:r>
      <w:hyperlink r:id="rId153" w:history="1">
        <w:r w:rsidR="00722BEA" w:rsidRPr="005A0E99">
          <w:rPr>
            <w:rStyle w:val="Hyperlink"/>
          </w:rPr>
          <w:t>Key Dates</w:t>
        </w:r>
      </w:hyperlink>
      <w:r w:rsidR="00E147E2">
        <w:rPr>
          <w:rStyle w:val="Hyperlink"/>
        </w:rPr>
        <w:t>.</w:t>
      </w:r>
    </w:p>
    <w:p w14:paraId="3F95D639" w14:textId="5CC453FA" w:rsidR="004A0EAE" w:rsidRDefault="00E34FEA" w:rsidP="00E34FEA">
      <w:pPr>
        <w:pStyle w:val="Heading3"/>
      </w:pPr>
      <w:bookmarkStart w:id="1326" w:name="_Ref55292097"/>
      <w:r>
        <w:t>Child Support Corrections</w:t>
      </w:r>
      <w:bookmarkEnd w:id="1326"/>
    </w:p>
    <w:p w14:paraId="6BC90171" w14:textId="0BD7E59C" w:rsidR="00416299" w:rsidRDefault="00CC2113" w:rsidP="000E6760">
      <w:pPr>
        <w:pStyle w:val="BodyText"/>
      </w:pPr>
      <w:r>
        <w:t xml:space="preserve">Multiple </w:t>
      </w:r>
      <w:r w:rsidR="00A04C13">
        <w:t>l</w:t>
      </w:r>
      <w:r w:rsidR="00A43E5B">
        <w:t>aws</w:t>
      </w:r>
      <w:r>
        <w:t xml:space="preserve"> influence the payroll transactions</w:t>
      </w:r>
      <w:r w:rsidR="002D0995">
        <w:t xml:space="preserve"> such as</w:t>
      </w:r>
      <w:r w:rsidR="00B515FC">
        <w:t xml:space="preserve"> industrial </w:t>
      </w:r>
      <w:r w:rsidR="001D3CDA">
        <w:t xml:space="preserve">and employment </w:t>
      </w:r>
      <w:r w:rsidR="00A43E5B">
        <w:t>laws administered by Fair Work Australia</w:t>
      </w:r>
      <w:r w:rsidR="00B515FC">
        <w:t xml:space="preserve">, tax and superannuation </w:t>
      </w:r>
      <w:r w:rsidR="00441F8A">
        <w:t xml:space="preserve">laws administered by the ATO </w:t>
      </w:r>
      <w:r w:rsidR="00B515FC">
        <w:t xml:space="preserve">and </w:t>
      </w:r>
      <w:r w:rsidR="00441F8A">
        <w:t xml:space="preserve">Child Support deductions and Child Support </w:t>
      </w:r>
      <w:r w:rsidR="002A7899">
        <w:t>G</w:t>
      </w:r>
      <w:r w:rsidR="00441F8A">
        <w:t>arnishees administered</w:t>
      </w:r>
      <w:r w:rsidR="006E6F16">
        <w:t xml:space="preserve"> by </w:t>
      </w:r>
      <w:r w:rsidR="00B515FC">
        <w:t xml:space="preserve">Child Support. </w:t>
      </w:r>
      <w:r w:rsidR="00DD6737">
        <w:t xml:space="preserve">The notices issued by </w:t>
      </w:r>
      <w:r w:rsidR="005A0E99">
        <w:t>t</w:t>
      </w:r>
      <w:r w:rsidR="00DD6737">
        <w:t xml:space="preserve">he </w:t>
      </w:r>
      <w:r w:rsidR="006C2E0C">
        <w:t xml:space="preserve">Child Support </w:t>
      </w:r>
      <w:r w:rsidR="00DD6737">
        <w:t xml:space="preserve">Registrar are precise legal instruction to deduct amounts for specific </w:t>
      </w:r>
      <w:r w:rsidR="00CF4FFC">
        <w:t>payees</w:t>
      </w:r>
      <w:r w:rsidR="00DD6737">
        <w:t xml:space="preserve"> and certain pay periods</w:t>
      </w:r>
      <w:r w:rsidR="00B70EEB">
        <w:t xml:space="preserve"> or from certain payments</w:t>
      </w:r>
      <w:r w:rsidR="00DD6737">
        <w:t>.</w:t>
      </w:r>
    </w:p>
    <w:p w14:paraId="46676EFD" w14:textId="41ADDEE7" w:rsidR="00151C9D" w:rsidRPr="00E34FEA" w:rsidRDefault="00151C9D" w:rsidP="000E6760">
      <w:pPr>
        <w:pStyle w:val="BodyText"/>
      </w:pPr>
      <w:r>
        <w:t xml:space="preserve">Once Child Support </w:t>
      </w:r>
      <w:r w:rsidR="00B51444">
        <w:t xml:space="preserve">deduction </w:t>
      </w:r>
      <w:r>
        <w:t xml:space="preserve">and Child Support </w:t>
      </w:r>
      <w:r w:rsidR="00B51444">
        <w:t xml:space="preserve">garnishee </w:t>
      </w:r>
      <w:r>
        <w:t xml:space="preserve">amounts have been reported via STP, Child Support raise a liability to commit the funds to pay the </w:t>
      </w:r>
      <w:r w:rsidR="0051527F">
        <w:t xml:space="preserve">other </w:t>
      </w:r>
      <w:r>
        <w:t xml:space="preserve">custodial parent. The payer is obliged to pay </w:t>
      </w:r>
      <w:r w:rsidR="006C2E0C">
        <w:t>t</w:t>
      </w:r>
      <w:r>
        <w:t xml:space="preserve">he Registrar the amounts that have been reported, unless otherwise authorised by </w:t>
      </w:r>
      <w:r w:rsidR="006C2E0C">
        <w:t>t</w:t>
      </w:r>
      <w:r>
        <w:t>he Registrar.</w:t>
      </w:r>
    </w:p>
    <w:p w14:paraId="075D2684" w14:textId="49FE973A" w:rsidR="00845BF3" w:rsidRDefault="00845BF3" w:rsidP="000E6760">
      <w:pPr>
        <w:pStyle w:val="BodyText"/>
      </w:pPr>
      <w:r>
        <w:t>The business rules for Child Support corrections are:</w:t>
      </w:r>
    </w:p>
    <w:p w14:paraId="6471A05D" w14:textId="464D17D6" w:rsidR="00416299" w:rsidRDefault="00B515FC" w:rsidP="004E1335">
      <w:pPr>
        <w:pStyle w:val="ListNumber"/>
        <w:numPr>
          <w:ilvl w:val="0"/>
          <w:numId w:val="73"/>
        </w:numPr>
      </w:pPr>
      <w:r>
        <w:lastRenderedPageBreak/>
        <w:t>The correction framework and rules outlined above do not apply to Child Support</w:t>
      </w:r>
      <w:r w:rsidR="00073C59">
        <w:t xml:space="preserve"> amounts. </w:t>
      </w:r>
      <w:r w:rsidR="00DD6737">
        <w:t xml:space="preserve"> </w:t>
      </w:r>
    </w:p>
    <w:p w14:paraId="72D6739C" w14:textId="1698575E" w:rsidR="00E34FEA" w:rsidRDefault="002D6AB6" w:rsidP="004E1335">
      <w:pPr>
        <w:pStyle w:val="ListNumber"/>
      </w:pPr>
      <w:r>
        <w:t>Once deducted and reported, these</w:t>
      </w:r>
      <w:r w:rsidR="00A52EAB">
        <w:t xml:space="preserve"> Child Support</w:t>
      </w:r>
      <w:r>
        <w:t xml:space="preserve"> amounts cannot be retrospectively reduced without authorisation from </w:t>
      </w:r>
      <w:r w:rsidR="00110CF2">
        <w:t>t</w:t>
      </w:r>
      <w:r>
        <w:t>he Regi</w:t>
      </w:r>
      <w:r w:rsidR="001F3AC9">
        <w:t xml:space="preserve">strar. </w:t>
      </w:r>
    </w:p>
    <w:p w14:paraId="0D4CD931" w14:textId="6D276CDB" w:rsidR="00BF300E" w:rsidRDefault="00C03980" w:rsidP="004E1335">
      <w:pPr>
        <w:pStyle w:val="ListNumber"/>
      </w:pPr>
      <w:r>
        <w:t xml:space="preserve">Once authorisation has been granted, the payee record may be corrected, resulting in a reduced YTD </w:t>
      </w:r>
      <w:r w:rsidR="00926B1D">
        <w:t xml:space="preserve">amount for the payee and a reduced period amount for the payer. This correction </w:t>
      </w:r>
      <w:r w:rsidR="00BF665A">
        <w:t>must</w:t>
      </w:r>
      <w:r w:rsidR="002A33F8">
        <w:t xml:space="preserve"> be made in the next </w:t>
      </w:r>
      <w:r w:rsidR="0078659E">
        <w:t>pay event report</w:t>
      </w:r>
      <w:r w:rsidR="003F0A6F">
        <w:t xml:space="preserve"> </w:t>
      </w:r>
      <w:r w:rsidR="00DD3F0B">
        <w:t>after the</w:t>
      </w:r>
      <w:r w:rsidR="003F0A6F">
        <w:t xml:space="preserve"> authorisation has been granted</w:t>
      </w:r>
      <w:r w:rsidR="0078659E">
        <w:t>.</w:t>
      </w:r>
    </w:p>
    <w:p w14:paraId="6794448E" w14:textId="5301874F" w:rsidR="002A41E5" w:rsidRDefault="002A41E5" w:rsidP="004E1335">
      <w:pPr>
        <w:pStyle w:val="ListNumber"/>
      </w:pPr>
      <w:r>
        <w:t xml:space="preserve">As the notices specify </w:t>
      </w:r>
      <w:r w:rsidR="005711EC">
        <w:t xml:space="preserve">exact </w:t>
      </w:r>
      <w:r>
        <w:t xml:space="preserve">pay periods and amounts, </w:t>
      </w:r>
      <w:r w:rsidR="00BB3730">
        <w:t xml:space="preserve">if a Child Support deduction </w:t>
      </w:r>
      <w:r w:rsidR="00575110">
        <w:t xml:space="preserve">amount </w:t>
      </w:r>
      <w:r w:rsidR="00BB3730">
        <w:t>cannot be fully withheld due to the PEA limit, any future retrospective additional amounts that apply to this shortfall period</w:t>
      </w:r>
      <w:r w:rsidR="00CB09A2">
        <w:t xml:space="preserve"> must be taken into consideration </w:t>
      </w:r>
      <w:r w:rsidR="00B2520C">
        <w:t>to address</w:t>
      </w:r>
      <w:r w:rsidR="00CB09A2">
        <w:t xml:space="preserve"> the shortfall.</w:t>
      </w:r>
      <w:r w:rsidR="00B2520C">
        <w:t xml:space="preserve"> The retrospective additional amounts must be included in the </w:t>
      </w:r>
      <w:r w:rsidR="005A011F">
        <w:t xml:space="preserve">Deduction type-D (Child Support Deduction) YTD amount </w:t>
      </w:r>
      <w:r w:rsidR="005711EC">
        <w:t>and the Child Support Total Deductions Amount in the submit action for the additional payment.</w:t>
      </w:r>
      <w:r w:rsidR="00B2520C">
        <w:t xml:space="preserve"> </w:t>
      </w:r>
    </w:p>
    <w:p w14:paraId="26B56890" w14:textId="1D03B6DC" w:rsidR="001F3AC9" w:rsidRDefault="001F3AC9" w:rsidP="004E1335">
      <w:pPr>
        <w:pStyle w:val="ListNumber"/>
      </w:pPr>
      <w:r>
        <w:t xml:space="preserve">However, if the payer erroneously deducts amounts for a payee who is not covered by the notice from </w:t>
      </w:r>
      <w:r w:rsidR="003F67B4">
        <w:t>t</w:t>
      </w:r>
      <w:r>
        <w:t>he Registrar, then the Fair Work obligations app</w:t>
      </w:r>
      <w:r w:rsidR="00B27623">
        <w:t xml:space="preserve">ly to enable the payer to correct the error. </w:t>
      </w:r>
      <w:r w:rsidR="004B6D91">
        <w:t xml:space="preserve">The Registrar will </w:t>
      </w:r>
      <w:r w:rsidR="00082B9C">
        <w:t>need to be notified separately in these instances</w:t>
      </w:r>
      <w:r w:rsidR="0061162E">
        <w:t xml:space="preserve"> following existing processes</w:t>
      </w:r>
      <w:r w:rsidR="00082B9C">
        <w:t xml:space="preserve">. </w:t>
      </w:r>
    </w:p>
    <w:p w14:paraId="328AE366" w14:textId="5E3E42B9" w:rsidR="0036545D" w:rsidRDefault="0036545D" w:rsidP="004E1335">
      <w:pPr>
        <w:pStyle w:val="ListNumber"/>
      </w:pPr>
      <w:bookmarkStart w:id="1327" w:name="_Ref144137881"/>
      <w:r w:rsidRPr="0036545D">
        <w:t xml:space="preserve">Child Support Total Garnishee and Child Support Total Deduction Amounts cannot be reported in the </w:t>
      </w:r>
      <w:r w:rsidR="00C03B68">
        <w:t>a</w:t>
      </w:r>
      <w:r w:rsidRPr="0036545D">
        <w:t>djust action. The payer should follow the guidance in the Child Support Position Paper to notify child support of adjusted parent totals.</w:t>
      </w:r>
      <w:bookmarkEnd w:id="1327"/>
    </w:p>
    <w:p w14:paraId="67592DDB" w14:textId="49D0201B" w:rsidR="00093779" w:rsidRPr="00890B9D" w:rsidRDefault="00093779">
      <w:pPr>
        <w:pStyle w:val="Cross-Reference"/>
      </w:pPr>
      <w:r w:rsidRPr="00890B9D">
        <w:t xml:space="preserve">Refer to context in section </w:t>
      </w:r>
      <w:r w:rsidR="00880DB2" w:rsidRPr="00596D1A">
        <w:rPr>
          <w:rStyle w:val="SmartLink"/>
        </w:rPr>
        <w:fldChar w:fldCharType="begin"/>
      </w:r>
      <w:r w:rsidR="00880DB2" w:rsidRPr="00596D1A">
        <w:rPr>
          <w:rStyle w:val="SmartLink"/>
        </w:rPr>
        <w:instrText xml:space="preserve"> REF _Ref33895400 \w \h </w:instrText>
      </w:r>
      <w:r w:rsidR="00880DB2" w:rsidRPr="00596D1A">
        <w:rPr>
          <w:rStyle w:val="SmartLink"/>
        </w:rPr>
      </w:r>
      <w:r w:rsidR="00880DB2" w:rsidRPr="00596D1A">
        <w:rPr>
          <w:rStyle w:val="SmartLink"/>
        </w:rPr>
        <w:fldChar w:fldCharType="separate"/>
      </w:r>
      <w:r w:rsidR="00C14FEC">
        <w:rPr>
          <w:rStyle w:val="SmartLink"/>
        </w:rPr>
        <w:t>4.7</w:t>
      </w:r>
      <w:r w:rsidR="00880DB2" w:rsidRPr="00596D1A">
        <w:rPr>
          <w:rStyle w:val="SmartLink"/>
        </w:rPr>
        <w:fldChar w:fldCharType="end"/>
      </w:r>
      <w:r w:rsidR="00880DB2" w:rsidRPr="00596D1A">
        <w:rPr>
          <w:rStyle w:val="SmartLink"/>
        </w:rPr>
        <w:t xml:space="preserve"> </w:t>
      </w:r>
      <w:r w:rsidR="004943FB" w:rsidRPr="00596D1A">
        <w:rPr>
          <w:rStyle w:val="SmartLink"/>
        </w:rPr>
        <w:fldChar w:fldCharType="begin" w:fldLock="1"/>
      </w:r>
      <w:r w:rsidR="004943FB" w:rsidRPr="00596D1A">
        <w:rPr>
          <w:rStyle w:val="SmartLink"/>
        </w:rPr>
        <w:instrText xml:space="preserve"> REF _Ref33895402 \h </w:instrText>
      </w:r>
      <w:r w:rsidR="004943FB" w:rsidRPr="00596D1A">
        <w:rPr>
          <w:rStyle w:val="SmartLink"/>
        </w:rPr>
      </w:r>
      <w:r w:rsidR="004943FB" w:rsidRPr="00596D1A">
        <w:rPr>
          <w:rStyle w:val="SmartLink"/>
        </w:rPr>
        <w:fldChar w:fldCharType="separate"/>
      </w:r>
      <w:r w:rsidR="004943FB" w:rsidRPr="00596D1A">
        <w:rPr>
          <w:rStyle w:val="SmartLink"/>
        </w:rPr>
        <w:t>Corrections Framework</w:t>
      </w:r>
      <w:r w:rsidR="004943FB" w:rsidRPr="00596D1A">
        <w:rPr>
          <w:rStyle w:val="SmartLink"/>
        </w:rPr>
        <w:fldChar w:fldCharType="end"/>
      </w:r>
      <w:r w:rsidR="004943FB" w:rsidRPr="00890B9D">
        <w:t>.</w:t>
      </w:r>
    </w:p>
    <w:p w14:paraId="6341169A" w14:textId="6D1990F1" w:rsidR="00697931" w:rsidRDefault="00697931">
      <w:pPr>
        <w:pStyle w:val="Cross-Reference"/>
      </w:pPr>
      <w:r w:rsidRPr="00890B9D">
        <w:t xml:space="preserve">Refer to </w:t>
      </w:r>
      <w:r w:rsidR="003376F6" w:rsidRPr="00890B9D">
        <w:t xml:space="preserve">duplicate records entry in section </w:t>
      </w:r>
      <w:r w:rsidR="00B36086" w:rsidRPr="00596D1A">
        <w:rPr>
          <w:rStyle w:val="SmartLink"/>
        </w:rPr>
        <w:fldChar w:fldCharType="begin"/>
      </w:r>
      <w:r w:rsidR="00B36086" w:rsidRPr="00596D1A">
        <w:rPr>
          <w:rStyle w:val="SmartLink"/>
        </w:rPr>
        <w:instrText xml:space="preserve"> REF  _Ref33285592 \h \r </w:instrText>
      </w:r>
      <w:r w:rsidR="00B36086" w:rsidRPr="00596D1A">
        <w:rPr>
          <w:rStyle w:val="SmartLink"/>
        </w:rPr>
      </w:r>
      <w:r w:rsidR="00B36086" w:rsidRPr="00596D1A">
        <w:rPr>
          <w:rStyle w:val="SmartLink"/>
        </w:rPr>
        <w:fldChar w:fldCharType="separate"/>
      </w:r>
      <w:r w:rsidR="00C14FEC">
        <w:rPr>
          <w:rStyle w:val="SmartLink"/>
        </w:rPr>
        <w:t>8</w:t>
      </w:r>
      <w:r w:rsidR="00B36086" w:rsidRPr="00596D1A">
        <w:rPr>
          <w:rStyle w:val="SmartLink"/>
        </w:rPr>
        <w:fldChar w:fldCharType="end"/>
      </w:r>
      <w:r w:rsidR="003376F6" w:rsidRPr="00596D1A">
        <w:rPr>
          <w:rStyle w:val="SmartLink"/>
        </w:rPr>
        <w:t xml:space="preserve"> </w:t>
      </w:r>
      <w:r w:rsidR="003376F6" w:rsidRPr="00596D1A">
        <w:rPr>
          <w:rStyle w:val="SmartLink"/>
        </w:rPr>
        <w:fldChar w:fldCharType="begin" w:fldLock="1"/>
      </w:r>
      <w:r w:rsidR="003376F6" w:rsidRPr="00596D1A">
        <w:rPr>
          <w:rStyle w:val="SmartLink"/>
        </w:rPr>
        <w:instrText xml:space="preserve"> REF _Ref33285592 \h </w:instrText>
      </w:r>
      <w:r w:rsidR="003376F6" w:rsidRPr="00596D1A">
        <w:rPr>
          <w:rStyle w:val="SmartLink"/>
        </w:rPr>
      </w:r>
      <w:r w:rsidR="003376F6" w:rsidRPr="00596D1A">
        <w:rPr>
          <w:rStyle w:val="SmartLink"/>
        </w:rPr>
        <w:fldChar w:fldCharType="separate"/>
      </w:r>
      <w:r w:rsidR="003376F6" w:rsidRPr="00596D1A">
        <w:rPr>
          <w:rStyle w:val="SmartLink"/>
        </w:rPr>
        <w:t>Business Response Messaging</w:t>
      </w:r>
      <w:r w:rsidR="003376F6" w:rsidRPr="00596D1A">
        <w:rPr>
          <w:rStyle w:val="SmartLink"/>
        </w:rPr>
        <w:fldChar w:fldCharType="end"/>
      </w:r>
      <w:r w:rsidR="003376F6" w:rsidRPr="00890B9D">
        <w:t>.</w:t>
      </w:r>
    </w:p>
    <w:p w14:paraId="1B9B8748" w14:textId="3C55B205" w:rsidR="009A54F3" w:rsidRPr="00890B9D" w:rsidRDefault="009A54F3">
      <w:pPr>
        <w:pStyle w:val="Cross-Reference"/>
      </w:pPr>
      <w:r>
        <w:t xml:space="preserve">Refer to the </w:t>
      </w:r>
      <w:hyperlink r:id="rId154" w:history="1">
        <w:r w:rsidR="000D67FF" w:rsidRPr="000D67FF">
          <w:rPr>
            <w:rStyle w:val="Hyperlink"/>
          </w:rPr>
          <w:t>Child Support Position Paper</w:t>
        </w:r>
      </w:hyperlink>
      <w:r w:rsidR="00E147E2">
        <w:rPr>
          <w:rStyle w:val="Hyperlink"/>
        </w:rPr>
        <w:t>.</w:t>
      </w:r>
    </w:p>
    <w:p w14:paraId="530D0F4D" w14:textId="77777777" w:rsidR="00B55CD8" w:rsidRPr="00890B9D" w:rsidRDefault="00B55CD8" w:rsidP="007359C5">
      <w:pPr>
        <w:pStyle w:val="Heading2"/>
      </w:pPr>
      <w:bookmarkStart w:id="1328" w:name="_Ref33972384"/>
      <w:bookmarkStart w:id="1329" w:name="_Ref33972390"/>
      <w:bookmarkStart w:id="1330" w:name="_Ref33972394"/>
      <w:bookmarkStart w:id="1331" w:name="_Toc54861827"/>
      <w:bookmarkStart w:id="1332" w:name="_Toc238031971"/>
      <w:r w:rsidRPr="00890B9D">
        <w:t xml:space="preserve">Full </w:t>
      </w:r>
      <w:r w:rsidR="009F6A0E" w:rsidRPr="00890B9D">
        <w:t>F</w:t>
      </w:r>
      <w:r w:rsidRPr="00890B9D">
        <w:t xml:space="preserve">ile </w:t>
      </w:r>
      <w:r w:rsidR="009F6A0E" w:rsidRPr="00890B9D">
        <w:t>R</w:t>
      </w:r>
      <w:r w:rsidRPr="00890B9D">
        <w:t>eplacement</w:t>
      </w:r>
      <w:bookmarkEnd w:id="1328"/>
      <w:bookmarkEnd w:id="1329"/>
      <w:bookmarkEnd w:id="1330"/>
      <w:bookmarkEnd w:id="1331"/>
      <w:bookmarkEnd w:id="1332"/>
    </w:p>
    <w:p w14:paraId="3710D264" w14:textId="0484E24D" w:rsidR="00B55CD8" w:rsidRPr="00890B9D" w:rsidRDefault="00B55CD8" w:rsidP="000E6760">
      <w:pPr>
        <w:pStyle w:val="BodyText"/>
      </w:pPr>
      <w:r w:rsidRPr="00890B9D">
        <w:t xml:space="preserve">A full file replacement provides the ability for a </w:t>
      </w:r>
      <w:r w:rsidR="005F4641" w:rsidRPr="00890B9D">
        <w:t>payer</w:t>
      </w:r>
      <w:r w:rsidRPr="00890B9D">
        <w:t xml:space="preserve"> to replace the latest </w:t>
      </w:r>
      <w:r w:rsidR="00835319">
        <w:t>submit action</w:t>
      </w:r>
      <w:r w:rsidRPr="00890B9D">
        <w:t xml:space="preserve"> that was sent to the ATO in error or contains significant corrupt data.</w:t>
      </w:r>
    </w:p>
    <w:p w14:paraId="1B6422DE" w14:textId="78EA446A" w:rsidR="00B55CD8" w:rsidRPr="00890B9D" w:rsidRDefault="00B55CD8" w:rsidP="004E1335">
      <w:pPr>
        <w:pStyle w:val="ListNumber"/>
        <w:numPr>
          <w:ilvl w:val="0"/>
          <w:numId w:val="29"/>
        </w:numPr>
      </w:pPr>
      <w:r w:rsidRPr="00890B9D">
        <w:t xml:space="preserve">For each BMS </w:t>
      </w:r>
      <w:r w:rsidR="00EE7E03" w:rsidRPr="00890B9D">
        <w:t>Id</w:t>
      </w:r>
      <w:r w:rsidR="00DE5543">
        <w:t>,</w:t>
      </w:r>
      <w:r w:rsidR="00EE7E03" w:rsidRPr="00890B9D">
        <w:t xml:space="preserve"> </w:t>
      </w:r>
      <w:r w:rsidRPr="00890B9D">
        <w:t xml:space="preserve">a full file replacement may only be used to replace the latest </w:t>
      </w:r>
      <w:r w:rsidR="00291AF2">
        <w:t>submit action</w:t>
      </w:r>
      <w:r w:rsidR="00DE5543">
        <w:t>,</w:t>
      </w:r>
      <w:r w:rsidRPr="00890B9D">
        <w:t xml:space="preserve"> </w:t>
      </w:r>
      <w:r w:rsidR="00F16C2A">
        <w:t xml:space="preserve">which </w:t>
      </w:r>
      <w:r w:rsidRPr="00890B9D">
        <w:t>can either be for a regular pay cycle or an out of cycle payment.</w:t>
      </w:r>
    </w:p>
    <w:p w14:paraId="6B9A5EA3" w14:textId="4E4FA04B" w:rsidR="00B55CD8" w:rsidRPr="00890B9D" w:rsidRDefault="00B55CD8" w:rsidP="004E1335">
      <w:pPr>
        <w:pStyle w:val="ListNumber"/>
        <w:numPr>
          <w:ilvl w:val="0"/>
          <w:numId w:val="21"/>
        </w:numPr>
      </w:pPr>
      <w:r w:rsidRPr="00890B9D">
        <w:t xml:space="preserve">The full file replacement must contain the submission ID of the </w:t>
      </w:r>
      <w:r w:rsidR="00291AF2">
        <w:t>submit action</w:t>
      </w:r>
      <w:r w:rsidRPr="00890B9D">
        <w:t xml:space="preserve"> to be replaced</w:t>
      </w:r>
      <w:r w:rsidR="00291AF2">
        <w:t>.</w:t>
      </w:r>
    </w:p>
    <w:p w14:paraId="1C2D71B4" w14:textId="29CE3076" w:rsidR="00B55CD8" w:rsidRPr="00890B9D" w:rsidRDefault="00B55CD8" w:rsidP="004E1335">
      <w:pPr>
        <w:pStyle w:val="ListNumber"/>
        <w:numPr>
          <w:ilvl w:val="0"/>
          <w:numId w:val="21"/>
        </w:numPr>
      </w:pPr>
      <w:r w:rsidRPr="00890B9D">
        <w:t xml:space="preserve">A full file replacement cannot be </w:t>
      </w:r>
      <w:r w:rsidR="00916E89" w:rsidRPr="00890B9D">
        <w:t xml:space="preserve">sent </w:t>
      </w:r>
      <w:r w:rsidRPr="00890B9D">
        <w:t xml:space="preserve">if any </w:t>
      </w:r>
      <w:r w:rsidR="005F4641" w:rsidRPr="00890B9D">
        <w:t>payee</w:t>
      </w:r>
      <w:r w:rsidRPr="00890B9D">
        <w:t xml:space="preserve"> information </w:t>
      </w:r>
      <w:r w:rsidR="00916E89" w:rsidRPr="00890B9D">
        <w:t xml:space="preserve">sent </w:t>
      </w:r>
      <w:r w:rsidRPr="00890B9D">
        <w:t xml:space="preserve">in the original </w:t>
      </w:r>
      <w:r w:rsidR="00291AF2">
        <w:t>submit action</w:t>
      </w:r>
      <w:r w:rsidR="00916E89" w:rsidRPr="00890B9D">
        <w:t xml:space="preserve"> </w:t>
      </w:r>
      <w:r w:rsidRPr="00890B9D">
        <w:t xml:space="preserve">has been changed by a subsequent </w:t>
      </w:r>
      <w:r w:rsidR="00916E89" w:rsidRPr="00890B9D">
        <w:t>submit or update action</w:t>
      </w:r>
      <w:r w:rsidR="00291AF2">
        <w:t>.</w:t>
      </w:r>
    </w:p>
    <w:p w14:paraId="166FBBD1" w14:textId="3CD673B3" w:rsidR="00B55CD8" w:rsidRDefault="00CD5864" w:rsidP="004E1335">
      <w:pPr>
        <w:pStyle w:val="ListNumber"/>
        <w:numPr>
          <w:ilvl w:val="0"/>
          <w:numId w:val="21"/>
        </w:numPr>
      </w:pPr>
      <w:r>
        <w:t>A full file replacement cannot apply to a</w:t>
      </w:r>
      <w:r w:rsidR="00B55CD8" w:rsidRPr="00890B9D">
        <w:t>n update</w:t>
      </w:r>
      <w:r w:rsidR="0036545D">
        <w:t xml:space="preserve"> or adjust</w:t>
      </w:r>
      <w:r w:rsidR="00B55CD8" w:rsidRPr="00890B9D">
        <w:t xml:space="preserve"> </w:t>
      </w:r>
      <w:r w:rsidR="00B26435" w:rsidRPr="00890B9D">
        <w:t>action</w:t>
      </w:r>
      <w:r w:rsidR="00B55CD8" w:rsidRPr="00890B9D">
        <w:t>.</w:t>
      </w:r>
    </w:p>
    <w:p w14:paraId="0A215DFE" w14:textId="20EC63FA" w:rsidR="0036545D" w:rsidRDefault="0036545D" w:rsidP="004E1335">
      <w:pPr>
        <w:pStyle w:val="ListNumber"/>
        <w:numPr>
          <w:ilvl w:val="0"/>
          <w:numId w:val="21"/>
        </w:numPr>
      </w:pPr>
      <w:bookmarkStart w:id="1333" w:name="_Ref144137899"/>
      <w:r w:rsidRPr="0036545D">
        <w:t>Where an adjust action is used prior to the full file replacement then the adjustment amount(s) will still be applied to the full file replacement totals. The payer may need to report a further adjustment</w:t>
      </w:r>
      <w:r w:rsidR="001166D3">
        <w:t xml:space="preserve"> to correct payer totals</w:t>
      </w:r>
      <w:r w:rsidRPr="0036545D">
        <w:t>.</w:t>
      </w:r>
      <w:bookmarkEnd w:id="1333"/>
    </w:p>
    <w:p w14:paraId="13D05EA7" w14:textId="2D72AF0B" w:rsidR="00856FCB" w:rsidRDefault="00667DD2">
      <w:pPr>
        <w:pStyle w:val="Cross-Reference"/>
      </w:pPr>
      <w:r>
        <w:t xml:space="preserve">Refer to </w:t>
      </w:r>
      <w:r w:rsidR="00856FCB">
        <w:t xml:space="preserve">context in section </w:t>
      </w:r>
      <w:r w:rsidR="00856FCB" w:rsidRPr="00C24913">
        <w:rPr>
          <w:rStyle w:val="SmartLink"/>
        </w:rPr>
        <w:fldChar w:fldCharType="begin"/>
      </w:r>
      <w:r w:rsidR="00856FCB" w:rsidRPr="00C24913">
        <w:rPr>
          <w:rStyle w:val="SmartLink"/>
        </w:rPr>
        <w:instrText xml:space="preserve"> REF _Ref55299650 \r \h </w:instrText>
      </w:r>
      <w:r w:rsidR="007F1E62" w:rsidRPr="00C24913">
        <w:rPr>
          <w:rStyle w:val="SmartLink"/>
        </w:rPr>
        <w:instrText xml:space="preserve"> \* MERGEFORMAT </w:instrText>
      </w:r>
      <w:r w:rsidR="00856FCB" w:rsidRPr="00C24913">
        <w:rPr>
          <w:rStyle w:val="SmartLink"/>
        </w:rPr>
      </w:r>
      <w:r w:rsidR="00856FCB" w:rsidRPr="00C24913">
        <w:rPr>
          <w:rStyle w:val="SmartLink"/>
        </w:rPr>
        <w:fldChar w:fldCharType="separate"/>
      </w:r>
      <w:r w:rsidR="00C14FEC">
        <w:rPr>
          <w:rStyle w:val="SmartLink"/>
        </w:rPr>
        <w:t>4.1.1</w:t>
      </w:r>
      <w:r w:rsidR="00856FCB" w:rsidRPr="00C24913">
        <w:rPr>
          <w:rStyle w:val="SmartLink"/>
        </w:rPr>
        <w:fldChar w:fldCharType="end"/>
      </w:r>
      <w:r w:rsidR="00856FCB" w:rsidRPr="00C24913">
        <w:rPr>
          <w:rStyle w:val="SmartLink"/>
        </w:rPr>
        <w:t xml:space="preserve"> </w:t>
      </w:r>
      <w:r w:rsidR="00856FCB" w:rsidRPr="00C24913">
        <w:rPr>
          <w:rStyle w:val="SmartLink"/>
        </w:rPr>
        <w:fldChar w:fldCharType="begin"/>
      </w:r>
      <w:r w:rsidR="00856FCB" w:rsidRPr="00C24913">
        <w:rPr>
          <w:rStyle w:val="SmartLink"/>
        </w:rPr>
        <w:instrText xml:space="preserve"> REF _Ref55299650 \h </w:instrText>
      </w:r>
      <w:r w:rsidR="00C24913">
        <w:rPr>
          <w:rStyle w:val="SmartLink"/>
        </w:rPr>
        <w:instrText xml:space="preserve"> \* MERGEFORMAT </w:instrText>
      </w:r>
      <w:r w:rsidR="00856FCB" w:rsidRPr="00C24913">
        <w:rPr>
          <w:rStyle w:val="SmartLink"/>
        </w:rPr>
      </w:r>
      <w:r w:rsidR="00856FCB" w:rsidRPr="00C24913">
        <w:rPr>
          <w:rStyle w:val="SmartLink"/>
        </w:rPr>
        <w:fldChar w:fldCharType="separate"/>
      </w:r>
      <w:r w:rsidR="00C14FEC" w:rsidRPr="00C14FEC">
        <w:rPr>
          <w:rStyle w:val="SmartLink"/>
        </w:rPr>
        <w:t>Payer Payroll Details</w:t>
      </w:r>
      <w:r w:rsidR="00856FCB" w:rsidRPr="00C24913">
        <w:rPr>
          <w:rStyle w:val="SmartLink"/>
        </w:rPr>
        <w:fldChar w:fldCharType="end"/>
      </w:r>
      <w:r w:rsidR="00E147E2">
        <w:t>.</w:t>
      </w:r>
    </w:p>
    <w:p w14:paraId="425E802C" w14:textId="3B51CA73" w:rsidR="00CD5864" w:rsidRPr="00890B9D" w:rsidRDefault="00856FCB">
      <w:pPr>
        <w:pStyle w:val="Cross-Reference"/>
      </w:pPr>
      <w:r>
        <w:t xml:space="preserve">Refer to the </w:t>
      </w:r>
      <w:r w:rsidR="00667DD2">
        <w:t xml:space="preserve">business rules in section </w:t>
      </w:r>
      <w:r w:rsidR="002B1783" w:rsidRPr="00C24913">
        <w:rPr>
          <w:rStyle w:val="SmartLink"/>
        </w:rPr>
        <w:fldChar w:fldCharType="begin"/>
      </w:r>
      <w:r w:rsidR="002B1783" w:rsidRPr="00C24913">
        <w:rPr>
          <w:rStyle w:val="SmartLink"/>
        </w:rPr>
        <w:instrText xml:space="preserve"> REF _Ref34568991 \r \h </w:instrText>
      </w:r>
      <w:r w:rsidR="002B1783" w:rsidRPr="00C24913">
        <w:rPr>
          <w:rStyle w:val="SmartLink"/>
        </w:rPr>
      </w:r>
      <w:r w:rsidR="002B1783" w:rsidRPr="00C24913">
        <w:rPr>
          <w:rStyle w:val="SmartLink"/>
        </w:rPr>
        <w:fldChar w:fldCharType="separate"/>
      </w:r>
      <w:r w:rsidR="00C14FEC">
        <w:rPr>
          <w:rStyle w:val="SmartLink"/>
        </w:rPr>
        <w:t>5.1.1</w:t>
      </w:r>
      <w:r w:rsidR="002B1783" w:rsidRPr="00C24913">
        <w:rPr>
          <w:rStyle w:val="SmartLink"/>
        </w:rPr>
        <w:fldChar w:fldCharType="end"/>
      </w:r>
      <w:r w:rsidR="002B1783" w:rsidRPr="0077675F">
        <w:rPr>
          <w:rStyle w:val="SmartLink"/>
        </w:rPr>
        <w:t xml:space="preserve"> </w:t>
      </w:r>
      <w:r w:rsidR="002B1783" w:rsidRPr="0077675F">
        <w:rPr>
          <w:rStyle w:val="SmartLink"/>
        </w:rPr>
        <w:fldChar w:fldCharType="begin"/>
      </w:r>
      <w:r w:rsidR="002B1783" w:rsidRPr="0077675F">
        <w:rPr>
          <w:rStyle w:val="SmartLink"/>
        </w:rPr>
        <w:instrText xml:space="preserve"> REF _Ref34568991 \h </w:instrText>
      </w:r>
      <w:r w:rsidR="0077675F">
        <w:rPr>
          <w:rStyle w:val="SmartLink"/>
        </w:rPr>
        <w:instrText xml:space="preserve"> \* MERGEFORMAT </w:instrText>
      </w:r>
      <w:r w:rsidR="002B1783" w:rsidRPr="0077675F">
        <w:rPr>
          <w:rStyle w:val="SmartLink"/>
        </w:rPr>
      </w:r>
      <w:r w:rsidR="002B1783" w:rsidRPr="0077675F">
        <w:rPr>
          <w:rStyle w:val="SmartLink"/>
        </w:rPr>
        <w:fldChar w:fldCharType="separate"/>
      </w:r>
      <w:r w:rsidR="00C14FEC" w:rsidRPr="00C14FEC">
        <w:rPr>
          <w:rStyle w:val="SmartLink"/>
        </w:rPr>
        <w:t>Payer Payroll Details</w:t>
      </w:r>
      <w:r w:rsidR="002B1783" w:rsidRPr="0077675F">
        <w:rPr>
          <w:rStyle w:val="SmartLink"/>
        </w:rPr>
        <w:fldChar w:fldCharType="end"/>
      </w:r>
      <w:r w:rsidR="00E147E2">
        <w:t>.</w:t>
      </w:r>
    </w:p>
    <w:p w14:paraId="578507F5" w14:textId="6B3FC756" w:rsidR="00B55CD8" w:rsidRPr="00890B9D" w:rsidRDefault="00B55CD8" w:rsidP="007359C5">
      <w:pPr>
        <w:pStyle w:val="Heading2"/>
      </w:pPr>
      <w:bookmarkStart w:id="1334" w:name="_Toc33896048"/>
      <w:bookmarkStart w:id="1335" w:name="_Toc33896228"/>
      <w:bookmarkStart w:id="1336" w:name="_Toc33903099"/>
      <w:bookmarkStart w:id="1337" w:name="_Toc33903466"/>
      <w:bookmarkStart w:id="1338" w:name="_Toc33903650"/>
      <w:bookmarkStart w:id="1339" w:name="_Toc33910705"/>
      <w:bookmarkStart w:id="1340" w:name="_Toc33972665"/>
      <w:bookmarkStart w:id="1341" w:name="_Toc54861828"/>
      <w:bookmarkStart w:id="1342" w:name="_Ref144135319"/>
      <w:bookmarkStart w:id="1343" w:name="_Ref144135322"/>
      <w:bookmarkStart w:id="1344" w:name="_Toc238031972"/>
      <w:bookmarkEnd w:id="1334"/>
      <w:bookmarkEnd w:id="1335"/>
      <w:bookmarkEnd w:id="1336"/>
      <w:bookmarkEnd w:id="1337"/>
      <w:bookmarkEnd w:id="1338"/>
      <w:bookmarkEnd w:id="1339"/>
      <w:bookmarkEnd w:id="1340"/>
      <w:r w:rsidRPr="00890B9D">
        <w:t>Disaster Recovery</w:t>
      </w:r>
      <w:bookmarkEnd w:id="1341"/>
      <w:bookmarkEnd w:id="1342"/>
      <w:bookmarkEnd w:id="1343"/>
      <w:bookmarkEnd w:id="1344"/>
    </w:p>
    <w:p w14:paraId="258F2356" w14:textId="77777777" w:rsidR="00B55CD8" w:rsidRPr="00890B9D" w:rsidRDefault="00B55CD8" w:rsidP="000E6760">
      <w:pPr>
        <w:pStyle w:val="BodyText"/>
      </w:pPr>
      <w:r w:rsidRPr="00890B9D">
        <w:t xml:space="preserve">On the rare occasion where a </w:t>
      </w:r>
      <w:proofErr w:type="spellStart"/>
      <w:r w:rsidR="005F4641" w:rsidRPr="00890B9D">
        <w:t>payer</w:t>
      </w:r>
      <w:proofErr w:type="spellEnd"/>
      <w:r w:rsidRPr="00890B9D">
        <w:t xml:space="preserve"> must implement a disaster recovery process for their payroll BMS, this may result in the records in the payroll software not aligning to those that have been previously calculated, paid to </w:t>
      </w:r>
      <w:r w:rsidR="005F4641" w:rsidRPr="00890B9D">
        <w:t>payee</w:t>
      </w:r>
      <w:r w:rsidRPr="00890B9D">
        <w:t>s and reported to the ATO.</w:t>
      </w:r>
    </w:p>
    <w:p w14:paraId="7F4B7234" w14:textId="77777777" w:rsidR="00B55CD8" w:rsidRPr="00890B9D" w:rsidRDefault="00B55CD8" w:rsidP="000E6760">
      <w:pPr>
        <w:pStyle w:val="BodyText"/>
      </w:pPr>
      <w:r w:rsidRPr="00890B9D">
        <w:t xml:space="preserve">A </w:t>
      </w:r>
      <w:r w:rsidR="005F4641" w:rsidRPr="00890B9D">
        <w:t>payer</w:t>
      </w:r>
      <w:r w:rsidRPr="00890B9D">
        <w:t xml:space="preserve"> can identify which pay events have been previously reported to the ATO through the business portal.</w:t>
      </w:r>
    </w:p>
    <w:p w14:paraId="0C693E8A" w14:textId="1547F411" w:rsidR="00B55CD8" w:rsidRPr="00890B9D" w:rsidRDefault="00B55CD8" w:rsidP="000E6760">
      <w:pPr>
        <w:pStyle w:val="BodyText"/>
      </w:pPr>
      <w:r w:rsidRPr="00890B9D">
        <w:t xml:space="preserve">If the </w:t>
      </w:r>
      <w:r w:rsidR="007F1E62">
        <w:t>payers</w:t>
      </w:r>
      <w:r w:rsidRPr="00890B9D">
        <w:t xml:space="preserve"> recovered payroll BMS requires previous pay periods to be reprocessed to bring the payroll BMS up to date, when pay periods are </w:t>
      </w:r>
      <w:r w:rsidR="002804F7" w:rsidRPr="00890B9D">
        <w:t>reprocessed,</w:t>
      </w:r>
      <w:r w:rsidRPr="00890B9D">
        <w:t xml:space="preserve"> they should not be re-reported to the ATO. Re-reporting of pay periods already reported would have the same negative impacts as those outlined in section</w:t>
      </w:r>
      <w:r w:rsidR="00882E2D" w:rsidRPr="00890B9D">
        <w:t xml:space="preserve"> </w:t>
      </w:r>
      <w:r w:rsidR="006268CB" w:rsidRPr="00607E6D">
        <w:rPr>
          <w:rStyle w:val="SmartLink"/>
        </w:rPr>
        <w:fldChar w:fldCharType="begin"/>
      </w:r>
      <w:r w:rsidR="006268CB" w:rsidRPr="00607E6D">
        <w:rPr>
          <w:rStyle w:val="SmartLink"/>
        </w:rPr>
        <w:instrText xml:space="preserve"> REF  _Ref33972390 \h \r </w:instrText>
      </w:r>
      <w:r w:rsidR="00607E6D">
        <w:rPr>
          <w:rStyle w:val="SmartLink"/>
        </w:rPr>
        <w:instrText xml:space="preserve"> \* MERGEFORMAT </w:instrText>
      </w:r>
      <w:r w:rsidR="006268CB" w:rsidRPr="00607E6D">
        <w:rPr>
          <w:rStyle w:val="SmartLink"/>
        </w:rPr>
      </w:r>
      <w:r w:rsidR="006268CB" w:rsidRPr="00607E6D">
        <w:rPr>
          <w:rStyle w:val="SmartLink"/>
        </w:rPr>
        <w:fldChar w:fldCharType="separate"/>
      </w:r>
      <w:r w:rsidR="00C14FEC">
        <w:rPr>
          <w:rStyle w:val="SmartLink"/>
        </w:rPr>
        <w:t>5.12</w:t>
      </w:r>
      <w:r w:rsidR="006268CB" w:rsidRPr="00607E6D">
        <w:rPr>
          <w:rStyle w:val="SmartLink"/>
        </w:rPr>
        <w:fldChar w:fldCharType="end"/>
      </w:r>
      <w:r w:rsidR="00882E2D" w:rsidRPr="00607E6D">
        <w:rPr>
          <w:rStyle w:val="SmartLink"/>
        </w:rPr>
        <w:t xml:space="preserve"> </w:t>
      </w:r>
      <w:r w:rsidR="00882E2D" w:rsidRPr="00607E6D">
        <w:rPr>
          <w:rStyle w:val="SmartLink"/>
        </w:rPr>
        <w:fldChar w:fldCharType="begin" w:fldLock="1"/>
      </w:r>
      <w:r w:rsidR="00882E2D" w:rsidRPr="00607E6D">
        <w:rPr>
          <w:rStyle w:val="SmartLink"/>
        </w:rPr>
        <w:instrText xml:space="preserve"> REF _Ref33972394 \h </w:instrText>
      </w:r>
      <w:r w:rsidR="00607E6D">
        <w:rPr>
          <w:rStyle w:val="SmartLink"/>
        </w:rPr>
        <w:instrText xml:space="preserve"> \* MERGEFORMAT </w:instrText>
      </w:r>
      <w:r w:rsidR="00882E2D" w:rsidRPr="00607E6D">
        <w:rPr>
          <w:rStyle w:val="SmartLink"/>
        </w:rPr>
      </w:r>
      <w:r w:rsidR="00882E2D" w:rsidRPr="00607E6D">
        <w:rPr>
          <w:rStyle w:val="SmartLink"/>
        </w:rPr>
        <w:fldChar w:fldCharType="separate"/>
      </w:r>
      <w:r w:rsidR="00882E2D" w:rsidRPr="00607E6D">
        <w:rPr>
          <w:rStyle w:val="SmartLink"/>
        </w:rPr>
        <w:t>Full File Replacement</w:t>
      </w:r>
      <w:r w:rsidR="00882E2D" w:rsidRPr="00607E6D">
        <w:rPr>
          <w:rStyle w:val="SmartLink"/>
        </w:rPr>
        <w:fldChar w:fldCharType="end"/>
      </w:r>
      <w:r w:rsidR="00882E2D" w:rsidRPr="00607E6D">
        <w:rPr>
          <w:rStyle w:val="SmartLink"/>
        </w:rPr>
        <w:t xml:space="preserve"> </w:t>
      </w:r>
      <w:r w:rsidR="00882E2D" w:rsidRPr="00607E6D">
        <w:rPr>
          <w:rStyle w:val="SmartLink"/>
        </w:rPr>
        <w:fldChar w:fldCharType="begin" w:fldLock="1"/>
      </w:r>
      <w:r w:rsidR="00882E2D" w:rsidRPr="00607E6D">
        <w:rPr>
          <w:rStyle w:val="SmartLink"/>
        </w:rPr>
        <w:instrText xml:space="preserve"> REF _Ref33972384 \p \h </w:instrText>
      </w:r>
      <w:r w:rsidR="00607E6D">
        <w:rPr>
          <w:rStyle w:val="SmartLink"/>
        </w:rPr>
        <w:instrText xml:space="preserve"> \* MERGEFORMAT </w:instrText>
      </w:r>
      <w:r w:rsidR="00882E2D" w:rsidRPr="00607E6D">
        <w:rPr>
          <w:rStyle w:val="SmartLink"/>
        </w:rPr>
      </w:r>
      <w:r w:rsidR="00882E2D" w:rsidRPr="00607E6D">
        <w:rPr>
          <w:rStyle w:val="SmartLink"/>
        </w:rPr>
        <w:fldChar w:fldCharType="separate"/>
      </w:r>
      <w:r w:rsidR="00882E2D" w:rsidRPr="00607E6D">
        <w:rPr>
          <w:rStyle w:val="SmartLink"/>
        </w:rPr>
        <w:t>above</w:t>
      </w:r>
      <w:r w:rsidR="00882E2D" w:rsidRPr="00607E6D">
        <w:rPr>
          <w:rStyle w:val="SmartLink"/>
        </w:rPr>
        <w:fldChar w:fldCharType="end"/>
      </w:r>
      <w:r w:rsidRPr="00890B9D">
        <w:t>.</w:t>
      </w:r>
    </w:p>
    <w:p w14:paraId="3C90DB2C" w14:textId="1592AADF" w:rsidR="00B55CD8" w:rsidRPr="00890B9D" w:rsidRDefault="00B55CD8" w:rsidP="000E6760">
      <w:pPr>
        <w:pStyle w:val="BodyText"/>
      </w:pPr>
      <w:r w:rsidRPr="00890B9D">
        <w:lastRenderedPageBreak/>
        <w:t xml:space="preserve">Where a </w:t>
      </w:r>
      <w:r w:rsidR="005F4641" w:rsidRPr="00890B9D">
        <w:t>payer</w:t>
      </w:r>
      <w:r w:rsidRPr="00890B9D">
        <w:t xml:space="preserve"> is unable to identify if there is a misalignment between the re-instated payroll records in their BMS and what has previously been lodged with the ATO, the </w:t>
      </w:r>
      <w:r w:rsidR="005F4641" w:rsidRPr="00890B9D">
        <w:t>payer</w:t>
      </w:r>
      <w:r w:rsidRPr="00890B9D">
        <w:t xml:space="preserve"> should contact the ATO before re-lodging any pay event </w:t>
      </w:r>
      <w:r w:rsidR="00AA0DE6" w:rsidRPr="00AA0DE6">
        <w:t>for submit or update actions</w:t>
      </w:r>
      <w:r w:rsidRPr="00890B9D">
        <w:t xml:space="preserve"> to ensure duplicated STP reports are not lodged.</w:t>
      </w:r>
    </w:p>
    <w:p w14:paraId="2965707F" w14:textId="14A4F9D3" w:rsidR="00880DB2" w:rsidRPr="00890B9D" w:rsidRDefault="00880DB2">
      <w:pPr>
        <w:pStyle w:val="Cross-Reference"/>
      </w:pPr>
      <w:r>
        <w:t xml:space="preserve">Refer section </w:t>
      </w:r>
      <w:r w:rsidRPr="00607E6D">
        <w:rPr>
          <w:rStyle w:val="SmartLink"/>
        </w:rPr>
        <w:fldChar w:fldCharType="begin"/>
      </w:r>
      <w:r w:rsidRPr="00607E6D">
        <w:rPr>
          <w:rStyle w:val="SmartLink"/>
        </w:rPr>
        <w:instrText xml:space="preserve"> REF _Ref33972384 \w \h  \* MERGEFORMAT </w:instrText>
      </w:r>
      <w:r w:rsidRPr="00607E6D">
        <w:rPr>
          <w:rStyle w:val="SmartLink"/>
        </w:rPr>
      </w:r>
      <w:r w:rsidRPr="00607E6D">
        <w:rPr>
          <w:rStyle w:val="SmartLink"/>
        </w:rPr>
        <w:fldChar w:fldCharType="separate"/>
      </w:r>
      <w:r w:rsidR="00C14FEC">
        <w:rPr>
          <w:rStyle w:val="SmartLink"/>
        </w:rPr>
        <w:t>5.12</w:t>
      </w:r>
      <w:r w:rsidRPr="00607E6D">
        <w:rPr>
          <w:rStyle w:val="SmartLink"/>
        </w:rPr>
        <w:fldChar w:fldCharType="end"/>
      </w:r>
      <w:r w:rsidRPr="00607E6D">
        <w:rPr>
          <w:rStyle w:val="SmartLink"/>
        </w:rPr>
        <w:t xml:space="preserve"> </w:t>
      </w:r>
      <w:r w:rsidRPr="00607E6D">
        <w:rPr>
          <w:rStyle w:val="SmartLink"/>
        </w:rPr>
        <w:fldChar w:fldCharType="begin"/>
      </w:r>
      <w:r w:rsidRPr="00607E6D">
        <w:rPr>
          <w:rStyle w:val="SmartLink"/>
        </w:rPr>
        <w:instrText xml:space="preserve"> REF _Ref33972384 \h  \* MERGEFORMAT </w:instrText>
      </w:r>
      <w:r w:rsidRPr="00607E6D">
        <w:rPr>
          <w:rStyle w:val="SmartLink"/>
        </w:rPr>
      </w:r>
      <w:r w:rsidRPr="00607E6D">
        <w:rPr>
          <w:rStyle w:val="SmartLink"/>
        </w:rPr>
        <w:fldChar w:fldCharType="separate"/>
      </w:r>
      <w:r w:rsidR="00C14FEC" w:rsidRPr="00C14FEC">
        <w:rPr>
          <w:rStyle w:val="SmartLink"/>
        </w:rPr>
        <w:t>Full File Replacement</w:t>
      </w:r>
      <w:r w:rsidRPr="00607E6D">
        <w:rPr>
          <w:rStyle w:val="SmartLink"/>
        </w:rPr>
        <w:fldChar w:fldCharType="end"/>
      </w:r>
      <w:r w:rsidR="00E147E2">
        <w:t>.</w:t>
      </w:r>
    </w:p>
    <w:p w14:paraId="1C34F2D0" w14:textId="77777777" w:rsidR="00B55CD8" w:rsidRPr="00890B9D" w:rsidRDefault="00B55CD8" w:rsidP="007359C5">
      <w:pPr>
        <w:pStyle w:val="Heading2"/>
      </w:pPr>
      <w:bookmarkStart w:id="1345" w:name="_Ref33904074"/>
      <w:bookmarkStart w:id="1346" w:name="_Ref33904077"/>
      <w:bookmarkStart w:id="1347" w:name="_Toc54861829"/>
      <w:bookmarkStart w:id="1348" w:name="_Toc238031973"/>
      <w:r w:rsidRPr="00890B9D">
        <w:t>Finalisation</w:t>
      </w:r>
      <w:bookmarkEnd w:id="1345"/>
      <w:bookmarkEnd w:id="1346"/>
      <w:bookmarkEnd w:id="1347"/>
      <w:bookmarkEnd w:id="1348"/>
    </w:p>
    <w:p w14:paraId="3653E882" w14:textId="77777777" w:rsidR="00CA6024" w:rsidRPr="00890B9D" w:rsidRDefault="00B55CD8" w:rsidP="000E6760">
      <w:pPr>
        <w:pStyle w:val="BodyText"/>
      </w:pPr>
      <w:r w:rsidRPr="00890B9D">
        <w:t xml:space="preserve">The declaration is made by a </w:t>
      </w:r>
      <w:r w:rsidR="005F4641" w:rsidRPr="00890B9D">
        <w:t>payer</w:t>
      </w:r>
      <w:r w:rsidRPr="00890B9D">
        <w:t xml:space="preserve"> setting the final event indicator for each </w:t>
      </w:r>
      <w:r w:rsidR="005F4641" w:rsidRPr="00890B9D">
        <w:t>payee</w:t>
      </w:r>
      <w:r w:rsidRPr="00890B9D">
        <w:t xml:space="preserve">. </w:t>
      </w:r>
    </w:p>
    <w:p w14:paraId="4C0B9FFD" w14:textId="77777777" w:rsidR="00B55CD8" w:rsidRPr="00890B9D" w:rsidRDefault="00CA6024" w:rsidP="000E6760">
      <w:pPr>
        <w:pStyle w:val="BodyText"/>
      </w:pPr>
      <w:r w:rsidRPr="00890B9D">
        <w:t>The business rules for finalisation are:</w:t>
      </w:r>
    </w:p>
    <w:p w14:paraId="750581CD" w14:textId="5AA50144" w:rsidR="006B0401" w:rsidRPr="00890B9D" w:rsidRDefault="00CA6024" w:rsidP="004E1335">
      <w:pPr>
        <w:pStyle w:val="ListNumber"/>
        <w:numPr>
          <w:ilvl w:val="0"/>
          <w:numId w:val="61"/>
        </w:numPr>
      </w:pPr>
      <w:r w:rsidRPr="00890B9D">
        <w:t xml:space="preserve">The final event indicator is reported per </w:t>
      </w:r>
      <w:r w:rsidR="005F4641" w:rsidRPr="00890B9D">
        <w:t>payee</w:t>
      </w:r>
      <w:r w:rsidRPr="00890B9D">
        <w:t xml:space="preserve">, per payroll </w:t>
      </w:r>
      <w:r w:rsidR="00880DB2" w:rsidRPr="00890B9D">
        <w:t>I</w:t>
      </w:r>
      <w:r w:rsidR="00880DB2">
        <w:t>d</w:t>
      </w:r>
      <w:r w:rsidRPr="00890B9D">
        <w:t>/</w:t>
      </w:r>
      <w:hyperlink w:anchor="Multi_PayId" w:history="1">
        <w:r w:rsidR="00FC5456" w:rsidRPr="00FC5456">
          <w:rPr>
            <w:rStyle w:val="Hyperlink"/>
          </w:rPr>
          <w:t>payee identity</w:t>
        </w:r>
      </w:hyperlink>
      <w:r w:rsidR="00FC5456" w:rsidRPr="00890B9D">
        <w:t xml:space="preserve"> </w:t>
      </w:r>
      <w:r w:rsidRPr="00890B9D">
        <w:t xml:space="preserve">as a part of the </w:t>
      </w:r>
      <w:r w:rsidR="005F4641" w:rsidRPr="00890B9D">
        <w:t>payee</w:t>
      </w:r>
      <w:r w:rsidRPr="00890B9D">
        <w:t xml:space="preserve"> record.</w:t>
      </w:r>
    </w:p>
    <w:p w14:paraId="1DE340BC" w14:textId="77777777" w:rsidR="00FC5456" w:rsidRPr="00890B9D" w:rsidRDefault="00FC5456" w:rsidP="004E1335">
      <w:pPr>
        <w:pStyle w:val="ListNumber"/>
        <w:numPr>
          <w:ilvl w:val="0"/>
          <w:numId w:val="61"/>
        </w:numPr>
      </w:pPr>
      <w:r w:rsidRPr="00890B9D">
        <w:t>A payer must finalise each payee for each BMS Id</w:t>
      </w:r>
      <w:r>
        <w:t>,</w:t>
      </w:r>
      <w:r w:rsidRPr="00890B9D">
        <w:t xml:space="preserve"> under which they are reported.</w:t>
      </w:r>
    </w:p>
    <w:p w14:paraId="6F518DF4" w14:textId="02430D1A" w:rsidR="00CA6024" w:rsidRDefault="00CA6024" w:rsidP="004E1335">
      <w:pPr>
        <w:pStyle w:val="ListNumber"/>
        <w:numPr>
          <w:ilvl w:val="0"/>
          <w:numId w:val="21"/>
        </w:numPr>
      </w:pPr>
      <w:r w:rsidRPr="00890B9D">
        <w:t xml:space="preserve">A final event indicator may be provided in a </w:t>
      </w:r>
      <w:r w:rsidR="00FC5456">
        <w:t>submit or</w:t>
      </w:r>
      <w:r w:rsidRPr="00890B9D">
        <w:t xml:space="preserve"> update </w:t>
      </w:r>
      <w:r w:rsidR="00FC5456">
        <w:t>action</w:t>
      </w:r>
      <w:r w:rsidRPr="00890B9D">
        <w:t>.</w:t>
      </w:r>
    </w:p>
    <w:p w14:paraId="615A3CF0" w14:textId="36B1E38F" w:rsidR="00AA0DE6" w:rsidRPr="00890B9D" w:rsidRDefault="00AA0DE6" w:rsidP="004E1335">
      <w:pPr>
        <w:pStyle w:val="ListNumber"/>
        <w:numPr>
          <w:ilvl w:val="0"/>
          <w:numId w:val="21"/>
        </w:numPr>
      </w:pPr>
      <w:bookmarkStart w:id="1349" w:name="_Ref144137921"/>
      <w:r w:rsidRPr="00AA0DE6">
        <w:t xml:space="preserve">The final event indicator cannot be provided in an adjust action as it does not contain </w:t>
      </w:r>
      <w:r w:rsidR="001166D3">
        <w:t>payee</w:t>
      </w:r>
      <w:r w:rsidRPr="00AA0DE6">
        <w:t xml:space="preserve"> records.</w:t>
      </w:r>
      <w:bookmarkEnd w:id="1349"/>
    </w:p>
    <w:p w14:paraId="2722300B" w14:textId="77777777" w:rsidR="00B55CD8" w:rsidRPr="00890B9D" w:rsidRDefault="00B55CD8" w:rsidP="004A0EAE">
      <w:pPr>
        <w:pStyle w:val="Heading3"/>
      </w:pPr>
      <w:r w:rsidRPr="00890B9D">
        <w:t xml:space="preserve">Finalisation </w:t>
      </w:r>
      <w:r w:rsidR="0080614B" w:rsidRPr="00890B9D">
        <w:t>Prior to EOFY</w:t>
      </w:r>
    </w:p>
    <w:p w14:paraId="6599EAF6" w14:textId="1182F4DE" w:rsidR="009B17A3" w:rsidRPr="003D49D4" w:rsidRDefault="009B17A3" w:rsidP="004E1335">
      <w:pPr>
        <w:pStyle w:val="ListNumber"/>
        <w:numPr>
          <w:ilvl w:val="0"/>
          <w:numId w:val="60"/>
        </w:numPr>
      </w:pPr>
      <w:r w:rsidRPr="003B2936">
        <w:t xml:space="preserve">Where a </w:t>
      </w:r>
      <w:r w:rsidR="005F4641" w:rsidRPr="003B2936">
        <w:t>payer</w:t>
      </w:r>
      <w:r w:rsidRPr="003B2936">
        <w:t xml:space="preserve"> reports the finalisation declaration during the financial year, this replaces the </w:t>
      </w:r>
      <w:proofErr w:type="gramStart"/>
      <w:r w:rsidR="005F4641" w:rsidRPr="003B2936">
        <w:t>payer</w:t>
      </w:r>
      <w:r w:rsidRPr="00790459">
        <w:t>s</w:t>
      </w:r>
      <w:proofErr w:type="gramEnd"/>
      <w:r w:rsidRPr="00790459">
        <w:t xml:space="preserve"> obligation to provide the </w:t>
      </w:r>
      <w:r w:rsidR="005F4641" w:rsidRPr="003D49D4">
        <w:t>payee</w:t>
      </w:r>
      <w:r w:rsidRPr="003D49D4">
        <w:t xml:space="preserve"> with a part year payment summary</w:t>
      </w:r>
      <w:r w:rsidR="00CA1578">
        <w:t xml:space="preserve"> or the full year payment summary</w:t>
      </w:r>
      <w:r w:rsidRPr="003D49D4">
        <w:t>.</w:t>
      </w:r>
    </w:p>
    <w:p w14:paraId="5CD7DED2" w14:textId="67F892FB" w:rsidR="00764A3B" w:rsidRPr="003D49D4" w:rsidRDefault="00764A3B" w:rsidP="004E1335">
      <w:pPr>
        <w:pStyle w:val="ListNumber"/>
      </w:pPr>
      <w:r w:rsidRPr="003D49D4">
        <w:t xml:space="preserve">Making this declaration will </w:t>
      </w:r>
      <w:r w:rsidR="00FF6048">
        <w:t>change</w:t>
      </w:r>
      <w:r w:rsidR="00FF6048" w:rsidRPr="003D49D4">
        <w:t xml:space="preserve"> </w:t>
      </w:r>
      <w:r w:rsidRPr="003D49D4">
        <w:t xml:space="preserve">the </w:t>
      </w:r>
      <w:r w:rsidR="005F4641" w:rsidRPr="003D49D4">
        <w:t>payee</w:t>
      </w:r>
      <w:r w:rsidRPr="003D49D4">
        <w:t xml:space="preserve">s ATO Online Income Statement to show the STP information from the </w:t>
      </w:r>
      <w:r w:rsidR="005F4641" w:rsidRPr="003D49D4">
        <w:t>payer</w:t>
      </w:r>
      <w:r w:rsidRPr="003D49D4">
        <w:t xml:space="preserve"> is </w:t>
      </w:r>
      <w:r w:rsidRPr="003D49D4">
        <w:rPr>
          <w:rStyle w:val="IntenseEmphasis"/>
        </w:rPr>
        <w:t>tax ready</w:t>
      </w:r>
      <w:r w:rsidRPr="003D49D4">
        <w:t xml:space="preserve"> for the financial year. Pre-fill information will not be available until after 30 June.</w:t>
      </w:r>
    </w:p>
    <w:p w14:paraId="608BF701" w14:textId="4930AD8A" w:rsidR="00764A3B" w:rsidRPr="003B2936" w:rsidRDefault="00764A3B" w:rsidP="004E1335">
      <w:pPr>
        <w:pStyle w:val="ListNumber"/>
        <w:numPr>
          <w:ilvl w:val="0"/>
          <w:numId w:val="21"/>
        </w:numPr>
      </w:pPr>
      <w:r w:rsidRPr="003D49D4">
        <w:t xml:space="preserve">Where the </w:t>
      </w:r>
      <w:r w:rsidR="005F4641" w:rsidRPr="00EA2763">
        <w:t>payer</w:t>
      </w:r>
      <w:r w:rsidRPr="003B2936">
        <w:t xml:space="preserve"> makes another payment to the </w:t>
      </w:r>
      <w:r w:rsidR="005F4641" w:rsidRPr="003B2936">
        <w:t>payee</w:t>
      </w:r>
      <w:r w:rsidRPr="003B2936">
        <w:t xml:space="preserve"> in the financial year, this must be reported in a later </w:t>
      </w:r>
      <w:r w:rsidR="00D153FC">
        <w:t>submit action</w:t>
      </w:r>
      <w:r w:rsidRPr="003B2936">
        <w:t>.</w:t>
      </w:r>
    </w:p>
    <w:p w14:paraId="748FBD99" w14:textId="6B7E6876" w:rsidR="00764A3B" w:rsidRPr="00C24540" w:rsidRDefault="00764A3B" w:rsidP="00F9024B">
      <w:pPr>
        <w:pStyle w:val="ListNumber2"/>
      </w:pPr>
      <w:r w:rsidRPr="00C24540">
        <w:t xml:space="preserve">If it is a one-off payment, for example an ETP, and the </w:t>
      </w:r>
      <w:r w:rsidR="005F4641" w:rsidRPr="00C24540">
        <w:t>payer</w:t>
      </w:r>
      <w:r w:rsidRPr="00C24540">
        <w:t xml:space="preserve"> does not expect to make any further payments or adjustments for the </w:t>
      </w:r>
      <w:r w:rsidR="005F4641" w:rsidRPr="00C24540">
        <w:t>payee</w:t>
      </w:r>
      <w:r w:rsidRPr="00C24540">
        <w:t xml:space="preserve">, the </w:t>
      </w:r>
      <w:r w:rsidR="005F4641" w:rsidRPr="00C24540">
        <w:t>payer</w:t>
      </w:r>
      <w:r w:rsidRPr="00C24540">
        <w:t xml:space="preserve"> should make another final declaration for the </w:t>
      </w:r>
      <w:r w:rsidR="005F4641" w:rsidRPr="00C24540">
        <w:t>payee</w:t>
      </w:r>
      <w:r w:rsidRPr="00C24540">
        <w:t xml:space="preserve"> in this </w:t>
      </w:r>
      <w:r w:rsidR="00C460F9">
        <w:t>submit action</w:t>
      </w:r>
      <w:r w:rsidRPr="00C24540">
        <w:t>.</w:t>
      </w:r>
    </w:p>
    <w:p w14:paraId="4969876C" w14:textId="462B9913" w:rsidR="00764A3B" w:rsidRPr="00C24540" w:rsidRDefault="00764A3B" w:rsidP="00F9024B">
      <w:pPr>
        <w:pStyle w:val="ListNumber2"/>
      </w:pPr>
      <w:r w:rsidRPr="00C24540">
        <w:t xml:space="preserve">If the </w:t>
      </w:r>
      <w:r w:rsidR="005F4641" w:rsidRPr="00C24540">
        <w:t>payer</w:t>
      </w:r>
      <w:r w:rsidRPr="00C24540">
        <w:t xml:space="preserve"> expects there will be further </w:t>
      </w:r>
      <w:r w:rsidR="00F0462F">
        <w:t>payments to</w:t>
      </w:r>
      <w:r w:rsidRPr="00C24540">
        <w:t xml:space="preserve"> the </w:t>
      </w:r>
      <w:r w:rsidR="005F4641" w:rsidRPr="00C24540">
        <w:t>payee</w:t>
      </w:r>
      <w:r w:rsidRPr="00C24540">
        <w:t xml:space="preserve">, </w:t>
      </w:r>
      <w:r w:rsidR="00617FD1">
        <w:t>for example;</w:t>
      </w:r>
      <w:r w:rsidRPr="00C24540">
        <w:t xml:space="preserve"> they have been re-hired; the </w:t>
      </w:r>
      <w:r w:rsidR="005F4641" w:rsidRPr="00C24540">
        <w:t>payer</w:t>
      </w:r>
      <w:r w:rsidRPr="00C24540">
        <w:t xml:space="preserve"> should not mark these later </w:t>
      </w:r>
      <w:r w:rsidR="00F0462F">
        <w:t>submit or update actions</w:t>
      </w:r>
      <w:r w:rsidR="00F0462F" w:rsidRPr="00C24540">
        <w:t xml:space="preserve"> </w:t>
      </w:r>
      <w:r w:rsidRPr="00C24540">
        <w:t>as final.</w:t>
      </w:r>
    </w:p>
    <w:p w14:paraId="707D295A" w14:textId="34030F7D" w:rsidR="00764A3B" w:rsidRPr="00C24540" w:rsidRDefault="00764A3B" w:rsidP="00EB53AE">
      <w:pPr>
        <w:pStyle w:val="ListNumber3"/>
      </w:pPr>
      <w:r w:rsidRPr="00C24540">
        <w:t xml:space="preserve">Note: Where the </w:t>
      </w:r>
      <w:r w:rsidR="005F4641" w:rsidRPr="00EB53AE">
        <w:t>payer</w:t>
      </w:r>
      <w:r w:rsidRPr="00C24540">
        <w:t xml:space="preserve"> reports a later amount for </w:t>
      </w:r>
      <w:r w:rsidR="005F4641" w:rsidRPr="00C24540">
        <w:t>a payee</w:t>
      </w:r>
      <w:r w:rsidRPr="00C24540">
        <w:t xml:space="preserve"> after they have made the declaration and this report does not include another declaration, the ATO will </w:t>
      </w:r>
      <w:r w:rsidR="00735643">
        <w:t>change</w:t>
      </w:r>
      <w:r w:rsidR="00735643" w:rsidRPr="00C24540">
        <w:t xml:space="preserve"> </w:t>
      </w:r>
      <w:r w:rsidRPr="00C24540">
        <w:t xml:space="preserve">the </w:t>
      </w:r>
      <w:r w:rsidR="007F1E62">
        <w:t>payees</w:t>
      </w:r>
      <w:r w:rsidRPr="00C24540">
        <w:t xml:space="preserve"> ATO Online Income Statement to show the later amounts as </w:t>
      </w:r>
      <w:r w:rsidRPr="00C24540">
        <w:rPr>
          <w:rStyle w:val="IntenseEmphasis"/>
        </w:rPr>
        <w:t>year to date</w:t>
      </w:r>
      <w:r w:rsidRPr="00C24540">
        <w:t xml:space="preserve"> and not </w:t>
      </w:r>
      <w:r w:rsidRPr="00C24540">
        <w:rPr>
          <w:rStyle w:val="IntenseEmphasis"/>
        </w:rPr>
        <w:t>tax ready</w:t>
      </w:r>
      <w:r w:rsidRPr="00C24540">
        <w:t>.</w:t>
      </w:r>
    </w:p>
    <w:p w14:paraId="546117C9" w14:textId="77777777" w:rsidR="00B55CD8" w:rsidRPr="00890B9D" w:rsidRDefault="00B55CD8" w:rsidP="004A0EAE">
      <w:pPr>
        <w:pStyle w:val="Heading3"/>
      </w:pPr>
      <w:r w:rsidRPr="00890B9D">
        <w:t xml:space="preserve">Finalisation </w:t>
      </w:r>
      <w:r w:rsidR="0080614B" w:rsidRPr="00890B9D">
        <w:t>After EOFY</w:t>
      </w:r>
    </w:p>
    <w:p w14:paraId="2BDA586E" w14:textId="77777777" w:rsidR="00B55CD8" w:rsidRPr="003D49D4" w:rsidRDefault="005F4641" w:rsidP="004E1335">
      <w:pPr>
        <w:pStyle w:val="ListNumber"/>
        <w:numPr>
          <w:ilvl w:val="0"/>
          <w:numId w:val="30"/>
        </w:numPr>
      </w:pPr>
      <w:r w:rsidRPr="003B2936">
        <w:t>Payer</w:t>
      </w:r>
      <w:r w:rsidR="00B55CD8" w:rsidRPr="003B2936">
        <w:t xml:space="preserve">s must provide the final event indicator for all </w:t>
      </w:r>
      <w:r w:rsidRPr="003B2936">
        <w:t>payee</w:t>
      </w:r>
      <w:r w:rsidR="00B55CD8" w:rsidRPr="003B2936">
        <w:t>s by the due date (14 July of the following year or deferred due date).</w:t>
      </w:r>
    </w:p>
    <w:p w14:paraId="727F48B4" w14:textId="77777777" w:rsidR="00B55CD8" w:rsidRPr="00C24540" w:rsidRDefault="00F93BA7" w:rsidP="008B2DA7">
      <w:pPr>
        <w:pStyle w:val="ListNumber2"/>
      </w:pPr>
      <w:r w:rsidRPr="00C24540">
        <w:t xml:space="preserve">Note: </w:t>
      </w:r>
      <w:r w:rsidR="00B55CD8" w:rsidRPr="00C24540">
        <w:t xml:space="preserve">The </w:t>
      </w:r>
      <w:r w:rsidR="005F4641" w:rsidRPr="00C24540">
        <w:t>payer</w:t>
      </w:r>
      <w:r w:rsidR="00B55CD8" w:rsidRPr="00C24540">
        <w:t xml:space="preserve"> should request an additional deferral of the due date from the ATO, if they cannot finalise by the due date.</w:t>
      </w:r>
    </w:p>
    <w:p w14:paraId="18150BF1" w14:textId="25DC94E0" w:rsidR="00B55CD8" w:rsidRPr="003D49D4" w:rsidRDefault="00B55CD8" w:rsidP="004E1335">
      <w:pPr>
        <w:pStyle w:val="ListNumber"/>
      </w:pPr>
      <w:r w:rsidRPr="003B2936">
        <w:t xml:space="preserve">Where the final event indicator is provided after the EOFY, it must be provided through an update </w:t>
      </w:r>
      <w:r w:rsidR="00B15F86">
        <w:t>action</w:t>
      </w:r>
      <w:r w:rsidR="0017249E" w:rsidRPr="003B2936">
        <w:t xml:space="preserve">, with pay/update date indicating </w:t>
      </w:r>
      <w:r w:rsidR="00B15F86">
        <w:t xml:space="preserve">30 June of </w:t>
      </w:r>
      <w:r w:rsidR="0017249E" w:rsidRPr="003B2936">
        <w:t>the financial yea</w:t>
      </w:r>
      <w:r w:rsidR="00B15F86">
        <w:t>r</w:t>
      </w:r>
      <w:r w:rsidR="00EF425F">
        <w:t>,</w:t>
      </w:r>
      <w:r w:rsidR="0017249E" w:rsidRPr="003B2936">
        <w:t xml:space="preserve"> to which the </w:t>
      </w:r>
      <w:r w:rsidR="00E66962">
        <w:t>finalisation</w:t>
      </w:r>
      <w:r w:rsidR="00B15F86" w:rsidRPr="003B2936">
        <w:t xml:space="preserve"> </w:t>
      </w:r>
      <w:r w:rsidR="0017249E" w:rsidRPr="003B2936">
        <w:t>applies</w:t>
      </w:r>
      <w:r w:rsidRPr="003D49D4">
        <w:t>.</w:t>
      </w:r>
    </w:p>
    <w:p w14:paraId="7A77DB6A" w14:textId="4ABF7E12" w:rsidR="00B55CD8" w:rsidRPr="00890B9D" w:rsidRDefault="00B55CD8" w:rsidP="004A0EAE">
      <w:pPr>
        <w:pStyle w:val="Heading3"/>
      </w:pPr>
      <w:bookmarkStart w:id="1350" w:name="_Amended_FinalisED_Income"/>
      <w:bookmarkStart w:id="1351" w:name="_Ref55054519"/>
      <w:bookmarkEnd w:id="1350"/>
      <w:r w:rsidRPr="00890B9D">
        <w:t xml:space="preserve">Amended </w:t>
      </w:r>
      <w:r w:rsidR="0080614B" w:rsidRPr="00890B9D">
        <w:t>F</w:t>
      </w:r>
      <w:r w:rsidRPr="00890B9D">
        <w:t>inalis</w:t>
      </w:r>
      <w:r w:rsidR="0086149E">
        <w:t>ed</w:t>
      </w:r>
      <w:r w:rsidR="001F029D">
        <w:t xml:space="preserve"> Income Statement</w:t>
      </w:r>
      <w:bookmarkEnd w:id="1351"/>
    </w:p>
    <w:p w14:paraId="63295A8E" w14:textId="5913B8FC" w:rsidR="009422E7" w:rsidRPr="00890B9D" w:rsidRDefault="009422E7" w:rsidP="004E1335">
      <w:pPr>
        <w:pStyle w:val="ListNumber"/>
        <w:numPr>
          <w:ilvl w:val="0"/>
          <w:numId w:val="58"/>
        </w:numPr>
      </w:pPr>
      <w:r w:rsidRPr="00890B9D">
        <w:t xml:space="preserve">Where the need for an amendment is identified, the </w:t>
      </w:r>
      <w:r w:rsidR="005F4641" w:rsidRPr="00890B9D">
        <w:t>payer</w:t>
      </w:r>
      <w:r w:rsidRPr="00890B9D">
        <w:t xml:space="preserve"> has 14 days to report the amendment. The </w:t>
      </w:r>
      <w:r w:rsidR="007F1E62">
        <w:t>payees</w:t>
      </w:r>
      <w:r w:rsidRPr="00890B9D">
        <w:t xml:space="preserve"> ATO Online Income Statement will be </w:t>
      </w:r>
      <w:r w:rsidR="00AD5D94">
        <w:t>changed</w:t>
      </w:r>
      <w:r w:rsidR="00AD5D94" w:rsidRPr="00890B9D">
        <w:t xml:space="preserve"> </w:t>
      </w:r>
      <w:r w:rsidRPr="00890B9D">
        <w:t xml:space="preserve">with the amended information and will </w:t>
      </w:r>
      <w:r w:rsidR="00567D5A">
        <w:t>change</w:t>
      </w:r>
      <w:r w:rsidR="00567D5A" w:rsidRPr="00890B9D">
        <w:t xml:space="preserve"> </w:t>
      </w:r>
      <w:r w:rsidRPr="00890B9D">
        <w:t xml:space="preserve">the pre-filled </w:t>
      </w:r>
      <w:proofErr w:type="gramStart"/>
      <w:r w:rsidR="007F1E62">
        <w:t>payees</w:t>
      </w:r>
      <w:proofErr w:type="gramEnd"/>
      <w:r w:rsidRPr="00890B9D">
        <w:t xml:space="preserve"> income tax return.</w:t>
      </w:r>
    </w:p>
    <w:p w14:paraId="6A3C0ABE" w14:textId="52040781" w:rsidR="008B091F" w:rsidRDefault="00145BB9" w:rsidP="004E1335">
      <w:pPr>
        <w:pStyle w:val="ListNumber"/>
      </w:pPr>
      <w:r>
        <w:t>Income Statement</w:t>
      </w:r>
      <w:r w:rsidRPr="00890B9D">
        <w:t xml:space="preserve"> </w:t>
      </w:r>
      <w:r w:rsidR="00A40EBE" w:rsidRPr="00890B9D">
        <w:t xml:space="preserve">amendments </w:t>
      </w:r>
      <w:r w:rsidR="008B091F" w:rsidRPr="00890B9D">
        <w:t xml:space="preserve">to </w:t>
      </w:r>
      <w:r w:rsidR="008B091F">
        <w:t xml:space="preserve">correct </w:t>
      </w:r>
      <w:r w:rsidR="008B091F" w:rsidRPr="00890B9D">
        <w:t xml:space="preserve">payee </w:t>
      </w:r>
      <w:r w:rsidR="008B091F">
        <w:t>YTD Amounts</w:t>
      </w:r>
      <w:r w:rsidR="008B091F" w:rsidRPr="00890B9D">
        <w:t xml:space="preserve"> must be reported via an update </w:t>
      </w:r>
      <w:r w:rsidR="008B091F">
        <w:t>action</w:t>
      </w:r>
      <w:r w:rsidR="00190544">
        <w:t>. An update action</w:t>
      </w:r>
      <w:r w:rsidR="00EE0157">
        <w:t xml:space="preserve"> </w:t>
      </w:r>
      <w:r w:rsidR="00B2174F">
        <w:t xml:space="preserve">to amend </w:t>
      </w:r>
      <w:r w:rsidR="00BD0395">
        <w:t>with have a Pay/Update Date as</w:t>
      </w:r>
      <w:r w:rsidR="008B091F">
        <w:t>:</w:t>
      </w:r>
    </w:p>
    <w:p w14:paraId="76BCD1A1" w14:textId="64AC72B0" w:rsidR="002953FC" w:rsidRDefault="002935C7" w:rsidP="008B2DA7">
      <w:pPr>
        <w:pStyle w:val="ListNumber2"/>
      </w:pPr>
      <w:r>
        <w:t xml:space="preserve">Prior financial year update </w:t>
      </w:r>
      <w:r w:rsidR="006A55CF">
        <w:t>-</w:t>
      </w:r>
      <w:r>
        <w:t xml:space="preserve"> where the finalised </w:t>
      </w:r>
      <w:r w:rsidR="007674B9">
        <w:t xml:space="preserve">Income Statement </w:t>
      </w:r>
      <w:r>
        <w:t>to be amended is</w:t>
      </w:r>
      <w:r w:rsidR="007674B9">
        <w:t xml:space="preserve"> </w:t>
      </w:r>
      <w:r w:rsidR="002F0D06">
        <w:t>for</w:t>
      </w:r>
      <w:r w:rsidR="002953FC">
        <w:t xml:space="preserve"> a prior financial year</w:t>
      </w:r>
      <w:r>
        <w:t>. The P</w:t>
      </w:r>
      <w:r w:rsidR="00A40EBE" w:rsidRPr="00890B9D">
        <w:t>ay/</w:t>
      </w:r>
      <w:r>
        <w:t>U</w:t>
      </w:r>
      <w:r w:rsidR="00A40EBE" w:rsidRPr="00890B9D">
        <w:t xml:space="preserve">pdate </w:t>
      </w:r>
      <w:r>
        <w:t>D</w:t>
      </w:r>
      <w:r w:rsidR="00A40EBE" w:rsidRPr="00890B9D">
        <w:t xml:space="preserve">ate </w:t>
      </w:r>
      <w:r>
        <w:t xml:space="preserve">must be </w:t>
      </w:r>
      <w:r w:rsidR="00567D5A">
        <w:t xml:space="preserve">30 June for </w:t>
      </w:r>
      <w:r w:rsidR="00A40EBE" w:rsidRPr="00890B9D">
        <w:t>the financial year</w:t>
      </w:r>
      <w:r w:rsidR="00EF425F">
        <w:t>,</w:t>
      </w:r>
      <w:r w:rsidR="00A40EBE" w:rsidRPr="00890B9D">
        <w:t xml:space="preserve"> to which the </w:t>
      </w:r>
      <w:r w:rsidR="008E1488">
        <w:t>amendment</w:t>
      </w:r>
      <w:r w:rsidR="00567D5A" w:rsidRPr="00890B9D">
        <w:t xml:space="preserve"> </w:t>
      </w:r>
      <w:r w:rsidR="00A40EBE" w:rsidRPr="00890B9D">
        <w:t xml:space="preserve">refers. </w:t>
      </w:r>
    </w:p>
    <w:p w14:paraId="21834524" w14:textId="46B8AD4B" w:rsidR="002953FC" w:rsidRDefault="002935C7" w:rsidP="00F9024B">
      <w:pPr>
        <w:pStyle w:val="ListNumber2"/>
      </w:pPr>
      <w:r>
        <w:lastRenderedPageBreak/>
        <w:t xml:space="preserve">Current financial </w:t>
      </w:r>
      <w:r w:rsidR="002F0D06">
        <w:t xml:space="preserve">year update </w:t>
      </w:r>
      <w:r w:rsidR="006A55CF">
        <w:t>-</w:t>
      </w:r>
      <w:r w:rsidR="002F0D06">
        <w:t xml:space="preserve"> where the finalised </w:t>
      </w:r>
      <w:r w:rsidR="007674B9">
        <w:t xml:space="preserve">Income Statement </w:t>
      </w:r>
      <w:r w:rsidR="002F0D06">
        <w:t xml:space="preserve">to be amended is for the </w:t>
      </w:r>
      <w:r w:rsidR="002953FC">
        <w:t>current financial year</w:t>
      </w:r>
      <w:r w:rsidR="002F0D06">
        <w:t>. The Pay/Upda</w:t>
      </w:r>
      <w:r w:rsidR="005267FA">
        <w:t xml:space="preserve">te </w:t>
      </w:r>
      <w:r w:rsidR="002F0D06">
        <w:t>D</w:t>
      </w:r>
      <w:r w:rsidR="005267FA">
        <w:t xml:space="preserve">ate </w:t>
      </w:r>
      <w:r w:rsidR="002F0D06">
        <w:t xml:space="preserve">must be </w:t>
      </w:r>
      <w:r w:rsidR="00DA70F1">
        <w:t>as-</w:t>
      </w:r>
      <w:r w:rsidR="00572755">
        <w:t>at the generation of the update action</w:t>
      </w:r>
      <w:r w:rsidR="005267FA">
        <w:t>.</w:t>
      </w:r>
    </w:p>
    <w:p w14:paraId="4483ECE7" w14:textId="74E21D19" w:rsidR="00A40EBE" w:rsidRPr="00890B9D" w:rsidRDefault="00A40EBE" w:rsidP="00C5545B">
      <w:pPr>
        <w:pStyle w:val="BodyTextIndent"/>
      </w:pPr>
      <w:r w:rsidRPr="00890B9D">
        <w:t xml:space="preserve">If the </w:t>
      </w:r>
      <w:r w:rsidR="005F4641" w:rsidRPr="00890B9D">
        <w:t>payee</w:t>
      </w:r>
      <w:r w:rsidRPr="00890B9D">
        <w:t xml:space="preserve"> has already lodged their income tax return using the previous finalised information, the ATO may issue an amended assessment to the </w:t>
      </w:r>
      <w:r w:rsidR="005F4641" w:rsidRPr="00890B9D">
        <w:t>payee</w:t>
      </w:r>
      <w:r w:rsidRPr="00890B9D">
        <w:t>.</w:t>
      </w:r>
    </w:p>
    <w:p w14:paraId="1424224D" w14:textId="77777777" w:rsidR="00A40EBE" w:rsidRPr="00890B9D" w:rsidRDefault="00A40EBE" w:rsidP="004E1335">
      <w:pPr>
        <w:pStyle w:val="ListNumber"/>
        <w:numPr>
          <w:ilvl w:val="0"/>
          <w:numId w:val="21"/>
        </w:numPr>
      </w:pPr>
      <w:r w:rsidRPr="00890B9D">
        <w:t xml:space="preserve">Where the </w:t>
      </w:r>
      <w:r w:rsidR="005F4641" w:rsidRPr="00890B9D">
        <w:t>payer</w:t>
      </w:r>
      <w:r w:rsidRPr="00890B9D">
        <w:t xml:space="preserve"> believes previously finalised </w:t>
      </w:r>
      <w:r w:rsidR="005F4641" w:rsidRPr="00890B9D">
        <w:t>payee</w:t>
      </w:r>
      <w:r w:rsidRPr="00890B9D">
        <w:t xml:space="preserve"> record needs to be amended, they should notify this as soon as possible. This is due to previously finalised amounts being made available as pre-fill amounts for the </w:t>
      </w:r>
      <w:r w:rsidR="005F4641" w:rsidRPr="00890B9D">
        <w:t>payee</w:t>
      </w:r>
      <w:r w:rsidRPr="00890B9D">
        <w:t xml:space="preserve"> in their income tax return.</w:t>
      </w:r>
    </w:p>
    <w:p w14:paraId="4944A948" w14:textId="771E973B" w:rsidR="00A40EBE" w:rsidRPr="003B2936" w:rsidRDefault="00A40EBE" w:rsidP="004E1335">
      <w:pPr>
        <w:pStyle w:val="ListNumber"/>
        <w:numPr>
          <w:ilvl w:val="0"/>
          <w:numId w:val="21"/>
        </w:numPr>
      </w:pPr>
      <w:r w:rsidRPr="00890B9D">
        <w:t xml:space="preserve">Where the </w:t>
      </w:r>
      <w:r w:rsidR="005F4641" w:rsidRPr="00890B9D">
        <w:t>payer</w:t>
      </w:r>
      <w:r w:rsidRPr="00890B9D">
        <w:t xml:space="preserve"> has identified a need to amend a previously finalised </w:t>
      </w:r>
      <w:r w:rsidR="005F4641" w:rsidRPr="00890B9D">
        <w:t>payee</w:t>
      </w:r>
      <w:r w:rsidRPr="00890B9D">
        <w:t xml:space="preserve"> record but </w:t>
      </w:r>
      <w:proofErr w:type="gramStart"/>
      <w:r w:rsidRPr="00890B9D">
        <w:t>is not in a position to</w:t>
      </w:r>
      <w:proofErr w:type="gramEnd"/>
      <w:r w:rsidRPr="00890B9D">
        <w:t xml:space="preserve"> provide final details (within the next 14 days), the </w:t>
      </w:r>
      <w:r w:rsidR="005F4641" w:rsidRPr="00890B9D">
        <w:t>payer</w:t>
      </w:r>
      <w:r w:rsidRPr="00890B9D">
        <w:t xml:space="preserve"> should provide the same income details with the final event indicator set to FALSE, via an update </w:t>
      </w:r>
      <w:r w:rsidR="00A13D1E">
        <w:t>action</w:t>
      </w:r>
      <w:r w:rsidRPr="00890B9D">
        <w:t xml:space="preserve">. This will change the status of </w:t>
      </w:r>
      <w:r w:rsidRPr="003B2936">
        <w:t xml:space="preserve">the previously notified final information from </w:t>
      </w:r>
      <w:r w:rsidRPr="004E1335">
        <w:rPr>
          <w:rStyle w:val="IntenseEmphasis"/>
          <w:rFonts w:cs="Arial"/>
        </w:rPr>
        <w:t>tax ready</w:t>
      </w:r>
      <w:r w:rsidRPr="003B2936">
        <w:t xml:space="preserve"> to </w:t>
      </w:r>
      <w:r w:rsidRPr="004E1335">
        <w:rPr>
          <w:rStyle w:val="IntenseEmphasis"/>
          <w:rFonts w:cs="Arial"/>
        </w:rPr>
        <w:t>not tax ready</w:t>
      </w:r>
      <w:r w:rsidRPr="004E1335">
        <w:rPr>
          <w:rFonts w:cs="Arial"/>
        </w:rPr>
        <w:t>,</w:t>
      </w:r>
      <w:r w:rsidRPr="003B2936">
        <w:t xml:space="preserve"> to ensure the </w:t>
      </w:r>
      <w:r w:rsidR="005F4641" w:rsidRPr="003B2936">
        <w:t>payee</w:t>
      </w:r>
      <w:r w:rsidRPr="003B2936">
        <w:t xml:space="preserve"> doesn’t use this incorrect information to lodge their tax return. The </w:t>
      </w:r>
      <w:r w:rsidR="007F1E62">
        <w:t>payees</w:t>
      </w:r>
      <w:r w:rsidRPr="003B2936">
        <w:t xml:space="preserve"> ATO Online Income Statement will also be </w:t>
      </w:r>
      <w:r w:rsidR="00D51527">
        <w:t>changed</w:t>
      </w:r>
      <w:r w:rsidR="00D51527" w:rsidRPr="003B2936">
        <w:t xml:space="preserve"> </w:t>
      </w:r>
      <w:r w:rsidRPr="003B2936">
        <w:t xml:space="preserve">from </w:t>
      </w:r>
      <w:r w:rsidRPr="004E1335">
        <w:rPr>
          <w:rStyle w:val="IntenseEmphasis"/>
          <w:rFonts w:cs="Arial"/>
        </w:rPr>
        <w:t>tax ready</w:t>
      </w:r>
      <w:r w:rsidRPr="003B2936">
        <w:t xml:space="preserve"> to </w:t>
      </w:r>
      <w:r w:rsidRPr="004E1335">
        <w:rPr>
          <w:rStyle w:val="IntenseEmphasis"/>
          <w:rFonts w:cs="Arial"/>
        </w:rPr>
        <w:t>not tax ready</w:t>
      </w:r>
      <w:r w:rsidRPr="003B2936">
        <w:t>.</w:t>
      </w:r>
    </w:p>
    <w:p w14:paraId="6A1F09AB" w14:textId="1E0C59AD" w:rsidR="00A40EBE" w:rsidRPr="003D49D4" w:rsidRDefault="005F4641" w:rsidP="004E1335">
      <w:pPr>
        <w:pStyle w:val="ListNumber"/>
        <w:numPr>
          <w:ilvl w:val="0"/>
          <w:numId w:val="21"/>
        </w:numPr>
      </w:pPr>
      <w:r w:rsidRPr="003B2936">
        <w:t>Payer</w:t>
      </w:r>
      <w:r w:rsidR="00A40EBE" w:rsidRPr="003B2936">
        <w:t>s can amend finalised data that has been reported through STP up t</w:t>
      </w:r>
      <w:r w:rsidR="00A40EBE" w:rsidRPr="003D49D4">
        <w:t xml:space="preserve">o five years after the end of financial year using an update </w:t>
      </w:r>
      <w:r w:rsidR="00D51527">
        <w:t>action</w:t>
      </w:r>
      <w:r w:rsidR="00A40EBE" w:rsidRPr="003D49D4">
        <w:t>.</w:t>
      </w:r>
    </w:p>
    <w:p w14:paraId="43C2CF25" w14:textId="53619F21" w:rsidR="00751C1C" w:rsidRDefault="00751C1C" w:rsidP="004E1335">
      <w:pPr>
        <w:pStyle w:val="ListNumber"/>
        <w:numPr>
          <w:ilvl w:val="0"/>
          <w:numId w:val="21"/>
        </w:numPr>
      </w:pPr>
      <w:r w:rsidRPr="003D49D4">
        <w:t xml:space="preserve">If a </w:t>
      </w:r>
      <w:proofErr w:type="spellStart"/>
      <w:r w:rsidRPr="003D49D4">
        <w:t>payer</w:t>
      </w:r>
      <w:proofErr w:type="spellEnd"/>
      <w:r w:rsidRPr="003D49D4">
        <w:t xml:space="preserve"> </w:t>
      </w:r>
      <w:r w:rsidR="00026F66" w:rsidRPr="003D49D4">
        <w:t xml:space="preserve">is amending a prior financial year finalised Income Statement for payees where the key </w:t>
      </w:r>
      <w:r w:rsidR="00D51527">
        <w:t>identifiers</w:t>
      </w:r>
      <w:r w:rsidR="00D51527" w:rsidRPr="003D49D4">
        <w:t xml:space="preserve"> </w:t>
      </w:r>
      <w:r w:rsidR="00026F66" w:rsidRPr="003D49D4">
        <w:t xml:space="preserve">have changed (BMS Id/Payroll Id), then </w:t>
      </w:r>
      <w:r w:rsidR="006D7CB5" w:rsidRPr="003D49D4">
        <w:t xml:space="preserve">use the </w:t>
      </w:r>
      <w:r w:rsidR="005F4641" w:rsidRPr="003D49D4">
        <w:t>Update action</w:t>
      </w:r>
      <w:r w:rsidR="006D7CB5" w:rsidRPr="003D49D4">
        <w:t xml:space="preserve"> </w:t>
      </w:r>
      <w:r w:rsidR="00BD41B8" w:rsidRPr="003D49D4">
        <w:t>P</w:t>
      </w:r>
      <w:r w:rsidR="006D7CB5" w:rsidRPr="003D49D4">
        <w:t xml:space="preserve">revious </w:t>
      </w:r>
      <w:r w:rsidR="00420C70" w:rsidRPr="003D49D4">
        <w:t xml:space="preserve">BMS </w:t>
      </w:r>
      <w:r w:rsidR="00A94062" w:rsidRPr="00A94062">
        <w:t>Identifier</w:t>
      </w:r>
      <w:r w:rsidR="00A94062" w:rsidRPr="00A94062" w:rsidDel="00A94062">
        <w:t xml:space="preserve"> </w:t>
      </w:r>
      <w:r w:rsidR="00420C70" w:rsidRPr="003D49D4">
        <w:t>(</w:t>
      </w:r>
      <w:r w:rsidR="00545385" w:rsidRPr="003D49D4">
        <w:t>PAYEVNT101</w:t>
      </w:r>
      <w:r w:rsidR="00AD36E4" w:rsidRPr="00EA2763">
        <w:t xml:space="preserve">) </w:t>
      </w:r>
      <w:r w:rsidR="00BD41B8" w:rsidRPr="003B2936">
        <w:t>and/or Previous Payroll Id (PAYEVNTEMP251)</w:t>
      </w:r>
      <w:r w:rsidR="00AD36E4" w:rsidRPr="003B2936">
        <w:t xml:space="preserve"> to reference their original finalised records.</w:t>
      </w:r>
    </w:p>
    <w:p w14:paraId="20960AE1" w14:textId="51712102" w:rsidR="00C307F9" w:rsidRPr="003B2936" w:rsidRDefault="00C307F9" w:rsidP="004E1335">
      <w:pPr>
        <w:pStyle w:val="ListNumber"/>
        <w:numPr>
          <w:ilvl w:val="0"/>
          <w:numId w:val="21"/>
        </w:numPr>
      </w:pPr>
      <w:r w:rsidRPr="00C307F9">
        <w:t>Where payers amend an Income Statement for a FY prior to the 2025/2026 FY, any references to Lump Sum E amounts should reflect the annual lump sum E threshold amount of $1,200 that applied prior to 1 July 2025.</w:t>
      </w:r>
    </w:p>
    <w:p w14:paraId="26DFDC38" w14:textId="44C1CA1F" w:rsidR="00EE0157" w:rsidRDefault="00FD5C0B">
      <w:pPr>
        <w:pStyle w:val="Cross-Reference"/>
      </w:pPr>
      <w:r w:rsidRPr="003B2936">
        <w:t xml:space="preserve">Refer to the context </w:t>
      </w:r>
      <w:r w:rsidR="004C5802">
        <w:t xml:space="preserve">for section </w:t>
      </w:r>
      <w:r w:rsidR="004C5802" w:rsidRPr="00607E6D">
        <w:rPr>
          <w:rStyle w:val="SmartLink"/>
        </w:rPr>
        <w:fldChar w:fldCharType="begin"/>
      </w:r>
      <w:r w:rsidR="004C5802" w:rsidRPr="00607E6D">
        <w:rPr>
          <w:rStyle w:val="SmartLink"/>
        </w:rPr>
        <w:instrText xml:space="preserve"> REF _Ref55299650 \r \h </w:instrText>
      </w:r>
      <w:r w:rsidR="004C5802" w:rsidRPr="00607E6D">
        <w:rPr>
          <w:rStyle w:val="SmartLink"/>
        </w:rPr>
      </w:r>
      <w:r w:rsidR="004C5802" w:rsidRPr="00607E6D">
        <w:rPr>
          <w:rStyle w:val="SmartLink"/>
        </w:rPr>
        <w:fldChar w:fldCharType="separate"/>
      </w:r>
      <w:r w:rsidR="00C14FEC">
        <w:rPr>
          <w:rStyle w:val="SmartLink"/>
        </w:rPr>
        <w:t>4.1.1</w:t>
      </w:r>
      <w:r w:rsidR="004C5802" w:rsidRPr="00607E6D">
        <w:rPr>
          <w:rStyle w:val="SmartLink"/>
        </w:rPr>
        <w:fldChar w:fldCharType="end"/>
      </w:r>
      <w:r w:rsidR="004C5802" w:rsidRPr="00607E6D">
        <w:rPr>
          <w:rStyle w:val="SmartLink"/>
        </w:rPr>
        <w:t xml:space="preserve"> </w:t>
      </w:r>
      <w:r w:rsidR="004C5802" w:rsidRPr="0077675F">
        <w:rPr>
          <w:rStyle w:val="SmartLink"/>
        </w:rPr>
        <w:fldChar w:fldCharType="begin"/>
      </w:r>
      <w:r w:rsidR="004C5802" w:rsidRPr="0077675F">
        <w:rPr>
          <w:rStyle w:val="SmartLink"/>
        </w:rPr>
        <w:instrText xml:space="preserve"> REF _Ref55299650 \h </w:instrText>
      </w:r>
      <w:r w:rsidR="0077675F">
        <w:rPr>
          <w:rStyle w:val="SmartLink"/>
        </w:rPr>
        <w:instrText xml:space="preserve"> \* MERGEFORMAT </w:instrText>
      </w:r>
      <w:r w:rsidR="004C5802" w:rsidRPr="0077675F">
        <w:rPr>
          <w:rStyle w:val="SmartLink"/>
        </w:rPr>
      </w:r>
      <w:r w:rsidR="004C5802" w:rsidRPr="0077675F">
        <w:rPr>
          <w:rStyle w:val="SmartLink"/>
        </w:rPr>
        <w:fldChar w:fldCharType="separate"/>
      </w:r>
      <w:r w:rsidR="00C14FEC" w:rsidRPr="00C14FEC">
        <w:rPr>
          <w:rStyle w:val="SmartLink"/>
        </w:rPr>
        <w:t>Payer Payroll Details</w:t>
      </w:r>
      <w:r w:rsidR="004C5802" w:rsidRPr="0077675F">
        <w:rPr>
          <w:rStyle w:val="SmartLink"/>
        </w:rPr>
        <w:fldChar w:fldCharType="end"/>
      </w:r>
      <w:r w:rsidR="00E147E2">
        <w:t>.</w:t>
      </w:r>
    </w:p>
    <w:p w14:paraId="2391991B" w14:textId="4F1382A8" w:rsidR="00D21DFF" w:rsidRPr="003B2936" w:rsidRDefault="00EE0157">
      <w:pPr>
        <w:pStyle w:val="Cross-Reference"/>
      </w:pPr>
      <w:r>
        <w:t xml:space="preserve">Refer to the context </w:t>
      </w:r>
      <w:r w:rsidR="00FD5C0B" w:rsidRPr="003B2936">
        <w:t xml:space="preserve">for section </w:t>
      </w:r>
      <w:r w:rsidR="00880DB2" w:rsidRPr="00607E6D">
        <w:rPr>
          <w:rStyle w:val="SmartLink"/>
        </w:rPr>
        <w:fldChar w:fldCharType="begin"/>
      </w:r>
      <w:r w:rsidR="00880DB2" w:rsidRPr="00607E6D">
        <w:rPr>
          <w:rStyle w:val="SmartLink"/>
        </w:rPr>
        <w:instrText xml:space="preserve"> REF _Ref34387385 \w \h </w:instrText>
      </w:r>
      <w:r w:rsidR="00880DB2" w:rsidRPr="00607E6D">
        <w:rPr>
          <w:rStyle w:val="SmartLink"/>
        </w:rPr>
      </w:r>
      <w:r w:rsidR="00880DB2" w:rsidRPr="00607E6D">
        <w:rPr>
          <w:rStyle w:val="SmartLink"/>
        </w:rPr>
        <w:fldChar w:fldCharType="separate"/>
      </w:r>
      <w:r w:rsidR="00C14FEC">
        <w:rPr>
          <w:rStyle w:val="SmartLink"/>
        </w:rPr>
        <w:t>4.2.1</w:t>
      </w:r>
      <w:r w:rsidR="00880DB2" w:rsidRPr="00607E6D">
        <w:rPr>
          <w:rStyle w:val="SmartLink"/>
        </w:rPr>
        <w:fldChar w:fldCharType="end"/>
      </w:r>
      <w:r w:rsidR="00FD5C0B" w:rsidRPr="00607E6D">
        <w:rPr>
          <w:rStyle w:val="SmartLink"/>
        </w:rPr>
        <w:t xml:space="preserve"> </w:t>
      </w:r>
      <w:r w:rsidR="00FD5C0B" w:rsidRPr="00607E6D">
        <w:rPr>
          <w:rStyle w:val="SmartLink"/>
        </w:rPr>
        <w:fldChar w:fldCharType="begin" w:fldLock="1"/>
      </w:r>
      <w:r w:rsidR="00FD5C0B" w:rsidRPr="00607E6D">
        <w:rPr>
          <w:rStyle w:val="SmartLink"/>
        </w:rPr>
        <w:instrText xml:space="preserve"> REF _Ref34390306 \h </w:instrText>
      </w:r>
      <w:r w:rsidR="003B2936" w:rsidRPr="00607E6D">
        <w:rPr>
          <w:rStyle w:val="SmartLink"/>
        </w:rPr>
        <w:instrText xml:space="preserve"> \* MERGEFORMAT </w:instrText>
      </w:r>
      <w:r w:rsidR="00FD5C0B" w:rsidRPr="00607E6D">
        <w:rPr>
          <w:rStyle w:val="SmartLink"/>
        </w:rPr>
      </w:r>
      <w:r w:rsidR="00FD5C0B" w:rsidRPr="00607E6D">
        <w:rPr>
          <w:rStyle w:val="SmartLink"/>
        </w:rPr>
        <w:fldChar w:fldCharType="separate"/>
      </w:r>
      <w:r w:rsidR="00FD5C0B" w:rsidRPr="00607E6D">
        <w:rPr>
          <w:rStyle w:val="SmartLink"/>
        </w:rPr>
        <w:t>Options to Alert Changes to Key Indicator/s</w:t>
      </w:r>
      <w:r w:rsidR="00FD5C0B" w:rsidRPr="00607E6D">
        <w:rPr>
          <w:rStyle w:val="SmartLink"/>
        </w:rPr>
        <w:fldChar w:fldCharType="end"/>
      </w:r>
      <w:r w:rsidR="00FD5C0B" w:rsidRPr="003B2936">
        <w:t>.</w:t>
      </w:r>
    </w:p>
    <w:p w14:paraId="23AB7268" w14:textId="77777777" w:rsidR="00B55CD8" w:rsidRPr="00890B9D" w:rsidRDefault="00715D49" w:rsidP="004A0EAE">
      <w:pPr>
        <w:pStyle w:val="Heading3"/>
      </w:pPr>
      <w:bookmarkStart w:id="1352" w:name="_Toc34470711"/>
      <w:bookmarkStart w:id="1353" w:name="_Toc34472123"/>
      <w:bookmarkStart w:id="1354" w:name="_Toc34472349"/>
      <w:bookmarkStart w:id="1355" w:name="_Toc34472533"/>
      <w:bookmarkStart w:id="1356" w:name="_Toc34473214"/>
      <w:bookmarkStart w:id="1357" w:name="_Toc34473567"/>
      <w:bookmarkStart w:id="1358" w:name="_Toc34473746"/>
      <w:bookmarkStart w:id="1359" w:name="_Toc34470712"/>
      <w:bookmarkStart w:id="1360" w:name="_Toc34472124"/>
      <w:bookmarkStart w:id="1361" w:name="_Toc34472350"/>
      <w:bookmarkStart w:id="1362" w:name="_Toc34472534"/>
      <w:bookmarkStart w:id="1363" w:name="_Toc34473215"/>
      <w:bookmarkStart w:id="1364" w:name="_Toc34473568"/>
      <w:bookmarkStart w:id="1365" w:name="_Toc34473747"/>
      <w:bookmarkStart w:id="1366" w:name="_Toc34470713"/>
      <w:bookmarkStart w:id="1367" w:name="_Toc34472125"/>
      <w:bookmarkStart w:id="1368" w:name="_Toc34472351"/>
      <w:bookmarkStart w:id="1369" w:name="_Toc34472535"/>
      <w:bookmarkStart w:id="1370" w:name="_Toc34473216"/>
      <w:bookmarkStart w:id="1371" w:name="_Toc34473569"/>
      <w:bookmarkStart w:id="1372" w:name="_Toc34473748"/>
      <w:bookmarkStart w:id="1373" w:name="_Toc34470714"/>
      <w:bookmarkStart w:id="1374" w:name="_Toc34472126"/>
      <w:bookmarkStart w:id="1375" w:name="_Toc34472352"/>
      <w:bookmarkStart w:id="1376" w:name="_Toc34472536"/>
      <w:bookmarkStart w:id="1377" w:name="_Toc34473217"/>
      <w:bookmarkStart w:id="1378" w:name="_Toc34473570"/>
      <w:bookmarkStart w:id="1379" w:name="_Toc34473749"/>
      <w:bookmarkStart w:id="1380" w:name="_Toc34470715"/>
      <w:bookmarkStart w:id="1381" w:name="_Toc34472127"/>
      <w:bookmarkStart w:id="1382" w:name="_Toc34472353"/>
      <w:bookmarkStart w:id="1383" w:name="_Toc34472537"/>
      <w:bookmarkStart w:id="1384" w:name="_Toc34473218"/>
      <w:bookmarkStart w:id="1385" w:name="_Toc34473571"/>
      <w:bookmarkStart w:id="1386" w:name="_Toc34473750"/>
      <w:bookmarkStart w:id="1387" w:name="_Ref55054525"/>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r w:rsidRPr="00890B9D">
        <w:t>Finalised Prior Financial Year Overpayment</w:t>
      </w:r>
      <w:bookmarkEnd w:id="1387"/>
    </w:p>
    <w:p w14:paraId="0350D235" w14:textId="77777777" w:rsidR="00B55CD8" w:rsidRPr="00890B9D" w:rsidRDefault="00B55CD8" w:rsidP="004E1335">
      <w:pPr>
        <w:pStyle w:val="ListNumber"/>
        <w:numPr>
          <w:ilvl w:val="0"/>
          <w:numId w:val="31"/>
        </w:numPr>
      </w:pPr>
      <w:r w:rsidRPr="00890B9D">
        <w:t xml:space="preserve">A </w:t>
      </w:r>
      <w:r w:rsidR="005F4641" w:rsidRPr="00890B9D">
        <w:t>payer</w:t>
      </w:r>
      <w:r w:rsidRPr="00890B9D">
        <w:t xml:space="preserve"> must report an overpayment within 14 days from when the error is detected.</w:t>
      </w:r>
    </w:p>
    <w:p w14:paraId="4E9CE73C" w14:textId="2C0A2906" w:rsidR="00B55CD8" w:rsidRPr="00890B9D" w:rsidRDefault="00B55CD8" w:rsidP="004E1335">
      <w:pPr>
        <w:pStyle w:val="ListNumber"/>
        <w:numPr>
          <w:ilvl w:val="0"/>
          <w:numId w:val="21"/>
        </w:numPr>
      </w:pPr>
      <w:r w:rsidRPr="00890B9D">
        <w:t xml:space="preserve">Corrections to </w:t>
      </w:r>
      <w:r w:rsidR="005F4641" w:rsidRPr="00890B9D">
        <w:t>payee</w:t>
      </w:r>
      <w:r w:rsidRPr="00890B9D">
        <w:t xml:space="preserve"> </w:t>
      </w:r>
      <w:r w:rsidR="006114AF">
        <w:t>YTD amounts</w:t>
      </w:r>
      <w:r w:rsidRPr="00890B9D">
        <w:t xml:space="preserve"> after the EOFY must be carried out via an update </w:t>
      </w:r>
      <w:r w:rsidR="006114AF">
        <w:t>action</w:t>
      </w:r>
      <w:r w:rsidRPr="00890B9D">
        <w:t>.</w:t>
      </w:r>
    </w:p>
    <w:p w14:paraId="745FDA8A" w14:textId="77777777" w:rsidR="00B55CD8" w:rsidRPr="00890B9D" w:rsidRDefault="00B55CD8" w:rsidP="004E1335">
      <w:pPr>
        <w:pStyle w:val="ListNumber"/>
        <w:numPr>
          <w:ilvl w:val="0"/>
          <w:numId w:val="21"/>
        </w:numPr>
      </w:pPr>
      <w:r w:rsidRPr="00890B9D">
        <w:t xml:space="preserve">The update should detail the reportable amounts the </w:t>
      </w:r>
      <w:r w:rsidR="005F4641" w:rsidRPr="00890B9D">
        <w:t>payee</w:t>
      </w:r>
      <w:r w:rsidRPr="00890B9D">
        <w:t xml:space="preserve"> received in the relevant financial year. Do not adjust the amount of tax withheld.</w:t>
      </w:r>
    </w:p>
    <w:p w14:paraId="1C4FC6A3" w14:textId="1CD497FC" w:rsidR="00B55CD8" w:rsidRPr="00890B9D" w:rsidRDefault="00B55CD8" w:rsidP="004E1335">
      <w:pPr>
        <w:pStyle w:val="ListNumber"/>
        <w:numPr>
          <w:ilvl w:val="0"/>
          <w:numId w:val="21"/>
        </w:numPr>
      </w:pPr>
      <w:r w:rsidRPr="00890B9D">
        <w:t xml:space="preserve">If the overpayment occurred in more than one prior year, the </w:t>
      </w:r>
      <w:r w:rsidR="005F4641" w:rsidRPr="00890B9D">
        <w:t>payer</w:t>
      </w:r>
      <w:r w:rsidRPr="00890B9D">
        <w:t xml:space="preserve"> should provide an update </w:t>
      </w:r>
      <w:r w:rsidR="0055050D">
        <w:t>action</w:t>
      </w:r>
      <w:r w:rsidR="0055050D" w:rsidRPr="00890B9D">
        <w:t xml:space="preserve"> </w:t>
      </w:r>
      <w:r w:rsidRPr="00890B9D">
        <w:t xml:space="preserve">for each financial year reported via STP (if it includes a year not reported in STP the </w:t>
      </w:r>
      <w:r w:rsidR="005F4641" w:rsidRPr="00890B9D">
        <w:t>payer</w:t>
      </w:r>
      <w:r w:rsidRPr="00890B9D">
        <w:t xml:space="preserve"> should amend the payment summary and payment summary annual report).</w:t>
      </w:r>
    </w:p>
    <w:p w14:paraId="3B842146" w14:textId="1AF93C7C" w:rsidR="005F120F" w:rsidRPr="00890B9D" w:rsidRDefault="005F120F">
      <w:pPr>
        <w:pStyle w:val="Cross-Reference"/>
      </w:pPr>
      <w:r w:rsidRPr="00890B9D">
        <w:t xml:space="preserve">Refer to context in section </w:t>
      </w:r>
      <w:r w:rsidR="00880DB2" w:rsidRPr="00607E6D">
        <w:rPr>
          <w:rStyle w:val="SmartLink"/>
        </w:rPr>
        <w:fldChar w:fldCharType="begin"/>
      </w:r>
      <w:r w:rsidR="00880DB2" w:rsidRPr="00607E6D">
        <w:rPr>
          <w:rStyle w:val="SmartLink"/>
        </w:rPr>
        <w:instrText xml:space="preserve"> REF _Ref33893968 \w \h </w:instrText>
      </w:r>
      <w:r w:rsidR="00880DB2" w:rsidRPr="00607E6D">
        <w:rPr>
          <w:rStyle w:val="SmartLink"/>
        </w:rPr>
      </w:r>
      <w:r w:rsidR="00880DB2" w:rsidRPr="00607E6D">
        <w:rPr>
          <w:rStyle w:val="SmartLink"/>
        </w:rPr>
        <w:fldChar w:fldCharType="separate"/>
      </w:r>
      <w:r w:rsidR="00C14FEC">
        <w:rPr>
          <w:rStyle w:val="SmartLink"/>
        </w:rPr>
        <w:t>4.5.1</w:t>
      </w:r>
      <w:r w:rsidR="00880DB2" w:rsidRPr="00607E6D">
        <w:rPr>
          <w:rStyle w:val="SmartLink"/>
        </w:rPr>
        <w:fldChar w:fldCharType="end"/>
      </w:r>
      <w:r w:rsidR="002C6B87" w:rsidRPr="00607E6D">
        <w:rPr>
          <w:rStyle w:val="SmartLink"/>
        </w:rPr>
        <w:t xml:space="preserve"> </w:t>
      </w:r>
      <w:r w:rsidR="002C6B87" w:rsidRPr="00607E6D">
        <w:rPr>
          <w:rStyle w:val="SmartLink"/>
        </w:rPr>
        <w:fldChar w:fldCharType="begin" w:fldLock="1"/>
      </w:r>
      <w:r w:rsidR="002C6B87" w:rsidRPr="00607E6D">
        <w:rPr>
          <w:rStyle w:val="SmartLink"/>
        </w:rPr>
        <w:instrText xml:space="preserve"> REF _Ref33893968 \h </w:instrText>
      </w:r>
      <w:r w:rsidR="002C6B87" w:rsidRPr="00607E6D">
        <w:rPr>
          <w:rStyle w:val="SmartLink"/>
        </w:rPr>
      </w:r>
      <w:r w:rsidR="002C6B87" w:rsidRPr="00607E6D">
        <w:rPr>
          <w:rStyle w:val="SmartLink"/>
        </w:rPr>
        <w:fldChar w:fldCharType="separate"/>
      </w:r>
      <w:r w:rsidR="002C6B87" w:rsidRPr="00607E6D">
        <w:rPr>
          <w:rStyle w:val="SmartLink"/>
        </w:rPr>
        <w:t>Final Event Indicator</w:t>
      </w:r>
      <w:r w:rsidR="002C6B87" w:rsidRPr="00607E6D">
        <w:rPr>
          <w:rStyle w:val="SmartLink"/>
        </w:rPr>
        <w:fldChar w:fldCharType="end"/>
      </w:r>
      <w:r w:rsidR="002C6B87" w:rsidRPr="00890B9D">
        <w:t>.</w:t>
      </w:r>
    </w:p>
    <w:p w14:paraId="56FD4DE6" w14:textId="77777777" w:rsidR="00B55CD8" w:rsidRPr="00E64FD4" w:rsidRDefault="00B55CD8" w:rsidP="006F423E">
      <w:pPr>
        <w:pStyle w:val="Heading1"/>
      </w:pPr>
      <w:bookmarkStart w:id="1388" w:name="_Ref33285583"/>
      <w:bookmarkStart w:id="1389" w:name="_Ref33285586"/>
      <w:bookmarkStart w:id="1390" w:name="_Toc54861830"/>
      <w:bookmarkStart w:id="1391" w:name="_Toc238031974"/>
      <w:r w:rsidRPr="00E64FD4">
        <w:lastRenderedPageBreak/>
        <w:t>Transition</w:t>
      </w:r>
      <w:bookmarkEnd w:id="1388"/>
      <w:bookmarkEnd w:id="1389"/>
      <w:bookmarkEnd w:id="1390"/>
      <w:bookmarkEnd w:id="1391"/>
      <w:r w:rsidRPr="00E64FD4">
        <w:t xml:space="preserve"> </w:t>
      </w:r>
    </w:p>
    <w:p w14:paraId="4EA257BB" w14:textId="509D5F76" w:rsidR="00B55CD8" w:rsidRPr="00890B9D" w:rsidRDefault="00B55CD8" w:rsidP="007359C5">
      <w:pPr>
        <w:pStyle w:val="Heading2"/>
      </w:pPr>
      <w:bookmarkStart w:id="1392" w:name="_Toc54861831"/>
      <w:bookmarkStart w:id="1393" w:name="_Ref144135243"/>
      <w:bookmarkStart w:id="1394" w:name="_Ref144135247"/>
      <w:bookmarkStart w:id="1395" w:name="_Toc238031975"/>
      <w:r w:rsidRPr="00890B9D">
        <w:t>Transition into Single Touch Payroll</w:t>
      </w:r>
      <w:bookmarkEnd w:id="1392"/>
      <w:bookmarkEnd w:id="1393"/>
      <w:bookmarkEnd w:id="1394"/>
      <w:bookmarkEnd w:id="1395"/>
    </w:p>
    <w:p w14:paraId="450C7F58" w14:textId="3D83B3BA" w:rsidR="00B55CD8" w:rsidRPr="003D49D4" w:rsidRDefault="00B55CD8" w:rsidP="000E6760">
      <w:pPr>
        <w:pStyle w:val="BodyText"/>
      </w:pPr>
      <w:r w:rsidRPr="003B2936">
        <w:t xml:space="preserve">A </w:t>
      </w:r>
      <w:r w:rsidR="005F4641" w:rsidRPr="003B2936">
        <w:t>pa</w:t>
      </w:r>
      <w:r w:rsidR="005F4641" w:rsidRPr="00790459">
        <w:t>yer</w:t>
      </w:r>
      <w:r w:rsidRPr="00D14A15">
        <w:t xml:space="preserve"> may start STP reporting </w:t>
      </w:r>
      <w:r w:rsidR="00027070">
        <w:t xml:space="preserve">for the first time </w:t>
      </w:r>
      <w:r w:rsidRPr="00D14A15">
        <w:t>at any time throughout a financial year. The business rules for transitioning into STP are:</w:t>
      </w:r>
    </w:p>
    <w:p w14:paraId="0B7E27B7" w14:textId="77777777" w:rsidR="00B55CD8" w:rsidRPr="003D49D4" w:rsidRDefault="005F4641" w:rsidP="004E1335">
      <w:pPr>
        <w:pStyle w:val="ListNumber"/>
        <w:numPr>
          <w:ilvl w:val="0"/>
          <w:numId w:val="32"/>
        </w:numPr>
      </w:pPr>
      <w:r w:rsidRPr="003D49D4">
        <w:t>Payer</w:t>
      </w:r>
      <w:r w:rsidR="00B55CD8" w:rsidRPr="003D49D4">
        <w:t xml:space="preserve">s must be registered for PAYG withholding prior to </w:t>
      </w:r>
      <w:r w:rsidR="00916E89" w:rsidRPr="003D49D4">
        <w:t xml:space="preserve">sending </w:t>
      </w:r>
      <w:r w:rsidR="00B55CD8" w:rsidRPr="003D49D4">
        <w:t>their first pay event.</w:t>
      </w:r>
    </w:p>
    <w:p w14:paraId="01C65BAB" w14:textId="40B9404A" w:rsidR="00B55CD8" w:rsidRPr="003B2936" w:rsidRDefault="00B55CD8" w:rsidP="004E1335">
      <w:pPr>
        <w:pStyle w:val="ListNumber"/>
        <w:numPr>
          <w:ilvl w:val="0"/>
          <w:numId w:val="21"/>
        </w:numPr>
      </w:pPr>
      <w:r w:rsidRPr="003D49D4">
        <w:t xml:space="preserve">A </w:t>
      </w:r>
      <w:r w:rsidR="005F4641" w:rsidRPr="003D49D4">
        <w:t>payer</w:t>
      </w:r>
      <w:r w:rsidRPr="003D49D4">
        <w:t xml:space="preserve"> who provides STP reports for </w:t>
      </w:r>
      <w:r w:rsidR="005F4641" w:rsidRPr="003D49D4">
        <w:t>payee</w:t>
      </w:r>
      <w:r w:rsidRPr="003D49D4">
        <w:t>s (active/inactive and terminated) through STP will have met their reporting obligations (</w:t>
      </w:r>
      <w:r w:rsidR="00017AF1" w:rsidRPr="00EA2763">
        <w:t>if</w:t>
      </w:r>
      <w:r w:rsidRPr="003B2936">
        <w:t xml:space="preserve"> the final declaration is provided) and will not have to provide a payment summary</w:t>
      </w:r>
      <w:r w:rsidR="00B83592">
        <w:t xml:space="preserve"> covering the same amounts</w:t>
      </w:r>
      <w:r w:rsidRPr="003B2936">
        <w:t>.</w:t>
      </w:r>
    </w:p>
    <w:p w14:paraId="31B76DD6" w14:textId="5CE884EB" w:rsidR="00B55CD8" w:rsidRPr="003B2936" w:rsidRDefault="005F4641" w:rsidP="004E1335">
      <w:pPr>
        <w:pStyle w:val="ListNumber"/>
        <w:numPr>
          <w:ilvl w:val="0"/>
          <w:numId w:val="21"/>
        </w:numPr>
      </w:pPr>
      <w:r w:rsidRPr="003B2936">
        <w:t>Payer</w:t>
      </w:r>
      <w:r w:rsidR="00B55CD8" w:rsidRPr="003B2936">
        <w:t xml:space="preserve">s may transition into STP using one of the following methods. Refer to section </w:t>
      </w:r>
      <w:r w:rsidR="00286BC3" w:rsidRPr="00607E6D">
        <w:rPr>
          <w:rStyle w:val="SmartLink"/>
        </w:rPr>
        <w:fldChar w:fldCharType="begin" w:fldLock="1"/>
      </w:r>
      <w:r w:rsidR="00286BC3" w:rsidRPr="00607E6D">
        <w:rPr>
          <w:rStyle w:val="SmartLink"/>
        </w:rPr>
        <w:instrText xml:space="preserve"> REF _Ref33904074 \r \h </w:instrText>
      </w:r>
      <w:r w:rsidR="003B2936" w:rsidRPr="00607E6D">
        <w:rPr>
          <w:rStyle w:val="SmartLink"/>
        </w:rPr>
        <w:instrText xml:space="preserve"> \* MERGEFORMAT </w:instrText>
      </w:r>
      <w:r w:rsidR="00286BC3" w:rsidRPr="00607E6D">
        <w:rPr>
          <w:rStyle w:val="SmartLink"/>
        </w:rPr>
      </w:r>
      <w:r w:rsidR="00286BC3" w:rsidRPr="00607E6D">
        <w:rPr>
          <w:rStyle w:val="SmartLink"/>
        </w:rPr>
        <w:fldChar w:fldCharType="separate"/>
      </w:r>
      <w:r w:rsidR="00286BC3" w:rsidRPr="00607E6D">
        <w:rPr>
          <w:rStyle w:val="SmartLink"/>
        </w:rPr>
        <w:t>5.14</w:t>
      </w:r>
      <w:r w:rsidR="00286BC3" w:rsidRPr="00607E6D">
        <w:rPr>
          <w:rStyle w:val="SmartLink"/>
        </w:rPr>
        <w:fldChar w:fldCharType="end"/>
      </w:r>
      <w:r w:rsidR="00286BC3" w:rsidRPr="00607E6D">
        <w:rPr>
          <w:rStyle w:val="SmartLink"/>
        </w:rPr>
        <w:t xml:space="preserve"> </w:t>
      </w:r>
      <w:r w:rsidR="00286BC3" w:rsidRPr="00607E6D">
        <w:rPr>
          <w:rStyle w:val="SmartLink"/>
        </w:rPr>
        <w:fldChar w:fldCharType="begin" w:fldLock="1"/>
      </w:r>
      <w:r w:rsidR="00286BC3" w:rsidRPr="00607E6D">
        <w:rPr>
          <w:rStyle w:val="SmartLink"/>
        </w:rPr>
        <w:instrText xml:space="preserve"> REF _Ref33904074 \h </w:instrText>
      </w:r>
      <w:r w:rsidR="003B2936" w:rsidRPr="00607E6D">
        <w:rPr>
          <w:rStyle w:val="SmartLink"/>
        </w:rPr>
        <w:instrText xml:space="preserve"> \* MERGEFORMAT </w:instrText>
      </w:r>
      <w:r w:rsidR="00286BC3" w:rsidRPr="00607E6D">
        <w:rPr>
          <w:rStyle w:val="SmartLink"/>
        </w:rPr>
      </w:r>
      <w:r w:rsidR="00286BC3" w:rsidRPr="00607E6D">
        <w:rPr>
          <w:rStyle w:val="SmartLink"/>
        </w:rPr>
        <w:fldChar w:fldCharType="separate"/>
      </w:r>
      <w:r w:rsidR="00286BC3" w:rsidRPr="00607E6D">
        <w:rPr>
          <w:rStyle w:val="SmartLink"/>
        </w:rPr>
        <w:t>Finalisation</w:t>
      </w:r>
      <w:r w:rsidR="00286BC3" w:rsidRPr="00607E6D">
        <w:rPr>
          <w:rStyle w:val="SmartLink"/>
        </w:rPr>
        <w:fldChar w:fldCharType="end"/>
      </w:r>
      <w:r w:rsidR="00286BC3" w:rsidRPr="003B2936">
        <w:t xml:space="preserve"> </w:t>
      </w:r>
      <w:r w:rsidR="00B55CD8" w:rsidRPr="003B2936">
        <w:t>for details on finalisation of STP information</w:t>
      </w:r>
      <w:r w:rsidR="0062188A">
        <w:t>.</w:t>
      </w:r>
    </w:p>
    <w:p w14:paraId="64FD85DB" w14:textId="77777777" w:rsidR="00B55CD8" w:rsidRPr="00C24540" w:rsidRDefault="00B55CD8" w:rsidP="00F9024B">
      <w:pPr>
        <w:pStyle w:val="ListNumber2"/>
      </w:pPr>
      <w:r w:rsidRPr="00C24540">
        <w:t xml:space="preserve">A </w:t>
      </w:r>
      <w:r w:rsidR="005F4641" w:rsidRPr="00C24540">
        <w:t>payer</w:t>
      </w:r>
      <w:r w:rsidRPr="00C24540">
        <w:t xml:space="preserve"> may provide an opening YTD balance for all </w:t>
      </w:r>
      <w:r w:rsidR="005F4641" w:rsidRPr="00C24540">
        <w:t>payee</w:t>
      </w:r>
      <w:r w:rsidRPr="00C24540">
        <w:t>s (active/inactive and terminated) in an update event.</w:t>
      </w:r>
    </w:p>
    <w:p w14:paraId="6D050E9A" w14:textId="77777777" w:rsidR="00B55CD8" w:rsidRPr="00C24540" w:rsidRDefault="00B55CD8" w:rsidP="00F9024B">
      <w:pPr>
        <w:pStyle w:val="ListNumber2"/>
      </w:pPr>
      <w:r w:rsidRPr="00C24540">
        <w:t xml:space="preserve">A </w:t>
      </w:r>
      <w:r w:rsidR="005F4641" w:rsidRPr="00C24540">
        <w:t>payer</w:t>
      </w:r>
      <w:r w:rsidRPr="00C24540">
        <w:t xml:space="preserve"> may report all </w:t>
      </w:r>
      <w:r w:rsidR="005F4641" w:rsidRPr="00C24540">
        <w:t>payee</w:t>
      </w:r>
      <w:r w:rsidRPr="00C24540">
        <w:t xml:space="preserve">s being paid and inactive/terminated </w:t>
      </w:r>
      <w:r w:rsidR="005F4641" w:rsidRPr="00C24540">
        <w:t>payee</w:t>
      </w:r>
      <w:r w:rsidRPr="00C24540">
        <w:t>s YTD information in the first pay event.</w:t>
      </w:r>
    </w:p>
    <w:p w14:paraId="760E274C" w14:textId="0880D96C" w:rsidR="00B55CD8" w:rsidRPr="00C24540" w:rsidRDefault="00B55CD8">
      <w:pPr>
        <w:pStyle w:val="ListNumber2"/>
      </w:pPr>
      <w:r w:rsidRPr="00C24540">
        <w:t xml:space="preserve">A </w:t>
      </w:r>
      <w:r w:rsidR="005F4641" w:rsidRPr="00C24540">
        <w:t>payer</w:t>
      </w:r>
      <w:r w:rsidRPr="00C24540">
        <w:t xml:space="preserve"> may report YTD amounts for </w:t>
      </w:r>
      <w:r w:rsidR="005F4641" w:rsidRPr="00C24540">
        <w:t>payee</w:t>
      </w:r>
      <w:r w:rsidRPr="00C24540">
        <w:t xml:space="preserve">s through a pay event. YTD amounts for inactive/terminated </w:t>
      </w:r>
      <w:r w:rsidR="005F4641" w:rsidRPr="00C24540">
        <w:t>payee</w:t>
      </w:r>
      <w:r w:rsidRPr="00C24540">
        <w:t xml:space="preserve">s may be reported in a later update </w:t>
      </w:r>
      <w:r w:rsidR="00FF68DD">
        <w:t>action</w:t>
      </w:r>
      <w:r w:rsidRPr="00C24540">
        <w:t>, which must be lodged by 14 July or the deferred due date.</w:t>
      </w:r>
    </w:p>
    <w:p w14:paraId="18068A78" w14:textId="77777777" w:rsidR="00B55CD8" w:rsidRPr="00C24540" w:rsidRDefault="00B55CD8">
      <w:pPr>
        <w:pStyle w:val="ListNumber2"/>
      </w:pPr>
      <w:r w:rsidRPr="00C24540">
        <w:t xml:space="preserve">A </w:t>
      </w:r>
      <w:r w:rsidR="005F4641" w:rsidRPr="00C24540">
        <w:t>payer</w:t>
      </w:r>
      <w:r w:rsidRPr="00C24540">
        <w:t xml:space="preserve"> may report YTD amounts for all </w:t>
      </w:r>
      <w:r w:rsidR="005F4641" w:rsidRPr="00C24540">
        <w:t>payee</w:t>
      </w:r>
      <w:r w:rsidRPr="00C24540">
        <w:t xml:space="preserve">s being paid in the first regular pay cycle, through a pay event and provide a payment summary and payment summary annual report, for terminated and inactive </w:t>
      </w:r>
      <w:r w:rsidR="005F4641" w:rsidRPr="00C24540">
        <w:t>payee</w:t>
      </w:r>
      <w:r w:rsidRPr="00C24540">
        <w:t>s.</w:t>
      </w:r>
    </w:p>
    <w:p w14:paraId="4DFADACF" w14:textId="77777777" w:rsidR="00B55CD8" w:rsidRPr="00C24540" w:rsidRDefault="00B55CD8">
      <w:pPr>
        <w:pStyle w:val="ListNumber2"/>
      </w:pPr>
      <w:r w:rsidRPr="00C24540">
        <w:t xml:space="preserve">A </w:t>
      </w:r>
      <w:r w:rsidR="005F4641" w:rsidRPr="00C24540">
        <w:t>payer</w:t>
      </w:r>
      <w:r w:rsidRPr="00C24540">
        <w:t xml:space="preserve"> may begin STP reporting </w:t>
      </w:r>
      <w:r w:rsidR="005F4641" w:rsidRPr="00C24540">
        <w:t>payee</w:t>
      </w:r>
      <w:r w:rsidRPr="00C24540">
        <w:t xml:space="preserve"> amounts, from zero in a pay event and provide a payment summary and a payment summary annual report to the ATO, for prior amounts not reported through STP.</w:t>
      </w:r>
    </w:p>
    <w:p w14:paraId="2BA92066" w14:textId="77777777" w:rsidR="00B55CD8" w:rsidRPr="003B2936" w:rsidRDefault="00B55CD8" w:rsidP="004E1335">
      <w:pPr>
        <w:pStyle w:val="ListNumber"/>
        <w:numPr>
          <w:ilvl w:val="0"/>
          <w:numId w:val="21"/>
        </w:numPr>
      </w:pPr>
      <w:r w:rsidRPr="003B2936">
        <w:t>Activity statement transition process will include:</w:t>
      </w:r>
    </w:p>
    <w:p w14:paraId="124CC3CC" w14:textId="77777777" w:rsidR="00B55CD8" w:rsidRPr="00C24540" w:rsidRDefault="00B55CD8">
      <w:pPr>
        <w:pStyle w:val="ListNumber2"/>
      </w:pPr>
      <w:r w:rsidRPr="00C24540">
        <w:t>PAYG withholding section will be removed from the activity statement for large withholders who report via STP.</w:t>
      </w:r>
    </w:p>
    <w:p w14:paraId="26001B50" w14:textId="77777777" w:rsidR="00B55CD8" w:rsidRPr="00C24540" w:rsidRDefault="00B55CD8">
      <w:pPr>
        <w:pStyle w:val="ListNumber2"/>
      </w:pPr>
      <w:r w:rsidRPr="00C24540">
        <w:t xml:space="preserve">For small and medium </w:t>
      </w:r>
      <w:proofErr w:type="spellStart"/>
      <w:r w:rsidRPr="00C24540">
        <w:t>withholders</w:t>
      </w:r>
      <w:proofErr w:type="spellEnd"/>
      <w:r w:rsidRPr="00C24540">
        <w:t xml:space="preserve">, the ATO may prefill the activity statement with </w:t>
      </w:r>
      <w:r w:rsidR="005F4641" w:rsidRPr="00C24540">
        <w:t>payer</w:t>
      </w:r>
      <w:r w:rsidRPr="00C24540">
        <w:t xml:space="preserve"> period PAYG withholding (W2) and gross payment (W1) amounts, reported in the pay event for activity statements.</w:t>
      </w:r>
    </w:p>
    <w:p w14:paraId="6D249A5C" w14:textId="311DD393" w:rsidR="00B55CD8" w:rsidRDefault="00B55CD8" w:rsidP="00EB53AE">
      <w:pPr>
        <w:pStyle w:val="ListNumber3"/>
      </w:pPr>
      <w:r w:rsidRPr="00C24540">
        <w:t xml:space="preserve">The </w:t>
      </w:r>
      <w:r w:rsidR="005F4641" w:rsidRPr="00C24540">
        <w:t>payer</w:t>
      </w:r>
      <w:r w:rsidRPr="00C24540">
        <w:t xml:space="preserve"> will need to change the activity statement prefill amount to include withholding amounts not reported via STP.</w:t>
      </w:r>
    </w:p>
    <w:p w14:paraId="604A81DF" w14:textId="35D022D9" w:rsidR="00AA0DE6" w:rsidRDefault="00AA0DE6" w:rsidP="00EB53AE">
      <w:pPr>
        <w:pStyle w:val="ListNumber3"/>
      </w:pPr>
      <w:bookmarkStart w:id="1396" w:name="_Ref144137950"/>
      <w:r w:rsidRPr="00AA0DE6">
        <w:t>The payer cannot report adjustments to the payer totals through the adjust action for periods prior to commencing reporting through STP.</w:t>
      </w:r>
      <w:bookmarkEnd w:id="1396"/>
    </w:p>
    <w:p w14:paraId="36891DF1" w14:textId="5BE1828D" w:rsidR="005D406B" w:rsidRPr="00C24540" w:rsidRDefault="005D406B" w:rsidP="004E1335">
      <w:pPr>
        <w:pStyle w:val="ListNumber"/>
      </w:pPr>
      <w:r>
        <w:t xml:space="preserve">There are special rules for transitioning </w:t>
      </w:r>
      <w:r w:rsidR="00EC2B39">
        <w:t xml:space="preserve">to Child Support reporting. </w:t>
      </w:r>
      <w:r>
        <w:t>Refer to</w:t>
      </w:r>
      <w:r w:rsidR="00EC2B39">
        <w:t xml:space="preserve"> </w:t>
      </w:r>
      <w:r w:rsidR="00EC2B39" w:rsidRPr="00607E6D">
        <w:rPr>
          <w:rStyle w:val="SmartLink"/>
        </w:rPr>
        <w:fldChar w:fldCharType="begin"/>
      </w:r>
      <w:r w:rsidR="00EC2B39" w:rsidRPr="00607E6D">
        <w:rPr>
          <w:rStyle w:val="SmartLink"/>
        </w:rPr>
        <w:instrText xml:space="preserve"> REF _Ref55302178 \r \h </w:instrText>
      </w:r>
      <w:r w:rsidR="00EC2B39" w:rsidRPr="00607E6D">
        <w:rPr>
          <w:rStyle w:val="SmartLink"/>
        </w:rPr>
      </w:r>
      <w:r w:rsidR="00EC2B39" w:rsidRPr="00607E6D">
        <w:rPr>
          <w:rStyle w:val="SmartLink"/>
        </w:rPr>
        <w:fldChar w:fldCharType="separate"/>
      </w:r>
      <w:r w:rsidR="00C14FEC">
        <w:rPr>
          <w:rStyle w:val="SmartLink"/>
        </w:rPr>
        <w:t>6.3</w:t>
      </w:r>
      <w:r w:rsidR="00EC2B39" w:rsidRPr="00607E6D">
        <w:rPr>
          <w:rStyle w:val="SmartLink"/>
        </w:rPr>
        <w:fldChar w:fldCharType="end"/>
      </w:r>
      <w:r w:rsidR="00EC2B39" w:rsidRPr="00607E6D">
        <w:rPr>
          <w:rStyle w:val="SmartLink"/>
        </w:rPr>
        <w:t xml:space="preserve"> </w:t>
      </w:r>
      <w:r w:rsidR="00EC2B39" w:rsidRPr="0077675F">
        <w:rPr>
          <w:rStyle w:val="SmartLink"/>
        </w:rPr>
        <w:fldChar w:fldCharType="begin"/>
      </w:r>
      <w:r w:rsidR="00EC2B39" w:rsidRPr="0077675F">
        <w:rPr>
          <w:rStyle w:val="SmartLink"/>
        </w:rPr>
        <w:instrText xml:space="preserve"> REF _Ref55302180 \h </w:instrText>
      </w:r>
      <w:r w:rsidR="0077675F">
        <w:rPr>
          <w:rStyle w:val="SmartLink"/>
        </w:rPr>
        <w:instrText xml:space="preserve"> \* MERGEFORMAT </w:instrText>
      </w:r>
      <w:r w:rsidR="00EC2B39" w:rsidRPr="0077675F">
        <w:rPr>
          <w:rStyle w:val="SmartLink"/>
        </w:rPr>
      </w:r>
      <w:r w:rsidR="00EC2B39" w:rsidRPr="0077675F">
        <w:rPr>
          <w:rStyle w:val="SmartLink"/>
        </w:rPr>
        <w:fldChar w:fldCharType="separate"/>
      </w:r>
      <w:r w:rsidR="00C14FEC" w:rsidRPr="00C14FEC">
        <w:rPr>
          <w:rStyle w:val="SmartLink"/>
        </w:rPr>
        <w:t>Transitioning to Child Support Reporting</w:t>
      </w:r>
      <w:r w:rsidR="00EC2B39" w:rsidRPr="0077675F">
        <w:rPr>
          <w:rStyle w:val="SmartLink"/>
        </w:rPr>
        <w:fldChar w:fldCharType="end"/>
      </w:r>
      <w:r w:rsidRPr="0077675F">
        <w:rPr>
          <w:rStyle w:val="SmartLink"/>
        </w:rPr>
        <w:t>.</w:t>
      </w:r>
    </w:p>
    <w:p w14:paraId="3042B482" w14:textId="52B44E57" w:rsidR="00B55CD8" w:rsidRPr="00FF68DD" w:rsidRDefault="00B55CD8" w:rsidP="007359C5">
      <w:pPr>
        <w:pStyle w:val="Heading2"/>
      </w:pPr>
      <w:bookmarkStart w:id="1397" w:name="_Toc54861832"/>
      <w:bookmarkStart w:id="1398" w:name="_Toc238031976"/>
      <w:r w:rsidRPr="00FF68DD">
        <w:t xml:space="preserve">Transitioning </w:t>
      </w:r>
      <w:r w:rsidR="00646415" w:rsidRPr="00FF68DD">
        <w:t>B</w:t>
      </w:r>
      <w:r w:rsidRPr="00FF68DD">
        <w:t xml:space="preserve">etween </w:t>
      </w:r>
      <w:r w:rsidR="00646415" w:rsidRPr="00FF68DD">
        <w:t>P</w:t>
      </w:r>
      <w:r w:rsidRPr="00FF68DD">
        <w:t xml:space="preserve">ay </w:t>
      </w:r>
      <w:r w:rsidR="00646415" w:rsidRPr="00FF68DD">
        <w:t>E</w:t>
      </w:r>
      <w:r w:rsidRPr="00FF68DD">
        <w:t xml:space="preserve">vent </w:t>
      </w:r>
      <w:r w:rsidR="00646415" w:rsidRPr="00FF68DD">
        <w:t>S</w:t>
      </w:r>
      <w:r w:rsidRPr="00FF68DD">
        <w:t>ervices</w:t>
      </w:r>
      <w:bookmarkEnd w:id="1397"/>
      <w:bookmarkEnd w:id="1398"/>
    </w:p>
    <w:p w14:paraId="0A13A716" w14:textId="77777777" w:rsidR="00825816" w:rsidRPr="003B2936" w:rsidRDefault="00825816" w:rsidP="000E6760">
      <w:pPr>
        <w:pStyle w:val="BodyText"/>
      </w:pPr>
      <w:r w:rsidRPr="003B2936">
        <w:t xml:space="preserve">The business rules for transitioning to the </w:t>
      </w:r>
      <w:r w:rsidR="0039392D">
        <w:t>p</w:t>
      </w:r>
      <w:r w:rsidR="0039392D" w:rsidRPr="003B2936">
        <w:t xml:space="preserve">ay </w:t>
      </w:r>
      <w:r w:rsidR="0039392D">
        <w:t>e</w:t>
      </w:r>
      <w:r w:rsidR="0039392D" w:rsidRPr="003B2936">
        <w:t xml:space="preserve">vent </w:t>
      </w:r>
      <w:r w:rsidRPr="003B2936">
        <w:t>2020 services are:</w:t>
      </w:r>
    </w:p>
    <w:p w14:paraId="2EFDB1E3" w14:textId="5873EF51" w:rsidR="005F1D3F" w:rsidRPr="003D49D4" w:rsidRDefault="00B55CD8" w:rsidP="004E1335">
      <w:pPr>
        <w:pStyle w:val="ListNumber"/>
        <w:numPr>
          <w:ilvl w:val="0"/>
          <w:numId w:val="59"/>
        </w:numPr>
      </w:pPr>
      <w:r w:rsidRPr="003D49D4">
        <w:t xml:space="preserve">A </w:t>
      </w:r>
      <w:r w:rsidR="005F4641" w:rsidRPr="003D49D4">
        <w:t>payer</w:t>
      </w:r>
      <w:r w:rsidRPr="003D49D4">
        <w:t xml:space="preserve"> may transition from the pay event </w:t>
      </w:r>
      <w:r w:rsidR="006D1890" w:rsidRPr="003D49D4">
        <w:t xml:space="preserve">2018 </w:t>
      </w:r>
      <w:r w:rsidRPr="003D49D4">
        <w:t xml:space="preserve">service to the pay event </w:t>
      </w:r>
      <w:r w:rsidR="006D1890" w:rsidRPr="003D49D4">
        <w:t xml:space="preserve">2020 </w:t>
      </w:r>
      <w:r w:rsidRPr="003D49D4">
        <w:t xml:space="preserve">service </w:t>
      </w:r>
      <w:r w:rsidR="003B160B">
        <w:t xml:space="preserve">from </w:t>
      </w:r>
      <w:r w:rsidR="00C33903">
        <w:t xml:space="preserve">the first date of payment in a financial year or </w:t>
      </w:r>
      <w:r w:rsidRPr="003D49D4">
        <w:t xml:space="preserve">at any time throughout the financial year. </w:t>
      </w:r>
    </w:p>
    <w:p w14:paraId="559E2276" w14:textId="77777777" w:rsidR="005F1D3F" w:rsidRPr="003B2936" w:rsidRDefault="00B55CD8" w:rsidP="004E1335">
      <w:pPr>
        <w:pStyle w:val="ListNumber"/>
        <w:numPr>
          <w:ilvl w:val="0"/>
          <w:numId w:val="59"/>
        </w:numPr>
      </w:pPr>
      <w:r w:rsidRPr="003D49D4">
        <w:t xml:space="preserve">Once the </w:t>
      </w:r>
      <w:r w:rsidR="005F4641" w:rsidRPr="003D49D4">
        <w:t>payer</w:t>
      </w:r>
      <w:r w:rsidRPr="003D49D4">
        <w:t xml:space="preserve"> transitions to and begins reporting through the pay event </w:t>
      </w:r>
      <w:r w:rsidR="006D1890" w:rsidRPr="003D49D4">
        <w:t xml:space="preserve">2020 </w:t>
      </w:r>
      <w:r w:rsidRPr="00EA2763">
        <w:t xml:space="preserve">service then the </w:t>
      </w:r>
      <w:r w:rsidR="005F4641" w:rsidRPr="003B2936">
        <w:t>payer</w:t>
      </w:r>
      <w:r w:rsidRPr="003B2936">
        <w:t xml:space="preserve"> must report in line with the rules of this BIG. </w:t>
      </w:r>
    </w:p>
    <w:p w14:paraId="2E9CF045" w14:textId="1A4D9B06" w:rsidR="00B55CD8" w:rsidRDefault="00037F65" w:rsidP="008B2DA7">
      <w:pPr>
        <w:pStyle w:val="ListNumber2"/>
      </w:pPr>
      <w:r w:rsidRPr="00C24540">
        <w:t xml:space="preserve">Note: </w:t>
      </w:r>
      <w:r w:rsidR="00B55CD8" w:rsidRPr="00C24540">
        <w:t xml:space="preserve">This means the </w:t>
      </w:r>
      <w:r w:rsidR="005F4641" w:rsidRPr="00C24540">
        <w:t>payer</w:t>
      </w:r>
      <w:r w:rsidR="00B55CD8" w:rsidRPr="00C24540">
        <w:t xml:space="preserve"> must</w:t>
      </w:r>
      <w:r w:rsidR="00E77EF7" w:rsidRPr="00C24540">
        <w:t xml:space="preserve"> </w:t>
      </w:r>
      <w:r w:rsidR="00B55CD8" w:rsidRPr="00C24540">
        <w:t xml:space="preserve">report </w:t>
      </w:r>
      <w:r w:rsidR="006D1890" w:rsidRPr="00C24540">
        <w:t>by income stream collection</w:t>
      </w:r>
      <w:r w:rsidR="00B55CD8" w:rsidRPr="00C24540">
        <w:t xml:space="preserve"> and provide the </w:t>
      </w:r>
      <w:r w:rsidR="006D1890" w:rsidRPr="00C24540">
        <w:t>employment conditions.</w:t>
      </w:r>
      <w:r w:rsidR="00B55CD8" w:rsidRPr="00C24540">
        <w:t xml:space="preserve"> </w:t>
      </w:r>
    </w:p>
    <w:p w14:paraId="2E410774" w14:textId="53C27EF2" w:rsidR="00EC2B39" w:rsidRPr="00C24540" w:rsidRDefault="00EC2B39" w:rsidP="004E1335">
      <w:pPr>
        <w:pStyle w:val="ListNumber"/>
      </w:pPr>
      <w:r>
        <w:t xml:space="preserve">There are special rules for transitioning to Child Support reporting. Refer to </w:t>
      </w:r>
      <w:r w:rsidRPr="00607E6D">
        <w:rPr>
          <w:rStyle w:val="SmartLink"/>
        </w:rPr>
        <w:fldChar w:fldCharType="begin"/>
      </w:r>
      <w:r w:rsidRPr="00607E6D">
        <w:rPr>
          <w:rStyle w:val="SmartLink"/>
        </w:rPr>
        <w:instrText xml:space="preserve"> REF _Ref55302178 \r \h </w:instrText>
      </w:r>
      <w:r w:rsidRPr="00607E6D">
        <w:rPr>
          <w:rStyle w:val="SmartLink"/>
        </w:rPr>
      </w:r>
      <w:r w:rsidRPr="00607E6D">
        <w:rPr>
          <w:rStyle w:val="SmartLink"/>
        </w:rPr>
        <w:fldChar w:fldCharType="separate"/>
      </w:r>
      <w:r w:rsidR="00C14FEC">
        <w:rPr>
          <w:rStyle w:val="SmartLink"/>
        </w:rPr>
        <w:t>6.3</w:t>
      </w:r>
      <w:r w:rsidRPr="00607E6D">
        <w:rPr>
          <w:rStyle w:val="SmartLink"/>
        </w:rPr>
        <w:fldChar w:fldCharType="end"/>
      </w:r>
      <w:r w:rsidRPr="00607E6D">
        <w:rPr>
          <w:rStyle w:val="SmartLink"/>
        </w:rPr>
        <w:t xml:space="preserve"> </w:t>
      </w:r>
      <w:r w:rsidRPr="0077675F">
        <w:rPr>
          <w:rStyle w:val="SmartLink"/>
        </w:rPr>
        <w:fldChar w:fldCharType="begin"/>
      </w:r>
      <w:r w:rsidRPr="0077675F">
        <w:rPr>
          <w:rStyle w:val="SmartLink"/>
        </w:rPr>
        <w:instrText xml:space="preserve"> REF _Ref55302180 \h </w:instrText>
      </w:r>
      <w:r w:rsidR="0077675F">
        <w:rPr>
          <w:rStyle w:val="SmartLink"/>
        </w:rPr>
        <w:instrText xml:space="preserve"> \* MERGEFORMAT </w:instrText>
      </w:r>
      <w:r w:rsidRPr="0077675F">
        <w:rPr>
          <w:rStyle w:val="SmartLink"/>
        </w:rPr>
      </w:r>
      <w:r w:rsidRPr="0077675F">
        <w:rPr>
          <w:rStyle w:val="SmartLink"/>
        </w:rPr>
        <w:fldChar w:fldCharType="separate"/>
      </w:r>
      <w:r w:rsidR="00C14FEC" w:rsidRPr="00C14FEC">
        <w:rPr>
          <w:rStyle w:val="SmartLink"/>
        </w:rPr>
        <w:t>Transitioning to Child Support Reporting</w:t>
      </w:r>
      <w:r w:rsidRPr="0077675F">
        <w:rPr>
          <w:rStyle w:val="SmartLink"/>
        </w:rPr>
        <w:fldChar w:fldCharType="end"/>
      </w:r>
      <w:r>
        <w:t>.</w:t>
      </w:r>
    </w:p>
    <w:p w14:paraId="68360C32" w14:textId="77777777" w:rsidR="00B55CD8" w:rsidRPr="00890B9D" w:rsidRDefault="00B55CD8" w:rsidP="004A0EAE">
      <w:pPr>
        <w:pStyle w:val="Heading3"/>
      </w:pPr>
      <w:r w:rsidRPr="00890B9D">
        <w:lastRenderedPageBreak/>
        <w:t xml:space="preserve">Amending </w:t>
      </w:r>
      <w:r w:rsidR="00EB426F" w:rsidRPr="00890B9D">
        <w:t>F</w:t>
      </w:r>
      <w:r w:rsidR="00F44CCF" w:rsidRPr="00890B9D">
        <w:t xml:space="preserve">inalised Pay Event 2018 Income Statement via Pay Event 2020 </w:t>
      </w:r>
      <w:r w:rsidR="005F4641" w:rsidRPr="00890B9D">
        <w:t>Update action</w:t>
      </w:r>
    </w:p>
    <w:p w14:paraId="7C7EC5D5" w14:textId="77777777" w:rsidR="007F4006" w:rsidRPr="003D49D4" w:rsidRDefault="007F4006" w:rsidP="004E1335">
      <w:pPr>
        <w:pStyle w:val="ListNumber"/>
        <w:numPr>
          <w:ilvl w:val="0"/>
          <w:numId w:val="33"/>
        </w:numPr>
      </w:pPr>
      <w:r w:rsidRPr="003B2936">
        <w:t>A pay</w:t>
      </w:r>
      <w:r w:rsidR="001A40FB" w:rsidRPr="003B2936">
        <w:t>er</w:t>
      </w:r>
      <w:r w:rsidRPr="003B2936">
        <w:t xml:space="preserve"> cannot amend a </w:t>
      </w:r>
      <w:r w:rsidR="00112001" w:rsidRPr="003B2936">
        <w:t xml:space="preserve">prior financial year finalised Income Statement that was finalised via the </w:t>
      </w:r>
      <w:r w:rsidR="0039392D">
        <w:t>p</w:t>
      </w:r>
      <w:r w:rsidR="0039392D" w:rsidRPr="003B2936">
        <w:t xml:space="preserve">ay </w:t>
      </w:r>
      <w:r w:rsidR="0039392D">
        <w:t>e</w:t>
      </w:r>
      <w:r w:rsidR="0039392D" w:rsidRPr="003B2936">
        <w:t xml:space="preserve">vent </w:t>
      </w:r>
      <w:r w:rsidR="00112001" w:rsidRPr="003B2936">
        <w:t xml:space="preserve">2018 service </w:t>
      </w:r>
      <w:r w:rsidR="00686C44" w:rsidRPr="003D49D4">
        <w:t>before</w:t>
      </w:r>
      <w:r w:rsidR="00112001" w:rsidRPr="003D49D4">
        <w:t xml:space="preserve"> 01/10/2020.</w:t>
      </w:r>
    </w:p>
    <w:p w14:paraId="26787D42" w14:textId="77777777" w:rsidR="000614AA" w:rsidRPr="003B2936" w:rsidRDefault="00B55CD8" w:rsidP="004E1335">
      <w:pPr>
        <w:pStyle w:val="ListNumber"/>
        <w:numPr>
          <w:ilvl w:val="0"/>
          <w:numId w:val="33"/>
        </w:numPr>
      </w:pPr>
      <w:r w:rsidRPr="003D49D4">
        <w:t xml:space="preserve">A </w:t>
      </w:r>
      <w:r w:rsidR="005F4641" w:rsidRPr="003D49D4">
        <w:t>payer</w:t>
      </w:r>
      <w:r w:rsidRPr="003D49D4">
        <w:t xml:space="preserve"> amending pay events </w:t>
      </w:r>
      <w:r w:rsidR="006256C2" w:rsidRPr="003D49D4">
        <w:t xml:space="preserve">using the </w:t>
      </w:r>
      <w:r w:rsidR="0041619B">
        <w:t>p</w:t>
      </w:r>
      <w:r w:rsidR="0041619B" w:rsidRPr="003D49D4">
        <w:t xml:space="preserve">ay </w:t>
      </w:r>
      <w:r w:rsidR="0041619B">
        <w:t>e</w:t>
      </w:r>
      <w:r w:rsidR="0041619B" w:rsidRPr="003D49D4">
        <w:t xml:space="preserve">vent </w:t>
      </w:r>
      <w:r w:rsidR="006256C2" w:rsidRPr="003D49D4">
        <w:t>2020 servic</w:t>
      </w:r>
      <w:r w:rsidR="00B33765" w:rsidRPr="003D49D4">
        <w:t>e</w:t>
      </w:r>
      <w:r w:rsidR="003379F3" w:rsidRPr="003D49D4">
        <w:t>,</w:t>
      </w:r>
      <w:r w:rsidR="00B33765" w:rsidRPr="003D49D4">
        <w:t xml:space="preserve"> which were </w:t>
      </w:r>
      <w:r w:rsidR="00671AB1" w:rsidRPr="003D49D4">
        <w:t xml:space="preserve">finalised </w:t>
      </w:r>
      <w:r w:rsidRPr="003D49D4">
        <w:t xml:space="preserve">via the </w:t>
      </w:r>
      <w:r w:rsidR="00671AB1" w:rsidRPr="00EA2763">
        <w:t>pay event</w:t>
      </w:r>
      <w:r w:rsidRPr="003B2936">
        <w:t xml:space="preserve"> </w:t>
      </w:r>
      <w:r w:rsidR="00671AB1" w:rsidRPr="003B2936">
        <w:t xml:space="preserve">2018 service </w:t>
      </w:r>
      <w:r w:rsidRPr="003B2936">
        <w:t xml:space="preserve">for payments made </w:t>
      </w:r>
      <w:r w:rsidR="00671AB1" w:rsidRPr="003B2936">
        <w:t xml:space="preserve">before </w:t>
      </w:r>
      <w:r w:rsidRPr="003B2936">
        <w:t>1/</w:t>
      </w:r>
      <w:r w:rsidR="00991214" w:rsidRPr="003B2936">
        <w:t>0</w:t>
      </w:r>
      <w:r w:rsidRPr="003B2936">
        <w:t>7/2020</w:t>
      </w:r>
      <w:r w:rsidR="003379F3" w:rsidRPr="003B2936">
        <w:t>,</w:t>
      </w:r>
      <w:r w:rsidRPr="003B2936">
        <w:t xml:space="preserve"> must report </w:t>
      </w:r>
      <w:r w:rsidR="009F5F3E" w:rsidRPr="003B2936">
        <w:t>by Income Stream Collection</w:t>
      </w:r>
      <w:r w:rsidRPr="003B2936">
        <w:t xml:space="preserve">. </w:t>
      </w:r>
    </w:p>
    <w:p w14:paraId="776A10A2" w14:textId="77777777" w:rsidR="00B55CD8" w:rsidRPr="003B2936" w:rsidRDefault="00B55CD8" w:rsidP="004E1335">
      <w:pPr>
        <w:pStyle w:val="ListNumber"/>
      </w:pPr>
      <w:r w:rsidRPr="003B2936">
        <w:t xml:space="preserve">To allow a </w:t>
      </w:r>
      <w:r w:rsidR="005F4641" w:rsidRPr="003B2936">
        <w:t>payer</w:t>
      </w:r>
      <w:r w:rsidRPr="003B2936">
        <w:t xml:space="preserve"> to amend or update data reported through STP via the update event </w:t>
      </w:r>
      <w:r w:rsidR="00D44DB1" w:rsidRPr="003B2936">
        <w:t xml:space="preserve">2020 </w:t>
      </w:r>
      <w:r w:rsidRPr="003B2936">
        <w:t xml:space="preserve">service for payments prior to </w:t>
      </w:r>
      <w:r w:rsidR="00991214" w:rsidRPr="003B2936">
        <w:t>01/07/2020</w:t>
      </w:r>
      <w:r w:rsidRPr="003B2936">
        <w:t xml:space="preserve"> then the following rules apply:</w:t>
      </w:r>
    </w:p>
    <w:p w14:paraId="3B0D17E1" w14:textId="2CE99B64" w:rsidR="00B55CD8" w:rsidRPr="00C24540" w:rsidRDefault="00B55CD8" w:rsidP="00F9024B">
      <w:pPr>
        <w:pStyle w:val="ListNumber2"/>
      </w:pPr>
      <w:r w:rsidRPr="00C24540">
        <w:t xml:space="preserve">Child </w:t>
      </w:r>
      <w:r w:rsidR="00405A91">
        <w:t>S</w:t>
      </w:r>
      <w:r w:rsidRPr="00C24540">
        <w:t>upport Garnishee cannot be supplied.</w:t>
      </w:r>
    </w:p>
    <w:p w14:paraId="0059E47D" w14:textId="18FB19EE" w:rsidR="00B55CD8" w:rsidRPr="00C24540" w:rsidRDefault="00B55CD8" w:rsidP="00F9024B">
      <w:pPr>
        <w:pStyle w:val="ListNumber2"/>
      </w:pPr>
      <w:r w:rsidRPr="00C24540">
        <w:t xml:space="preserve">Child </w:t>
      </w:r>
      <w:r w:rsidR="00405A91">
        <w:t>S</w:t>
      </w:r>
      <w:r w:rsidRPr="00C24540">
        <w:t>upport Deductions cannot be supplied.</w:t>
      </w:r>
    </w:p>
    <w:p w14:paraId="139F4968" w14:textId="5F401219" w:rsidR="00B55CD8" w:rsidRPr="00C24540" w:rsidRDefault="00B55CD8">
      <w:pPr>
        <w:pStyle w:val="ListNumber2"/>
      </w:pPr>
      <w:r w:rsidRPr="00C24540">
        <w:t>Payee Commencement date is not mandatory</w:t>
      </w:r>
      <w:r w:rsidR="0062188A">
        <w:t>.</w:t>
      </w:r>
    </w:p>
    <w:p w14:paraId="60CFE4E3" w14:textId="3803240C" w:rsidR="00B55CD8" w:rsidRPr="00C24540" w:rsidRDefault="00B55CD8">
      <w:pPr>
        <w:pStyle w:val="ListNumber2"/>
      </w:pPr>
      <w:r w:rsidRPr="00C24540">
        <w:t>Payee Cessation date is not mandatory</w:t>
      </w:r>
      <w:r w:rsidR="0062188A">
        <w:t>.</w:t>
      </w:r>
    </w:p>
    <w:p w14:paraId="228CB2F6" w14:textId="6B8AA777" w:rsidR="00B55CD8" w:rsidRPr="00C24540" w:rsidRDefault="00B55CD8">
      <w:pPr>
        <w:pStyle w:val="ListNumber2"/>
      </w:pPr>
      <w:r w:rsidRPr="00C24540">
        <w:t>Employment Basis code is not mandatory</w:t>
      </w:r>
      <w:r w:rsidR="0062188A">
        <w:t>.</w:t>
      </w:r>
    </w:p>
    <w:p w14:paraId="0ABA52E6" w14:textId="41476888" w:rsidR="00B55CD8" w:rsidRPr="00C24540" w:rsidRDefault="00B55CD8">
      <w:pPr>
        <w:pStyle w:val="ListNumber2"/>
      </w:pPr>
      <w:r w:rsidRPr="00C24540">
        <w:t>Country code is not mandatory</w:t>
      </w:r>
      <w:r w:rsidR="0062188A">
        <w:t>.</w:t>
      </w:r>
    </w:p>
    <w:p w14:paraId="290AF8A1" w14:textId="77777777" w:rsidR="004E4148" w:rsidRPr="00C24540" w:rsidRDefault="00FB3CFA">
      <w:pPr>
        <w:pStyle w:val="ListNumber2"/>
      </w:pPr>
      <w:r w:rsidRPr="00C24540">
        <w:t>Tax Treatment code is mandatory but</w:t>
      </w:r>
      <w:r w:rsidR="002C1E43" w:rsidRPr="00C24540">
        <w:t xml:space="preserve"> should be reported as at run date/time stamp</w:t>
      </w:r>
      <w:r w:rsidR="00B309EE" w:rsidRPr="00C24540">
        <w:t xml:space="preserve"> of the </w:t>
      </w:r>
      <w:r w:rsidR="005F4641" w:rsidRPr="00C24540">
        <w:t>Update action</w:t>
      </w:r>
      <w:r w:rsidR="00B309EE" w:rsidRPr="00C24540">
        <w:t>.</w:t>
      </w:r>
    </w:p>
    <w:p w14:paraId="24F0FF5F" w14:textId="77777777" w:rsidR="00D44DB1" w:rsidRPr="003D49D4" w:rsidRDefault="00D44DB1" w:rsidP="004E1335">
      <w:pPr>
        <w:pStyle w:val="ListNumber"/>
        <w:numPr>
          <w:ilvl w:val="0"/>
          <w:numId w:val="21"/>
        </w:numPr>
      </w:pPr>
      <w:r w:rsidRPr="003B2936">
        <w:t xml:space="preserve">If the </w:t>
      </w:r>
      <w:r w:rsidR="005F4641" w:rsidRPr="003B2936">
        <w:t>payer</w:t>
      </w:r>
      <w:r w:rsidRPr="003B2936">
        <w:t xml:space="preserve"> is unable to provide the data in line with </w:t>
      </w:r>
      <w:r w:rsidR="0026740B" w:rsidRPr="003B2936">
        <w:t>the Income Stream Collection</w:t>
      </w:r>
      <w:r w:rsidRPr="003B2936">
        <w:t xml:space="preserve">, then they must use the </w:t>
      </w:r>
      <w:r w:rsidR="00052594" w:rsidRPr="003B2936">
        <w:t xml:space="preserve">Update </w:t>
      </w:r>
      <w:r w:rsidRPr="003D49D4">
        <w:t xml:space="preserve">2018 service to amend the </w:t>
      </w:r>
      <w:r w:rsidR="00052594" w:rsidRPr="003D49D4">
        <w:t>finalised Income Statement</w:t>
      </w:r>
      <w:r w:rsidRPr="003D49D4">
        <w:t>.</w:t>
      </w:r>
    </w:p>
    <w:p w14:paraId="4C81B2E8" w14:textId="77777777" w:rsidR="00B55CD8" w:rsidRPr="00890B9D" w:rsidRDefault="00B55CD8" w:rsidP="004A0EAE">
      <w:pPr>
        <w:pStyle w:val="Heading3"/>
      </w:pPr>
      <w:r w:rsidRPr="00890B9D">
        <w:t xml:space="preserve">Amending </w:t>
      </w:r>
      <w:r w:rsidR="00372A59" w:rsidRPr="00890B9D">
        <w:t>I</w:t>
      </w:r>
      <w:r w:rsidRPr="00890B9D">
        <w:t xml:space="preserve">ncorrect </w:t>
      </w:r>
      <w:r w:rsidR="00372A59" w:rsidRPr="00890B9D">
        <w:t>I</w:t>
      </w:r>
      <w:r w:rsidRPr="00890B9D">
        <w:t xml:space="preserve">ncome </w:t>
      </w:r>
      <w:r w:rsidR="00372A59" w:rsidRPr="00890B9D">
        <w:t>R</w:t>
      </w:r>
      <w:r w:rsidRPr="00890B9D">
        <w:t xml:space="preserve">eported </w:t>
      </w:r>
      <w:r w:rsidR="006A1023" w:rsidRPr="00890B9D">
        <w:t>as</w:t>
      </w:r>
      <w:r w:rsidR="00372A59" w:rsidRPr="00890B9D">
        <w:t xml:space="preserve"> </w:t>
      </w:r>
      <w:r w:rsidRPr="00890B9D">
        <w:t xml:space="preserve">Labour </w:t>
      </w:r>
      <w:r w:rsidR="00372A59" w:rsidRPr="00890B9D">
        <w:t>H</w:t>
      </w:r>
      <w:r w:rsidRPr="00890B9D">
        <w:t xml:space="preserve">ire </w:t>
      </w:r>
      <w:r w:rsidR="006A1023" w:rsidRPr="00890B9D">
        <w:t>Income Type</w:t>
      </w:r>
    </w:p>
    <w:p w14:paraId="26B94E7E" w14:textId="77777777" w:rsidR="002C5330" w:rsidRPr="003D49D4" w:rsidRDefault="00B55CD8" w:rsidP="004E1335">
      <w:pPr>
        <w:pStyle w:val="ListNumber"/>
        <w:numPr>
          <w:ilvl w:val="0"/>
          <w:numId w:val="34"/>
        </w:numPr>
      </w:pPr>
      <w:r w:rsidRPr="003B2936">
        <w:t xml:space="preserve">Where a labour hire </w:t>
      </w:r>
      <w:r w:rsidR="00671326" w:rsidRPr="003B2936">
        <w:t>business</w:t>
      </w:r>
      <w:r w:rsidR="000C5E5B" w:rsidRPr="003B2936">
        <w:t xml:space="preserve"> previously</w:t>
      </w:r>
      <w:r w:rsidR="00671326" w:rsidRPr="003B2936">
        <w:t xml:space="preserve"> </w:t>
      </w:r>
      <w:r w:rsidRPr="003B2936">
        <w:t xml:space="preserve">reported payments to their employee (even if they are providing services for another organisation) as labour hire in the </w:t>
      </w:r>
      <w:r w:rsidR="0039392D">
        <w:t>p</w:t>
      </w:r>
      <w:r w:rsidR="0039392D" w:rsidRPr="003D49D4">
        <w:t xml:space="preserve">ay </w:t>
      </w:r>
      <w:r w:rsidR="0039392D">
        <w:t>e</w:t>
      </w:r>
      <w:r w:rsidR="0039392D" w:rsidRPr="003D49D4">
        <w:t xml:space="preserve">vent </w:t>
      </w:r>
      <w:r w:rsidRPr="003D49D4">
        <w:t xml:space="preserve">2018 service and they </w:t>
      </w:r>
      <w:r w:rsidR="00026874" w:rsidRPr="003D49D4">
        <w:t>need to amend</w:t>
      </w:r>
      <w:r w:rsidR="002218E9" w:rsidRPr="003D49D4">
        <w:t xml:space="preserve"> the previously finalised Income Statement,</w:t>
      </w:r>
      <w:r w:rsidRPr="003D49D4">
        <w:t xml:space="preserve"> then they should report the payments as the income type Salary and Wage</w:t>
      </w:r>
      <w:r w:rsidR="00BF3ACB" w:rsidRPr="003D49D4">
        <w:t>s</w:t>
      </w:r>
      <w:r w:rsidRPr="003D49D4">
        <w:t xml:space="preserve">. </w:t>
      </w:r>
    </w:p>
    <w:p w14:paraId="2E04F3F1" w14:textId="77777777" w:rsidR="00B55CD8" w:rsidRPr="00C24540" w:rsidRDefault="002C5330" w:rsidP="008B2DA7">
      <w:pPr>
        <w:pStyle w:val="ListNumber2"/>
      </w:pPr>
      <w:r w:rsidRPr="00C24540">
        <w:t>Note</w:t>
      </w:r>
      <w:r w:rsidRPr="00C24540">
        <w:rPr>
          <w:color w:val="auto"/>
        </w:rPr>
        <w:t xml:space="preserve">: </w:t>
      </w:r>
      <w:r w:rsidR="00B55CD8" w:rsidRPr="00C24540">
        <w:t>This ensures</w:t>
      </w:r>
      <w:r w:rsidR="00C567A1" w:rsidRPr="00C24540">
        <w:t xml:space="preserve"> that</w:t>
      </w:r>
      <w:r w:rsidR="00B55CD8" w:rsidRPr="00C24540">
        <w:t xml:space="preserve"> payments to employees of </w:t>
      </w:r>
      <w:r w:rsidR="00C567A1" w:rsidRPr="00C24540">
        <w:t xml:space="preserve">a </w:t>
      </w:r>
      <w:r w:rsidR="00B55CD8" w:rsidRPr="00C24540">
        <w:t xml:space="preserve">labour hire </w:t>
      </w:r>
      <w:r w:rsidR="002218E9" w:rsidRPr="00C24540">
        <w:t xml:space="preserve">business </w:t>
      </w:r>
      <w:r w:rsidR="00B55CD8" w:rsidRPr="00C24540">
        <w:t xml:space="preserve">are treated correctly for the employee’s income tax return. </w:t>
      </w:r>
      <w:r w:rsidR="002218E9" w:rsidRPr="00C24540">
        <w:t xml:space="preserve">Refer to section </w:t>
      </w:r>
      <w:r w:rsidR="00C567A1" w:rsidRPr="00607E6D">
        <w:rPr>
          <w:rStyle w:val="SmartLink"/>
        </w:rPr>
        <w:fldChar w:fldCharType="begin" w:fldLock="1"/>
      </w:r>
      <w:r w:rsidR="00C567A1" w:rsidRPr="00607E6D">
        <w:rPr>
          <w:rStyle w:val="SmartLink"/>
        </w:rPr>
        <w:instrText xml:space="preserve"> REF _Ref33890369 \r \h </w:instrText>
      </w:r>
      <w:r w:rsidR="003B2936" w:rsidRPr="00607E6D">
        <w:rPr>
          <w:rStyle w:val="SmartLink"/>
        </w:rPr>
        <w:instrText xml:space="preserve"> \* MERGEFORMAT </w:instrText>
      </w:r>
      <w:r w:rsidR="00C567A1" w:rsidRPr="00607E6D">
        <w:rPr>
          <w:rStyle w:val="SmartLink"/>
        </w:rPr>
      </w:r>
      <w:r w:rsidR="00C567A1" w:rsidRPr="00607E6D">
        <w:rPr>
          <w:rStyle w:val="SmartLink"/>
        </w:rPr>
        <w:fldChar w:fldCharType="separate"/>
      </w:r>
      <w:r w:rsidR="00C567A1" w:rsidRPr="00607E6D">
        <w:rPr>
          <w:rStyle w:val="SmartLink"/>
        </w:rPr>
        <w:t>4.6.1</w:t>
      </w:r>
      <w:r w:rsidR="00C567A1" w:rsidRPr="00607E6D">
        <w:rPr>
          <w:rStyle w:val="SmartLink"/>
        </w:rPr>
        <w:fldChar w:fldCharType="end"/>
      </w:r>
      <w:r w:rsidR="00C567A1" w:rsidRPr="00607E6D">
        <w:rPr>
          <w:rStyle w:val="SmartLink"/>
        </w:rPr>
        <w:t xml:space="preserve"> </w:t>
      </w:r>
      <w:r w:rsidR="00C567A1" w:rsidRPr="00607E6D">
        <w:rPr>
          <w:rStyle w:val="SmartLink"/>
        </w:rPr>
        <w:fldChar w:fldCharType="begin" w:fldLock="1"/>
      </w:r>
      <w:r w:rsidR="00C567A1" w:rsidRPr="00607E6D">
        <w:rPr>
          <w:rStyle w:val="SmartLink"/>
        </w:rPr>
        <w:instrText xml:space="preserve"> REF _Ref33890369 \h </w:instrText>
      </w:r>
      <w:r w:rsidR="003B2936" w:rsidRPr="00607E6D">
        <w:rPr>
          <w:rStyle w:val="SmartLink"/>
        </w:rPr>
        <w:instrText xml:space="preserve"> \* MERGEFORMAT </w:instrText>
      </w:r>
      <w:r w:rsidR="00C567A1" w:rsidRPr="00607E6D">
        <w:rPr>
          <w:rStyle w:val="SmartLink"/>
        </w:rPr>
      </w:r>
      <w:r w:rsidR="00C567A1" w:rsidRPr="00607E6D">
        <w:rPr>
          <w:rStyle w:val="SmartLink"/>
        </w:rPr>
        <w:fldChar w:fldCharType="separate"/>
      </w:r>
      <w:r w:rsidR="00C567A1" w:rsidRPr="00607E6D">
        <w:rPr>
          <w:rStyle w:val="SmartLink"/>
        </w:rPr>
        <w:t>Income Stream Type Code</w:t>
      </w:r>
      <w:r w:rsidR="00C567A1" w:rsidRPr="00607E6D">
        <w:rPr>
          <w:rStyle w:val="SmartLink"/>
        </w:rPr>
        <w:fldChar w:fldCharType="end"/>
      </w:r>
      <w:r w:rsidR="00B55CD8" w:rsidRPr="00C24540">
        <w:t>.</w:t>
      </w:r>
    </w:p>
    <w:p w14:paraId="0F0F38EC" w14:textId="70B9B636" w:rsidR="00B55CD8" w:rsidRDefault="00B55CD8" w:rsidP="004E1335">
      <w:pPr>
        <w:pStyle w:val="ListNumber"/>
        <w:numPr>
          <w:ilvl w:val="0"/>
          <w:numId w:val="21"/>
        </w:numPr>
      </w:pPr>
      <w:r w:rsidRPr="003B2936">
        <w:t xml:space="preserve">Where a labour hire </w:t>
      </w:r>
      <w:r w:rsidR="00122805" w:rsidRPr="003B2936">
        <w:t xml:space="preserve">business </w:t>
      </w:r>
      <w:r w:rsidRPr="003B2936">
        <w:t xml:space="preserve">makes payments to a contractor of the labour hire </w:t>
      </w:r>
      <w:r w:rsidR="00C567A1" w:rsidRPr="003B2936">
        <w:t xml:space="preserve">business </w:t>
      </w:r>
      <w:r w:rsidRPr="003B2936">
        <w:t xml:space="preserve">then they should continue to report these payments as the </w:t>
      </w:r>
      <w:r w:rsidR="00C567A1" w:rsidRPr="003D49D4">
        <w:t xml:space="preserve">Labour Hire </w:t>
      </w:r>
      <w:r w:rsidRPr="003D49D4">
        <w:t>income type</w:t>
      </w:r>
      <w:r w:rsidR="00C567A1" w:rsidRPr="003D49D4">
        <w:t>.</w:t>
      </w:r>
      <w:r w:rsidRPr="003D49D4">
        <w:t xml:space="preserve"> </w:t>
      </w:r>
    </w:p>
    <w:p w14:paraId="1F902B42" w14:textId="3A0D74C7" w:rsidR="00A86668" w:rsidRDefault="00A86668" w:rsidP="007359C5">
      <w:pPr>
        <w:pStyle w:val="Heading2"/>
      </w:pPr>
      <w:bookmarkStart w:id="1399" w:name="_Ref55288365"/>
      <w:bookmarkStart w:id="1400" w:name="_Ref55288368"/>
      <w:bookmarkStart w:id="1401" w:name="_Ref55302178"/>
      <w:bookmarkStart w:id="1402" w:name="_Ref55302180"/>
      <w:bookmarkStart w:id="1403" w:name="_Toc238031977"/>
      <w:r>
        <w:t>Tran</w:t>
      </w:r>
      <w:r w:rsidR="007359C5">
        <w:t>s</w:t>
      </w:r>
      <w:r>
        <w:t>itioning to Child Support</w:t>
      </w:r>
      <w:r w:rsidR="001A32D0">
        <w:t xml:space="preserve"> Reporting</w:t>
      </w:r>
      <w:bookmarkEnd w:id="1399"/>
      <w:bookmarkEnd w:id="1400"/>
      <w:bookmarkEnd w:id="1401"/>
      <w:bookmarkEnd w:id="1402"/>
      <w:bookmarkEnd w:id="1403"/>
    </w:p>
    <w:p w14:paraId="6C06305C" w14:textId="271A245C" w:rsidR="001A32D0" w:rsidRDefault="00810069" w:rsidP="000E6760">
      <w:pPr>
        <w:pStyle w:val="BodyText"/>
      </w:pPr>
      <w:r>
        <w:t xml:space="preserve">Payers may </w:t>
      </w:r>
      <w:r w:rsidR="00AD7148">
        <w:t xml:space="preserve">voluntarily </w:t>
      </w:r>
      <w:r>
        <w:t xml:space="preserve">choose to report their Child Support garnishees and Child Support deductions via STP. </w:t>
      </w:r>
      <w:r w:rsidR="00AD7148">
        <w:t>The following rules outline the transition options for reporting Child Support amounts:</w:t>
      </w:r>
    </w:p>
    <w:p w14:paraId="30F19E50" w14:textId="6B81FD40" w:rsidR="00AD7148" w:rsidRPr="008C6DAE" w:rsidRDefault="0063079E" w:rsidP="000E6760">
      <w:pPr>
        <w:pStyle w:val="ListBullet"/>
      </w:pPr>
      <w:r w:rsidRPr="008C6DAE">
        <w:t xml:space="preserve">Transitioning to </w:t>
      </w:r>
      <w:r w:rsidR="00C33950" w:rsidRPr="008C6DAE">
        <w:t>the pay event 2020 service</w:t>
      </w:r>
      <w:r w:rsidR="008C6DAE" w:rsidRPr="008C6DAE">
        <w:t xml:space="preserve"> for the first time</w:t>
      </w:r>
      <w:r w:rsidR="0062188A">
        <w:t>.</w:t>
      </w:r>
    </w:p>
    <w:p w14:paraId="0B953ADC" w14:textId="31D94E52" w:rsidR="00C33950" w:rsidRDefault="009D1DF5" w:rsidP="000E6760">
      <w:pPr>
        <w:pStyle w:val="ListBullet"/>
      </w:pPr>
      <w:r w:rsidRPr="008C6DAE">
        <w:t>Commencing Child Support reporting after transitioning to the pay event 2020 service</w:t>
      </w:r>
      <w:r w:rsidR="00E147E2">
        <w:t>.</w:t>
      </w:r>
      <w:r w:rsidRPr="008C6DAE">
        <w:t xml:space="preserve"> </w:t>
      </w:r>
    </w:p>
    <w:p w14:paraId="42074152" w14:textId="66DEE1AF" w:rsidR="008C6DAE" w:rsidRDefault="008C6DAE" w:rsidP="000E6760">
      <w:pPr>
        <w:pStyle w:val="BodyText"/>
      </w:pPr>
      <w:r>
        <w:t>The following transition rules apply:</w:t>
      </w:r>
    </w:p>
    <w:p w14:paraId="62018F81" w14:textId="3F0DFF87" w:rsidR="008C6DAE" w:rsidRDefault="00C30D56" w:rsidP="004E1335">
      <w:pPr>
        <w:pStyle w:val="ListNumber"/>
        <w:numPr>
          <w:ilvl w:val="0"/>
          <w:numId w:val="74"/>
        </w:numPr>
      </w:pPr>
      <w:r>
        <w:t>The Child Support garnishee and Child Support deduction YTD amounts stored in the payroll system must be reported, regardless of the period within the financial year</w:t>
      </w:r>
      <w:r w:rsidR="00BF057C">
        <w:t xml:space="preserve"> when the payer transitions to Child Support reporting.</w:t>
      </w:r>
    </w:p>
    <w:p w14:paraId="1710A740" w14:textId="068143CC" w:rsidR="00BF057C" w:rsidRDefault="00966770" w:rsidP="004E1335">
      <w:pPr>
        <w:pStyle w:val="ListNumber"/>
      </w:pPr>
      <w:r>
        <w:t xml:space="preserve">When the payer transitions to Child Support reporting </w:t>
      </w:r>
      <w:r w:rsidR="00D97D8A">
        <w:t>via the pay event 2020 service</w:t>
      </w:r>
      <w:r>
        <w:t>, this</w:t>
      </w:r>
      <w:r w:rsidR="00D97D8A">
        <w:t xml:space="preserve"> must be accompanied by the existing </w:t>
      </w:r>
      <w:r w:rsidR="00A76031">
        <w:t xml:space="preserve">Child </w:t>
      </w:r>
      <w:r w:rsidR="00AB0A28">
        <w:t>S</w:t>
      </w:r>
      <w:r w:rsidR="00A76031">
        <w:t xml:space="preserve">upport deductions report for </w:t>
      </w:r>
      <w:proofErr w:type="gramStart"/>
      <w:r w:rsidR="00A76031">
        <w:t>employers</w:t>
      </w:r>
      <w:proofErr w:type="gramEnd"/>
      <w:r w:rsidR="00A76031">
        <w:t xml:space="preserve"> form (CS4964) for the period amounts of </w:t>
      </w:r>
      <w:r>
        <w:t>this first report</w:t>
      </w:r>
      <w:r w:rsidR="00A76031">
        <w:t>.</w:t>
      </w:r>
      <w:r w:rsidR="00FA5C71">
        <w:t xml:space="preserve"> This is required to </w:t>
      </w:r>
      <w:r w:rsidR="004301F7">
        <w:t xml:space="preserve">enable Child Support to </w:t>
      </w:r>
      <w:r w:rsidR="00BE66EF">
        <w:t>calculate</w:t>
      </w:r>
      <w:r w:rsidR="004301F7">
        <w:t xml:space="preserve"> </w:t>
      </w:r>
      <w:r w:rsidR="00703728">
        <w:t xml:space="preserve">the initial </w:t>
      </w:r>
      <w:r w:rsidR="00FA5C71">
        <w:t>period amounts per payee</w:t>
      </w:r>
      <w:r w:rsidR="00703728">
        <w:t>.</w:t>
      </w:r>
    </w:p>
    <w:p w14:paraId="3659E625" w14:textId="220D402B" w:rsidR="00086C06" w:rsidRPr="00BC1204" w:rsidRDefault="0016072F">
      <w:pPr>
        <w:pStyle w:val="Cross-Reference"/>
        <w:rPr>
          <w:rStyle w:val="Hyperlink"/>
          <w:color w:val="auto"/>
          <w:u w:val="none"/>
        </w:rPr>
      </w:pPr>
      <w:r>
        <w:t>Refer to the ATO Guidance Note</w:t>
      </w:r>
      <w:r w:rsidR="00D85365">
        <w:t xml:space="preserve"> on </w:t>
      </w:r>
      <w:hyperlink r:id="rId155" w:history="1">
        <w:r w:rsidR="00D85365" w:rsidRPr="00CD49C0">
          <w:rPr>
            <w:rStyle w:val="Hyperlink"/>
          </w:rPr>
          <w:t>Transition</w:t>
        </w:r>
      </w:hyperlink>
      <w:r w:rsidR="005F6D6C">
        <w:rPr>
          <w:rStyle w:val="Hyperlink"/>
        </w:rPr>
        <w:t>.</w:t>
      </w:r>
    </w:p>
    <w:p w14:paraId="08E4F360" w14:textId="570DF455" w:rsidR="00735934" w:rsidRDefault="00735934" w:rsidP="00735934"/>
    <w:p w14:paraId="3FE62B44" w14:textId="28B291EF" w:rsidR="00735934" w:rsidRDefault="009F775E" w:rsidP="009F775E">
      <w:pPr>
        <w:pStyle w:val="Heading2"/>
      </w:pPr>
      <w:bookmarkStart w:id="1404" w:name="_Transitioning_to_Qualifying"/>
      <w:bookmarkStart w:id="1405" w:name="_Ref237533044"/>
      <w:bookmarkStart w:id="1406" w:name="_Ref237533047"/>
      <w:bookmarkStart w:id="1407" w:name="_Toc238031978"/>
      <w:bookmarkEnd w:id="1404"/>
      <w:r>
        <w:lastRenderedPageBreak/>
        <w:t xml:space="preserve">Commencing Qualifying Earnings </w:t>
      </w:r>
      <w:r w:rsidR="001531EC">
        <w:t>R</w:t>
      </w:r>
      <w:r>
        <w:t>eporting</w:t>
      </w:r>
      <w:bookmarkEnd w:id="1405"/>
      <w:bookmarkEnd w:id="1406"/>
      <w:bookmarkEnd w:id="1407"/>
    </w:p>
    <w:p w14:paraId="2EB1CD2A" w14:textId="77777777" w:rsidR="004A765B" w:rsidRDefault="004A765B" w:rsidP="00735934">
      <w:pPr>
        <w:spacing w:after="120" w:line="259" w:lineRule="auto"/>
        <w:contextualSpacing w:val="0"/>
        <w:rPr>
          <w:rFonts w:ascii="Arial" w:eastAsia="Aptos" w:hAnsi="Arial" w:cs="Arial"/>
          <w:color w:val="auto"/>
          <w:kern w:val="2"/>
          <w:sz w:val="20"/>
          <w:lang w:eastAsia="en-US"/>
          <w14:ligatures w14:val="standardContextual"/>
        </w:rPr>
      </w:pPr>
    </w:p>
    <w:p w14:paraId="37EC06AC" w14:textId="39921952" w:rsidR="00735934" w:rsidRPr="00BC1204" w:rsidRDefault="004A765B" w:rsidP="00735934">
      <w:pPr>
        <w:spacing w:after="120" w:line="259" w:lineRule="auto"/>
        <w:contextualSpacing w:val="0"/>
        <w:rPr>
          <w:rFonts w:ascii="Arial" w:eastAsia="Aptos" w:hAnsi="Arial" w:cs="Arial"/>
          <w:color w:val="auto"/>
          <w:kern w:val="2"/>
          <w:sz w:val="20"/>
          <w:lang w:eastAsia="en-US"/>
          <w14:ligatures w14:val="standardContextual"/>
        </w:rPr>
      </w:pPr>
      <w:r w:rsidRPr="005A63E3">
        <w:rPr>
          <w:rFonts w:ascii="Arial" w:eastAsia="Aptos" w:hAnsi="Arial" w:cs="Arial"/>
          <w:b/>
          <w:bCs/>
          <w:color w:val="auto"/>
          <w:kern w:val="2"/>
          <w:sz w:val="20"/>
          <w:lang w:eastAsia="en-US"/>
          <w14:ligatures w14:val="standardContextual"/>
        </w:rPr>
        <w:t>1 July 202</w:t>
      </w:r>
      <w:r>
        <w:rPr>
          <w:rFonts w:ascii="Arial" w:eastAsia="Aptos" w:hAnsi="Arial" w:cs="Arial"/>
          <w:b/>
          <w:bCs/>
          <w:color w:val="auto"/>
          <w:kern w:val="2"/>
          <w:sz w:val="20"/>
          <w:lang w:eastAsia="en-US"/>
          <w14:ligatures w14:val="standardContextual"/>
        </w:rPr>
        <w:t>6 onwards</w:t>
      </w:r>
    </w:p>
    <w:p w14:paraId="52ED6172" w14:textId="77777777" w:rsidR="008C2A7C" w:rsidRPr="005A63E3" w:rsidRDefault="008C2A7C" w:rsidP="008C2A7C">
      <w:pPr>
        <w:pStyle w:val="NormalWeb"/>
        <w:pBdr>
          <w:top w:val="single" w:sz="4" w:space="1" w:color="auto"/>
          <w:left w:val="single" w:sz="4" w:space="4" w:color="auto"/>
          <w:bottom w:val="single" w:sz="4" w:space="1" w:color="auto"/>
          <w:right w:val="single" w:sz="4" w:space="4" w:color="auto"/>
        </w:pBdr>
        <w:shd w:val="clear" w:color="auto" w:fill="D4EAF3" w:themeFill="accent1" w:themeFillTint="33"/>
        <w:spacing w:after="0" w:afterAutospacing="0"/>
        <w:rPr>
          <w:rFonts w:ascii="Arial" w:hAnsi="Arial" w:cs="Arial"/>
          <w:b/>
          <w:bCs/>
          <w:sz w:val="20"/>
          <w:szCs w:val="20"/>
        </w:rPr>
      </w:pPr>
      <w:r w:rsidRPr="005A63E3">
        <w:rPr>
          <w:rFonts w:ascii="Arial" w:hAnsi="Arial" w:cs="Arial"/>
          <w:b/>
          <w:bCs/>
          <w:sz w:val="20"/>
          <w:szCs w:val="20"/>
        </w:rPr>
        <w:t>Compliance note</w:t>
      </w:r>
    </w:p>
    <w:p w14:paraId="77C03DB5" w14:textId="2CE3D70B" w:rsidR="008C2A7C" w:rsidRPr="005A63E3" w:rsidRDefault="008C2A7C" w:rsidP="008C2A7C">
      <w:pPr>
        <w:pStyle w:val="NormalWeb"/>
        <w:pBdr>
          <w:top w:val="single" w:sz="4" w:space="1" w:color="auto"/>
          <w:left w:val="single" w:sz="4" w:space="4" w:color="auto"/>
          <w:bottom w:val="single" w:sz="4" w:space="1" w:color="auto"/>
          <w:right w:val="single" w:sz="4" w:space="4" w:color="auto"/>
        </w:pBdr>
        <w:shd w:val="clear" w:color="auto" w:fill="D4EAF3" w:themeFill="accent1" w:themeFillTint="33"/>
        <w:spacing w:before="0" w:beforeAutospacing="0"/>
        <w:rPr>
          <w:rFonts w:ascii="Arial" w:eastAsiaTheme="minorHAnsi" w:hAnsi="Arial" w:cs="Arial"/>
          <w:i/>
          <w:iCs/>
          <w:color w:val="000000" w:themeColor="text1"/>
          <w:sz w:val="20"/>
          <w:szCs w:val="20"/>
          <w:lang w:eastAsia="ja-JP"/>
        </w:rPr>
      </w:pPr>
      <w:r w:rsidRPr="005A63E3">
        <w:rPr>
          <w:rFonts w:ascii="Arial" w:eastAsiaTheme="minorHAnsi" w:hAnsi="Arial" w:cs="Arial"/>
          <w:i/>
          <w:iCs/>
          <w:color w:val="000000" w:themeColor="text1"/>
          <w:sz w:val="20"/>
          <w:szCs w:val="20"/>
          <w:lang w:eastAsia="ja-JP"/>
        </w:rPr>
        <w:t xml:space="preserve">The ATO requires employers to report both </w:t>
      </w:r>
      <w:r w:rsidR="00263A2E">
        <w:rPr>
          <w:rFonts w:ascii="Arial" w:eastAsiaTheme="minorHAnsi" w:hAnsi="Arial" w:cs="Arial"/>
          <w:i/>
          <w:iCs/>
          <w:color w:val="000000" w:themeColor="text1"/>
          <w:sz w:val="20"/>
          <w:szCs w:val="20"/>
          <w:lang w:eastAsia="ja-JP"/>
        </w:rPr>
        <w:t>q</w:t>
      </w:r>
      <w:r w:rsidRPr="005A63E3">
        <w:rPr>
          <w:rFonts w:ascii="Arial" w:eastAsiaTheme="minorHAnsi" w:hAnsi="Arial" w:cs="Arial"/>
          <w:i/>
          <w:iCs/>
          <w:color w:val="000000" w:themeColor="text1"/>
          <w:sz w:val="20"/>
          <w:szCs w:val="20"/>
          <w:lang w:eastAsia="ja-JP"/>
        </w:rPr>
        <w:t xml:space="preserve">ualifying </w:t>
      </w:r>
      <w:r w:rsidR="00263A2E">
        <w:rPr>
          <w:rFonts w:ascii="Arial" w:eastAsiaTheme="minorHAnsi" w:hAnsi="Arial" w:cs="Arial"/>
          <w:i/>
          <w:iCs/>
          <w:color w:val="000000" w:themeColor="text1"/>
          <w:sz w:val="20"/>
          <w:szCs w:val="20"/>
          <w:lang w:eastAsia="ja-JP"/>
        </w:rPr>
        <w:t>e</w:t>
      </w:r>
      <w:r w:rsidRPr="005A63E3">
        <w:rPr>
          <w:rFonts w:ascii="Arial" w:eastAsiaTheme="minorHAnsi" w:hAnsi="Arial" w:cs="Arial"/>
          <w:i/>
          <w:iCs/>
          <w:color w:val="000000" w:themeColor="text1"/>
          <w:sz w:val="20"/>
          <w:szCs w:val="20"/>
          <w:lang w:eastAsia="ja-JP"/>
        </w:rPr>
        <w:t>arnings and </w:t>
      </w:r>
      <w:r w:rsidR="00B432E9">
        <w:rPr>
          <w:rFonts w:ascii="Arial" w:eastAsiaTheme="minorHAnsi" w:hAnsi="Arial" w:cs="Arial"/>
          <w:i/>
          <w:iCs/>
          <w:color w:val="000000" w:themeColor="text1"/>
          <w:sz w:val="20"/>
          <w:szCs w:val="20"/>
          <w:lang w:eastAsia="ja-JP"/>
        </w:rPr>
        <w:t>s</w:t>
      </w:r>
      <w:r w:rsidRPr="005A63E3">
        <w:rPr>
          <w:rFonts w:ascii="Arial" w:eastAsiaTheme="minorHAnsi" w:hAnsi="Arial" w:cs="Arial"/>
          <w:i/>
          <w:iCs/>
          <w:color w:val="000000" w:themeColor="text1"/>
          <w:sz w:val="20"/>
          <w:szCs w:val="20"/>
          <w:lang w:eastAsia="ja-JP"/>
        </w:rPr>
        <w:t xml:space="preserve">uperannuation </w:t>
      </w:r>
      <w:r w:rsidR="00B432E9">
        <w:rPr>
          <w:rFonts w:ascii="Arial" w:eastAsiaTheme="minorHAnsi" w:hAnsi="Arial" w:cs="Arial"/>
          <w:i/>
          <w:iCs/>
          <w:color w:val="000000" w:themeColor="text1"/>
          <w:sz w:val="20"/>
          <w:szCs w:val="20"/>
          <w:lang w:eastAsia="ja-JP"/>
        </w:rPr>
        <w:t>l</w:t>
      </w:r>
      <w:r w:rsidRPr="005A63E3">
        <w:rPr>
          <w:rFonts w:ascii="Arial" w:eastAsiaTheme="minorHAnsi" w:hAnsi="Arial" w:cs="Arial"/>
          <w:i/>
          <w:iCs/>
          <w:color w:val="000000" w:themeColor="text1"/>
          <w:sz w:val="20"/>
          <w:szCs w:val="20"/>
          <w:lang w:eastAsia="ja-JP"/>
        </w:rPr>
        <w:t xml:space="preserve">iability for payment dates from 1 July 2026 onwards. DSPs are expected to have products ready to enable their clients to start reporting from 1 July 2026. Recognising that some employers may need some additional time, the ATO will not implement validation rules to reject STP lodgements which don't meet the new requirements until 1 July 2027. The ATO may still contact employers during the 2026-27 financial year who are not meeting the new reporting </w:t>
      </w:r>
      <w:proofErr w:type="gramStart"/>
      <w:r w:rsidRPr="005A63E3">
        <w:rPr>
          <w:rFonts w:ascii="Arial" w:eastAsiaTheme="minorHAnsi" w:hAnsi="Arial" w:cs="Arial"/>
          <w:i/>
          <w:iCs/>
          <w:color w:val="000000" w:themeColor="text1"/>
          <w:sz w:val="20"/>
          <w:szCs w:val="20"/>
          <w:lang w:eastAsia="ja-JP"/>
        </w:rPr>
        <w:t>requirements</w:t>
      </w:r>
      <w:proofErr w:type="gramEnd"/>
      <w:r w:rsidRPr="005A63E3">
        <w:rPr>
          <w:rFonts w:ascii="Arial" w:eastAsiaTheme="minorHAnsi" w:hAnsi="Arial" w:cs="Arial"/>
          <w:i/>
          <w:iCs/>
          <w:color w:val="000000" w:themeColor="text1"/>
          <w:sz w:val="20"/>
          <w:szCs w:val="20"/>
          <w:lang w:eastAsia="ja-JP"/>
        </w:rPr>
        <w:t xml:space="preserve"> and they could be subject to </w:t>
      </w:r>
      <w:r w:rsidR="00373023">
        <w:rPr>
          <w:rFonts w:ascii="Arial" w:eastAsiaTheme="minorHAnsi" w:hAnsi="Arial" w:cs="Arial"/>
          <w:i/>
          <w:iCs/>
          <w:color w:val="000000" w:themeColor="text1"/>
          <w:sz w:val="20"/>
          <w:szCs w:val="20"/>
          <w:lang w:eastAsia="ja-JP"/>
        </w:rPr>
        <w:t>comp</w:t>
      </w:r>
      <w:r w:rsidR="006E771F">
        <w:rPr>
          <w:rFonts w:ascii="Arial" w:eastAsiaTheme="minorHAnsi" w:hAnsi="Arial" w:cs="Arial"/>
          <w:i/>
          <w:iCs/>
          <w:color w:val="000000" w:themeColor="text1"/>
          <w:sz w:val="20"/>
          <w:szCs w:val="20"/>
          <w:lang w:eastAsia="ja-JP"/>
        </w:rPr>
        <w:t>liance action</w:t>
      </w:r>
      <w:r w:rsidRPr="005A63E3">
        <w:rPr>
          <w:rFonts w:ascii="Arial" w:eastAsiaTheme="minorHAnsi" w:hAnsi="Arial" w:cs="Arial"/>
          <w:i/>
          <w:iCs/>
          <w:color w:val="000000" w:themeColor="text1"/>
          <w:sz w:val="20"/>
          <w:szCs w:val="20"/>
          <w:lang w:eastAsia="ja-JP"/>
        </w:rPr>
        <w:t xml:space="preserve"> if they have not made a genuine effort to commence reporting </w:t>
      </w:r>
      <w:r w:rsidR="0031662F">
        <w:rPr>
          <w:rFonts w:ascii="Arial" w:eastAsiaTheme="minorHAnsi" w:hAnsi="Arial" w:cs="Arial"/>
          <w:i/>
          <w:iCs/>
          <w:color w:val="000000" w:themeColor="text1"/>
          <w:sz w:val="20"/>
          <w:szCs w:val="20"/>
          <w:lang w:eastAsia="ja-JP"/>
        </w:rPr>
        <w:t>q</w:t>
      </w:r>
      <w:r w:rsidRPr="005A63E3">
        <w:rPr>
          <w:rFonts w:ascii="Arial" w:eastAsiaTheme="minorHAnsi" w:hAnsi="Arial" w:cs="Arial"/>
          <w:i/>
          <w:iCs/>
          <w:color w:val="000000" w:themeColor="text1"/>
          <w:sz w:val="20"/>
          <w:szCs w:val="20"/>
          <w:lang w:eastAsia="ja-JP"/>
        </w:rPr>
        <w:t xml:space="preserve">ualifying </w:t>
      </w:r>
      <w:r w:rsidR="0031662F">
        <w:rPr>
          <w:rFonts w:ascii="Arial" w:eastAsiaTheme="minorHAnsi" w:hAnsi="Arial" w:cs="Arial"/>
          <w:i/>
          <w:iCs/>
          <w:color w:val="000000" w:themeColor="text1"/>
          <w:sz w:val="20"/>
          <w:szCs w:val="20"/>
          <w:lang w:eastAsia="ja-JP"/>
        </w:rPr>
        <w:t>e</w:t>
      </w:r>
      <w:r w:rsidRPr="005A63E3">
        <w:rPr>
          <w:rFonts w:ascii="Arial" w:eastAsiaTheme="minorHAnsi" w:hAnsi="Arial" w:cs="Arial"/>
          <w:i/>
          <w:iCs/>
          <w:color w:val="000000" w:themeColor="text1"/>
          <w:sz w:val="20"/>
          <w:szCs w:val="20"/>
          <w:lang w:eastAsia="ja-JP"/>
        </w:rPr>
        <w:t xml:space="preserve">arnings and </w:t>
      </w:r>
      <w:r w:rsidR="0031662F">
        <w:rPr>
          <w:rFonts w:ascii="Arial" w:eastAsiaTheme="minorHAnsi" w:hAnsi="Arial" w:cs="Arial"/>
          <w:i/>
          <w:iCs/>
          <w:color w:val="000000" w:themeColor="text1"/>
          <w:sz w:val="20"/>
          <w:szCs w:val="20"/>
          <w:lang w:eastAsia="ja-JP"/>
        </w:rPr>
        <w:t>s</w:t>
      </w:r>
      <w:r w:rsidRPr="005A63E3">
        <w:rPr>
          <w:rFonts w:ascii="Arial" w:eastAsiaTheme="minorHAnsi" w:hAnsi="Arial" w:cs="Arial"/>
          <w:i/>
          <w:iCs/>
          <w:color w:val="000000" w:themeColor="text1"/>
          <w:sz w:val="20"/>
          <w:szCs w:val="20"/>
          <w:lang w:eastAsia="ja-JP"/>
        </w:rPr>
        <w:t xml:space="preserve">uper </w:t>
      </w:r>
      <w:r w:rsidR="0031662F">
        <w:rPr>
          <w:rFonts w:ascii="Arial" w:eastAsiaTheme="minorHAnsi" w:hAnsi="Arial" w:cs="Arial"/>
          <w:i/>
          <w:iCs/>
          <w:color w:val="000000" w:themeColor="text1"/>
          <w:sz w:val="20"/>
          <w:szCs w:val="20"/>
          <w:lang w:eastAsia="ja-JP"/>
        </w:rPr>
        <w:t>l</w:t>
      </w:r>
      <w:r w:rsidRPr="005A63E3">
        <w:rPr>
          <w:rFonts w:ascii="Arial" w:eastAsiaTheme="minorHAnsi" w:hAnsi="Arial" w:cs="Arial"/>
          <w:i/>
          <w:iCs/>
          <w:color w:val="000000" w:themeColor="text1"/>
          <w:sz w:val="20"/>
          <w:szCs w:val="20"/>
          <w:lang w:eastAsia="ja-JP"/>
        </w:rPr>
        <w:t>iability.</w:t>
      </w:r>
    </w:p>
    <w:p w14:paraId="07BB9992" w14:textId="3B72AB1A" w:rsidR="00A772FC" w:rsidRPr="00BC1204" w:rsidRDefault="004732C6" w:rsidP="00735934">
      <w:pPr>
        <w:spacing w:after="120" w:line="259" w:lineRule="auto"/>
        <w:contextualSpacing w:val="0"/>
        <w:rPr>
          <w:rFonts w:ascii="Arial" w:eastAsia="Aptos" w:hAnsi="Arial" w:cs="Arial"/>
          <w:color w:val="auto"/>
          <w:kern w:val="2"/>
          <w:sz w:val="20"/>
          <w:lang w:eastAsia="en-US"/>
          <w14:ligatures w14:val="standardContextual"/>
        </w:rPr>
      </w:pPr>
      <w:r>
        <w:rPr>
          <w:rFonts w:ascii="Arial" w:eastAsia="Aptos" w:hAnsi="Arial" w:cs="Arial"/>
          <w:color w:val="auto"/>
          <w:sz w:val="20"/>
          <w:lang w:eastAsia="en-US"/>
        </w:rPr>
        <w:t xml:space="preserve">Payers should make every effort </w:t>
      </w:r>
      <w:r w:rsidR="008C46EC">
        <w:rPr>
          <w:rFonts w:ascii="Arial" w:eastAsia="Aptos" w:hAnsi="Arial" w:cs="Arial"/>
          <w:color w:val="auto"/>
          <w:sz w:val="20"/>
          <w:lang w:eastAsia="en-US"/>
        </w:rPr>
        <w:t xml:space="preserve">to report </w:t>
      </w:r>
      <w:r w:rsidR="00B51190">
        <w:rPr>
          <w:rFonts w:ascii="Arial" w:eastAsia="Aptos" w:hAnsi="Arial" w:cs="Arial"/>
          <w:color w:val="auto"/>
          <w:sz w:val="20"/>
          <w:lang w:eastAsia="en-US"/>
        </w:rPr>
        <w:t>q</w:t>
      </w:r>
      <w:r w:rsidR="008C46EC">
        <w:rPr>
          <w:rFonts w:ascii="Arial" w:eastAsia="Aptos" w:hAnsi="Arial" w:cs="Arial"/>
          <w:color w:val="auto"/>
          <w:sz w:val="20"/>
          <w:lang w:eastAsia="en-US"/>
        </w:rPr>
        <w:t xml:space="preserve">ualifying </w:t>
      </w:r>
      <w:r w:rsidR="00B51190">
        <w:rPr>
          <w:rFonts w:ascii="Arial" w:eastAsia="Aptos" w:hAnsi="Arial" w:cs="Arial"/>
          <w:color w:val="auto"/>
          <w:sz w:val="20"/>
          <w:lang w:eastAsia="en-US"/>
        </w:rPr>
        <w:t>e</w:t>
      </w:r>
      <w:r w:rsidR="008C46EC">
        <w:rPr>
          <w:rFonts w:ascii="Arial" w:eastAsia="Aptos" w:hAnsi="Arial" w:cs="Arial"/>
          <w:color w:val="auto"/>
          <w:sz w:val="20"/>
          <w:lang w:eastAsia="en-US"/>
        </w:rPr>
        <w:t xml:space="preserve">arnings (Q) and </w:t>
      </w:r>
      <w:r w:rsidR="00B51190">
        <w:rPr>
          <w:rFonts w:ascii="Arial" w:eastAsia="Aptos" w:hAnsi="Arial" w:cs="Arial"/>
          <w:color w:val="auto"/>
          <w:sz w:val="20"/>
          <w:lang w:eastAsia="en-US"/>
        </w:rPr>
        <w:t>s</w:t>
      </w:r>
      <w:r w:rsidR="008C46EC">
        <w:rPr>
          <w:rFonts w:ascii="Arial" w:eastAsia="Aptos" w:hAnsi="Arial" w:cs="Arial"/>
          <w:color w:val="auto"/>
          <w:sz w:val="20"/>
          <w:lang w:eastAsia="en-US"/>
        </w:rPr>
        <w:t>uper</w:t>
      </w:r>
      <w:r w:rsidR="00C42810">
        <w:rPr>
          <w:rFonts w:ascii="Arial" w:eastAsia="Aptos" w:hAnsi="Arial" w:cs="Arial"/>
          <w:color w:val="auto"/>
          <w:sz w:val="20"/>
          <w:lang w:eastAsia="en-US"/>
        </w:rPr>
        <w:t>annuation</w:t>
      </w:r>
      <w:r w:rsidR="008C46EC">
        <w:rPr>
          <w:rFonts w:ascii="Arial" w:eastAsia="Aptos" w:hAnsi="Arial" w:cs="Arial"/>
          <w:color w:val="auto"/>
          <w:sz w:val="20"/>
          <w:lang w:eastAsia="en-US"/>
        </w:rPr>
        <w:t xml:space="preserve"> </w:t>
      </w:r>
      <w:r w:rsidR="00B51190">
        <w:rPr>
          <w:rFonts w:ascii="Arial" w:eastAsia="Aptos" w:hAnsi="Arial" w:cs="Arial"/>
          <w:color w:val="auto"/>
          <w:sz w:val="20"/>
          <w:lang w:eastAsia="en-US"/>
        </w:rPr>
        <w:t>l</w:t>
      </w:r>
      <w:r w:rsidR="008C46EC">
        <w:rPr>
          <w:rFonts w:ascii="Arial" w:eastAsia="Aptos" w:hAnsi="Arial" w:cs="Arial"/>
          <w:color w:val="auto"/>
          <w:sz w:val="20"/>
          <w:lang w:eastAsia="en-US"/>
        </w:rPr>
        <w:t xml:space="preserve">iability (L) for payment dates post-30 June 2026. </w:t>
      </w:r>
      <w:r w:rsidR="00A772FC">
        <w:rPr>
          <w:rFonts w:ascii="Arial" w:eastAsia="Aptos" w:hAnsi="Arial" w:cs="Arial"/>
          <w:color w:val="auto"/>
          <w:sz w:val="20"/>
          <w:lang w:eastAsia="en-US"/>
        </w:rPr>
        <w:t xml:space="preserve">Where a payer </w:t>
      </w:r>
      <w:r w:rsidR="002B5E7B">
        <w:rPr>
          <w:rFonts w:ascii="Arial" w:eastAsia="Aptos" w:hAnsi="Arial" w:cs="Arial"/>
          <w:color w:val="auto"/>
          <w:sz w:val="20"/>
          <w:lang w:eastAsia="en-US"/>
        </w:rPr>
        <w:t>cannot</w:t>
      </w:r>
      <w:r w:rsidR="003C35D6">
        <w:rPr>
          <w:rFonts w:ascii="Arial" w:eastAsia="Aptos" w:hAnsi="Arial" w:cs="Arial"/>
          <w:color w:val="auto"/>
          <w:sz w:val="20"/>
          <w:lang w:eastAsia="en-US"/>
        </w:rPr>
        <w:t xml:space="preserve"> report quali</w:t>
      </w:r>
      <w:r w:rsidR="003275EF">
        <w:rPr>
          <w:rFonts w:ascii="Arial" w:eastAsia="Aptos" w:hAnsi="Arial" w:cs="Arial"/>
          <w:color w:val="auto"/>
          <w:sz w:val="20"/>
          <w:lang w:eastAsia="en-US"/>
        </w:rPr>
        <w:t>fying earnings</w:t>
      </w:r>
      <w:r w:rsidR="00A772FC">
        <w:rPr>
          <w:rFonts w:ascii="Arial" w:eastAsia="Aptos" w:hAnsi="Arial" w:cs="Arial"/>
          <w:color w:val="auto"/>
          <w:sz w:val="20"/>
          <w:lang w:eastAsia="en-US"/>
        </w:rPr>
        <w:t xml:space="preserve">, the ATO will accept STP </w:t>
      </w:r>
      <w:proofErr w:type="spellStart"/>
      <w:r w:rsidR="00A772FC">
        <w:rPr>
          <w:rFonts w:ascii="Arial" w:eastAsia="Aptos" w:hAnsi="Arial" w:cs="Arial"/>
          <w:color w:val="auto"/>
          <w:sz w:val="20"/>
          <w:lang w:eastAsia="en-US"/>
        </w:rPr>
        <w:t>lodgments</w:t>
      </w:r>
      <w:proofErr w:type="spellEnd"/>
      <w:r w:rsidR="00A772FC">
        <w:rPr>
          <w:rFonts w:ascii="Arial" w:eastAsia="Aptos" w:hAnsi="Arial" w:cs="Arial"/>
          <w:color w:val="auto"/>
          <w:sz w:val="20"/>
          <w:lang w:eastAsia="en-US"/>
        </w:rPr>
        <w:t xml:space="preserve"> </w:t>
      </w:r>
      <w:r w:rsidR="002960A5">
        <w:rPr>
          <w:rFonts w:ascii="Arial" w:eastAsia="Aptos" w:hAnsi="Arial" w:cs="Arial"/>
          <w:color w:val="auto"/>
          <w:sz w:val="20"/>
          <w:lang w:eastAsia="en-US"/>
        </w:rPr>
        <w:t xml:space="preserve">with </w:t>
      </w:r>
      <w:r w:rsidR="00B51190">
        <w:rPr>
          <w:rFonts w:ascii="Arial" w:eastAsia="Aptos" w:hAnsi="Arial" w:cs="Arial"/>
          <w:color w:val="auto"/>
          <w:sz w:val="20"/>
          <w:lang w:eastAsia="en-US"/>
        </w:rPr>
        <w:t>o</w:t>
      </w:r>
      <w:r w:rsidR="00BD4CED">
        <w:rPr>
          <w:rFonts w:ascii="Arial" w:eastAsia="Aptos" w:hAnsi="Arial" w:cs="Arial"/>
          <w:color w:val="auto"/>
          <w:sz w:val="20"/>
          <w:lang w:eastAsia="en-US"/>
        </w:rPr>
        <w:t xml:space="preserve">rdinary </w:t>
      </w:r>
      <w:r w:rsidR="00B51190">
        <w:rPr>
          <w:rFonts w:ascii="Arial" w:eastAsia="Aptos" w:hAnsi="Arial" w:cs="Arial"/>
          <w:color w:val="auto"/>
          <w:sz w:val="20"/>
          <w:lang w:eastAsia="en-US"/>
        </w:rPr>
        <w:t>t</w:t>
      </w:r>
      <w:r w:rsidR="00BD4CED">
        <w:rPr>
          <w:rFonts w:ascii="Arial" w:eastAsia="Aptos" w:hAnsi="Arial" w:cs="Arial"/>
          <w:color w:val="auto"/>
          <w:sz w:val="20"/>
          <w:lang w:eastAsia="en-US"/>
        </w:rPr>
        <w:t xml:space="preserve">ime </w:t>
      </w:r>
      <w:r w:rsidR="00B51190">
        <w:rPr>
          <w:rFonts w:ascii="Arial" w:eastAsia="Aptos" w:hAnsi="Arial" w:cs="Arial"/>
          <w:color w:val="auto"/>
          <w:sz w:val="20"/>
          <w:lang w:eastAsia="en-US"/>
        </w:rPr>
        <w:t>e</w:t>
      </w:r>
      <w:r w:rsidR="00BD4CED">
        <w:rPr>
          <w:rFonts w:ascii="Arial" w:eastAsia="Aptos" w:hAnsi="Arial" w:cs="Arial"/>
          <w:color w:val="auto"/>
          <w:sz w:val="20"/>
          <w:lang w:eastAsia="en-US"/>
        </w:rPr>
        <w:t xml:space="preserve">arnings (O), </w:t>
      </w:r>
      <w:r w:rsidR="00B51190">
        <w:rPr>
          <w:rFonts w:ascii="Arial" w:eastAsia="Aptos" w:hAnsi="Arial" w:cs="Arial"/>
          <w:color w:val="auto"/>
          <w:sz w:val="20"/>
          <w:lang w:eastAsia="en-US"/>
        </w:rPr>
        <w:t>s</w:t>
      </w:r>
      <w:r w:rsidR="00BD4CED">
        <w:rPr>
          <w:rFonts w:ascii="Arial" w:eastAsia="Aptos" w:hAnsi="Arial" w:cs="Arial"/>
          <w:color w:val="auto"/>
          <w:sz w:val="20"/>
          <w:lang w:eastAsia="en-US"/>
        </w:rPr>
        <w:t>uper</w:t>
      </w:r>
      <w:r w:rsidR="00C42810">
        <w:rPr>
          <w:rFonts w:ascii="Arial" w:eastAsia="Aptos" w:hAnsi="Arial" w:cs="Arial"/>
          <w:color w:val="auto"/>
          <w:sz w:val="20"/>
          <w:lang w:eastAsia="en-US"/>
        </w:rPr>
        <w:t>annuation</w:t>
      </w:r>
      <w:r w:rsidR="00BD4CED">
        <w:rPr>
          <w:rFonts w:ascii="Arial" w:eastAsia="Aptos" w:hAnsi="Arial" w:cs="Arial"/>
          <w:color w:val="auto"/>
          <w:sz w:val="20"/>
          <w:lang w:eastAsia="en-US"/>
        </w:rPr>
        <w:t xml:space="preserve"> </w:t>
      </w:r>
      <w:r w:rsidR="00B51190">
        <w:rPr>
          <w:rFonts w:ascii="Arial" w:eastAsia="Aptos" w:hAnsi="Arial" w:cs="Arial"/>
          <w:color w:val="auto"/>
          <w:sz w:val="20"/>
          <w:lang w:eastAsia="en-US"/>
        </w:rPr>
        <w:t>l</w:t>
      </w:r>
      <w:r w:rsidR="00BD4CED">
        <w:rPr>
          <w:rFonts w:ascii="Arial" w:eastAsia="Aptos" w:hAnsi="Arial" w:cs="Arial"/>
          <w:color w:val="auto"/>
          <w:sz w:val="20"/>
          <w:lang w:eastAsia="en-US"/>
        </w:rPr>
        <w:t>iability (L) or both</w:t>
      </w:r>
      <w:r w:rsidR="00534DF8">
        <w:rPr>
          <w:rFonts w:ascii="Arial" w:eastAsia="Aptos" w:hAnsi="Arial" w:cs="Arial"/>
          <w:color w:val="auto"/>
          <w:sz w:val="20"/>
          <w:lang w:eastAsia="en-US"/>
        </w:rPr>
        <w:t xml:space="preserve"> </w:t>
      </w:r>
      <w:r w:rsidR="000C1621">
        <w:rPr>
          <w:rFonts w:ascii="Arial" w:eastAsia="Aptos" w:hAnsi="Arial" w:cs="Arial"/>
          <w:color w:val="auto"/>
          <w:sz w:val="20"/>
          <w:lang w:eastAsia="en-US"/>
        </w:rPr>
        <w:t>for payment dates pre-1 July 2027</w:t>
      </w:r>
      <w:r w:rsidR="00BD4CED">
        <w:rPr>
          <w:rFonts w:ascii="Arial" w:eastAsia="Aptos" w:hAnsi="Arial" w:cs="Arial"/>
          <w:color w:val="auto"/>
          <w:sz w:val="20"/>
          <w:lang w:eastAsia="en-US"/>
        </w:rPr>
        <w:t>.</w:t>
      </w:r>
    </w:p>
    <w:p w14:paraId="12CE8DFD" w14:textId="11D22BF8" w:rsidR="00534DF8" w:rsidRDefault="00735934" w:rsidP="0007218A">
      <w:pPr>
        <w:spacing w:after="120" w:line="259" w:lineRule="auto"/>
        <w:contextualSpacing w:val="0"/>
        <w:rPr>
          <w:rFonts w:ascii="Arial" w:eastAsia="Aptos" w:hAnsi="Arial" w:cs="Arial"/>
          <w:color w:val="auto"/>
          <w:kern w:val="2"/>
          <w:sz w:val="20"/>
          <w:lang w:eastAsia="en-US"/>
          <w14:ligatures w14:val="standardContextual"/>
        </w:rPr>
      </w:pPr>
      <w:r w:rsidRPr="00BC1204">
        <w:rPr>
          <w:rFonts w:ascii="Arial" w:eastAsia="Aptos" w:hAnsi="Arial" w:cs="Arial"/>
          <w:color w:val="auto"/>
          <w:kern w:val="2"/>
          <w:sz w:val="20"/>
          <w:lang w:eastAsia="en-US"/>
          <w14:ligatures w14:val="standardContextual"/>
        </w:rPr>
        <w:t xml:space="preserve">Once a payer starts reporting </w:t>
      </w:r>
      <w:r w:rsidR="00B51190">
        <w:rPr>
          <w:rFonts w:ascii="Arial" w:eastAsia="Aptos" w:hAnsi="Arial" w:cs="Arial"/>
          <w:color w:val="auto"/>
          <w:kern w:val="2"/>
          <w:sz w:val="20"/>
          <w:lang w:eastAsia="en-US"/>
          <w14:ligatures w14:val="standardContextual"/>
        </w:rPr>
        <w:t>q</w:t>
      </w:r>
      <w:r w:rsidR="00661EB8">
        <w:rPr>
          <w:rFonts w:ascii="Arial" w:eastAsia="Aptos" w:hAnsi="Arial" w:cs="Arial"/>
          <w:color w:val="auto"/>
          <w:kern w:val="2"/>
          <w:sz w:val="20"/>
          <w:lang w:eastAsia="en-US"/>
          <w14:ligatures w14:val="standardContextual"/>
        </w:rPr>
        <w:t xml:space="preserve">ualifying </w:t>
      </w:r>
      <w:r w:rsidR="00B51190">
        <w:rPr>
          <w:rFonts w:ascii="Arial" w:eastAsia="Aptos" w:hAnsi="Arial" w:cs="Arial"/>
          <w:color w:val="auto"/>
          <w:kern w:val="2"/>
          <w:sz w:val="20"/>
          <w:lang w:eastAsia="en-US"/>
          <w14:ligatures w14:val="standardContextual"/>
        </w:rPr>
        <w:t>e</w:t>
      </w:r>
      <w:r w:rsidR="00661EB8">
        <w:rPr>
          <w:rFonts w:ascii="Arial" w:eastAsia="Aptos" w:hAnsi="Arial" w:cs="Arial"/>
          <w:color w:val="auto"/>
          <w:kern w:val="2"/>
          <w:sz w:val="20"/>
          <w:lang w:eastAsia="en-US"/>
          <w14:ligatures w14:val="standardContextual"/>
        </w:rPr>
        <w:t>arnings</w:t>
      </w:r>
      <w:r w:rsidR="00726350">
        <w:rPr>
          <w:rFonts w:ascii="Arial" w:eastAsia="Aptos" w:hAnsi="Arial" w:cs="Arial"/>
          <w:color w:val="auto"/>
          <w:kern w:val="2"/>
          <w:sz w:val="20"/>
          <w:lang w:eastAsia="en-US"/>
          <w14:ligatures w14:val="standardContextual"/>
        </w:rPr>
        <w:t xml:space="preserve"> (Q)</w:t>
      </w:r>
      <w:r w:rsidRPr="00BC1204">
        <w:rPr>
          <w:rFonts w:ascii="Arial" w:eastAsia="Aptos" w:hAnsi="Arial" w:cs="Arial"/>
          <w:color w:val="auto"/>
          <w:kern w:val="2"/>
          <w:sz w:val="20"/>
          <w:lang w:eastAsia="en-US"/>
          <w14:ligatures w14:val="standardContextual"/>
        </w:rPr>
        <w:t xml:space="preserve">, they also must report </w:t>
      </w:r>
      <w:r w:rsidR="00B51190">
        <w:rPr>
          <w:rFonts w:ascii="Arial" w:eastAsia="Aptos" w:hAnsi="Arial" w:cs="Arial"/>
          <w:color w:val="auto"/>
          <w:kern w:val="2"/>
          <w:sz w:val="20"/>
          <w:lang w:eastAsia="en-US"/>
          <w14:ligatures w14:val="standardContextual"/>
        </w:rPr>
        <w:t>s</w:t>
      </w:r>
      <w:r w:rsidRPr="00BC1204">
        <w:rPr>
          <w:rFonts w:ascii="Arial" w:eastAsia="Aptos" w:hAnsi="Arial" w:cs="Arial"/>
          <w:color w:val="auto"/>
          <w:kern w:val="2"/>
          <w:sz w:val="20"/>
          <w:lang w:eastAsia="en-US"/>
          <w14:ligatures w14:val="standardContextual"/>
        </w:rPr>
        <w:t>uper</w:t>
      </w:r>
      <w:r w:rsidR="00C42810">
        <w:rPr>
          <w:rFonts w:ascii="Arial" w:eastAsia="Aptos" w:hAnsi="Arial" w:cs="Arial"/>
          <w:color w:val="auto"/>
          <w:kern w:val="2"/>
          <w:sz w:val="20"/>
          <w:lang w:eastAsia="en-US"/>
          <w14:ligatures w14:val="standardContextual"/>
        </w:rPr>
        <w:t>annuation</w:t>
      </w:r>
      <w:r w:rsidRPr="00BC1204">
        <w:rPr>
          <w:rFonts w:ascii="Arial" w:eastAsia="Aptos" w:hAnsi="Arial" w:cs="Arial"/>
          <w:color w:val="auto"/>
          <w:kern w:val="2"/>
          <w:sz w:val="20"/>
          <w:lang w:eastAsia="en-US"/>
          <w14:ligatures w14:val="standardContextual"/>
        </w:rPr>
        <w:t xml:space="preserve"> </w:t>
      </w:r>
      <w:r w:rsidR="00B51190">
        <w:rPr>
          <w:rFonts w:ascii="Arial" w:eastAsia="Aptos" w:hAnsi="Arial" w:cs="Arial"/>
          <w:color w:val="auto"/>
          <w:kern w:val="2"/>
          <w:sz w:val="20"/>
          <w:lang w:eastAsia="en-US"/>
          <w14:ligatures w14:val="standardContextual"/>
        </w:rPr>
        <w:t>l</w:t>
      </w:r>
      <w:r w:rsidRPr="00BC1204">
        <w:rPr>
          <w:rFonts w:ascii="Arial" w:eastAsia="Aptos" w:hAnsi="Arial" w:cs="Arial"/>
          <w:color w:val="auto"/>
          <w:kern w:val="2"/>
          <w:sz w:val="20"/>
          <w:lang w:eastAsia="en-US"/>
          <w14:ligatures w14:val="standardContextual"/>
        </w:rPr>
        <w:t>iability</w:t>
      </w:r>
      <w:r w:rsidR="00C42810">
        <w:rPr>
          <w:rFonts w:ascii="Arial" w:eastAsia="Aptos" w:hAnsi="Arial" w:cs="Arial"/>
          <w:color w:val="auto"/>
          <w:kern w:val="2"/>
          <w:sz w:val="20"/>
          <w:lang w:eastAsia="en-US"/>
          <w14:ligatures w14:val="standardContextual"/>
        </w:rPr>
        <w:t xml:space="preserve"> (L)</w:t>
      </w:r>
      <w:r w:rsidR="004725FF">
        <w:rPr>
          <w:rFonts w:ascii="Arial" w:eastAsia="Aptos" w:hAnsi="Arial" w:cs="Arial"/>
          <w:color w:val="auto"/>
          <w:kern w:val="2"/>
          <w:sz w:val="20"/>
          <w:lang w:eastAsia="en-US"/>
          <w14:ligatures w14:val="standardContextual"/>
        </w:rPr>
        <w:t xml:space="preserve">. </w:t>
      </w:r>
    </w:p>
    <w:p w14:paraId="4A201D13" w14:textId="69DBCE39" w:rsidR="00021E99" w:rsidRPr="00BC1204" w:rsidRDefault="004725FF" w:rsidP="00BC1204">
      <w:pPr>
        <w:spacing w:after="120" w:line="259" w:lineRule="auto"/>
        <w:contextualSpacing w:val="0"/>
        <w:rPr>
          <w:rFonts w:ascii="Arial" w:eastAsia="Aptos" w:hAnsi="Arial" w:cs="Arial"/>
          <w:color w:val="auto"/>
          <w:kern w:val="2"/>
          <w:sz w:val="20"/>
          <w:lang w:eastAsia="en-US"/>
          <w14:ligatures w14:val="standardContextual"/>
        </w:rPr>
      </w:pPr>
      <w:r>
        <w:rPr>
          <w:rFonts w:ascii="Arial" w:eastAsia="Aptos" w:hAnsi="Arial" w:cs="Arial"/>
          <w:color w:val="auto"/>
          <w:kern w:val="2"/>
          <w:sz w:val="20"/>
          <w:lang w:eastAsia="en-US"/>
          <w14:ligatures w14:val="standardContextual"/>
        </w:rPr>
        <w:t>Where a</w:t>
      </w:r>
      <w:r w:rsidR="00A52623" w:rsidRPr="00A52623">
        <w:rPr>
          <w:rFonts w:ascii="Arial" w:eastAsia="Aptos" w:hAnsi="Arial" w:cs="Arial"/>
          <w:color w:val="auto"/>
          <w:kern w:val="2"/>
          <w:sz w:val="20"/>
          <w:lang w:eastAsia="en-US"/>
          <w14:ligatures w14:val="standardContextual"/>
        </w:rPr>
        <w:t xml:space="preserve"> payer </w:t>
      </w:r>
      <w:r>
        <w:rPr>
          <w:rFonts w:ascii="Arial" w:eastAsia="Aptos" w:hAnsi="Arial" w:cs="Arial"/>
          <w:color w:val="auto"/>
          <w:kern w:val="2"/>
          <w:sz w:val="20"/>
          <w:lang w:eastAsia="en-US"/>
          <w14:ligatures w14:val="standardContextual"/>
        </w:rPr>
        <w:t>commences</w:t>
      </w:r>
      <w:r>
        <w:rPr>
          <w:rFonts w:ascii="Arial" w:eastAsia="Aptos" w:hAnsi="Arial" w:cs="Arial"/>
          <w:color w:val="auto"/>
          <w:sz w:val="20"/>
          <w:lang w:eastAsia="en-US"/>
        </w:rPr>
        <w:t xml:space="preserve"> r</w:t>
      </w:r>
      <w:r w:rsidR="00021E99" w:rsidRPr="002A64D1">
        <w:rPr>
          <w:rFonts w:ascii="Arial" w:eastAsia="Aptos" w:hAnsi="Arial" w:cs="Arial"/>
          <w:color w:val="auto"/>
          <w:sz w:val="20"/>
          <w:lang w:eastAsia="en-US"/>
        </w:rPr>
        <w:t xml:space="preserve">eporting </w:t>
      </w:r>
      <w:r>
        <w:rPr>
          <w:rFonts w:ascii="Arial" w:eastAsia="Aptos" w:hAnsi="Arial" w:cs="Arial"/>
          <w:color w:val="auto"/>
          <w:sz w:val="20"/>
          <w:lang w:eastAsia="en-US"/>
        </w:rPr>
        <w:t>the new requirements</w:t>
      </w:r>
      <w:r w:rsidR="00021E99" w:rsidRPr="002A64D1">
        <w:rPr>
          <w:rFonts w:ascii="Arial" w:eastAsia="Aptos" w:hAnsi="Arial" w:cs="Arial"/>
          <w:color w:val="auto"/>
          <w:sz w:val="20"/>
          <w:lang w:eastAsia="en-US"/>
        </w:rPr>
        <w:t xml:space="preserve"> mid-financial year, </w:t>
      </w:r>
      <w:r>
        <w:rPr>
          <w:rFonts w:ascii="Arial" w:eastAsia="Aptos" w:hAnsi="Arial" w:cs="Arial"/>
          <w:color w:val="auto"/>
          <w:sz w:val="20"/>
          <w:lang w:eastAsia="en-US"/>
        </w:rPr>
        <w:t xml:space="preserve">that is </w:t>
      </w:r>
      <w:r w:rsidR="00021E99" w:rsidRPr="002A64D1">
        <w:rPr>
          <w:rFonts w:ascii="Arial" w:eastAsia="Aptos" w:hAnsi="Arial" w:cs="Arial"/>
          <w:color w:val="auto"/>
          <w:sz w:val="20"/>
          <w:lang w:eastAsia="en-US"/>
        </w:rPr>
        <w:t>for payments dates between 1 July 2026 and 30 June 2027</w:t>
      </w:r>
      <w:r>
        <w:rPr>
          <w:rFonts w:ascii="Arial" w:eastAsia="Aptos" w:hAnsi="Arial" w:cs="Arial"/>
          <w:color w:val="auto"/>
          <w:sz w:val="20"/>
          <w:lang w:eastAsia="en-US"/>
        </w:rPr>
        <w:t>,</w:t>
      </w:r>
      <w:r w:rsidR="00021E99" w:rsidRPr="002A64D1">
        <w:rPr>
          <w:rFonts w:ascii="Arial" w:eastAsia="Aptos" w:hAnsi="Arial" w:cs="Arial"/>
          <w:color w:val="auto"/>
          <w:sz w:val="20"/>
          <w:lang w:eastAsia="en-US"/>
        </w:rPr>
        <w:t xml:space="preserve"> the full financial year YTD </w:t>
      </w:r>
      <w:r w:rsidR="00E81599">
        <w:rPr>
          <w:rFonts w:ascii="Arial" w:eastAsia="Aptos" w:hAnsi="Arial" w:cs="Arial"/>
          <w:color w:val="auto"/>
          <w:sz w:val="20"/>
          <w:lang w:eastAsia="en-US"/>
        </w:rPr>
        <w:t>q</w:t>
      </w:r>
      <w:r w:rsidR="00021E99" w:rsidRPr="002A64D1">
        <w:rPr>
          <w:rFonts w:ascii="Arial" w:eastAsia="Aptos" w:hAnsi="Arial" w:cs="Arial"/>
          <w:color w:val="auto"/>
          <w:sz w:val="20"/>
          <w:lang w:eastAsia="en-US"/>
        </w:rPr>
        <w:t xml:space="preserve">ualifying </w:t>
      </w:r>
      <w:r w:rsidR="00E81599">
        <w:rPr>
          <w:rFonts w:ascii="Arial" w:eastAsia="Aptos" w:hAnsi="Arial" w:cs="Arial"/>
          <w:color w:val="auto"/>
          <w:sz w:val="20"/>
          <w:lang w:eastAsia="en-US"/>
        </w:rPr>
        <w:t>e</w:t>
      </w:r>
      <w:r w:rsidR="00021E99" w:rsidRPr="002A64D1">
        <w:rPr>
          <w:rFonts w:ascii="Arial" w:eastAsia="Aptos" w:hAnsi="Arial" w:cs="Arial"/>
          <w:color w:val="auto"/>
          <w:sz w:val="20"/>
          <w:lang w:eastAsia="en-US"/>
        </w:rPr>
        <w:t>arnings must be reported</w:t>
      </w:r>
      <w:r w:rsidR="00D50BFB">
        <w:rPr>
          <w:rFonts w:ascii="Arial" w:eastAsia="Aptos" w:hAnsi="Arial" w:cs="Arial"/>
          <w:color w:val="auto"/>
          <w:sz w:val="20"/>
          <w:lang w:eastAsia="en-US"/>
        </w:rPr>
        <w:t>.</w:t>
      </w:r>
      <w:r w:rsidR="00021E99" w:rsidRPr="002A64D1">
        <w:rPr>
          <w:rFonts w:ascii="Arial" w:eastAsia="Aptos" w:hAnsi="Arial" w:cs="Arial"/>
          <w:color w:val="auto"/>
          <w:sz w:val="20"/>
          <w:lang w:eastAsia="en-US"/>
        </w:rPr>
        <w:t xml:space="preserve"> </w:t>
      </w:r>
      <w:r w:rsidR="00D50BFB">
        <w:rPr>
          <w:rFonts w:ascii="Arial" w:eastAsia="Aptos" w:hAnsi="Arial" w:cs="Arial"/>
          <w:color w:val="auto"/>
          <w:sz w:val="20"/>
          <w:lang w:eastAsia="en-US"/>
        </w:rPr>
        <w:t>A</w:t>
      </w:r>
      <w:r w:rsidR="00021E99" w:rsidRPr="002A64D1">
        <w:rPr>
          <w:rFonts w:ascii="Arial" w:eastAsia="Aptos" w:hAnsi="Arial" w:cs="Arial"/>
          <w:color w:val="auto"/>
          <w:sz w:val="20"/>
          <w:lang w:eastAsia="en-US"/>
        </w:rPr>
        <w:t xml:space="preserve">ll amounts from 1 July 2026 to the date </w:t>
      </w:r>
      <w:r w:rsidR="00E81599">
        <w:rPr>
          <w:rFonts w:ascii="Arial" w:eastAsia="Aptos" w:hAnsi="Arial" w:cs="Arial"/>
          <w:color w:val="auto"/>
          <w:sz w:val="20"/>
          <w:lang w:eastAsia="en-US"/>
        </w:rPr>
        <w:t>q</w:t>
      </w:r>
      <w:r w:rsidR="00021E99" w:rsidRPr="002A64D1">
        <w:rPr>
          <w:rFonts w:ascii="Arial" w:eastAsia="Aptos" w:hAnsi="Arial" w:cs="Arial"/>
          <w:color w:val="auto"/>
          <w:sz w:val="20"/>
          <w:lang w:eastAsia="en-US"/>
        </w:rPr>
        <w:t xml:space="preserve">ualifying </w:t>
      </w:r>
      <w:r w:rsidR="00E81599">
        <w:rPr>
          <w:rFonts w:ascii="Arial" w:eastAsia="Aptos" w:hAnsi="Arial" w:cs="Arial"/>
          <w:color w:val="auto"/>
          <w:sz w:val="20"/>
          <w:lang w:eastAsia="en-US"/>
        </w:rPr>
        <w:t>e</w:t>
      </w:r>
      <w:r w:rsidR="00021E99" w:rsidRPr="002A64D1">
        <w:rPr>
          <w:rFonts w:ascii="Arial" w:eastAsia="Aptos" w:hAnsi="Arial" w:cs="Arial"/>
          <w:color w:val="auto"/>
          <w:sz w:val="20"/>
          <w:lang w:eastAsia="en-US"/>
        </w:rPr>
        <w:t>arnings reporting commences</w:t>
      </w:r>
      <w:r w:rsidR="00D50BFB">
        <w:rPr>
          <w:rFonts w:ascii="Arial" w:eastAsia="Aptos" w:hAnsi="Arial" w:cs="Arial"/>
          <w:color w:val="auto"/>
          <w:sz w:val="20"/>
          <w:lang w:eastAsia="en-US"/>
        </w:rPr>
        <w:t xml:space="preserve"> must be included</w:t>
      </w:r>
      <w:r w:rsidR="00151932">
        <w:rPr>
          <w:rFonts w:ascii="Arial" w:eastAsia="Aptos" w:hAnsi="Arial" w:cs="Arial"/>
          <w:color w:val="auto"/>
          <w:sz w:val="20"/>
          <w:lang w:eastAsia="en-US"/>
        </w:rPr>
        <w:t>.</w:t>
      </w:r>
    </w:p>
    <w:p w14:paraId="23CC15F3" w14:textId="1D138AEB" w:rsidR="004034DA" w:rsidRDefault="004034DA" w:rsidP="00BC1204">
      <w:pPr>
        <w:pStyle w:val="Caption"/>
      </w:pPr>
      <w:bookmarkStart w:id="1408" w:name="_Toc238031889"/>
      <w:r>
        <w:t xml:space="preserve">Figure </w:t>
      </w:r>
      <w:r>
        <w:fldChar w:fldCharType="begin"/>
      </w:r>
      <w:r>
        <w:instrText xml:space="preserve"> SEQ Figure \* ARABIC </w:instrText>
      </w:r>
      <w:r>
        <w:fldChar w:fldCharType="separate"/>
      </w:r>
      <w:r w:rsidR="00C14FEC">
        <w:rPr>
          <w:noProof/>
        </w:rPr>
        <w:t>15</w:t>
      </w:r>
      <w:bookmarkEnd w:id="1408"/>
      <w:r>
        <w:fldChar w:fldCharType="end"/>
      </w:r>
    </w:p>
    <w:p w14:paraId="29AD933A" w14:textId="1F0DF8F4" w:rsidR="00784519" w:rsidRPr="00BC1204" w:rsidRDefault="4658C69E" w:rsidP="1D18ECD8">
      <w:pPr>
        <w:pStyle w:val="Caption"/>
        <w:keepNext/>
      </w:pPr>
      <w:r>
        <w:rPr>
          <w:noProof/>
        </w:rPr>
        <w:drawing>
          <wp:inline distT="0" distB="0" distL="0" distR="0" wp14:anchorId="07961430" wp14:editId="4E6AB882">
            <wp:extent cx="6029325" cy="1162050"/>
            <wp:effectExtent l="0" t="0" r="0" b="0"/>
            <wp:docPr id="151814570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8145707" name="Picture 1518145707"/>
                    <pic:cNvPicPr/>
                  </pic:nvPicPr>
                  <pic:blipFill>
                    <a:blip r:embed="rId156">
                      <a:extLst>
                        <a:ext uri="{28A0092B-C50C-407E-A947-70E740481C1C}">
                          <a14:useLocalDpi xmlns:a14="http://schemas.microsoft.com/office/drawing/2010/main"/>
                        </a:ext>
                      </a:extLst>
                    </a:blip>
                    <a:stretch>
                      <a:fillRect/>
                    </a:stretch>
                  </pic:blipFill>
                  <pic:spPr>
                    <a:xfrm>
                      <a:off x="0" y="0"/>
                      <a:ext cx="6029325" cy="1162050"/>
                    </a:xfrm>
                    <a:prstGeom prst="rect">
                      <a:avLst/>
                    </a:prstGeom>
                  </pic:spPr>
                </pic:pic>
              </a:graphicData>
            </a:graphic>
          </wp:inline>
        </w:drawing>
      </w:r>
    </w:p>
    <w:p w14:paraId="4231B7CF" w14:textId="6A2F2C5A" w:rsidR="00735934" w:rsidRDefault="00735934" w:rsidP="28E5DF69">
      <w:pPr>
        <w:spacing w:after="120" w:line="259" w:lineRule="auto"/>
      </w:pPr>
    </w:p>
    <w:p w14:paraId="5FCE542E" w14:textId="3B52EFB8" w:rsidR="00C526DF" w:rsidRPr="00BC1204" w:rsidRDefault="00C526DF" w:rsidP="28E5DF69">
      <w:pPr>
        <w:spacing w:after="120" w:line="259" w:lineRule="auto"/>
        <w:rPr>
          <w:sz w:val="18"/>
          <w:szCs w:val="14"/>
        </w:rPr>
      </w:pPr>
      <w:r w:rsidRPr="00BC1204">
        <w:rPr>
          <w:sz w:val="18"/>
          <w:szCs w:val="14"/>
        </w:rPr>
        <w:t xml:space="preserve">C </w:t>
      </w:r>
      <w:r w:rsidR="00A55A89" w:rsidRPr="00BC1204">
        <w:rPr>
          <w:sz w:val="18"/>
          <w:szCs w:val="14"/>
        </w:rPr>
        <w:t>–</w:t>
      </w:r>
      <w:r w:rsidRPr="00BC1204">
        <w:rPr>
          <w:sz w:val="18"/>
          <w:szCs w:val="14"/>
        </w:rPr>
        <w:t xml:space="preserve"> C</w:t>
      </w:r>
      <w:r w:rsidR="00A55A89" w:rsidRPr="00BC1204">
        <w:rPr>
          <w:sz w:val="18"/>
          <w:szCs w:val="14"/>
        </w:rPr>
        <w:t>onditional</w:t>
      </w:r>
    </w:p>
    <w:p w14:paraId="3D848D44" w14:textId="6F8CC25B" w:rsidR="00A55A89" w:rsidRPr="00BC1204" w:rsidRDefault="00A55A89" w:rsidP="28E5DF69">
      <w:pPr>
        <w:spacing w:after="120" w:line="259" w:lineRule="auto"/>
        <w:rPr>
          <w:sz w:val="18"/>
          <w:szCs w:val="14"/>
        </w:rPr>
      </w:pPr>
      <w:r w:rsidRPr="00BC1204">
        <w:rPr>
          <w:sz w:val="18"/>
          <w:szCs w:val="14"/>
        </w:rPr>
        <w:t xml:space="preserve">O – Optional </w:t>
      </w:r>
    </w:p>
    <w:p w14:paraId="27B0B02A" w14:textId="733272A2" w:rsidR="00F46D52" w:rsidRPr="00735934" w:rsidRDefault="00F46D52" w:rsidP="28E5DF69">
      <w:pPr>
        <w:spacing w:after="120" w:line="259" w:lineRule="auto"/>
        <w:rPr>
          <w:rFonts w:ascii="Aptos" w:eastAsia="Aptos" w:hAnsi="Aptos" w:cs="Arial"/>
          <w:color w:val="auto"/>
          <w:kern w:val="2"/>
          <w:sz w:val="22"/>
          <w:szCs w:val="22"/>
          <w:lang w:eastAsia="en-US"/>
          <w14:ligatures w14:val="standardContextual"/>
        </w:rPr>
      </w:pPr>
    </w:p>
    <w:p w14:paraId="5559BCD1" w14:textId="77777777" w:rsidR="00735934" w:rsidRPr="00BC1204" w:rsidRDefault="00735934" w:rsidP="00735934">
      <w:pPr>
        <w:spacing w:after="120" w:line="259" w:lineRule="auto"/>
        <w:contextualSpacing w:val="0"/>
        <w:rPr>
          <w:rFonts w:ascii="Arial" w:eastAsia="Aptos" w:hAnsi="Arial" w:cs="Arial"/>
          <w:color w:val="auto"/>
          <w:kern w:val="2"/>
          <w:sz w:val="20"/>
          <w:lang w:eastAsia="en-US"/>
          <w14:ligatures w14:val="standardContextual"/>
        </w:rPr>
      </w:pPr>
      <w:r w:rsidRPr="00BC1204">
        <w:rPr>
          <w:rFonts w:ascii="Arial" w:eastAsia="Aptos" w:hAnsi="Arial" w:cs="Arial"/>
          <w:b/>
          <w:bCs/>
          <w:color w:val="auto"/>
          <w:kern w:val="2"/>
          <w:sz w:val="20"/>
          <w:lang w:eastAsia="en-US"/>
          <w14:ligatures w14:val="standardContextual"/>
        </w:rPr>
        <w:t>1 July 2027 onwards</w:t>
      </w:r>
    </w:p>
    <w:p w14:paraId="4F74A786" w14:textId="516DCC78" w:rsidR="009B13E2" w:rsidRDefault="00735934" w:rsidP="00735934">
      <w:pPr>
        <w:spacing w:after="120" w:line="259" w:lineRule="auto"/>
        <w:contextualSpacing w:val="0"/>
        <w:rPr>
          <w:rFonts w:ascii="Arial" w:eastAsia="Aptos" w:hAnsi="Arial" w:cs="Arial"/>
          <w:color w:val="auto"/>
          <w:kern w:val="2"/>
          <w:sz w:val="20"/>
          <w:lang w:eastAsia="en-US"/>
          <w14:ligatures w14:val="standardContextual"/>
        </w:rPr>
      </w:pPr>
      <w:r w:rsidRPr="00BC1204">
        <w:rPr>
          <w:rFonts w:ascii="Arial" w:eastAsia="Aptos" w:hAnsi="Arial" w:cs="Arial"/>
          <w:color w:val="auto"/>
          <w:kern w:val="2"/>
          <w:sz w:val="20"/>
          <w:lang w:eastAsia="en-US"/>
          <w14:ligatures w14:val="standardContextual"/>
        </w:rPr>
        <w:t>O</w:t>
      </w:r>
      <w:r w:rsidR="00B432E9">
        <w:rPr>
          <w:rFonts w:ascii="Arial" w:eastAsia="Aptos" w:hAnsi="Arial" w:cs="Arial"/>
          <w:color w:val="auto"/>
          <w:kern w:val="2"/>
          <w:sz w:val="20"/>
          <w:lang w:eastAsia="en-US"/>
          <w14:ligatures w14:val="standardContextual"/>
        </w:rPr>
        <w:t>rdinary time earnings (O)</w:t>
      </w:r>
      <w:r w:rsidRPr="00BC1204">
        <w:rPr>
          <w:rFonts w:ascii="Arial" w:eastAsia="Aptos" w:hAnsi="Arial" w:cs="Arial"/>
          <w:color w:val="auto"/>
          <w:kern w:val="2"/>
          <w:sz w:val="20"/>
          <w:lang w:eastAsia="en-US"/>
          <w14:ligatures w14:val="standardContextual"/>
        </w:rPr>
        <w:t xml:space="preserve"> will also be deprecated and cease being able to be reported.</w:t>
      </w:r>
    </w:p>
    <w:p w14:paraId="6EAD8E51" w14:textId="796BFA28" w:rsidR="00735934" w:rsidRPr="00BC1204" w:rsidRDefault="009B13E2" w:rsidP="00735934">
      <w:pPr>
        <w:spacing w:after="120" w:line="259" w:lineRule="auto"/>
        <w:contextualSpacing w:val="0"/>
        <w:rPr>
          <w:rFonts w:ascii="Arial" w:eastAsia="Aptos" w:hAnsi="Arial" w:cs="Arial"/>
          <w:color w:val="auto"/>
          <w:kern w:val="2"/>
          <w:sz w:val="20"/>
          <w:lang w:eastAsia="en-US"/>
          <w14:ligatures w14:val="standardContextual"/>
        </w:rPr>
      </w:pPr>
      <w:r>
        <w:rPr>
          <w:rFonts w:ascii="Arial" w:eastAsia="Aptos" w:hAnsi="Arial" w:cs="Arial"/>
          <w:color w:val="auto"/>
          <w:kern w:val="2"/>
          <w:sz w:val="20"/>
          <w:lang w:eastAsia="en-US"/>
          <w14:ligatures w14:val="standardContextual"/>
        </w:rPr>
        <w:t xml:space="preserve">For payment dates </w:t>
      </w:r>
      <w:r w:rsidR="00874E65">
        <w:rPr>
          <w:rFonts w:ascii="Arial" w:eastAsia="Aptos" w:hAnsi="Arial" w:cs="Arial"/>
          <w:color w:val="auto"/>
          <w:kern w:val="2"/>
          <w:sz w:val="20"/>
          <w:lang w:eastAsia="en-US"/>
          <w14:ligatures w14:val="standardContextual"/>
        </w:rPr>
        <w:t>post-30 June</w:t>
      </w:r>
      <w:r>
        <w:rPr>
          <w:rFonts w:ascii="Arial" w:eastAsia="Aptos" w:hAnsi="Arial" w:cs="Arial"/>
          <w:color w:val="auto"/>
          <w:kern w:val="2"/>
          <w:sz w:val="20"/>
          <w:lang w:eastAsia="en-US"/>
          <w14:ligatures w14:val="standardContextual"/>
        </w:rPr>
        <w:t xml:space="preserve"> 2027,</w:t>
      </w:r>
      <w:r w:rsidR="00735934" w:rsidRPr="00BC1204">
        <w:rPr>
          <w:rFonts w:ascii="Arial" w:eastAsia="Aptos" w:hAnsi="Arial" w:cs="Arial"/>
          <w:color w:val="auto"/>
          <w:kern w:val="2"/>
          <w:sz w:val="20"/>
          <w:lang w:eastAsia="en-US"/>
          <w14:ligatures w14:val="standardContextual"/>
        </w:rPr>
        <w:t xml:space="preserve"> </w:t>
      </w:r>
      <w:r w:rsidR="001A113D">
        <w:rPr>
          <w:rFonts w:ascii="Arial" w:eastAsia="Aptos" w:hAnsi="Arial" w:cs="Arial"/>
          <w:color w:val="auto"/>
          <w:kern w:val="2"/>
          <w:sz w:val="20"/>
          <w:lang w:eastAsia="en-US"/>
          <w14:ligatures w14:val="standardContextual"/>
        </w:rPr>
        <w:t xml:space="preserve">STP </w:t>
      </w:r>
      <w:proofErr w:type="spellStart"/>
      <w:r w:rsidR="000732F6">
        <w:rPr>
          <w:rFonts w:ascii="Arial" w:eastAsia="Aptos" w:hAnsi="Arial" w:cs="Arial"/>
          <w:color w:val="auto"/>
          <w:kern w:val="2"/>
          <w:sz w:val="20"/>
          <w:lang w:eastAsia="en-US"/>
          <w14:ligatures w14:val="standardContextual"/>
        </w:rPr>
        <w:t>lodgments</w:t>
      </w:r>
      <w:proofErr w:type="spellEnd"/>
      <w:r w:rsidR="000732F6">
        <w:rPr>
          <w:rFonts w:ascii="Arial" w:eastAsia="Aptos" w:hAnsi="Arial" w:cs="Arial"/>
          <w:color w:val="auto"/>
          <w:kern w:val="2"/>
          <w:sz w:val="20"/>
          <w:lang w:eastAsia="en-US"/>
          <w14:ligatures w14:val="standardContextual"/>
        </w:rPr>
        <w:t xml:space="preserve"> which do not include</w:t>
      </w:r>
      <w:r w:rsidR="00735934">
        <w:rPr>
          <w:rFonts w:ascii="Arial" w:eastAsia="Aptos" w:hAnsi="Arial" w:cs="Arial"/>
          <w:color w:val="auto"/>
          <w:kern w:val="2"/>
          <w:sz w:val="20"/>
          <w:lang w:eastAsia="en-US"/>
          <w14:ligatures w14:val="standardContextual"/>
        </w:rPr>
        <w:t xml:space="preserve"> </w:t>
      </w:r>
      <w:r w:rsidR="00735934" w:rsidRPr="00BC1204">
        <w:rPr>
          <w:rFonts w:ascii="Arial" w:eastAsia="Aptos" w:hAnsi="Arial" w:cs="Arial"/>
          <w:color w:val="auto"/>
          <w:kern w:val="2"/>
          <w:sz w:val="20"/>
          <w:lang w:eastAsia="en-US"/>
          <w14:ligatures w14:val="standardContextual"/>
        </w:rPr>
        <w:t xml:space="preserve">both </w:t>
      </w:r>
      <w:r w:rsidR="00E81599">
        <w:rPr>
          <w:rFonts w:ascii="Arial" w:eastAsia="Aptos" w:hAnsi="Arial" w:cs="Arial"/>
          <w:color w:val="auto"/>
          <w:kern w:val="2"/>
          <w:sz w:val="20"/>
          <w:lang w:eastAsia="en-US"/>
          <w14:ligatures w14:val="standardContextual"/>
        </w:rPr>
        <w:t>q</w:t>
      </w:r>
      <w:r w:rsidR="000732F6">
        <w:rPr>
          <w:rFonts w:ascii="Arial" w:eastAsia="Aptos" w:hAnsi="Arial" w:cs="Arial"/>
          <w:color w:val="auto"/>
          <w:kern w:val="2"/>
          <w:sz w:val="20"/>
          <w:lang w:eastAsia="en-US"/>
          <w14:ligatures w14:val="standardContextual"/>
        </w:rPr>
        <w:t xml:space="preserve">ualifying </w:t>
      </w:r>
      <w:r w:rsidR="00E81599">
        <w:rPr>
          <w:rFonts w:ascii="Arial" w:eastAsia="Aptos" w:hAnsi="Arial" w:cs="Arial"/>
          <w:color w:val="auto"/>
          <w:kern w:val="2"/>
          <w:sz w:val="20"/>
          <w:lang w:eastAsia="en-US"/>
          <w14:ligatures w14:val="standardContextual"/>
        </w:rPr>
        <w:t>e</w:t>
      </w:r>
      <w:r w:rsidR="000732F6">
        <w:rPr>
          <w:rFonts w:ascii="Arial" w:eastAsia="Aptos" w:hAnsi="Arial" w:cs="Arial"/>
          <w:color w:val="auto"/>
          <w:kern w:val="2"/>
          <w:sz w:val="20"/>
          <w:lang w:eastAsia="en-US"/>
          <w14:ligatures w14:val="standardContextual"/>
        </w:rPr>
        <w:t>arnings</w:t>
      </w:r>
      <w:r w:rsidR="00735934" w:rsidRPr="00BC1204">
        <w:rPr>
          <w:rFonts w:ascii="Arial" w:eastAsia="Aptos" w:hAnsi="Arial" w:cs="Arial"/>
          <w:color w:val="auto"/>
          <w:kern w:val="2"/>
          <w:sz w:val="20"/>
          <w:lang w:eastAsia="en-US"/>
          <w14:ligatures w14:val="standardContextual"/>
        </w:rPr>
        <w:t xml:space="preserve"> and </w:t>
      </w:r>
      <w:r w:rsidR="00E81599">
        <w:rPr>
          <w:rFonts w:ascii="Arial" w:eastAsia="Aptos" w:hAnsi="Arial" w:cs="Arial"/>
          <w:color w:val="auto"/>
          <w:sz w:val="20"/>
          <w:lang w:eastAsia="en-US"/>
        </w:rPr>
        <w:t>s</w:t>
      </w:r>
      <w:r w:rsidR="009613E1" w:rsidRPr="007154E2">
        <w:rPr>
          <w:rFonts w:ascii="Arial" w:eastAsia="Aptos" w:hAnsi="Arial" w:cs="Arial"/>
          <w:color w:val="auto"/>
          <w:sz w:val="20"/>
          <w:lang w:eastAsia="en-US"/>
        </w:rPr>
        <w:t>uperannuation</w:t>
      </w:r>
      <w:r w:rsidR="009613E1" w:rsidRPr="009613E1" w:rsidDel="009613E1">
        <w:rPr>
          <w:rFonts w:ascii="Arial" w:eastAsia="Aptos" w:hAnsi="Arial" w:cs="Arial"/>
          <w:color w:val="auto"/>
          <w:kern w:val="2"/>
          <w:sz w:val="20"/>
          <w:lang w:eastAsia="en-US"/>
          <w14:ligatures w14:val="standardContextual"/>
        </w:rPr>
        <w:t xml:space="preserve"> </w:t>
      </w:r>
      <w:r w:rsidR="00735934" w:rsidRPr="00BC1204">
        <w:rPr>
          <w:rFonts w:ascii="Arial" w:eastAsia="Aptos" w:hAnsi="Arial" w:cs="Arial"/>
          <w:color w:val="auto"/>
          <w:kern w:val="2"/>
          <w:sz w:val="20"/>
          <w:lang w:eastAsia="en-US"/>
          <w14:ligatures w14:val="standardContextual"/>
        </w:rPr>
        <w:t xml:space="preserve">liability will be </w:t>
      </w:r>
      <w:r w:rsidR="000732F6">
        <w:rPr>
          <w:rFonts w:ascii="Arial" w:eastAsia="Aptos" w:hAnsi="Arial" w:cs="Arial"/>
          <w:color w:val="auto"/>
          <w:kern w:val="2"/>
          <w:sz w:val="20"/>
          <w:lang w:eastAsia="en-US"/>
          <w14:ligatures w14:val="standardContextual"/>
        </w:rPr>
        <w:t>rejected</w:t>
      </w:r>
      <w:r w:rsidR="00735934" w:rsidRPr="00BC1204">
        <w:rPr>
          <w:rFonts w:ascii="Arial" w:eastAsia="Aptos" w:hAnsi="Arial" w:cs="Arial"/>
          <w:color w:val="auto"/>
          <w:kern w:val="2"/>
          <w:sz w:val="20"/>
          <w:lang w:eastAsia="en-US"/>
          <w14:ligatures w14:val="standardContextual"/>
        </w:rPr>
        <w:t>.</w:t>
      </w:r>
    </w:p>
    <w:p w14:paraId="1339A4F3" w14:textId="5544F7AB" w:rsidR="00735934" w:rsidRDefault="00735934" w:rsidP="00735934">
      <w:pPr>
        <w:spacing w:after="120" w:line="259" w:lineRule="auto"/>
        <w:contextualSpacing w:val="0"/>
        <w:rPr>
          <w:iCs/>
          <w:color w:val="auto"/>
          <w:sz w:val="18"/>
          <w:szCs w:val="18"/>
        </w:rPr>
      </w:pPr>
    </w:p>
    <w:p w14:paraId="78EDD0E8" w14:textId="6311D482" w:rsidR="004034DA" w:rsidRPr="00BC1204" w:rsidRDefault="004034DA" w:rsidP="00BC1204">
      <w:pPr>
        <w:pStyle w:val="Caption"/>
      </w:pPr>
      <w:bookmarkStart w:id="1409" w:name="_Toc238031890"/>
      <w:r>
        <w:t xml:space="preserve">Figure </w:t>
      </w:r>
      <w:r>
        <w:fldChar w:fldCharType="begin"/>
      </w:r>
      <w:r>
        <w:instrText xml:space="preserve"> SEQ Figure \* ARABIC </w:instrText>
      </w:r>
      <w:r>
        <w:fldChar w:fldCharType="separate"/>
      </w:r>
      <w:r w:rsidR="00C14FEC">
        <w:rPr>
          <w:noProof/>
        </w:rPr>
        <w:t>16</w:t>
      </w:r>
      <w:bookmarkEnd w:id="1409"/>
      <w:r>
        <w:fldChar w:fldCharType="end"/>
      </w:r>
    </w:p>
    <w:p w14:paraId="2579CAEE" w14:textId="575B6CCC" w:rsidR="00735934" w:rsidRDefault="003B0E4B" w:rsidP="28E5DF69">
      <w:pPr>
        <w:spacing w:after="120" w:line="259" w:lineRule="auto"/>
      </w:pPr>
      <w:r>
        <w:object w:dxaOrig="16390" w:dyaOrig="3571" w14:anchorId="4E84CA8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53pt;height:101.25pt" o:ole="">
            <v:imagedata r:id="rId157" o:title=""/>
          </v:shape>
          <o:OLEObject Type="Embed" ProgID="Visio.Drawing.15" ShapeID="_x0000_i1025" DrawAspect="Content" ObjectID="_1848822640" r:id="rId158"/>
        </w:object>
      </w:r>
    </w:p>
    <w:p w14:paraId="2C190F25" w14:textId="0227FF29" w:rsidR="00976F02" w:rsidRPr="00B0735D" w:rsidRDefault="00976F02" w:rsidP="00976F02">
      <w:pPr>
        <w:spacing w:after="120" w:line="259" w:lineRule="auto"/>
        <w:rPr>
          <w:sz w:val="18"/>
          <w:szCs w:val="14"/>
        </w:rPr>
      </w:pPr>
      <w:r>
        <w:rPr>
          <w:sz w:val="18"/>
          <w:szCs w:val="14"/>
        </w:rPr>
        <w:t>M</w:t>
      </w:r>
      <w:r w:rsidRPr="00B0735D">
        <w:rPr>
          <w:sz w:val="18"/>
          <w:szCs w:val="14"/>
        </w:rPr>
        <w:t xml:space="preserve"> – </w:t>
      </w:r>
      <w:r>
        <w:rPr>
          <w:sz w:val="18"/>
          <w:szCs w:val="14"/>
        </w:rPr>
        <w:t>Mand</w:t>
      </w:r>
      <w:r w:rsidR="00745B02">
        <w:rPr>
          <w:sz w:val="18"/>
          <w:szCs w:val="14"/>
        </w:rPr>
        <w:t>atory</w:t>
      </w:r>
    </w:p>
    <w:p w14:paraId="685934DA" w14:textId="1DFBD138" w:rsidR="00976F02" w:rsidRPr="00BC1204" w:rsidRDefault="00976F02" w:rsidP="28E5DF69">
      <w:pPr>
        <w:spacing w:after="120" w:line="259" w:lineRule="auto"/>
        <w:rPr>
          <w:sz w:val="18"/>
          <w:szCs w:val="14"/>
        </w:rPr>
      </w:pPr>
      <w:r w:rsidRPr="00B0735D">
        <w:rPr>
          <w:sz w:val="18"/>
          <w:szCs w:val="14"/>
        </w:rPr>
        <w:t xml:space="preserve">O – Optional </w:t>
      </w:r>
    </w:p>
    <w:p w14:paraId="3D62B345" w14:textId="77777777" w:rsidR="00976F02" w:rsidRPr="00735934" w:rsidRDefault="00976F02" w:rsidP="28E5DF69">
      <w:pPr>
        <w:spacing w:after="120" w:line="259" w:lineRule="auto"/>
        <w:rPr>
          <w:rFonts w:ascii="Aptos" w:eastAsia="Aptos" w:hAnsi="Aptos" w:cs="Arial"/>
          <w:color w:val="auto"/>
          <w:kern w:val="2"/>
          <w:sz w:val="22"/>
          <w:szCs w:val="22"/>
          <w:lang w:eastAsia="en-US"/>
          <w14:ligatures w14:val="standardContextual"/>
        </w:rPr>
      </w:pPr>
    </w:p>
    <w:p w14:paraId="12EDC040" w14:textId="7651945A" w:rsidR="00735934" w:rsidRPr="00BC1204" w:rsidRDefault="00CF3FB6" w:rsidP="00E37E3F">
      <w:pPr>
        <w:spacing w:after="120" w:line="259" w:lineRule="auto"/>
        <w:contextualSpacing w:val="0"/>
        <w:rPr>
          <w:rFonts w:ascii="Arial" w:eastAsia="Aptos" w:hAnsi="Arial" w:cs="Arial"/>
          <w:color w:val="auto"/>
          <w:kern w:val="2"/>
          <w:sz w:val="20"/>
          <w:lang w:eastAsia="en-US"/>
          <w14:ligatures w14:val="standardContextual"/>
        </w:rPr>
      </w:pPr>
      <w:r w:rsidRPr="1E051F35">
        <w:rPr>
          <w:rFonts w:ascii="Arial" w:eastAsia="Aptos" w:hAnsi="Arial" w:cs="Arial"/>
          <w:color w:val="auto"/>
          <w:sz w:val="20"/>
          <w:lang w:eastAsia="en-US"/>
        </w:rPr>
        <w:lastRenderedPageBreak/>
        <w:t>The ATO will use amounts reported within Super Entitlements to determine an employer’s compliance with SG obligations.</w:t>
      </w:r>
    </w:p>
    <w:p w14:paraId="3FCCE662" w14:textId="2A42C94D" w:rsidR="00735934" w:rsidRDefault="002C04AD">
      <w:pPr>
        <w:pStyle w:val="Heading3"/>
      </w:pPr>
      <w:bookmarkStart w:id="1410" w:name="_Qualifying_Earnings_Day"/>
      <w:bookmarkStart w:id="1411" w:name="_Ref237446790"/>
      <w:bookmarkEnd w:id="1410"/>
      <w:r>
        <w:t>Qualifying Earnings Day</w:t>
      </w:r>
      <w:bookmarkEnd w:id="1411"/>
    </w:p>
    <w:p w14:paraId="7951C6BD" w14:textId="6C3D23AE" w:rsidR="006D2C00" w:rsidRPr="006D2C00" w:rsidRDefault="006D2C00" w:rsidP="006D2C00">
      <w:pPr>
        <w:pStyle w:val="BodyText"/>
      </w:pPr>
      <w:r w:rsidRPr="006D2C00">
        <w:t xml:space="preserve">Qualifying </w:t>
      </w:r>
      <w:r w:rsidR="007F188F">
        <w:t>e</w:t>
      </w:r>
      <w:r w:rsidRPr="006D2C00">
        <w:t xml:space="preserve">arnings reported in Single Touch Payroll (STP) will be utilised </w:t>
      </w:r>
      <w:r w:rsidR="00A750A3">
        <w:t xml:space="preserve">by the ATO </w:t>
      </w:r>
      <w:r w:rsidRPr="006D2C00">
        <w:t>to:</w:t>
      </w:r>
    </w:p>
    <w:p w14:paraId="51423A7E" w14:textId="008ECDA4" w:rsidR="006D2C00" w:rsidRPr="006D2C00" w:rsidRDefault="006D2C00" w:rsidP="006D2C00">
      <w:pPr>
        <w:pStyle w:val="BodyText"/>
        <w:numPr>
          <w:ilvl w:val="0"/>
          <w:numId w:val="121"/>
        </w:numPr>
      </w:pPr>
      <w:r w:rsidRPr="006D2C00">
        <w:t xml:space="preserve">Calculate the </w:t>
      </w:r>
      <w:r w:rsidR="00CA50B3">
        <w:t>individual</w:t>
      </w:r>
      <w:r w:rsidR="008E663A">
        <w:t xml:space="preserve"> </w:t>
      </w:r>
      <w:r w:rsidRPr="006D2C00">
        <w:t xml:space="preserve">SG amount for each eligible employee by multiplying </w:t>
      </w:r>
      <w:r w:rsidR="00082AE1">
        <w:t xml:space="preserve">qualifying earnings </w:t>
      </w:r>
      <w:r w:rsidR="00A750A3">
        <w:t>by</w:t>
      </w:r>
      <w:r w:rsidRPr="006D2C00">
        <w:t xml:space="preserve"> the SG rate</w:t>
      </w:r>
    </w:p>
    <w:p w14:paraId="74CADB19" w14:textId="349EAD2F" w:rsidR="006D2C00" w:rsidRDefault="006D2C00" w:rsidP="006D2C00">
      <w:pPr>
        <w:pStyle w:val="BodyText"/>
        <w:numPr>
          <w:ilvl w:val="0"/>
          <w:numId w:val="121"/>
        </w:numPr>
      </w:pPr>
      <w:r w:rsidRPr="006D2C00">
        <w:t xml:space="preserve">Determine the </w:t>
      </w:r>
      <w:r w:rsidR="009A5243">
        <w:t>q</w:t>
      </w:r>
      <w:r w:rsidR="0054098C">
        <w:t xml:space="preserve">ualifying </w:t>
      </w:r>
      <w:r w:rsidR="009A5243">
        <w:t>e</w:t>
      </w:r>
      <w:r w:rsidR="0054098C">
        <w:t>arnings</w:t>
      </w:r>
      <w:r w:rsidRPr="006D2C00">
        <w:t xml:space="preserve"> </w:t>
      </w:r>
      <w:r w:rsidR="00956483">
        <w:t>d</w:t>
      </w:r>
      <w:r w:rsidRPr="006D2C00">
        <w:t xml:space="preserve">ay, which </w:t>
      </w:r>
      <w:r w:rsidR="002325BB">
        <w:t>would generally align with</w:t>
      </w:r>
      <w:r w:rsidR="002325BB" w:rsidRPr="006D2C00">
        <w:t xml:space="preserve"> </w:t>
      </w:r>
      <w:r w:rsidRPr="006D2C00">
        <w:t xml:space="preserve">the </w:t>
      </w:r>
      <w:r w:rsidR="00103B10">
        <w:t>P</w:t>
      </w:r>
      <w:r w:rsidR="006E3208">
        <w:t>ay/</w:t>
      </w:r>
      <w:r w:rsidR="00956483">
        <w:t>U</w:t>
      </w:r>
      <w:r w:rsidR="006E3208">
        <w:t>pdate</w:t>
      </w:r>
      <w:r w:rsidRPr="006D2C00">
        <w:t xml:space="preserve"> date from STP submit events.</w:t>
      </w:r>
    </w:p>
    <w:p w14:paraId="45825A9D" w14:textId="0D851841" w:rsidR="006D2C00" w:rsidRDefault="006D2C00" w:rsidP="006D2C00">
      <w:pPr>
        <w:pStyle w:val="BodyText"/>
      </w:pPr>
      <w:r w:rsidRPr="006D2C00">
        <w:t xml:space="preserve">The </w:t>
      </w:r>
      <w:r w:rsidR="009A5243">
        <w:t>q</w:t>
      </w:r>
      <w:r w:rsidR="0054098C">
        <w:t xml:space="preserve">ualifying </w:t>
      </w:r>
      <w:r w:rsidR="009A5243">
        <w:t>e</w:t>
      </w:r>
      <w:r w:rsidR="0054098C">
        <w:t>arnings</w:t>
      </w:r>
      <w:r w:rsidRPr="006D2C00">
        <w:t xml:space="preserve"> </w:t>
      </w:r>
      <w:r w:rsidR="009A5243">
        <w:t>d</w:t>
      </w:r>
      <w:r w:rsidRPr="006D2C00">
        <w:t xml:space="preserve">ue </w:t>
      </w:r>
      <w:r w:rsidR="009A5243">
        <w:t>d</w:t>
      </w:r>
      <w:r w:rsidRPr="006D2C00">
        <w:t xml:space="preserve">ate for SG contributions is 7 business days after the </w:t>
      </w:r>
      <w:r w:rsidR="009A5243">
        <w:t>q</w:t>
      </w:r>
      <w:r w:rsidR="0054098C">
        <w:t>ual</w:t>
      </w:r>
      <w:r w:rsidR="00AF5A28">
        <w:t xml:space="preserve">ifying </w:t>
      </w:r>
      <w:r w:rsidR="009A5243">
        <w:t>e</w:t>
      </w:r>
      <w:r w:rsidR="00AF5A28">
        <w:t>arnings</w:t>
      </w:r>
      <w:r w:rsidRPr="006D2C00">
        <w:t xml:space="preserve"> day</w:t>
      </w:r>
      <w:r w:rsidR="00910972">
        <w:t xml:space="preserve">, </w:t>
      </w:r>
      <w:r w:rsidR="00ED6026" w:rsidRPr="00ED6026">
        <w:t>unless an extended timeframe applies</w:t>
      </w:r>
      <w:r w:rsidRPr="006D2C00">
        <w:t>.</w:t>
      </w:r>
    </w:p>
    <w:p w14:paraId="7B04D919" w14:textId="249D8443" w:rsidR="009E31B3" w:rsidRPr="006D2C00" w:rsidRDefault="009E31B3" w:rsidP="00BC1204">
      <w:pPr>
        <w:pStyle w:val="BodyText"/>
      </w:pPr>
      <w:r>
        <w:t>NOTE: Where payment of qualifying earnings occurs earlier than the reported pay/update date, the qualifying earnings day is the day of payment.</w:t>
      </w:r>
      <w:r w:rsidR="002325BB">
        <w:t xml:space="preserve"> </w:t>
      </w:r>
      <w:r w:rsidR="001475E8">
        <w:t xml:space="preserve">For example: </w:t>
      </w:r>
      <w:r w:rsidR="002325BB">
        <w:t>payment</w:t>
      </w:r>
      <w:r w:rsidR="001475E8">
        <w:t>s</w:t>
      </w:r>
      <w:r w:rsidR="002325BB">
        <w:t xml:space="preserve"> distributed prior to a national long weekend</w:t>
      </w:r>
      <w:r w:rsidR="00ED4A11">
        <w:t>.</w:t>
      </w:r>
    </w:p>
    <w:p w14:paraId="0064F8D0" w14:textId="12292705" w:rsidR="006D2C00" w:rsidRDefault="00CB1BA7" w:rsidP="00BC1204">
      <w:pPr>
        <w:pStyle w:val="BodyText"/>
      </w:pPr>
      <w:r>
        <w:t>There will be some circumstances that warrant a longer allowable period for employers to make contributions to the fund, such as contributions made to a new fund, or when the Commissioner has made an exceptional circumstances determination for specific circumstances like natural disasters or widespread outages of information and communications technology services.</w:t>
      </w:r>
    </w:p>
    <w:p w14:paraId="76521EF7" w14:textId="11B5FBE2" w:rsidR="00F573DE" w:rsidRDefault="00F573DE" w:rsidP="00F573DE">
      <w:pPr>
        <w:pStyle w:val="Heading2"/>
      </w:pPr>
      <w:bookmarkStart w:id="1412" w:name="_Transition_away_from"/>
      <w:bookmarkStart w:id="1413" w:name="_Ref237446832"/>
      <w:bookmarkStart w:id="1414" w:name="_Toc238031979"/>
      <w:bookmarkEnd w:id="1412"/>
      <w:r>
        <w:t xml:space="preserve">Transition </w:t>
      </w:r>
      <w:r w:rsidR="00B521D8">
        <w:t>away from</w:t>
      </w:r>
      <w:r>
        <w:t xml:space="preserve"> </w:t>
      </w:r>
      <w:r w:rsidR="00C14FEC">
        <w:t>A</w:t>
      </w:r>
      <w:r>
        <w:t xml:space="preserve">ward </w:t>
      </w:r>
      <w:r w:rsidR="00C14FEC">
        <w:t>T</w:t>
      </w:r>
      <w:r>
        <w:t xml:space="preserve">ransport </w:t>
      </w:r>
      <w:r w:rsidR="00C14FEC">
        <w:t>P</w:t>
      </w:r>
      <w:r>
        <w:t>ayments</w:t>
      </w:r>
      <w:bookmarkEnd w:id="1413"/>
      <w:bookmarkEnd w:id="1414"/>
    </w:p>
    <w:p w14:paraId="1274F193" w14:textId="543543A3" w:rsidR="00F573DE" w:rsidRDefault="004F255E" w:rsidP="00F573DE">
      <w:pPr>
        <w:pStyle w:val="BodyText"/>
      </w:pPr>
      <w:r>
        <w:t xml:space="preserve">The </w:t>
      </w:r>
      <w:r>
        <w:rPr>
          <w:i/>
          <w:iCs/>
        </w:rPr>
        <w:t>Treasury Laws Amendment (Tax Reform No. 1) Act 2026</w:t>
      </w:r>
      <w:r>
        <w:t xml:space="preserve"> repealed references in tax law to award transport payments. </w:t>
      </w:r>
      <w:proofErr w:type="gramStart"/>
      <w:r>
        <w:t>As a consequence</w:t>
      </w:r>
      <w:proofErr w:type="gramEnd"/>
      <w:r>
        <w:t xml:space="preserve">, these payments no longer have differentiated treatment for individual income tax purposes and </w:t>
      </w:r>
      <w:r w:rsidR="00B521D8">
        <w:t>payer</w:t>
      </w:r>
      <w:r>
        <w:t xml:space="preserve">s’ obligations will change to </w:t>
      </w:r>
      <w:r w:rsidR="00B521D8">
        <w:t>maintain alignment with the treatment for individuals</w:t>
      </w:r>
      <w:r>
        <w:t>.</w:t>
      </w:r>
    </w:p>
    <w:p w14:paraId="119DDDD3" w14:textId="08F34AF5" w:rsidR="004F255E" w:rsidRDefault="004F255E" w:rsidP="00F573DE">
      <w:pPr>
        <w:pStyle w:val="BodyText"/>
      </w:pPr>
      <w:r>
        <w:t>From 1 October 2026:</w:t>
      </w:r>
    </w:p>
    <w:p w14:paraId="2BA2C744" w14:textId="2084E061" w:rsidR="004F255E" w:rsidRDefault="004F255E" w:rsidP="004F255E">
      <w:pPr>
        <w:pStyle w:val="ListBullet"/>
      </w:pPr>
      <w:r>
        <w:t xml:space="preserve">The withholding variation to nil which previously applied to award transport payments will cease to be in effect. </w:t>
      </w:r>
      <w:r w:rsidR="00B521D8">
        <w:t>Payers</w:t>
      </w:r>
      <w:r>
        <w:t xml:space="preserve"> must withhold from allowances that were formerly classified as award transport payments where the allowance is paid on or after 1 October 2026. </w:t>
      </w:r>
      <w:r w:rsidR="00362ED8">
        <w:t>The amount withheld must be included in the reported PAYGW Amount (PAYEVNTEMP259).</w:t>
      </w:r>
    </w:p>
    <w:p w14:paraId="4F193C0A" w14:textId="00D56FDC" w:rsidR="004F255E" w:rsidRDefault="00B521D8" w:rsidP="00E84B11">
      <w:pPr>
        <w:pStyle w:val="ListBullet"/>
      </w:pPr>
      <w:r>
        <w:t xml:space="preserve">Allowances which were formerly classified as award transport payments should no longer be reported as Allowance Type AD (award transport payments). Instead, reporting should align to the most applicable alternative allowance classification (typically </w:t>
      </w:r>
      <w:r w:rsidR="00CF6093">
        <w:t xml:space="preserve">OD (Other Allowances) &gt; Other Allowance Type Description: V1 Private Vehicle </w:t>
      </w:r>
      <w:r w:rsidR="00CF6093" w:rsidRPr="00E84B11">
        <w:rPr>
          <w:i/>
          <w:iCs/>
        </w:rPr>
        <w:t>or</w:t>
      </w:r>
      <w:r w:rsidR="00CF6093">
        <w:t xml:space="preserve"> T1 Transport/Fares).</w:t>
      </w:r>
    </w:p>
    <w:p w14:paraId="741226FC" w14:textId="633588D0" w:rsidR="00CF6093" w:rsidRDefault="004F255E" w:rsidP="00F573DE">
      <w:pPr>
        <w:pStyle w:val="BodyText"/>
      </w:pPr>
      <w:r>
        <w:t xml:space="preserve">Allowance type AD (award transport payments) </w:t>
      </w:r>
      <w:r w:rsidR="00B521D8">
        <w:t>will remain available to support prior year amendments</w:t>
      </w:r>
      <w:r w:rsidR="00CF6093">
        <w:t xml:space="preserve">. Amendments to </w:t>
      </w:r>
      <w:r w:rsidR="007154D6">
        <w:t xml:space="preserve">an </w:t>
      </w:r>
      <w:r w:rsidR="00CF6093">
        <w:t>amount previously reported using allowance type AD must be made using Allowance Type AD.</w:t>
      </w:r>
      <w:r w:rsidR="00B521D8">
        <w:t xml:space="preserve"> </w:t>
      </w:r>
    </w:p>
    <w:p w14:paraId="34FD9BB2" w14:textId="2B6C37F8" w:rsidR="004F255E" w:rsidRDefault="0069310A" w:rsidP="00F573DE">
      <w:pPr>
        <w:pStyle w:val="BodyText"/>
      </w:pPr>
      <w:r>
        <w:t>Allowance Type AD will be deprecated from 1 July 2027.</w:t>
      </w:r>
    </w:p>
    <w:p w14:paraId="44C6D6FF" w14:textId="666D539B" w:rsidR="00B521D8" w:rsidRDefault="00B521D8" w:rsidP="00B521D8">
      <w:pPr>
        <w:pStyle w:val="Cross-Reference"/>
      </w:pPr>
      <w:r w:rsidRPr="00890B9D">
        <w:t xml:space="preserve">Refer to </w:t>
      </w:r>
      <w:proofErr w:type="gramStart"/>
      <w:r w:rsidR="004F3F17">
        <w:t>allowances</w:t>
      </w:r>
      <w:proofErr w:type="gramEnd"/>
      <w:r w:rsidR="004F3F17">
        <w:t xml:space="preserve"> </w:t>
      </w:r>
      <w:r w:rsidRPr="00890B9D">
        <w:t xml:space="preserve">context in section </w:t>
      </w:r>
      <w:r w:rsidRPr="00596D1A">
        <w:rPr>
          <w:rStyle w:val="SmartLink"/>
        </w:rPr>
        <w:fldChar w:fldCharType="begin"/>
      </w:r>
      <w:r w:rsidRPr="00596D1A">
        <w:rPr>
          <w:rStyle w:val="SmartLink"/>
        </w:rPr>
        <w:instrText xml:space="preserve"> REF _Ref33892298 \w \h </w:instrText>
      </w:r>
      <w:r w:rsidRPr="00596D1A">
        <w:rPr>
          <w:rStyle w:val="SmartLink"/>
        </w:rPr>
      </w:r>
      <w:r w:rsidRPr="00596D1A">
        <w:rPr>
          <w:rStyle w:val="SmartLink"/>
        </w:rPr>
        <w:fldChar w:fldCharType="separate"/>
      </w:r>
      <w:r w:rsidR="00C14FEC">
        <w:rPr>
          <w:rStyle w:val="SmartLink"/>
        </w:rPr>
        <w:t>4.8.9</w:t>
      </w:r>
      <w:r w:rsidRPr="00596D1A">
        <w:rPr>
          <w:rStyle w:val="SmartLink"/>
        </w:rPr>
        <w:fldChar w:fldCharType="end"/>
      </w:r>
      <w:r w:rsidRPr="00596D1A">
        <w:rPr>
          <w:rStyle w:val="SmartLink"/>
        </w:rPr>
        <w:t xml:space="preserve"> </w:t>
      </w:r>
      <w:r w:rsidRPr="00596D1A">
        <w:rPr>
          <w:rStyle w:val="SmartLink"/>
        </w:rPr>
        <w:fldChar w:fldCharType="begin" w:fldLock="1"/>
      </w:r>
      <w:r w:rsidRPr="00596D1A">
        <w:rPr>
          <w:rStyle w:val="SmartLink"/>
        </w:rPr>
        <w:instrText xml:space="preserve"> REF _Ref33892300 \h </w:instrText>
      </w:r>
      <w:r w:rsidRPr="00596D1A">
        <w:rPr>
          <w:rStyle w:val="SmartLink"/>
        </w:rPr>
      </w:r>
      <w:r w:rsidRPr="00596D1A">
        <w:rPr>
          <w:rStyle w:val="SmartLink"/>
        </w:rPr>
        <w:fldChar w:fldCharType="separate"/>
      </w:r>
      <w:r w:rsidRPr="00596D1A">
        <w:rPr>
          <w:rStyle w:val="SmartLink"/>
        </w:rPr>
        <w:t>Allowance Items</w:t>
      </w:r>
      <w:r w:rsidRPr="00596D1A">
        <w:rPr>
          <w:rStyle w:val="SmartLink"/>
        </w:rPr>
        <w:fldChar w:fldCharType="end"/>
      </w:r>
      <w:r w:rsidRPr="00890B9D">
        <w:t>.</w:t>
      </w:r>
    </w:p>
    <w:p w14:paraId="1B32BCB8" w14:textId="63E67415" w:rsidR="00B521D8" w:rsidRPr="00890B9D" w:rsidRDefault="00B521D8" w:rsidP="00B521D8">
      <w:pPr>
        <w:pStyle w:val="Cross-Reference"/>
      </w:pPr>
      <w:r>
        <w:t xml:space="preserve">Refer to the </w:t>
      </w:r>
      <w:hyperlink r:id="rId159" w:history="1">
        <w:r w:rsidRPr="003566FF">
          <w:rPr>
            <w:rStyle w:val="Hyperlink"/>
          </w:rPr>
          <w:t>Disaggregation of Gross Position Paper</w:t>
        </w:r>
      </w:hyperlink>
      <w:r>
        <w:t xml:space="preserve"> for detailed requirements relating to allowances.</w:t>
      </w:r>
    </w:p>
    <w:p w14:paraId="647E792A" w14:textId="79F40D32" w:rsidR="00CF6093" w:rsidRDefault="00E66ADC" w:rsidP="00E84B11">
      <w:pPr>
        <w:pStyle w:val="Heading3"/>
      </w:pPr>
      <w:bookmarkStart w:id="1415" w:name="_Transitioning_YTD_award"/>
      <w:bookmarkStart w:id="1416" w:name="_Ref237446888"/>
      <w:bookmarkEnd w:id="1415"/>
      <w:r>
        <w:t>Transitioning YTD award transport payment values during the 2026/2027 financial year</w:t>
      </w:r>
      <w:bookmarkEnd w:id="1416"/>
    </w:p>
    <w:p w14:paraId="7ED8C8A8" w14:textId="0BAD3014" w:rsidR="00CF6093" w:rsidRDefault="00E74047" w:rsidP="00F573DE">
      <w:pPr>
        <w:pStyle w:val="BodyText"/>
      </w:pPr>
      <w:r>
        <w:t>With the changes to the treatment of award transport payment occurring part-way through the 2026-2027 financial year, payers may transition their reporting for award transport payments using one of two methods. Either method is acceptable.</w:t>
      </w:r>
    </w:p>
    <w:p w14:paraId="2EEDD04F" w14:textId="0766A222" w:rsidR="00E74047" w:rsidRDefault="00E74047" w:rsidP="00E74047">
      <w:pPr>
        <w:pStyle w:val="Heading4"/>
      </w:pPr>
      <w:bookmarkStart w:id="1417" w:name="_Zeroing_out_method"/>
      <w:bookmarkStart w:id="1418" w:name="_Ref237446929"/>
      <w:bookmarkEnd w:id="1417"/>
      <w:r>
        <w:lastRenderedPageBreak/>
        <w:t>Zeroing out method</w:t>
      </w:r>
      <w:bookmarkEnd w:id="1418"/>
    </w:p>
    <w:p w14:paraId="6BB67D15" w14:textId="03D9C23A" w:rsidR="00EA31FE" w:rsidRDefault="00EA31FE" w:rsidP="00E74047">
      <w:pPr>
        <w:pStyle w:val="BodyText"/>
      </w:pPr>
      <w:r>
        <w:t xml:space="preserve">Payers using the zeroing out method send an update action with </w:t>
      </w:r>
      <w:r w:rsidR="00DF6F73">
        <w:t xml:space="preserve">2026/2027 </w:t>
      </w:r>
      <w:r>
        <w:t>payee YTD amounts for:</w:t>
      </w:r>
    </w:p>
    <w:p w14:paraId="3EF17709" w14:textId="7C527865" w:rsidR="00EA31FE" w:rsidRPr="00EA31FE" w:rsidRDefault="00EA31FE" w:rsidP="00E84B11">
      <w:pPr>
        <w:pStyle w:val="ListBullet"/>
      </w:pPr>
      <w:r w:rsidRPr="00EA31FE">
        <w:t>Allowance Type OD (Other Allowances) &gt; the most applicable Other Allowance Description increased by the YTD amount of Allowance Type AD (Award Transport Payments)</w:t>
      </w:r>
      <w:r w:rsidR="003A35C9">
        <w:t>,</w:t>
      </w:r>
      <w:r w:rsidRPr="00EA31FE">
        <w:t xml:space="preserve"> </w:t>
      </w:r>
      <w:r w:rsidRPr="00E84B11">
        <w:t>and</w:t>
      </w:r>
    </w:p>
    <w:p w14:paraId="5E14C942" w14:textId="38C7A391" w:rsidR="00EA31FE" w:rsidRPr="00EA31FE" w:rsidRDefault="00EA31FE" w:rsidP="00E84B11">
      <w:pPr>
        <w:pStyle w:val="ListBullet"/>
      </w:pPr>
      <w:r w:rsidRPr="00EA31FE">
        <w:t>Allowance Type AD (Award Transport Payments) as zero or &lt;null&gt;</w:t>
      </w:r>
      <w:r w:rsidRPr="00E84B11">
        <w:t>.</w:t>
      </w:r>
      <w:r w:rsidRPr="00EA31FE">
        <w:t xml:space="preserve"> </w:t>
      </w:r>
    </w:p>
    <w:p w14:paraId="10093214" w14:textId="699E4D51" w:rsidR="00A3687A" w:rsidRDefault="00A3687A" w:rsidP="00E84B11">
      <w:pPr>
        <w:pStyle w:val="BodyText"/>
      </w:pPr>
      <w:r>
        <w:t xml:space="preserve">This </w:t>
      </w:r>
      <w:r w:rsidR="00BF5E3E">
        <w:t>should</w:t>
      </w:r>
      <w:r>
        <w:t xml:space="preserve"> be done using the update action, and both payee YTD amounts must be updated together. Making these changes in a submit action </w:t>
      </w:r>
      <w:r w:rsidR="00BF5E3E">
        <w:t>may</w:t>
      </w:r>
      <w:r>
        <w:t xml:space="preserve"> disadvantage payees who are Services Australia customers </w:t>
      </w:r>
      <w:r w:rsidR="007154D6">
        <w:t>by overstating</w:t>
      </w:r>
      <w:r>
        <w:t xml:space="preserve"> the amounts attributable to the Pay/Update date </w:t>
      </w:r>
      <w:r w:rsidR="00DF6F73">
        <w:t>for</w:t>
      </w:r>
      <w:r>
        <w:t xml:space="preserve"> that submit action.</w:t>
      </w:r>
    </w:p>
    <w:p w14:paraId="2BBE4DDA" w14:textId="77777777" w:rsidR="00DF6F73" w:rsidRDefault="00A3687A" w:rsidP="00E74047">
      <w:pPr>
        <w:pStyle w:val="BodyText"/>
      </w:pPr>
      <w:r>
        <w:t xml:space="preserve">The zeroing out method can be used to transition award transport payment reporting at any time before the </w:t>
      </w:r>
      <w:r w:rsidR="00DF6F73">
        <w:t xml:space="preserve">payer’s </w:t>
      </w:r>
      <w:r>
        <w:t>first Pay/Update date occurring on or after 1 October 2026.</w:t>
      </w:r>
      <w:r w:rsidR="00DF6F73">
        <w:t xml:space="preserve"> </w:t>
      </w:r>
    </w:p>
    <w:p w14:paraId="52A7290D" w14:textId="67DB08EC" w:rsidR="00DF6F73" w:rsidRDefault="00DF6F73" w:rsidP="00E74047">
      <w:pPr>
        <w:pStyle w:val="BodyText"/>
      </w:pPr>
      <w:r>
        <w:t xml:space="preserve">The zeroing out method may also be used to transition award transport payment reporting between the payer’s first Pay/Update date occurring on or after 1 October 2026 and 31 December 2026 </w:t>
      </w:r>
      <w:r w:rsidRPr="00E84B11">
        <w:rPr>
          <w:u w:val="single"/>
        </w:rPr>
        <w:t>on the condition</w:t>
      </w:r>
      <w:r>
        <w:t xml:space="preserve"> that correct PAYG withholding treatment for these payments is ensured.</w:t>
      </w:r>
    </w:p>
    <w:p w14:paraId="5CB482AB" w14:textId="189F1C42" w:rsidR="00EA31FE" w:rsidRDefault="00DF6F73" w:rsidP="00E74047">
      <w:pPr>
        <w:pStyle w:val="BodyText"/>
      </w:pPr>
      <w:r>
        <w:t xml:space="preserve">That is, a </w:t>
      </w:r>
      <w:proofErr w:type="spellStart"/>
      <w:r>
        <w:t>payer</w:t>
      </w:r>
      <w:proofErr w:type="spellEnd"/>
      <w:r>
        <w:t xml:space="preserve"> must withhold from each allowance payment formerly classified as award transport payments where payment is made on or after 1 October 2026 regardless of when they </w:t>
      </w:r>
      <w:r w:rsidR="007154D6">
        <w:t xml:space="preserve">might </w:t>
      </w:r>
      <w:r>
        <w:t xml:space="preserve">use the zeroing out method. </w:t>
      </w:r>
      <w:r w:rsidR="007154D6">
        <w:t>DSPs whose products cannot ensure correct PAYG withholding treatment in a circumstance of their customer using the zeroing out method after 1 October 2026 should support their customers to use the zeroing out method before 1 October 2026 or to use the cutover method.</w:t>
      </w:r>
    </w:p>
    <w:p w14:paraId="349A91F0" w14:textId="1F5ABFF8" w:rsidR="00E74047" w:rsidRDefault="00E74047" w:rsidP="00E74047">
      <w:pPr>
        <w:pStyle w:val="Heading4"/>
      </w:pPr>
      <w:bookmarkStart w:id="1419" w:name="_Cutover_method"/>
      <w:bookmarkStart w:id="1420" w:name="_Ref237446960"/>
      <w:bookmarkEnd w:id="1419"/>
      <w:r>
        <w:t>Cutover method</w:t>
      </w:r>
      <w:bookmarkEnd w:id="1420"/>
    </w:p>
    <w:p w14:paraId="14CFF221" w14:textId="50CE6CC0" w:rsidR="00E74047" w:rsidRDefault="003A35C9" w:rsidP="00E74047">
      <w:pPr>
        <w:pStyle w:val="BodyText"/>
      </w:pPr>
      <w:r>
        <w:t>Payers using the cutover method:</w:t>
      </w:r>
    </w:p>
    <w:p w14:paraId="5A64582C" w14:textId="48D09691" w:rsidR="003A35C9" w:rsidRDefault="003A35C9" w:rsidP="003A35C9">
      <w:pPr>
        <w:pStyle w:val="ListBullet"/>
      </w:pPr>
      <w:r>
        <w:t>Stop including new amounts in payee YTD Values for Allowance Type AD (Award Transport Payments) after their final pre-1 October 2026 Pay/Update Date</w:t>
      </w:r>
    </w:p>
    <w:p w14:paraId="4D4F632D" w14:textId="2BF778E2" w:rsidR="003A35C9" w:rsidRDefault="003A35C9" w:rsidP="003A35C9">
      <w:pPr>
        <w:pStyle w:val="ListBullet"/>
      </w:pPr>
      <w:r>
        <w:t>Maintain their payee YTD amounts for Allowance Type AD for the remainder of the 2026/2027 financial year, and</w:t>
      </w:r>
    </w:p>
    <w:p w14:paraId="5AC8614E" w14:textId="341A31CB" w:rsidR="003A35C9" w:rsidRDefault="003A35C9" w:rsidP="003A35C9">
      <w:pPr>
        <w:pStyle w:val="ListBullet"/>
      </w:pPr>
      <w:r>
        <w:t>Start reporting new amounts using Allowance Type OD (Other Allowances) &gt; the most applicable Other Allowance Description from their first post-1 October 2026 Pay/Update Date for the remainder of the 2026/27 financial year.</w:t>
      </w:r>
    </w:p>
    <w:p w14:paraId="62F284AD" w14:textId="42D94918" w:rsidR="003A35C9" w:rsidRDefault="003A35C9" w:rsidP="003A35C9">
      <w:pPr>
        <w:pStyle w:val="BodyText"/>
      </w:pPr>
      <w:r>
        <w:t>The cutover method can be used to transition award transport payment reporting at any time before the payer’s first Pay/Update date occurring on or after 1 October 2026.</w:t>
      </w:r>
    </w:p>
    <w:p w14:paraId="551F5053" w14:textId="22EA98DD" w:rsidR="00462814" w:rsidRDefault="00462814" w:rsidP="00462814">
      <w:pPr>
        <w:pStyle w:val="Heading4"/>
      </w:pPr>
      <w:bookmarkStart w:id="1421" w:name="_Example"/>
      <w:bookmarkStart w:id="1422" w:name="_Ref237446981"/>
      <w:bookmarkEnd w:id="1421"/>
      <w:r>
        <w:t>Example</w:t>
      </w:r>
      <w:bookmarkEnd w:id="1422"/>
    </w:p>
    <w:p w14:paraId="050E983E" w14:textId="73A4B2FD" w:rsidR="00462814" w:rsidRDefault="00462814" w:rsidP="00462814">
      <w:pPr>
        <w:pStyle w:val="BodyText"/>
      </w:pPr>
      <w:r>
        <w:t xml:space="preserve">Payer A and Payer </w:t>
      </w:r>
      <w:proofErr w:type="spellStart"/>
      <w:r>
        <w:t>B each</w:t>
      </w:r>
      <w:proofErr w:type="spellEnd"/>
      <w:r>
        <w:t xml:space="preserve"> pay employees a fares and travel pattern allowance of $22.41 per week under clause 26.1 of the </w:t>
      </w:r>
      <w:hyperlink r:id="rId160" w:anchor="_Toc233123833" w:history="1">
        <w:r>
          <w:rPr>
            <w:rStyle w:val="Hyperlink"/>
          </w:rPr>
          <w:t>MA000020 Building and Construction General On-site Award 2020</w:t>
        </w:r>
      </w:hyperlink>
      <w:r>
        <w:t>. This allowance was previously reported using Allowance type AD (Award Transport Payments).</w:t>
      </w:r>
    </w:p>
    <w:p w14:paraId="083CDE6D" w14:textId="64F53632" w:rsidR="00462814" w:rsidRDefault="00462814" w:rsidP="00462814">
      <w:pPr>
        <w:pStyle w:val="BodyText"/>
      </w:pPr>
      <w:r>
        <w:t xml:space="preserve">During the 2026-27 </w:t>
      </w:r>
      <w:r w:rsidR="009C799C">
        <w:t>financial</w:t>
      </w:r>
      <w:r>
        <w:t xml:space="preserve"> year, both transition their reporting to reflect the new requirements relating to amounts that were previously classified as award transport payments.</w:t>
      </w:r>
    </w:p>
    <w:p w14:paraId="3E7C621B" w14:textId="4D397F8B" w:rsidR="00462814" w:rsidRDefault="00462814" w:rsidP="00462814">
      <w:pPr>
        <w:pStyle w:val="BodyText"/>
      </w:pPr>
      <w:r w:rsidRPr="00E84B11">
        <w:rPr>
          <w:b/>
          <w:bCs/>
        </w:rPr>
        <w:t xml:space="preserve">Payer A </w:t>
      </w:r>
      <w:r>
        <w:t xml:space="preserve">uses the </w:t>
      </w:r>
      <w:r w:rsidRPr="00E84B11">
        <w:rPr>
          <w:u w:val="single"/>
        </w:rPr>
        <w:t>zeroing out method</w:t>
      </w:r>
      <w:r>
        <w:t>.</w:t>
      </w:r>
      <w:r w:rsidR="000D15FE">
        <w:t xml:space="preserve"> </w:t>
      </w:r>
      <w:r w:rsidR="004B461F">
        <w:t>For the 13 Pay/Update dates occurring between 1 July and 30 September 2026, they report a YTD value using Allowance type AD (Award Transport Payments). Before their first Pay/Update date occurring on or after 1 October 2026, they lodge an update event which:</w:t>
      </w:r>
    </w:p>
    <w:p w14:paraId="25D566AF" w14:textId="1E16667C" w:rsidR="004B461F" w:rsidRDefault="004B461F" w:rsidP="004B461F">
      <w:pPr>
        <w:pStyle w:val="ListBullet"/>
      </w:pPr>
      <w:r>
        <w:t xml:space="preserve">Reduces the YTD value for Allowance Type AD (Award Transport Payments) from $291.33 </w:t>
      </w:r>
      <w:r w:rsidRPr="009C3863">
        <w:rPr>
          <w:i/>
          <w:iCs/>
        </w:rPr>
        <w:t>($22.41 x 13 weekly payments occurring before 1 October 2026</w:t>
      </w:r>
      <w:r>
        <w:t>) to zero.</w:t>
      </w:r>
    </w:p>
    <w:p w14:paraId="7C5EBF0F" w14:textId="5B42B2AB" w:rsidR="004B461F" w:rsidRDefault="004B461F" w:rsidP="004B461F">
      <w:pPr>
        <w:pStyle w:val="ListBullet"/>
      </w:pPr>
      <w:r>
        <w:t>Increases the YTD value for Allowance Type OD (Other Allowances) &gt; Other Allowance Type Description: T1 Transport/Fares to $291.33.</w:t>
      </w:r>
    </w:p>
    <w:p w14:paraId="3A5C4E17" w14:textId="393C4890" w:rsidR="004B461F" w:rsidRDefault="004B461F" w:rsidP="004B461F">
      <w:pPr>
        <w:pStyle w:val="BodyText"/>
      </w:pPr>
      <w:r>
        <w:lastRenderedPageBreak/>
        <w:t>From the first Pay/Update date occurring on or after 1 October 2026, they continue to increase the YTD value for Allowance Type OD (Other Allowances) &gt; Other Allowance Type Description: T1 Transport/Fares by the amount of the allowance.</w:t>
      </w:r>
    </w:p>
    <w:p w14:paraId="0F6A5801" w14:textId="608D701C" w:rsidR="004B461F" w:rsidRDefault="004B461F" w:rsidP="004B461F">
      <w:pPr>
        <w:pStyle w:val="BodyText"/>
      </w:pPr>
      <w:r>
        <w:t>At the end of the 2026/2027 financial year, the YTD values finalised by Payer A are:</w:t>
      </w:r>
    </w:p>
    <w:p w14:paraId="7DBEE7DD" w14:textId="4CFA8F85" w:rsidR="004B461F" w:rsidRDefault="004B461F" w:rsidP="004B461F">
      <w:pPr>
        <w:pStyle w:val="ListBullet"/>
      </w:pPr>
      <w:r>
        <w:t>Allowance Type AD (Award Transport Payments) – $0</w:t>
      </w:r>
      <w:r w:rsidR="00362ED8">
        <w:t xml:space="preserve"> or &lt;null&gt;</w:t>
      </w:r>
    </w:p>
    <w:p w14:paraId="49A5520C" w14:textId="316DD875" w:rsidR="004B461F" w:rsidRDefault="004B461F" w:rsidP="00E84B11">
      <w:pPr>
        <w:pStyle w:val="ListBullet"/>
      </w:pPr>
      <w:r>
        <w:t xml:space="preserve">Allowance Type OD (Other Allowances) &gt; Other Allowance Type Description: T1 Transport/Fares – $1,165.32 </w:t>
      </w:r>
      <w:r w:rsidRPr="009C3863">
        <w:rPr>
          <w:i/>
          <w:iCs/>
        </w:rPr>
        <w:t xml:space="preserve">($22.41 x </w:t>
      </w:r>
      <w:r>
        <w:rPr>
          <w:i/>
          <w:iCs/>
        </w:rPr>
        <w:t>52</w:t>
      </w:r>
      <w:r w:rsidRPr="009C3863">
        <w:rPr>
          <w:i/>
          <w:iCs/>
        </w:rPr>
        <w:t xml:space="preserve"> weekly payments </w:t>
      </w:r>
      <w:r>
        <w:rPr>
          <w:i/>
          <w:iCs/>
        </w:rPr>
        <w:t>during the 2026/2027 financial year</w:t>
      </w:r>
      <w:r>
        <w:t>).</w:t>
      </w:r>
    </w:p>
    <w:p w14:paraId="0852D1FA" w14:textId="77777777" w:rsidR="00462814" w:rsidRDefault="00462814" w:rsidP="00462814">
      <w:pPr>
        <w:pStyle w:val="BodyText"/>
      </w:pPr>
      <w:r w:rsidRPr="00E84B11">
        <w:rPr>
          <w:b/>
          <w:bCs/>
        </w:rPr>
        <w:t>Payer B</w:t>
      </w:r>
      <w:r>
        <w:t xml:space="preserve"> uses the </w:t>
      </w:r>
      <w:r w:rsidRPr="00E84B11">
        <w:rPr>
          <w:u w:val="single"/>
        </w:rPr>
        <w:t>cutover method</w:t>
      </w:r>
      <w:r>
        <w:t xml:space="preserve">. For the 13 Pay/Update dates occurring between 1 July and 30 September 2026, they report a YTD value using Allowance type AD (Award Transport Payments). From the first Pay/Update date occurring on or after 1 October 2026, they: </w:t>
      </w:r>
    </w:p>
    <w:p w14:paraId="5550B534" w14:textId="0BF6F6AC" w:rsidR="00462814" w:rsidRDefault="00462814" w:rsidP="00462814">
      <w:pPr>
        <w:pStyle w:val="ListBullet"/>
      </w:pPr>
      <w:r>
        <w:t xml:space="preserve">maintain the YTD value for Allowance type AD in their STP </w:t>
      </w:r>
      <w:proofErr w:type="spellStart"/>
      <w:r>
        <w:t>lodgments</w:t>
      </w:r>
      <w:proofErr w:type="spellEnd"/>
      <w:r>
        <w:t xml:space="preserve"> </w:t>
      </w:r>
    </w:p>
    <w:p w14:paraId="6FBDF483" w14:textId="58BEC800" w:rsidR="00462814" w:rsidRDefault="00462814" w:rsidP="00462814">
      <w:pPr>
        <w:pStyle w:val="ListBullet"/>
      </w:pPr>
      <w:r>
        <w:t>include each future allowance payment in the YTD value for Allowance type OD (Other Allowances) &gt; Other Allowance Type Description: T1 Transport/Fares.</w:t>
      </w:r>
    </w:p>
    <w:p w14:paraId="0EE3B36D" w14:textId="6494A6C1" w:rsidR="00462814" w:rsidRDefault="00462814" w:rsidP="00462814">
      <w:pPr>
        <w:pStyle w:val="BodyText"/>
      </w:pPr>
      <w:r>
        <w:t>At the end of the 2026/2027 financial year, the YTD values finalised by Payer B are:</w:t>
      </w:r>
    </w:p>
    <w:p w14:paraId="287FD122" w14:textId="5CC65491" w:rsidR="00462814" w:rsidRDefault="00462814" w:rsidP="00462814">
      <w:pPr>
        <w:pStyle w:val="ListBullet"/>
      </w:pPr>
      <w:r>
        <w:t>Allowance Type AD (Award Transport Payments)</w:t>
      </w:r>
      <w:r w:rsidR="000D15FE">
        <w:t xml:space="preserve"> – </w:t>
      </w:r>
      <w:r>
        <w:t xml:space="preserve">$291.33 </w:t>
      </w:r>
      <w:r w:rsidRPr="00E84B11">
        <w:rPr>
          <w:i/>
          <w:iCs/>
        </w:rPr>
        <w:t>($22.41 x 13 weekly payments occurring before 1 October 2026</w:t>
      </w:r>
      <w:r>
        <w:t>)</w:t>
      </w:r>
    </w:p>
    <w:p w14:paraId="1022E307" w14:textId="7FE67C3B" w:rsidR="00462814" w:rsidRDefault="000D15FE">
      <w:pPr>
        <w:pStyle w:val="ListBullet"/>
      </w:pPr>
      <w:r>
        <w:t xml:space="preserve">Allowance Type OD (Other Allowances) &gt; Other Allowance Type Description: T1 Transport/Fares – $873.99 </w:t>
      </w:r>
      <w:r w:rsidRPr="00E84B11">
        <w:rPr>
          <w:i/>
          <w:iCs/>
        </w:rPr>
        <w:t>($22.41 x 39 weekly payments occurring on or after 1 October 2026</w:t>
      </w:r>
      <w:r>
        <w:t>).</w:t>
      </w:r>
    </w:p>
    <w:p w14:paraId="120A0947" w14:textId="1D8B6632" w:rsidR="00BF5E3E" w:rsidRPr="00462814" w:rsidRDefault="00F0780E" w:rsidP="00F0780E">
      <w:pPr>
        <w:pStyle w:val="BodyText"/>
      </w:pPr>
      <w:r>
        <w:t>As withholding applies to the payment of these allowances from 1 October 2026, b</w:t>
      </w:r>
      <w:r w:rsidR="00BF5E3E">
        <w:t xml:space="preserve">oth Payer A and Payer B include the amounts </w:t>
      </w:r>
      <w:r>
        <w:t>withheld</w:t>
      </w:r>
      <w:r w:rsidR="00BF5E3E">
        <w:t xml:space="preserve"> in the YTD value for PAYG withholding.</w:t>
      </w:r>
    </w:p>
    <w:p w14:paraId="56077D71" w14:textId="19710FFB" w:rsidR="00154C48" w:rsidRPr="002923F6" w:rsidRDefault="00154C48" w:rsidP="006F423E">
      <w:pPr>
        <w:pStyle w:val="Heading1"/>
      </w:pPr>
      <w:bookmarkStart w:id="1423" w:name="_Toc34470722"/>
      <w:bookmarkStart w:id="1424" w:name="_Toc34472134"/>
      <w:bookmarkStart w:id="1425" w:name="_Toc34472360"/>
      <w:bookmarkStart w:id="1426" w:name="_Toc34472544"/>
      <w:bookmarkStart w:id="1427" w:name="_Toc34472760"/>
      <w:bookmarkStart w:id="1428" w:name="_Toc34472891"/>
      <w:bookmarkStart w:id="1429" w:name="_Toc34473225"/>
      <w:bookmarkStart w:id="1430" w:name="_Toc34473340"/>
      <w:bookmarkStart w:id="1431" w:name="_Toc34473415"/>
      <w:bookmarkStart w:id="1432" w:name="_Toc34473578"/>
      <w:bookmarkStart w:id="1433" w:name="_Toc34473757"/>
      <w:bookmarkStart w:id="1434" w:name="_Toc34473848"/>
      <w:bookmarkStart w:id="1435" w:name="_Toc34475236"/>
      <w:bookmarkStart w:id="1436" w:name="_Toc34470723"/>
      <w:bookmarkStart w:id="1437" w:name="_Toc34472135"/>
      <w:bookmarkStart w:id="1438" w:name="_Toc34472361"/>
      <w:bookmarkStart w:id="1439" w:name="_Toc34472545"/>
      <w:bookmarkStart w:id="1440" w:name="_Toc34472761"/>
      <w:bookmarkStart w:id="1441" w:name="_Toc34472892"/>
      <w:bookmarkStart w:id="1442" w:name="_Toc34473226"/>
      <w:bookmarkStart w:id="1443" w:name="_Toc34473341"/>
      <w:bookmarkStart w:id="1444" w:name="_Toc34473416"/>
      <w:bookmarkStart w:id="1445" w:name="_Toc34473579"/>
      <w:bookmarkStart w:id="1446" w:name="_Toc34473758"/>
      <w:bookmarkStart w:id="1447" w:name="_Toc34473849"/>
      <w:bookmarkStart w:id="1448" w:name="_Toc34475237"/>
      <w:bookmarkStart w:id="1449" w:name="_Toc34470724"/>
      <w:bookmarkStart w:id="1450" w:name="_Toc34472136"/>
      <w:bookmarkStart w:id="1451" w:name="_Toc34472362"/>
      <w:bookmarkStart w:id="1452" w:name="_Toc34472546"/>
      <w:bookmarkStart w:id="1453" w:name="_Toc34472762"/>
      <w:bookmarkStart w:id="1454" w:name="_Toc34472893"/>
      <w:bookmarkStart w:id="1455" w:name="_Toc34473227"/>
      <w:bookmarkStart w:id="1456" w:name="_Toc34473342"/>
      <w:bookmarkStart w:id="1457" w:name="_Toc34473417"/>
      <w:bookmarkStart w:id="1458" w:name="_Toc34473580"/>
      <w:bookmarkStart w:id="1459" w:name="_Toc34473759"/>
      <w:bookmarkStart w:id="1460" w:name="_Toc34473850"/>
      <w:bookmarkStart w:id="1461" w:name="_Toc34475238"/>
      <w:bookmarkStart w:id="1462" w:name="_Toc34470725"/>
      <w:bookmarkStart w:id="1463" w:name="_Toc34472137"/>
      <w:bookmarkStart w:id="1464" w:name="_Toc34472363"/>
      <w:bookmarkStart w:id="1465" w:name="_Toc34472547"/>
      <w:bookmarkStart w:id="1466" w:name="_Toc34472763"/>
      <w:bookmarkStart w:id="1467" w:name="_Toc34472894"/>
      <w:bookmarkStart w:id="1468" w:name="_Toc34473228"/>
      <w:bookmarkStart w:id="1469" w:name="_Toc34473343"/>
      <w:bookmarkStart w:id="1470" w:name="_Toc34473418"/>
      <w:bookmarkStart w:id="1471" w:name="_Toc34473581"/>
      <w:bookmarkStart w:id="1472" w:name="_Toc34473760"/>
      <w:bookmarkStart w:id="1473" w:name="_Toc34473851"/>
      <w:bookmarkStart w:id="1474" w:name="_Toc34475239"/>
      <w:bookmarkStart w:id="1475" w:name="_Toc34470726"/>
      <w:bookmarkStart w:id="1476" w:name="_Toc34472138"/>
      <w:bookmarkStart w:id="1477" w:name="_Toc34472364"/>
      <w:bookmarkStart w:id="1478" w:name="_Toc34472548"/>
      <w:bookmarkStart w:id="1479" w:name="_Toc34472764"/>
      <w:bookmarkStart w:id="1480" w:name="_Toc34472895"/>
      <w:bookmarkStart w:id="1481" w:name="_Toc34473229"/>
      <w:bookmarkStart w:id="1482" w:name="_Toc34473344"/>
      <w:bookmarkStart w:id="1483" w:name="_Toc34473419"/>
      <w:bookmarkStart w:id="1484" w:name="_Toc34473582"/>
      <w:bookmarkStart w:id="1485" w:name="_Toc34473761"/>
      <w:bookmarkStart w:id="1486" w:name="_Toc34473852"/>
      <w:bookmarkStart w:id="1487" w:name="_Toc34475240"/>
      <w:bookmarkStart w:id="1488" w:name="_Toc34470727"/>
      <w:bookmarkStart w:id="1489" w:name="_Toc34472139"/>
      <w:bookmarkStart w:id="1490" w:name="_Toc34472365"/>
      <w:bookmarkStart w:id="1491" w:name="_Toc34472549"/>
      <w:bookmarkStart w:id="1492" w:name="_Toc34472765"/>
      <w:bookmarkStart w:id="1493" w:name="_Toc34472896"/>
      <w:bookmarkStart w:id="1494" w:name="_Toc34473230"/>
      <w:bookmarkStart w:id="1495" w:name="_Toc34473345"/>
      <w:bookmarkStart w:id="1496" w:name="_Toc34473420"/>
      <w:bookmarkStart w:id="1497" w:name="_Toc34473583"/>
      <w:bookmarkStart w:id="1498" w:name="_Toc34473762"/>
      <w:bookmarkStart w:id="1499" w:name="_Toc34473853"/>
      <w:bookmarkStart w:id="1500" w:name="_Toc34475241"/>
      <w:bookmarkStart w:id="1501" w:name="_Toc34470728"/>
      <w:bookmarkStart w:id="1502" w:name="_Toc34472140"/>
      <w:bookmarkStart w:id="1503" w:name="_Toc34472366"/>
      <w:bookmarkStart w:id="1504" w:name="_Toc34472550"/>
      <w:bookmarkStart w:id="1505" w:name="_Toc34472766"/>
      <w:bookmarkStart w:id="1506" w:name="_Toc34472897"/>
      <w:bookmarkStart w:id="1507" w:name="_Toc34473231"/>
      <w:bookmarkStart w:id="1508" w:name="_Toc34473346"/>
      <w:bookmarkStart w:id="1509" w:name="_Toc34473421"/>
      <w:bookmarkStart w:id="1510" w:name="_Toc34473584"/>
      <w:bookmarkStart w:id="1511" w:name="_Toc34473763"/>
      <w:bookmarkStart w:id="1512" w:name="_Toc34473854"/>
      <w:bookmarkStart w:id="1513" w:name="_Toc34475242"/>
      <w:bookmarkStart w:id="1514" w:name="_Toc34470729"/>
      <w:bookmarkStart w:id="1515" w:name="_Toc34472141"/>
      <w:bookmarkStart w:id="1516" w:name="_Toc34472367"/>
      <w:bookmarkStart w:id="1517" w:name="_Toc34472551"/>
      <w:bookmarkStart w:id="1518" w:name="_Toc34472767"/>
      <w:bookmarkStart w:id="1519" w:name="_Toc34472898"/>
      <w:bookmarkStart w:id="1520" w:name="_Toc34473232"/>
      <w:bookmarkStart w:id="1521" w:name="_Toc34473347"/>
      <w:bookmarkStart w:id="1522" w:name="_Toc34473422"/>
      <w:bookmarkStart w:id="1523" w:name="_Toc34473585"/>
      <w:bookmarkStart w:id="1524" w:name="_Toc34473764"/>
      <w:bookmarkStart w:id="1525" w:name="_Toc34473855"/>
      <w:bookmarkStart w:id="1526" w:name="_Toc34475243"/>
      <w:bookmarkStart w:id="1527" w:name="_Ref33285602"/>
      <w:bookmarkStart w:id="1528" w:name="_Ref33285605"/>
      <w:bookmarkStart w:id="1529" w:name="_Toc54861833"/>
      <w:bookmarkStart w:id="1530" w:name="_Toc238031980"/>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r w:rsidRPr="002923F6">
        <w:lastRenderedPageBreak/>
        <w:t xml:space="preserve">Authorisations and </w:t>
      </w:r>
      <w:r w:rsidR="003A5800" w:rsidRPr="002923F6">
        <w:t>D</w:t>
      </w:r>
      <w:r w:rsidRPr="002923F6">
        <w:t>eclarations</w:t>
      </w:r>
      <w:bookmarkEnd w:id="1527"/>
      <w:bookmarkEnd w:id="1528"/>
      <w:bookmarkEnd w:id="1529"/>
      <w:bookmarkEnd w:id="1530"/>
    </w:p>
    <w:p w14:paraId="5422B5D0" w14:textId="3D5F0A59" w:rsidR="00553DDD" w:rsidRPr="00890B9D" w:rsidRDefault="002A2D7A" w:rsidP="000E6760">
      <w:pPr>
        <w:pStyle w:val="BodyText"/>
      </w:pPr>
      <w:r>
        <w:t xml:space="preserve">Refer to Section 3 of the </w:t>
      </w:r>
      <w:hyperlink r:id="rId161" w:anchor="CBG" w:history="1">
        <w:r w:rsidR="00DF2712" w:rsidRPr="00DF2712">
          <w:rPr>
            <w:rStyle w:val="Hyperlink"/>
          </w:rPr>
          <w:t>ATO Common Business Implementation and Taxpayer Declaration Guide</w:t>
        </w:r>
      </w:hyperlink>
      <w:r w:rsidR="00C3378F">
        <w:t xml:space="preserve">. </w:t>
      </w:r>
      <w:r w:rsidR="00C3378F" w:rsidRPr="00890B9D">
        <w:t xml:space="preserve">There are different requirements </w:t>
      </w:r>
      <w:r w:rsidR="00C3378F">
        <w:t>regarding</w:t>
      </w:r>
      <w:r w:rsidR="00C3378F" w:rsidRPr="00890B9D">
        <w:t xml:space="preserve"> the making of the declaration and subsequent submission to the ATO within the pay event, depending on whether it has been created by the payer (or an authorised </w:t>
      </w:r>
      <w:r w:rsidR="00973560">
        <w:t>payee</w:t>
      </w:r>
      <w:r w:rsidR="00C3378F" w:rsidRPr="00890B9D">
        <w:t xml:space="preserve">), or by a Registered </w:t>
      </w:r>
      <w:r w:rsidR="00973560">
        <w:t>Tax/BAS/Payroll Service</w:t>
      </w:r>
      <w:r w:rsidR="000175DB">
        <w:t xml:space="preserve">s </w:t>
      </w:r>
      <w:r w:rsidR="00C3378F" w:rsidRPr="00890B9D">
        <w:t>Agent</w:t>
      </w:r>
      <w:r w:rsidR="000175DB">
        <w:t>.</w:t>
      </w:r>
    </w:p>
    <w:p w14:paraId="35E0B4C1" w14:textId="468A1A42" w:rsidR="00154C48" w:rsidRPr="00890B9D" w:rsidRDefault="00154C48" w:rsidP="007359C5">
      <w:pPr>
        <w:pStyle w:val="Heading2"/>
      </w:pPr>
      <w:bookmarkStart w:id="1531" w:name="_Toc54861834"/>
      <w:bookmarkStart w:id="1532" w:name="_Toc238031981"/>
      <w:r w:rsidRPr="00890B9D">
        <w:t>Authentication and the Final “Hop”</w:t>
      </w:r>
      <w:bookmarkEnd w:id="1531"/>
      <w:bookmarkEnd w:id="1532"/>
    </w:p>
    <w:p w14:paraId="0883107B" w14:textId="77777777" w:rsidR="00154C48" w:rsidRPr="00890B9D" w:rsidRDefault="00154C48" w:rsidP="000E6760">
      <w:pPr>
        <w:pStyle w:val="BodyText"/>
      </w:pPr>
      <w:r w:rsidRPr="00890B9D">
        <w:t>The successful authentication of payroll reports is dependent on the “final hop”. The final hop is the network segment between the last “</w:t>
      </w:r>
      <w:r w:rsidR="005F3157" w:rsidRPr="00890B9D">
        <w:t>machine credential owner</w:t>
      </w:r>
      <w:r w:rsidRPr="00890B9D">
        <w:t xml:space="preserve">” entity (defined below) and the ATO. The </w:t>
      </w:r>
      <w:r w:rsidR="005F3157" w:rsidRPr="00890B9D">
        <w:t xml:space="preserve">machine credential </w:t>
      </w:r>
      <w:r w:rsidRPr="00890B9D">
        <w:t xml:space="preserve">of the entity directly connected to the ATO must be used to transmit </w:t>
      </w:r>
      <w:r w:rsidR="0039392D">
        <w:t>p</w:t>
      </w:r>
      <w:r w:rsidR="0039392D" w:rsidRPr="00890B9D">
        <w:t xml:space="preserve">ay </w:t>
      </w:r>
      <w:r w:rsidR="0039392D">
        <w:t>e</w:t>
      </w:r>
      <w:r w:rsidR="0039392D" w:rsidRPr="00890B9D">
        <w:t xml:space="preserve">vents </w:t>
      </w:r>
      <w:r w:rsidRPr="00890B9D">
        <w:t xml:space="preserve">to the ATO. The entity sending the message must be authorised to send that message to the ATO by the </w:t>
      </w:r>
      <w:r w:rsidR="005F4641" w:rsidRPr="00890B9D">
        <w:t>payer</w:t>
      </w:r>
      <w:r w:rsidRPr="00890B9D">
        <w:t xml:space="preserve"> or their registered Tax or BAS Agent.</w:t>
      </w:r>
    </w:p>
    <w:p w14:paraId="271BF349" w14:textId="57E9EC95" w:rsidR="00154C48" w:rsidRPr="00890B9D" w:rsidRDefault="00154C48" w:rsidP="007359C5">
      <w:pPr>
        <w:pStyle w:val="Heading2"/>
      </w:pPr>
      <w:bookmarkStart w:id="1533" w:name="_Toc54861835"/>
      <w:bookmarkStart w:id="1534" w:name="_Toc238031982"/>
      <w:r w:rsidRPr="00890B9D">
        <w:t>Roles</w:t>
      </w:r>
      <w:bookmarkEnd w:id="1533"/>
      <w:bookmarkEnd w:id="1534"/>
    </w:p>
    <w:p w14:paraId="7650FEA0" w14:textId="77777777" w:rsidR="00154C48" w:rsidRPr="00890B9D" w:rsidRDefault="00154C48" w:rsidP="000E6760">
      <w:pPr>
        <w:pStyle w:val="BodyText"/>
      </w:pPr>
      <w:r w:rsidRPr="00890B9D">
        <w:t xml:space="preserve">This section defines the roles of each party potentially involved in the </w:t>
      </w:r>
      <w:proofErr w:type="gramStart"/>
      <w:r w:rsidRPr="00890B9D">
        <w:t>end to end</w:t>
      </w:r>
      <w:proofErr w:type="gramEnd"/>
      <w:r w:rsidRPr="00890B9D">
        <w:t xml:space="preserve"> process. Each role below is classified as a “Sender” (S) and/or a “</w:t>
      </w:r>
      <w:r w:rsidR="00216BC7" w:rsidRPr="00890B9D">
        <w:t xml:space="preserve">Machine Credential </w:t>
      </w:r>
      <w:r w:rsidRPr="00890B9D">
        <w:t>Owner” (</w:t>
      </w:r>
      <w:r w:rsidR="00216BC7" w:rsidRPr="00890B9D">
        <w:t>MC</w:t>
      </w:r>
      <w:r w:rsidRPr="00890B9D">
        <w:t>O)</w:t>
      </w:r>
      <w:r w:rsidR="008E12B5">
        <w:t>,</w:t>
      </w:r>
      <w:r w:rsidRPr="00890B9D">
        <w:t xml:space="preserve"> which will be referenced in the next section presenting the “Declarations Matrix”.</w:t>
      </w:r>
    </w:p>
    <w:p w14:paraId="1C45286D" w14:textId="77777777" w:rsidR="00154C48" w:rsidRPr="003D49D4" w:rsidRDefault="00154C48" w:rsidP="000E6760">
      <w:pPr>
        <w:pStyle w:val="ListBullet"/>
      </w:pPr>
      <w:r w:rsidRPr="003B2936">
        <w:t xml:space="preserve">S = Sender (Declarer): This is the entity that must make a declaration because it is making the decision to send the payroll information to </w:t>
      </w:r>
      <w:r w:rsidRPr="003D49D4">
        <w:t>the Commissioner.</w:t>
      </w:r>
    </w:p>
    <w:p w14:paraId="242CB172" w14:textId="77777777" w:rsidR="00154C48" w:rsidRPr="003D49D4" w:rsidRDefault="00216BC7" w:rsidP="000E6760">
      <w:pPr>
        <w:pStyle w:val="ListBullet"/>
      </w:pPr>
      <w:r w:rsidRPr="003D49D4">
        <w:t>MC</w:t>
      </w:r>
      <w:r w:rsidR="00154C48" w:rsidRPr="003D49D4">
        <w:t xml:space="preserve">O = </w:t>
      </w:r>
      <w:r w:rsidRPr="003D49D4">
        <w:t xml:space="preserve">Machine Credential </w:t>
      </w:r>
      <w:r w:rsidR="00154C48" w:rsidRPr="003D49D4">
        <w:t xml:space="preserve">Owner: This is the entity that is directly connected to ATO systems (the last “hop”) and as such requires use of their </w:t>
      </w:r>
      <w:r w:rsidRPr="003D49D4">
        <w:t xml:space="preserve">machine credential </w:t>
      </w:r>
      <w:r w:rsidR="000F5719" w:rsidRPr="003D49D4">
        <w:t>to</w:t>
      </w:r>
      <w:r w:rsidR="00154C48" w:rsidRPr="003D49D4">
        <w:t xml:space="preserve"> successfully transmit the report.</w:t>
      </w:r>
    </w:p>
    <w:p w14:paraId="61A01FB4" w14:textId="77777777" w:rsidR="00B15FA1" w:rsidRPr="00890B9D" w:rsidRDefault="008341C8" w:rsidP="004A0EAE">
      <w:pPr>
        <w:pStyle w:val="Heading3"/>
      </w:pPr>
      <w:r w:rsidRPr="00890B9D">
        <w:t>Actors</w:t>
      </w:r>
    </w:p>
    <w:p w14:paraId="56ED2C8F" w14:textId="77777777" w:rsidR="00075507" w:rsidRPr="00890B9D" w:rsidRDefault="00420B9B" w:rsidP="000E6760">
      <w:pPr>
        <w:pStyle w:val="BodyText"/>
      </w:pPr>
      <w:r w:rsidRPr="00890B9D">
        <w:t>Actors that may perform these roles are:</w:t>
      </w:r>
    </w:p>
    <w:p w14:paraId="63D34091" w14:textId="281297B7" w:rsidR="00154C48" w:rsidRPr="003D49D4" w:rsidRDefault="00154C48" w:rsidP="000E6760">
      <w:pPr>
        <w:pStyle w:val="ListBullet"/>
      </w:pPr>
      <w:r w:rsidRPr="003B2936">
        <w:rPr>
          <w:rStyle w:val="IntenseEmphasis"/>
        </w:rPr>
        <w:t>Employer (‘S’ and can also be an ‘</w:t>
      </w:r>
      <w:r w:rsidR="00216BC7" w:rsidRPr="003B2936">
        <w:rPr>
          <w:rStyle w:val="IntenseEmphasis"/>
        </w:rPr>
        <w:t>MC</w:t>
      </w:r>
      <w:r w:rsidRPr="003B2936">
        <w:rPr>
          <w:rStyle w:val="IntenseEmphasis"/>
        </w:rPr>
        <w:t>O’):</w:t>
      </w:r>
      <w:r w:rsidRPr="003B2936">
        <w:t xml:space="preserve"> the entity (including sole trader) required to withhold from payments whose payroll information is being sent. The employer can perform all payroll processing themselves and lodge payroll reports directly </w:t>
      </w:r>
      <w:r w:rsidRPr="003D49D4">
        <w:t>or use a Registered Agent or DSP provided service. If payroll services are undertaken by an authorised employee, the ATO will consider that employee to be acting on behalf of the employer. This includes circumstances where the employee acts on behalf of a group of employers within an economic group</w:t>
      </w:r>
    </w:p>
    <w:p w14:paraId="3A60D39E" w14:textId="6C532091" w:rsidR="00154C48" w:rsidRPr="003D49D4" w:rsidRDefault="00154C48" w:rsidP="000E6760">
      <w:pPr>
        <w:pStyle w:val="ListBullet"/>
      </w:pPr>
      <w:r w:rsidRPr="003D49D4">
        <w:rPr>
          <w:rStyle w:val="IntenseEmphasis"/>
        </w:rPr>
        <w:t>Payroll Software Provider (‘</w:t>
      </w:r>
      <w:r w:rsidR="00216BC7" w:rsidRPr="003D49D4">
        <w:rPr>
          <w:rStyle w:val="IntenseEmphasis"/>
        </w:rPr>
        <w:t>MC</w:t>
      </w:r>
      <w:r w:rsidRPr="003D49D4">
        <w:rPr>
          <w:rStyle w:val="IntenseEmphasis"/>
        </w:rPr>
        <w:t>O’ if directly connected to ATO systems):</w:t>
      </w:r>
      <w:r w:rsidRPr="003D49D4">
        <w:t xml:space="preserve"> An entity providing the software that assists the employer, their agent or their Payroll Provider to produce payroll outputs and may also provide the software to lodge or facilitate the </w:t>
      </w:r>
      <w:proofErr w:type="spellStart"/>
      <w:r w:rsidR="00A84E47" w:rsidRPr="003D49D4">
        <w:t>lodgment</w:t>
      </w:r>
      <w:proofErr w:type="spellEnd"/>
      <w:r w:rsidRPr="003D49D4">
        <w:t xml:space="preserve"> of STP Payroll Reports (for example a cloud solution)</w:t>
      </w:r>
    </w:p>
    <w:p w14:paraId="2FA31F2E" w14:textId="4C1559C1" w:rsidR="00154C48" w:rsidRPr="003B2936" w:rsidRDefault="00154C48" w:rsidP="000E6760">
      <w:pPr>
        <w:pStyle w:val="ListBullet"/>
      </w:pPr>
      <w:r w:rsidRPr="003D49D4">
        <w:rPr>
          <w:rStyle w:val="IntenseEmphasis"/>
        </w:rPr>
        <w:t>Payroll Provider/Payroll Intermediary (‘S’ when a Registered Agent):</w:t>
      </w:r>
      <w:r w:rsidRPr="00EA2763">
        <w:t xml:space="preserve"> an entity (including sole trader) that is contracted to produce payroll out</w:t>
      </w:r>
      <w:r w:rsidRPr="003B2936">
        <w:t>puts on behalf of the employer. The provider may be an “Agent</w:t>
      </w:r>
      <w:r w:rsidR="00B91908" w:rsidRPr="003B2936">
        <w:t>”,</w:t>
      </w:r>
      <w:r w:rsidRPr="003B2936">
        <w:t xml:space="preserve"> but payroll outputs may be produced other than via a Registered Agent. A Payroll Provider that is not a Registered Agent cannot lodge on behalf of an employer</w:t>
      </w:r>
    </w:p>
    <w:p w14:paraId="1FEFE5D4" w14:textId="6A211D59" w:rsidR="00154C48" w:rsidRPr="003B2936" w:rsidRDefault="00154C48" w:rsidP="000E6760">
      <w:pPr>
        <w:pStyle w:val="ListBullet"/>
      </w:pPr>
      <w:r w:rsidRPr="004C3B8F">
        <w:rPr>
          <w:rStyle w:val="IntenseEmphasis"/>
        </w:rPr>
        <w:t>Registered Agent (‘S’ and can also be an ‘</w:t>
      </w:r>
      <w:r w:rsidR="00C52A2D" w:rsidRPr="004C3B8F">
        <w:rPr>
          <w:rStyle w:val="IntenseEmphasis"/>
        </w:rPr>
        <w:t>MC</w:t>
      </w:r>
      <w:r w:rsidRPr="004C3B8F">
        <w:rPr>
          <w:rStyle w:val="IntenseEmphasis"/>
        </w:rPr>
        <w:t>O’):</w:t>
      </w:r>
      <w:r w:rsidRPr="003B2936">
        <w:t xml:space="preserve"> A registered Tax or BAS Agent that provides Tax or BAS Agent services (ascertaining, advising or liaising with the ATO) on behalf of the employer, in accordance with </w:t>
      </w:r>
      <w:r w:rsidRPr="007E7B7E">
        <w:rPr>
          <w:i/>
        </w:rPr>
        <w:t>Tax Agent Services Act 2009</w:t>
      </w:r>
      <w:r w:rsidRPr="003B2936">
        <w:t xml:space="preserve"> (TASA). An Agent may lodge on behalf of an employer</w:t>
      </w:r>
    </w:p>
    <w:p w14:paraId="5150BFBF" w14:textId="136FD02D" w:rsidR="00154C48" w:rsidRPr="003B2936" w:rsidRDefault="00154C48" w:rsidP="000E6760">
      <w:pPr>
        <w:pStyle w:val="ListBullet"/>
      </w:pPr>
      <w:r w:rsidRPr="004C3B8F">
        <w:rPr>
          <w:rStyle w:val="IntenseEmphasis"/>
        </w:rPr>
        <w:t>Sending Service Provider (SSP) (‘</w:t>
      </w:r>
      <w:r w:rsidR="00C52A2D" w:rsidRPr="004C3B8F">
        <w:rPr>
          <w:rStyle w:val="IntenseEmphasis"/>
        </w:rPr>
        <w:t>MC</w:t>
      </w:r>
      <w:r w:rsidRPr="004C3B8F">
        <w:rPr>
          <w:rStyle w:val="IntenseEmphasis"/>
        </w:rPr>
        <w:t>O’):</w:t>
      </w:r>
      <w:r w:rsidRPr="003B2936">
        <w:t xml:space="preserve"> an entity (including sole trader), directly connected to the ATO, that only provides the technical service for one or multiple employers, registered agents or payroll software providers to deliver payroll reports to the ATO in the correct technical format or through a permitted technical channel. An SSP does not perform Payroll Production services. A slight variation of this role is a “Transformer”. A </w:t>
      </w:r>
      <w:r w:rsidR="00AB0A28">
        <w:t>T</w:t>
      </w:r>
      <w:r w:rsidRPr="003B2936">
        <w:t>ransformer carries out the same functions as an SSP but is not directly connected to the ATO.</w:t>
      </w:r>
    </w:p>
    <w:p w14:paraId="21D8D20A" w14:textId="32F5D556" w:rsidR="00154C48" w:rsidRPr="00890B9D" w:rsidRDefault="00154C48" w:rsidP="007359C5">
      <w:pPr>
        <w:pStyle w:val="Heading2"/>
      </w:pPr>
      <w:bookmarkStart w:id="1535" w:name="_Toc54861836"/>
      <w:bookmarkStart w:id="1536" w:name="_Toc238031983"/>
      <w:r w:rsidRPr="00890B9D">
        <w:lastRenderedPageBreak/>
        <w:t xml:space="preserve">Declaration </w:t>
      </w:r>
      <w:r w:rsidR="00CC2892" w:rsidRPr="00890B9D">
        <w:t>S</w:t>
      </w:r>
      <w:r w:rsidRPr="00890B9D">
        <w:t>tatement Matrix</w:t>
      </w:r>
      <w:bookmarkEnd w:id="1535"/>
      <w:bookmarkEnd w:id="1536"/>
    </w:p>
    <w:p w14:paraId="15FE8055" w14:textId="77777777" w:rsidR="003A01B7" w:rsidRPr="00890B9D" w:rsidRDefault="00154C48" w:rsidP="000E6760">
      <w:pPr>
        <w:pStyle w:val="BodyText"/>
      </w:pPr>
      <w:r w:rsidRPr="00890B9D">
        <w:t>The ATO requires a declaration indicating the information contained within the payroll report is true and correct. This declaration must be made by the sender (declarer).</w:t>
      </w:r>
      <w:r w:rsidR="003A01B7" w:rsidRPr="00890B9D">
        <w:t xml:space="preserve"> </w:t>
      </w:r>
    </w:p>
    <w:p w14:paraId="5F8E0748" w14:textId="77777777" w:rsidR="00154C48" w:rsidRPr="00890B9D" w:rsidRDefault="00154C48" w:rsidP="000E6760">
      <w:pPr>
        <w:pStyle w:val="BodyText"/>
      </w:pPr>
      <w:r w:rsidRPr="00890B9D">
        <w:t>To make a declaration, the sender must be aware of two things:</w:t>
      </w:r>
    </w:p>
    <w:p w14:paraId="66BA3D28" w14:textId="2418151D" w:rsidR="00154C48" w:rsidRPr="00890B9D" w:rsidRDefault="00AB0A28" w:rsidP="000E6760">
      <w:pPr>
        <w:pStyle w:val="ListBullet"/>
      </w:pPr>
      <w:r>
        <w:t>T</w:t>
      </w:r>
      <w:r w:rsidR="00154C48" w:rsidRPr="00890B9D">
        <w:t>he statement they are making, and</w:t>
      </w:r>
    </w:p>
    <w:p w14:paraId="11C905DE" w14:textId="4AEEBEC5" w:rsidR="00154C48" w:rsidRPr="00890B9D" w:rsidRDefault="00AB0A28" w:rsidP="000E6760">
      <w:pPr>
        <w:pStyle w:val="ListBullet"/>
      </w:pPr>
      <w:r>
        <w:t>T</w:t>
      </w:r>
      <w:r w:rsidR="00154C48" w:rsidRPr="00890B9D">
        <w:t>hat it becomes a declaration by them ‘signing’ it.</w:t>
      </w:r>
    </w:p>
    <w:p w14:paraId="67F2E36C" w14:textId="77777777" w:rsidR="00154C48" w:rsidRPr="00890B9D" w:rsidRDefault="00154C48" w:rsidP="000E6760">
      <w:pPr>
        <w:pStyle w:val="BodyText"/>
      </w:pPr>
      <w:r w:rsidRPr="00890B9D">
        <w:t>As a result, in every case that a declaration is required to accompany a transaction, the sender must have displayed to them:</w:t>
      </w:r>
    </w:p>
    <w:p w14:paraId="6C0B94E7" w14:textId="44195F1D" w:rsidR="00154C48" w:rsidRPr="00890B9D" w:rsidRDefault="00AB0A28" w:rsidP="000E6760">
      <w:pPr>
        <w:pStyle w:val="ListBullet"/>
      </w:pPr>
      <w:r>
        <w:t>A</w:t>
      </w:r>
      <w:r w:rsidRPr="00890B9D">
        <w:t xml:space="preserve"> </w:t>
      </w:r>
      <w:r w:rsidR="00154C48" w:rsidRPr="00890B9D">
        <w:t>specific statement(s) describing what they are about to declare, and</w:t>
      </w:r>
    </w:p>
    <w:p w14:paraId="135C46A0" w14:textId="1C62A352" w:rsidR="00154C48" w:rsidRPr="00890B9D" w:rsidRDefault="00AB0A28" w:rsidP="000E6760">
      <w:pPr>
        <w:pStyle w:val="ListBullet"/>
      </w:pPr>
      <w:r>
        <w:t>A</w:t>
      </w:r>
      <w:r w:rsidR="00154C48" w:rsidRPr="00890B9D">
        <w:t>n acknowledgment that the declaration is made by signing the statement(s) in a particular way.</w:t>
      </w:r>
    </w:p>
    <w:p w14:paraId="560E2065" w14:textId="77777777" w:rsidR="00154C48" w:rsidRPr="00890B9D" w:rsidRDefault="00154C48" w:rsidP="000E6760">
      <w:pPr>
        <w:pStyle w:val="BodyText"/>
      </w:pPr>
      <w:r w:rsidRPr="00890B9D">
        <w:t xml:space="preserve">The sender must sign by actively confirming what constitutes their ‘signature’ by using a tick-box, </w:t>
      </w:r>
      <w:r w:rsidR="00916E89" w:rsidRPr="00890B9D">
        <w:t xml:space="preserve">send </w:t>
      </w:r>
      <w:r w:rsidRPr="00890B9D">
        <w:t>button, or similar mechanism. Their signature must be some information sent with the transaction that enables the sender to be uniquely identified.</w:t>
      </w:r>
    </w:p>
    <w:p w14:paraId="76FDAC56" w14:textId="77777777" w:rsidR="00154C48" w:rsidRPr="00890B9D" w:rsidRDefault="00154C48" w:rsidP="000E6760">
      <w:pPr>
        <w:pStyle w:val="BodyText"/>
      </w:pPr>
      <w:r w:rsidRPr="00890B9D">
        <w:t>The wording of the declaration statement varies. The Declarations Matrix maps “Senders” against “</w:t>
      </w:r>
      <w:r w:rsidR="006E267D" w:rsidRPr="00890B9D">
        <w:t xml:space="preserve">Machine Credential </w:t>
      </w:r>
      <w:r w:rsidRPr="00890B9D">
        <w:t>Owners” (defined earlier) and identifies the declaration statement that must be displayed to the sender in each circumstance.</w:t>
      </w:r>
    </w:p>
    <w:p w14:paraId="7CC963C9" w14:textId="61932599" w:rsidR="00154C48" w:rsidRPr="00890B9D" w:rsidRDefault="00154C48" w:rsidP="000E6760">
      <w:pPr>
        <w:pStyle w:val="BodyText"/>
      </w:pPr>
      <w:r w:rsidRPr="00890B9D">
        <w:t>The first row identifies each Sender (Declarer) (</w:t>
      </w:r>
      <w:r w:rsidR="00CE17A5">
        <w:t>for example</w:t>
      </w:r>
      <w:r w:rsidRPr="00890B9D">
        <w:t xml:space="preserve"> “Employer”, “Employer on behalf of multiple ABNs”, “Registered Agent” and “Registered Agent on behalf of multiple ABNs”). The three rows</w:t>
      </w:r>
      <w:r w:rsidR="00E33679" w:rsidRPr="00890B9D">
        <w:t xml:space="preserve"> </w:t>
      </w:r>
      <w:r w:rsidRPr="00890B9D">
        <w:t xml:space="preserve">represent the three methods of delivery of Payroll Reporting over the final hop to ATO systems. Each column under each sender represents the type of declaration statement the sender must have </w:t>
      </w:r>
      <w:r w:rsidRPr="005650C3">
        <w:t>displayed</w:t>
      </w:r>
      <w:r w:rsidRPr="00890B9D">
        <w:t xml:space="preserve"> to them. </w:t>
      </w:r>
      <w:r w:rsidR="00617FD1">
        <w:t>For example;</w:t>
      </w:r>
      <w:r w:rsidRPr="00890B9D">
        <w:t xml:space="preserve"> if an Employer is using Payroll </w:t>
      </w:r>
      <w:r w:rsidR="006D2A3E" w:rsidRPr="00890B9D">
        <w:t>Software,</w:t>
      </w:r>
      <w:r w:rsidRPr="00890B9D">
        <w:t xml:space="preserve"> they must make the</w:t>
      </w:r>
      <w:r w:rsidR="00CE17A5">
        <w:t xml:space="preserve"> </w:t>
      </w:r>
      <w:r w:rsidRPr="00890B9D">
        <w:t xml:space="preserve">“Employer Payroll Software” declaration </w:t>
      </w:r>
      <w:r w:rsidR="00EF425F">
        <w:t>that</w:t>
      </w:r>
      <w:r w:rsidR="00F16C2A">
        <w:t xml:space="preserve"> </w:t>
      </w:r>
      <w:r w:rsidRPr="00890B9D">
        <w:t xml:space="preserve">acknowledges the </w:t>
      </w:r>
      <w:r w:rsidR="006E267D" w:rsidRPr="00890B9D">
        <w:t xml:space="preserve">machine credential </w:t>
      </w:r>
      <w:r w:rsidRPr="00890B9D">
        <w:t>in use belongs to the Software provider and not the Employer. (Refer to section below “Declaration Types” for actual wording of the declaration). Finally, the last row captures and provides examples of the fields that demonstrate a declaration has been made. These fields must be populated accordingly to pass channel validation.</w:t>
      </w:r>
    </w:p>
    <w:p w14:paraId="550622A9" w14:textId="537B3FB1" w:rsidR="00291CDC" w:rsidRPr="00890B9D" w:rsidRDefault="00291CDC" w:rsidP="00F572A6">
      <w:pPr>
        <w:pStyle w:val="TableCaption"/>
      </w:pPr>
      <w:bookmarkStart w:id="1537" w:name="_Toc34474864"/>
      <w:bookmarkStart w:id="1538" w:name="_Toc55373432"/>
      <w:bookmarkStart w:id="1539" w:name="_Toc55380981"/>
      <w:bookmarkStart w:id="1540" w:name="_Toc57733157"/>
      <w:bookmarkStart w:id="1541" w:name="_Toc144116844"/>
      <w:bookmarkStart w:id="1542" w:name="_Toc144116868"/>
      <w:bookmarkStart w:id="1543" w:name="_Toc238031854"/>
      <w:r w:rsidRPr="00890B9D">
        <w:lastRenderedPageBreak/>
        <w:t xml:space="preserve">Table </w:t>
      </w:r>
      <w:r w:rsidRPr="00890B9D">
        <w:fldChar w:fldCharType="begin"/>
      </w:r>
      <w:r w:rsidRPr="00890B9D">
        <w:instrText xml:space="preserve"> SEQ Table \* ARABIC </w:instrText>
      </w:r>
      <w:r w:rsidRPr="00890B9D">
        <w:fldChar w:fldCharType="separate"/>
      </w:r>
      <w:r w:rsidR="00C14FEC">
        <w:rPr>
          <w:noProof/>
        </w:rPr>
        <w:t>6</w:t>
      </w:r>
      <w:r w:rsidRPr="00890B9D">
        <w:fldChar w:fldCharType="end"/>
      </w:r>
      <w:r w:rsidRPr="00890B9D">
        <w:t>: Authorisation and Authentication Models for STP</w:t>
      </w:r>
      <w:bookmarkEnd w:id="1537"/>
      <w:bookmarkEnd w:id="1538"/>
      <w:bookmarkEnd w:id="1539"/>
      <w:bookmarkEnd w:id="1540"/>
      <w:bookmarkEnd w:id="1541"/>
      <w:bookmarkEnd w:id="1542"/>
      <w:bookmarkEnd w:id="1543"/>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4A0" w:firstRow="1" w:lastRow="0" w:firstColumn="1" w:lastColumn="0" w:noHBand="0" w:noVBand="1"/>
      </w:tblPr>
      <w:tblGrid>
        <w:gridCol w:w="629"/>
        <w:gridCol w:w="1374"/>
        <w:gridCol w:w="1408"/>
        <w:gridCol w:w="1533"/>
        <w:gridCol w:w="1481"/>
        <w:gridCol w:w="1430"/>
        <w:gridCol w:w="1739"/>
      </w:tblGrid>
      <w:tr w:rsidR="003C44DB" w:rsidRPr="00890B9D" w14:paraId="190A7879" w14:textId="77777777" w:rsidTr="00BC1204">
        <w:trPr>
          <w:cnfStyle w:val="100000000000" w:firstRow="1" w:lastRow="0" w:firstColumn="0" w:lastColumn="0" w:oddVBand="0" w:evenVBand="0" w:oddHBand="0" w:evenHBand="0" w:firstRowFirstColumn="0" w:firstRowLastColumn="0" w:lastRowFirstColumn="0" w:lastRowLastColumn="0"/>
          <w:trHeight w:val="794"/>
        </w:trPr>
        <w:tc>
          <w:tcPr>
            <w:cnfStyle w:val="001000000000" w:firstRow="0" w:lastRow="0" w:firstColumn="1" w:lastColumn="0" w:oddVBand="0" w:evenVBand="0" w:oddHBand="0" w:evenHBand="0" w:firstRowFirstColumn="0" w:firstRowLastColumn="0" w:lastRowFirstColumn="0" w:lastRowLastColumn="0"/>
            <w:tcW w:w="629" w:type="dxa"/>
            <w:vMerge w:val="restart"/>
            <w:textDirection w:val="btLr"/>
          </w:tcPr>
          <w:p w14:paraId="676C84FC" w14:textId="77777777" w:rsidR="00D5276E" w:rsidRPr="00890B9D" w:rsidRDefault="00D5276E" w:rsidP="000E6760">
            <w:pPr>
              <w:pStyle w:val="TableText1"/>
            </w:pPr>
            <w:r w:rsidRPr="00890B9D">
              <w:t>(Machine Credential Owner)</w:t>
            </w:r>
          </w:p>
        </w:tc>
        <w:tc>
          <w:tcPr>
            <w:tcW w:w="2782" w:type="dxa"/>
            <w:gridSpan w:val="2"/>
          </w:tcPr>
          <w:p w14:paraId="49369E59" w14:textId="77777777" w:rsidR="00D5276E" w:rsidRPr="00890B9D" w:rsidRDefault="00D5276E" w:rsidP="000E6760">
            <w:pPr>
              <w:pStyle w:val="TableHeading"/>
              <w:cnfStyle w:val="100000000000" w:firstRow="1" w:lastRow="0" w:firstColumn="0" w:lastColumn="0" w:oddVBand="0" w:evenVBand="0" w:oddHBand="0" w:evenHBand="0" w:firstRowFirstColumn="0" w:firstRowLastColumn="0" w:lastRowFirstColumn="0" w:lastRowLastColumn="0"/>
            </w:pPr>
            <w:r w:rsidRPr="00890B9D">
              <w:t>Sender/Declarer</w:t>
            </w:r>
          </w:p>
        </w:tc>
        <w:tc>
          <w:tcPr>
            <w:tcW w:w="1533" w:type="dxa"/>
          </w:tcPr>
          <w:p w14:paraId="4F659E43" w14:textId="77777777" w:rsidR="00D5276E" w:rsidRPr="00890B9D" w:rsidRDefault="00D5276E" w:rsidP="000E6760">
            <w:pPr>
              <w:pStyle w:val="TableHeading"/>
              <w:cnfStyle w:val="100000000000" w:firstRow="1" w:lastRow="0" w:firstColumn="0" w:lastColumn="0" w:oddVBand="0" w:evenVBand="0" w:oddHBand="0" w:evenHBand="0" w:firstRowFirstColumn="0" w:firstRowLastColumn="0" w:lastRowFirstColumn="0" w:lastRowLastColumn="0"/>
            </w:pPr>
            <w:r w:rsidRPr="00890B9D">
              <w:t>Employer</w:t>
            </w:r>
          </w:p>
        </w:tc>
        <w:tc>
          <w:tcPr>
            <w:tcW w:w="1481" w:type="dxa"/>
          </w:tcPr>
          <w:p w14:paraId="087559B1" w14:textId="77777777" w:rsidR="00D5276E" w:rsidRPr="00890B9D" w:rsidRDefault="00D5276E" w:rsidP="000E6760">
            <w:pPr>
              <w:pStyle w:val="TableHeading"/>
              <w:cnfStyle w:val="100000000000" w:firstRow="1" w:lastRow="0" w:firstColumn="0" w:lastColumn="0" w:oddVBand="0" w:evenVBand="0" w:oddHBand="0" w:evenHBand="0" w:firstRowFirstColumn="0" w:firstRowLastColumn="0" w:lastRowFirstColumn="0" w:lastRowLastColumn="0"/>
            </w:pPr>
            <w:r w:rsidRPr="00890B9D">
              <w:t xml:space="preserve">Employer </w:t>
            </w:r>
            <w:proofErr w:type="gramStart"/>
            <w:r w:rsidRPr="00890B9D">
              <w:t>Multi-ABNs</w:t>
            </w:r>
            <w:proofErr w:type="gramEnd"/>
            <w:r w:rsidRPr="00890B9D">
              <w:t xml:space="preserve"> </w:t>
            </w:r>
            <w:r w:rsidR="00DD0CF1">
              <w:rPr>
                <w:rFonts w:ascii="ZWAdobeF" w:hAnsi="ZWAdobeF" w:cs="ZWAdobeF"/>
                <w:sz w:val="2"/>
                <w:szCs w:val="2"/>
              </w:rPr>
              <w:t>0F</w:t>
            </w:r>
            <w:r w:rsidRPr="00890B9D">
              <w:rPr>
                <w:rStyle w:val="FootnoteReference"/>
                <w:sz w:val="16"/>
              </w:rPr>
              <w:footnoteReference w:id="2"/>
            </w:r>
          </w:p>
        </w:tc>
        <w:tc>
          <w:tcPr>
            <w:tcW w:w="1430" w:type="dxa"/>
          </w:tcPr>
          <w:p w14:paraId="18FE9D9D" w14:textId="77777777" w:rsidR="00D5276E" w:rsidRPr="00890B9D" w:rsidRDefault="00D5276E" w:rsidP="000E6760">
            <w:pPr>
              <w:pStyle w:val="TableHeading"/>
              <w:cnfStyle w:val="100000000000" w:firstRow="1" w:lastRow="0" w:firstColumn="0" w:lastColumn="0" w:oddVBand="0" w:evenVBand="0" w:oddHBand="0" w:evenHBand="0" w:firstRowFirstColumn="0" w:firstRowLastColumn="0" w:lastRowFirstColumn="0" w:lastRowLastColumn="0"/>
            </w:pPr>
            <w:r w:rsidRPr="00890B9D">
              <w:t>Registered Agent</w:t>
            </w:r>
          </w:p>
        </w:tc>
        <w:tc>
          <w:tcPr>
            <w:tcW w:w="1739" w:type="dxa"/>
          </w:tcPr>
          <w:p w14:paraId="7AF1605B" w14:textId="77777777" w:rsidR="00D5276E" w:rsidRPr="00890B9D" w:rsidRDefault="00D5276E" w:rsidP="000E6760">
            <w:pPr>
              <w:pStyle w:val="TableHeading"/>
              <w:cnfStyle w:val="100000000000" w:firstRow="1" w:lastRow="0" w:firstColumn="0" w:lastColumn="0" w:oddVBand="0" w:evenVBand="0" w:oddHBand="0" w:evenHBand="0" w:firstRowFirstColumn="0" w:firstRowLastColumn="0" w:lastRowFirstColumn="0" w:lastRowLastColumn="0"/>
            </w:pPr>
            <w:r w:rsidRPr="00890B9D">
              <w:t>Registered Agent Multi-ABNs</w:t>
            </w:r>
          </w:p>
        </w:tc>
      </w:tr>
      <w:tr w:rsidR="00D5276E" w:rsidRPr="00890B9D" w14:paraId="36A4D439"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9" w:type="dxa"/>
            <w:vMerge/>
            <w:noWrap/>
            <w:textDirection w:val="btLr"/>
            <w:tcFitText/>
          </w:tcPr>
          <w:p w14:paraId="41BC85B6" w14:textId="77777777" w:rsidR="00D5276E" w:rsidRPr="00890B9D" w:rsidRDefault="00D5276E" w:rsidP="000E6760">
            <w:pPr>
              <w:pStyle w:val="TableText1"/>
            </w:pPr>
          </w:p>
        </w:tc>
        <w:tc>
          <w:tcPr>
            <w:tcW w:w="2782" w:type="dxa"/>
            <w:gridSpan w:val="2"/>
            <w:shd w:val="clear" w:color="auto" w:fill="auto"/>
          </w:tcPr>
          <w:p w14:paraId="78626317" w14:textId="77777777" w:rsidR="00D5276E" w:rsidRPr="00746092"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746092">
              <w:t>Sender/Declarer</w:t>
            </w:r>
          </w:p>
        </w:tc>
        <w:tc>
          <w:tcPr>
            <w:tcW w:w="1533" w:type="dxa"/>
            <w:shd w:val="clear" w:color="auto" w:fill="auto"/>
          </w:tcPr>
          <w:p w14:paraId="71807099"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ED</w:t>
            </w:r>
          </w:p>
        </w:tc>
        <w:tc>
          <w:tcPr>
            <w:tcW w:w="1481" w:type="dxa"/>
            <w:shd w:val="clear" w:color="auto" w:fill="auto"/>
          </w:tcPr>
          <w:p w14:paraId="676C988A"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EMD</w:t>
            </w:r>
          </w:p>
        </w:tc>
        <w:tc>
          <w:tcPr>
            <w:tcW w:w="1430" w:type="dxa"/>
            <w:shd w:val="clear" w:color="auto" w:fill="auto"/>
          </w:tcPr>
          <w:p w14:paraId="4C24C2D2"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RAD</w:t>
            </w:r>
          </w:p>
        </w:tc>
        <w:tc>
          <w:tcPr>
            <w:tcW w:w="1739" w:type="dxa"/>
            <w:shd w:val="clear" w:color="auto" w:fill="auto"/>
          </w:tcPr>
          <w:p w14:paraId="3952C037"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RAMD</w:t>
            </w:r>
          </w:p>
        </w:tc>
      </w:tr>
      <w:tr w:rsidR="00D5276E" w:rsidRPr="00890B9D" w14:paraId="32C01AB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9" w:type="dxa"/>
            <w:vMerge/>
          </w:tcPr>
          <w:p w14:paraId="6C6E6B2B" w14:textId="77777777" w:rsidR="00D5276E" w:rsidRPr="00890B9D" w:rsidRDefault="00D5276E" w:rsidP="000E6760">
            <w:pPr>
              <w:pStyle w:val="TableText1"/>
            </w:pPr>
          </w:p>
        </w:tc>
        <w:tc>
          <w:tcPr>
            <w:tcW w:w="2782" w:type="dxa"/>
            <w:gridSpan w:val="2"/>
            <w:shd w:val="clear" w:color="auto" w:fill="auto"/>
          </w:tcPr>
          <w:p w14:paraId="63123001" w14:textId="77777777" w:rsidR="00D5276E" w:rsidRPr="00746092"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746092">
              <w:t>Payroll Software</w:t>
            </w:r>
          </w:p>
        </w:tc>
        <w:tc>
          <w:tcPr>
            <w:tcW w:w="1533" w:type="dxa"/>
            <w:shd w:val="clear" w:color="auto" w:fill="auto"/>
          </w:tcPr>
          <w:p w14:paraId="4BC8790B"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EPS</w:t>
            </w:r>
          </w:p>
        </w:tc>
        <w:tc>
          <w:tcPr>
            <w:tcW w:w="1481" w:type="dxa"/>
            <w:shd w:val="clear" w:color="auto" w:fill="auto"/>
          </w:tcPr>
          <w:p w14:paraId="64D87D4D"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EMPS</w:t>
            </w:r>
          </w:p>
        </w:tc>
        <w:tc>
          <w:tcPr>
            <w:tcW w:w="1430" w:type="dxa"/>
            <w:shd w:val="clear" w:color="auto" w:fill="auto"/>
          </w:tcPr>
          <w:p w14:paraId="604BD8CC"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RAPS</w:t>
            </w:r>
          </w:p>
        </w:tc>
        <w:tc>
          <w:tcPr>
            <w:tcW w:w="1739" w:type="dxa"/>
            <w:shd w:val="clear" w:color="auto" w:fill="auto"/>
          </w:tcPr>
          <w:p w14:paraId="58C9048A"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RAMPS</w:t>
            </w:r>
          </w:p>
        </w:tc>
      </w:tr>
      <w:tr w:rsidR="00D5276E" w:rsidRPr="00890B9D" w14:paraId="45530C3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9" w:type="dxa"/>
            <w:vMerge/>
          </w:tcPr>
          <w:p w14:paraId="0ECCDC1C" w14:textId="77777777" w:rsidR="00D5276E" w:rsidRPr="00890B9D" w:rsidRDefault="00D5276E" w:rsidP="000E6760">
            <w:pPr>
              <w:pStyle w:val="TableText1"/>
            </w:pPr>
          </w:p>
        </w:tc>
        <w:tc>
          <w:tcPr>
            <w:tcW w:w="2782" w:type="dxa"/>
            <w:gridSpan w:val="2"/>
            <w:shd w:val="clear" w:color="auto" w:fill="auto"/>
          </w:tcPr>
          <w:p w14:paraId="6424CF8C" w14:textId="77777777" w:rsidR="00D5276E" w:rsidRPr="00746092"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746092">
              <w:t>Sending Service Provider</w:t>
            </w:r>
          </w:p>
        </w:tc>
        <w:tc>
          <w:tcPr>
            <w:tcW w:w="1533" w:type="dxa"/>
            <w:shd w:val="clear" w:color="auto" w:fill="auto"/>
          </w:tcPr>
          <w:p w14:paraId="733B2298"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ESSP</w:t>
            </w:r>
          </w:p>
        </w:tc>
        <w:tc>
          <w:tcPr>
            <w:tcW w:w="1481" w:type="dxa"/>
            <w:shd w:val="clear" w:color="auto" w:fill="auto"/>
          </w:tcPr>
          <w:p w14:paraId="3EAB2146"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EMSSP</w:t>
            </w:r>
          </w:p>
        </w:tc>
        <w:tc>
          <w:tcPr>
            <w:tcW w:w="1430" w:type="dxa"/>
            <w:shd w:val="clear" w:color="auto" w:fill="auto"/>
          </w:tcPr>
          <w:p w14:paraId="46283E3D"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RASSP</w:t>
            </w:r>
          </w:p>
        </w:tc>
        <w:tc>
          <w:tcPr>
            <w:tcW w:w="1739" w:type="dxa"/>
            <w:shd w:val="clear" w:color="auto" w:fill="auto"/>
          </w:tcPr>
          <w:p w14:paraId="10E892C3" w14:textId="77777777" w:rsidR="00D5276E" w:rsidRPr="00890B9D" w:rsidRDefault="00D5276E" w:rsidP="000E6760">
            <w:pPr>
              <w:pStyle w:val="TableText1"/>
              <w:cnfStyle w:val="100000000000" w:firstRow="1" w:lastRow="0" w:firstColumn="0" w:lastColumn="0" w:oddVBand="0" w:evenVBand="0" w:oddHBand="0" w:evenHBand="0" w:firstRowFirstColumn="0" w:firstRowLastColumn="0" w:lastRowFirstColumn="0" w:lastRowLastColumn="0"/>
              <w:rPr>
                <w:noProof/>
              </w:rPr>
            </w:pPr>
            <w:r w:rsidRPr="00890B9D">
              <w:rPr>
                <w:noProof/>
              </w:rPr>
              <w:t>RAMSSP</w:t>
            </w:r>
          </w:p>
        </w:tc>
      </w:tr>
      <w:tr w:rsidR="00D5276E" w:rsidRPr="00890B9D" w14:paraId="746720B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03" w:type="dxa"/>
            <w:gridSpan w:val="2"/>
            <w:shd w:val="clear" w:color="auto" w:fill="auto"/>
          </w:tcPr>
          <w:p w14:paraId="1E07AD56" w14:textId="77777777" w:rsidR="00D5276E" w:rsidRPr="00BC1204" w:rsidRDefault="00D5276E" w:rsidP="000E6760">
            <w:pPr>
              <w:pStyle w:val="TableText1"/>
              <w:rPr>
                <w:b/>
                <w:bCs/>
                <w:sz w:val="14"/>
                <w:szCs w:val="10"/>
              </w:rPr>
            </w:pPr>
            <w:r w:rsidRPr="00BC1204">
              <w:rPr>
                <w:b/>
                <w:bCs/>
              </w:rPr>
              <w:t>Declaration Fields and Example Data</w:t>
            </w:r>
          </w:p>
        </w:tc>
        <w:tc>
          <w:tcPr>
            <w:tcW w:w="2941" w:type="dxa"/>
            <w:gridSpan w:val="2"/>
            <w:shd w:val="clear" w:color="auto" w:fill="auto"/>
          </w:tcPr>
          <w:p w14:paraId="2791878C" w14:textId="77777777" w:rsidR="00D5276E" w:rsidRPr="003B2936"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4008B7">
              <w:rPr>
                <w:sz w:val="16"/>
                <w:szCs w:val="12"/>
              </w:rPr>
              <w:t>PAYEVNT37</w:t>
            </w:r>
            <w:r w:rsidRPr="004008B7">
              <w:rPr>
                <w:sz w:val="22"/>
                <w:szCs w:val="22"/>
              </w:rPr>
              <w:t xml:space="preserve">: </w:t>
            </w:r>
            <w:r w:rsidRPr="003B2936">
              <w:t xml:space="preserve">Payer Declarer Identifier – </w:t>
            </w:r>
            <w:r w:rsidRPr="004008B7">
              <w:rPr>
                <w:sz w:val="22"/>
                <w:szCs w:val="22"/>
              </w:rPr>
              <w:t>“</w:t>
            </w:r>
            <w:proofErr w:type="spellStart"/>
            <w:r w:rsidRPr="004008B7">
              <w:rPr>
                <w:rStyle w:val="IntenseEmphasis"/>
                <w:bCs/>
                <w:sz w:val="16"/>
                <w:szCs w:val="12"/>
              </w:rPr>
              <w:t>MAAckland</w:t>
            </w:r>
            <w:proofErr w:type="spellEnd"/>
            <w:r w:rsidRPr="004008B7">
              <w:rPr>
                <w:sz w:val="22"/>
                <w:szCs w:val="22"/>
              </w:rPr>
              <w:t>”</w:t>
            </w:r>
          </w:p>
          <w:p w14:paraId="1509CE65" w14:textId="77777777" w:rsidR="00D5276E" w:rsidRPr="003D49D4"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4008B7">
              <w:rPr>
                <w:sz w:val="16"/>
                <w:szCs w:val="12"/>
              </w:rPr>
              <w:t>PAYEVNT38</w:t>
            </w:r>
            <w:r w:rsidRPr="004008B7">
              <w:rPr>
                <w:sz w:val="22"/>
                <w:szCs w:val="22"/>
              </w:rPr>
              <w:t xml:space="preserve">: </w:t>
            </w:r>
            <w:r w:rsidRPr="003D49D4">
              <w:t xml:space="preserve">Payer Declaration Date – </w:t>
            </w:r>
            <w:r w:rsidRPr="004008B7">
              <w:rPr>
                <w:sz w:val="22"/>
                <w:szCs w:val="22"/>
              </w:rPr>
              <w:t>“</w:t>
            </w:r>
            <w:r w:rsidRPr="004008B7">
              <w:rPr>
                <w:rStyle w:val="IntenseEmphasis"/>
                <w:bCs/>
                <w:sz w:val="16"/>
                <w:szCs w:val="12"/>
              </w:rPr>
              <w:t>2017-02-02</w:t>
            </w:r>
            <w:r w:rsidRPr="004008B7">
              <w:rPr>
                <w:sz w:val="22"/>
                <w:szCs w:val="22"/>
              </w:rPr>
              <w:t>”</w:t>
            </w:r>
          </w:p>
          <w:p w14:paraId="343FA593" w14:textId="77777777" w:rsidR="00D5276E" w:rsidRPr="003D49D4"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4008B7">
              <w:rPr>
                <w:sz w:val="16"/>
                <w:szCs w:val="12"/>
              </w:rPr>
              <w:t>PAYEVNT39</w:t>
            </w:r>
            <w:r w:rsidRPr="004008B7">
              <w:rPr>
                <w:sz w:val="22"/>
                <w:szCs w:val="22"/>
              </w:rPr>
              <w:t xml:space="preserve">: </w:t>
            </w:r>
            <w:r w:rsidRPr="003D49D4">
              <w:t xml:space="preserve">Payer Declaration Acceptance Indicator – </w:t>
            </w:r>
            <w:r w:rsidRPr="004008B7">
              <w:rPr>
                <w:sz w:val="22"/>
                <w:szCs w:val="22"/>
              </w:rPr>
              <w:t>“</w:t>
            </w:r>
            <w:r w:rsidRPr="004008B7">
              <w:rPr>
                <w:rStyle w:val="IntenseEmphasis"/>
                <w:bCs/>
                <w:sz w:val="16"/>
                <w:szCs w:val="12"/>
              </w:rPr>
              <w:t>TRUE</w:t>
            </w:r>
            <w:r w:rsidRPr="004008B7">
              <w:rPr>
                <w:sz w:val="22"/>
                <w:szCs w:val="22"/>
              </w:rPr>
              <w:t>”</w:t>
            </w:r>
          </w:p>
        </w:tc>
        <w:tc>
          <w:tcPr>
            <w:tcW w:w="4650" w:type="dxa"/>
            <w:gridSpan w:val="3"/>
            <w:shd w:val="clear" w:color="auto" w:fill="auto"/>
          </w:tcPr>
          <w:p w14:paraId="08BFCAAD" w14:textId="77777777" w:rsidR="00D5276E" w:rsidRPr="003B2936"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4008B7">
              <w:rPr>
                <w:sz w:val="16"/>
                <w:szCs w:val="12"/>
              </w:rPr>
              <w:t>PAYEVNT37</w:t>
            </w:r>
            <w:r w:rsidRPr="004008B7">
              <w:rPr>
                <w:sz w:val="22"/>
                <w:szCs w:val="22"/>
              </w:rPr>
              <w:t xml:space="preserve">: </w:t>
            </w:r>
            <w:r w:rsidRPr="003D49D4">
              <w:t xml:space="preserve">Payer Declarer Identifier – </w:t>
            </w:r>
            <w:r w:rsidRPr="004008B7">
              <w:rPr>
                <w:sz w:val="22"/>
                <w:szCs w:val="22"/>
              </w:rPr>
              <w:t>“</w:t>
            </w:r>
            <w:proofErr w:type="spellStart"/>
            <w:r w:rsidRPr="004008B7">
              <w:rPr>
                <w:rStyle w:val="IntenseEmphasis"/>
                <w:bCs/>
                <w:sz w:val="16"/>
                <w:szCs w:val="12"/>
              </w:rPr>
              <w:t>MAAckland</w:t>
            </w:r>
            <w:proofErr w:type="spellEnd"/>
            <w:r w:rsidRPr="004008B7">
              <w:rPr>
                <w:sz w:val="22"/>
                <w:szCs w:val="22"/>
              </w:rPr>
              <w:t>”</w:t>
            </w:r>
          </w:p>
          <w:p w14:paraId="40CF1342" w14:textId="77777777" w:rsidR="00D5276E" w:rsidRPr="003B2936"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4008B7">
              <w:rPr>
                <w:sz w:val="16"/>
                <w:szCs w:val="12"/>
              </w:rPr>
              <w:t>PAYEVNT38</w:t>
            </w:r>
            <w:r w:rsidRPr="004008B7">
              <w:rPr>
                <w:sz w:val="22"/>
                <w:szCs w:val="22"/>
              </w:rPr>
              <w:t xml:space="preserve">: </w:t>
            </w:r>
            <w:r w:rsidRPr="003B2936">
              <w:t xml:space="preserve">Payer Declaration Date – </w:t>
            </w:r>
            <w:r w:rsidRPr="004008B7">
              <w:rPr>
                <w:sz w:val="22"/>
                <w:szCs w:val="22"/>
              </w:rPr>
              <w:t>“</w:t>
            </w:r>
            <w:r w:rsidRPr="004008B7">
              <w:rPr>
                <w:rStyle w:val="IntenseEmphasis"/>
                <w:bCs/>
                <w:sz w:val="16"/>
                <w:szCs w:val="12"/>
              </w:rPr>
              <w:t>2017-02-02</w:t>
            </w:r>
            <w:r w:rsidRPr="004008B7">
              <w:rPr>
                <w:sz w:val="22"/>
                <w:szCs w:val="22"/>
              </w:rPr>
              <w:t>”</w:t>
            </w:r>
          </w:p>
          <w:p w14:paraId="63229E98" w14:textId="77777777" w:rsidR="00D5276E" w:rsidRPr="003B2936"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4008B7">
              <w:rPr>
                <w:sz w:val="16"/>
                <w:szCs w:val="12"/>
              </w:rPr>
              <w:t>PAYEVNT39</w:t>
            </w:r>
            <w:r w:rsidRPr="004008B7">
              <w:rPr>
                <w:sz w:val="22"/>
                <w:szCs w:val="22"/>
              </w:rPr>
              <w:t xml:space="preserve">: </w:t>
            </w:r>
            <w:r w:rsidRPr="003B2936">
              <w:t xml:space="preserve">Payer Declaration Acceptance Indicator – </w:t>
            </w:r>
            <w:r w:rsidRPr="004008B7">
              <w:rPr>
                <w:sz w:val="22"/>
                <w:szCs w:val="22"/>
              </w:rPr>
              <w:t>“</w:t>
            </w:r>
            <w:r w:rsidRPr="004008B7">
              <w:rPr>
                <w:rStyle w:val="IntenseEmphasis"/>
                <w:bCs/>
                <w:sz w:val="16"/>
                <w:szCs w:val="12"/>
              </w:rPr>
              <w:t>TRUE</w:t>
            </w:r>
            <w:r w:rsidRPr="004008B7">
              <w:rPr>
                <w:sz w:val="22"/>
                <w:szCs w:val="22"/>
              </w:rPr>
              <w:t>”</w:t>
            </w:r>
          </w:p>
          <w:p w14:paraId="422B2255" w14:textId="77777777" w:rsidR="00D5276E" w:rsidRPr="003B2936"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4008B7">
              <w:rPr>
                <w:sz w:val="16"/>
                <w:szCs w:val="12"/>
              </w:rPr>
              <w:t>PAYEVNT41</w:t>
            </w:r>
            <w:r w:rsidRPr="004008B7">
              <w:rPr>
                <w:sz w:val="22"/>
                <w:szCs w:val="22"/>
              </w:rPr>
              <w:t xml:space="preserve">: </w:t>
            </w:r>
            <w:r w:rsidRPr="003B2936">
              <w:t xml:space="preserve">Intermediary Declarer Identifier – </w:t>
            </w:r>
            <w:r w:rsidRPr="004008B7">
              <w:rPr>
                <w:sz w:val="22"/>
                <w:szCs w:val="22"/>
              </w:rPr>
              <w:t>“</w:t>
            </w:r>
            <w:proofErr w:type="spellStart"/>
            <w:r w:rsidRPr="004008B7">
              <w:rPr>
                <w:rStyle w:val="IntenseEmphasis"/>
                <w:bCs/>
                <w:sz w:val="16"/>
                <w:szCs w:val="12"/>
              </w:rPr>
              <w:t>SAAckland</w:t>
            </w:r>
            <w:proofErr w:type="spellEnd"/>
            <w:r w:rsidRPr="004008B7">
              <w:rPr>
                <w:sz w:val="22"/>
                <w:szCs w:val="22"/>
              </w:rPr>
              <w:t>”</w:t>
            </w:r>
          </w:p>
          <w:p w14:paraId="0BD0ED0D" w14:textId="77777777" w:rsidR="00D5276E" w:rsidRPr="004008B7" w:rsidRDefault="00D5276E" w:rsidP="000E6760">
            <w:pPr>
              <w:pStyle w:val="TableText1"/>
              <w:cnfStyle w:val="100000000000" w:firstRow="1" w:lastRow="0" w:firstColumn="0" w:lastColumn="0" w:oddVBand="0" w:evenVBand="0" w:oddHBand="0" w:evenHBand="0" w:firstRowFirstColumn="0" w:firstRowLastColumn="0" w:lastRowFirstColumn="0" w:lastRowLastColumn="0"/>
              <w:rPr>
                <w:sz w:val="22"/>
                <w:szCs w:val="22"/>
              </w:rPr>
            </w:pPr>
            <w:r w:rsidRPr="004008B7">
              <w:rPr>
                <w:sz w:val="16"/>
                <w:szCs w:val="12"/>
              </w:rPr>
              <w:t>PAYEVNT42</w:t>
            </w:r>
            <w:r w:rsidRPr="004008B7">
              <w:rPr>
                <w:sz w:val="22"/>
                <w:szCs w:val="22"/>
              </w:rPr>
              <w:t xml:space="preserve">: </w:t>
            </w:r>
            <w:r w:rsidRPr="003B2936">
              <w:t xml:space="preserve">Intermediary Declaration Date – </w:t>
            </w:r>
            <w:r w:rsidRPr="004008B7">
              <w:rPr>
                <w:sz w:val="22"/>
                <w:szCs w:val="22"/>
              </w:rPr>
              <w:t>“</w:t>
            </w:r>
            <w:r w:rsidRPr="004008B7">
              <w:rPr>
                <w:rStyle w:val="IntenseEmphasis"/>
                <w:bCs/>
                <w:sz w:val="16"/>
                <w:szCs w:val="12"/>
              </w:rPr>
              <w:t>2017-02-02</w:t>
            </w:r>
            <w:r w:rsidRPr="004008B7">
              <w:rPr>
                <w:sz w:val="22"/>
                <w:szCs w:val="22"/>
              </w:rPr>
              <w:t>”</w:t>
            </w:r>
          </w:p>
          <w:p w14:paraId="6922BADA" w14:textId="6D41CCCA" w:rsidR="00D5276E" w:rsidRPr="003B2936" w:rsidRDefault="00D5276E" w:rsidP="000E6760">
            <w:pPr>
              <w:pStyle w:val="TableText1"/>
              <w:cnfStyle w:val="100000000000" w:firstRow="1" w:lastRow="0" w:firstColumn="0" w:lastColumn="0" w:oddVBand="0" w:evenVBand="0" w:oddHBand="0" w:evenHBand="0" w:firstRowFirstColumn="0" w:firstRowLastColumn="0" w:lastRowFirstColumn="0" w:lastRowLastColumn="0"/>
            </w:pPr>
            <w:r w:rsidRPr="004008B7">
              <w:rPr>
                <w:sz w:val="16"/>
                <w:szCs w:val="12"/>
              </w:rPr>
              <w:t>PAYEVNT43</w:t>
            </w:r>
            <w:r w:rsidRPr="004008B7">
              <w:rPr>
                <w:sz w:val="22"/>
                <w:szCs w:val="22"/>
              </w:rPr>
              <w:t xml:space="preserve">: </w:t>
            </w:r>
            <w:r w:rsidRPr="003B2936">
              <w:t xml:space="preserve">Intermediary Declaration </w:t>
            </w:r>
            <w:proofErr w:type="gramStart"/>
            <w:r w:rsidR="00A94062" w:rsidRPr="00A94062">
              <w:t xml:space="preserve">Acceptance </w:t>
            </w:r>
            <w:r w:rsidR="00A94062">
              <w:t xml:space="preserve"> </w:t>
            </w:r>
            <w:r w:rsidRPr="003B2936">
              <w:t>Indicator</w:t>
            </w:r>
            <w:proofErr w:type="gramEnd"/>
            <w:r w:rsidRPr="003B2936">
              <w:t xml:space="preserve"> – </w:t>
            </w:r>
            <w:r w:rsidRPr="004008B7">
              <w:rPr>
                <w:sz w:val="22"/>
                <w:szCs w:val="22"/>
              </w:rPr>
              <w:t>“</w:t>
            </w:r>
            <w:r w:rsidRPr="004008B7">
              <w:rPr>
                <w:rStyle w:val="IntenseEmphasis"/>
                <w:bCs/>
                <w:sz w:val="16"/>
                <w:szCs w:val="12"/>
              </w:rPr>
              <w:t>TRUE</w:t>
            </w:r>
            <w:r w:rsidRPr="004008B7">
              <w:rPr>
                <w:sz w:val="22"/>
                <w:szCs w:val="22"/>
              </w:rPr>
              <w:t>”</w:t>
            </w:r>
          </w:p>
        </w:tc>
      </w:tr>
    </w:tbl>
    <w:p w14:paraId="335E5542" w14:textId="74F6C00C" w:rsidR="00F4623E" w:rsidRPr="00890B9D" w:rsidRDefault="008836E5" w:rsidP="004A0EAE">
      <w:pPr>
        <w:pStyle w:val="Heading3"/>
      </w:pPr>
      <w:r w:rsidRPr="00890B9D">
        <w:t>Pay Event Declaration Types</w:t>
      </w:r>
    </w:p>
    <w:p w14:paraId="44F9A3E9" w14:textId="77777777" w:rsidR="008836E5" w:rsidRPr="00890B9D" w:rsidRDefault="008836E5" w:rsidP="000E6760">
      <w:pPr>
        <w:pStyle w:val="BodyText"/>
      </w:pPr>
      <w:r w:rsidRPr="00890B9D">
        <w:t>As per the above table, the following</w:t>
      </w:r>
      <w:r w:rsidR="001E7D25" w:rsidRPr="00890B9D">
        <w:t xml:space="preserve"> are the declaration types that relate to the </w:t>
      </w:r>
      <w:r w:rsidR="0039392D">
        <w:t>p</w:t>
      </w:r>
      <w:r w:rsidR="0039392D" w:rsidRPr="00890B9D">
        <w:t xml:space="preserve">ay </w:t>
      </w:r>
      <w:r w:rsidR="0039392D">
        <w:t>e</w:t>
      </w:r>
      <w:r w:rsidR="0039392D" w:rsidRPr="00890B9D">
        <w:t>vent</w:t>
      </w:r>
      <w:r w:rsidR="00D86DFB" w:rsidRPr="00890B9D">
        <w:t>:</w:t>
      </w:r>
    </w:p>
    <w:p w14:paraId="381200CE" w14:textId="77777777" w:rsidR="00DC4F81" w:rsidRPr="00607E6D" w:rsidRDefault="00D86DFB" w:rsidP="000E6760">
      <w:pPr>
        <w:pStyle w:val="ListBullet"/>
        <w:rPr>
          <w:rStyle w:val="SmartLink"/>
        </w:rPr>
      </w:pPr>
      <w:r w:rsidRPr="00607E6D">
        <w:rPr>
          <w:rStyle w:val="SmartLink"/>
        </w:rPr>
        <w:fldChar w:fldCharType="begin" w:fldLock="1"/>
      </w:r>
      <w:r w:rsidRPr="00607E6D">
        <w:rPr>
          <w:rStyle w:val="SmartLink"/>
        </w:rPr>
        <w:instrText xml:space="preserve"> REF _Ref33350889 \h </w:instrText>
      </w:r>
      <w:r w:rsidRPr="00607E6D">
        <w:rPr>
          <w:rStyle w:val="SmartLink"/>
        </w:rPr>
      </w:r>
      <w:r w:rsidRPr="00607E6D">
        <w:rPr>
          <w:rStyle w:val="SmartLink"/>
        </w:rPr>
        <w:fldChar w:fldCharType="separate"/>
      </w:r>
      <w:r w:rsidR="00C01EFE" w:rsidRPr="00607E6D">
        <w:rPr>
          <w:rStyle w:val="SmartLink"/>
        </w:rPr>
        <w:t>Employer Direct (ED)</w:t>
      </w:r>
      <w:r w:rsidRPr="00607E6D">
        <w:rPr>
          <w:rStyle w:val="SmartLink"/>
        </w:rPr>
        <w:fldChar w:fldCharType="end"/>
      </w:r>
    </w:p>
    <w:p w14:paraId="25B5AC8A" w14:textId="77777777" w:rsidR="00DC4F81"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_Ref33350895 \h </w:instrText>
      </w:r>
      <w:r w:rsidRPr="00607E6D">
        <w:rPr>
          <w:rStyle w:val="SmartLink"/>
        </w:rPr>
      </w:r>
      <w:r w:rsidRPr="00607E6D">
        <w:rPr>
          <w:rStyle w:val="SmartLink"/>
        </w:rPr>
        <w:fldChar w:fldCharType="separate"/>
      </w:r>
      <w:r w:rsidR="00C01EFE" w:rsidRPr="00607E6D">
        <w:rPr>
          <w:rStyle w:val="SmartLink"/>
        </w:rPr>
        <w:t>Employer Payroll Software (EPS)</w:t>
      </w:r>
      <w:r w:rsidRPr="00607E6D">
        <w:rPr>
          <w:rStyle w:val="SmartLink"/>
        </w:rPr>
        <w:fldChar w:fldCharType="end"/>
      </w:r>
    </w:p>
    <w:p w14:paraId="45A8EB78" w14:textId="77777777" w:rsidR="00DC4F81"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_Ref33350896 \h </w:instrText>
      </w:r>
      <w:r w:rsidRPr="00607E6D">
        <w:rPr>
          <w:rStyle w:val="SmartLink"/>
        </w:rPr>
      </w:r>
      <w:r w:rsidRPr="00607E6D">
        <w:rPr>
          <w:rStyle w:val="SmartLink"/>
        </w:rPr>
        <w:fldChar w:fldCharType="separate"/>
      </w:r>
      <w:r w:rsidR="00C01EFE" w:rsidRPr="00607E6D">
        <w:rPr>
          <w:rStyle w:val="SmartLink"/>
        </w:rPr>
        <w:t>Employer Sending Service Provider (ESSP)</w:t>
      </w:r>
      <w:r w:rsidRPr="00607E6D">
        <w:rPr>
          <w:rStyle w:val="SmartLink"/>
        </w:rPr>
        <w:fldChar w:fldCharType="end"/>
      </w:r>
    </w:p>
    <w:p w14:paraId="7C5E436A" w14:textId="77777777" w:rsidR="00DC4F81"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_Ref33350899 \h </w:instrText>
      </w:r>
      <w:r w:rsidRPr="00607E6D">
        <w:rPr>
          <w:rStyle w:val="SmartLink"/>
        </w:rPr>
      </w:r>
      <w:r w:rsidRPr="00607E6D">
        <w:rPr>
          <w:rStyle w:val="SmartLink"/>
        </w:rPr>
        <w:fldChar w:fldCharType="separate"/>
      </w:r>
      <w:r w:rsidR="00C01EFE" w:rsidRPr="00607E6D">
        <w:rPr>
          <w:rStyle w:val="SmartLink"/>
        </w:rPr>
        <w:t>Employer (Multi ABN) Direct (EMD)</w:t>
      </w:r>
      <w:r w:rsidRPr="00607E6D">
        <w:rPr>
          <w:rStyle w:val="SmartLink"/>
        </w:rPr>
        <w:fldChar w:fldCharType="end"/>
      </w:r>
    </w:p>
    <w:p w14:paraId="474D3E21" w14:textId="77777777" w:rsidR="00DC4F81"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_Ref33350900 \h </w:instrText>
      </w:r>
      <w:r w:rsidRPr="00607E6D">
        <w:rPr>
          <w:rStyle w:val="SmartLink"/>
        </w:rPr>
      </w:r>
      <w:r w:rsidRPr="00607E6D">
        <w:rPr>
          <w:rStyle w:val="SmartLink"/>
        </w:rPr>
        <w:fldChar w:fldCharType="separate"/>
      </w:r>
      <w:r w:rsidR="00C01EFE" w:rsidRPr="00607E6D">
        <w:rPr>
          <w:rStyle w:val="SmartLink"/>
        </w:rPr>
        <w:t>Employer (Multi ABN) Payroll Software (EMPS)</w:t>
      </w:r>
      <w:r w:rsidRPr="00607E6D">
        <w:rPr>
          <w:rStyle w:val="SmartLink"/>
        </w:rPr>
        <w:fldChar w:fldCharType="end"/>
      </w:r>
    </w:p>
    <w:p w14:paraId="7955654E" w14:textId="77777777" w:rsidR="00DC4F81"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_Ref33350902 \h </w:instrText>
      </w:r>
      <w:r w:rsidRPr="00607E6D">
        <w:rPr>
          <w:rStyle w:val="SmartLink"/>
        </w:rPr>
      </w:r>
      <w:r w:rsidRPr="00607E6D">
        <w:rPr>
          <w:rStyle w:val="SmartLink"/>
        </w:rPr>
        <w:fldChar w:fldCharType="separate"/>
      </w:r>
      <w:r w:rsidR="00C01EFE" w:rsidRPr="00607E6D">
        <w:rPr>
          <w:rStyle w:val="SmartLink"/>
        </w:rPr>
        <w:t>Employer (Multi ABN) Sending Service Provider (EMSSP)</w:t>
      </w:r>
      <w:r w:rsidRPr="00607E6D">
        <w:rPr>
          <w:rStyle w:val="SmartLink"/>
        </w:rPr>
        <w:fldChar w:fldCharType="end"/>
      </w:r>
    </w:p>
    <w:p w14:paraId="5C1C6210" w14:textId="77777777" w:rsidR="00DC4F81"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_Ref33350904 \h </w:instrText>
      </w:r>
      <w:r w:rsidRPr="00607E6D">
        <w:rPr>
          <w:rStyle w:val="SmartLink"/>
        </w:rPr>
      </w:r>
      <w:r w:rsidRPr="00607E6D">
        <w:rPr>
          <w:rStyle w:val="SmartLink"/>
        </w:rPr>
        <w:fldChar w:fldCharType="separate"/>
      </w:r>
      <w:r w:rsidR="00C01EFE" w:rsidRPr="00607E6D">
        <w:rPr>
          <w:rStyle w:val="SmartLink"/>
        </w:rPr>
        <w:t>Registered Agent Direct (RAD)</w:t>
      </w:r>
      <w:r w:rsidRPr="00607E6D">
        <w:rPr>
          <w:rStyle w:val="SmartLink"/>
        </w:rPr>
        <w:fldChar w:fldCharType="end"/>
      </w:r>
    </w:p>
    <w:p w14:paraId="47EADC0D" w14:textId="77777777" w:rsidR="00DC4F81"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_Ref33350906 \h </w:instrText>
      </w:r>
      <w:r w:rsidRPr="00607E6D">
        <w:rPr>
          <w:rStyle w:val="SmartLink"/>
        </w:rPr>
      </w:r>
      <w:r w:rsidRPr="00607E6D">
        <w:rPr>
          <w:rStyle w:val="SmartLink"/>
        </w:rPr>
        <w:fldChar w:fldCharType="separate"/>
      </w:r>
      <w:r w:rsidR="00C01EFE" w:rsidRPr="00607E6D">
        <w:rPr>
          <w:rStyle w:val="SmartLink"/>
        </w:rPr>
        <w:t>Registered Agent Payroll Software (RAPS)</w:t>
      </w:r>
      <w:r w:rsidRPr="00607E6D">
        <w:rPr>
          <w:rStyle w:val="SmartLink"/>
        </w:rPr>
        <w:fldChar w:fldCharType="end"/>
      </w:r>
    </w:p>
    <w:p w14:paraId="1808A934" w14:textId="77777777" w:rsidR="00DC4F81"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_Ref33350909 \h </w:instrText>
      </w:r>
      <w:r w:rsidRPr="00607E6D">
        <w:rPr>
          <w:rStyle w:val="SmartLink"/>
        </w:rPr>
      </w:r>
      <w:r w:rsidRPr="00607E6D">
        <w:rPr>
          <w:rStyle w:val="SmartLink"/>
        </w:rPr>
        <w:fldChar w:fldCharType="separate"/>
      </w:r>
      <w:r w:rsidR="00C01EFE" w:rsidRPr="00607E6D">
        <w:rPr>
          <w:rStyle w:val="SmartLink"/>
        </w:rPr>
        <w:t>Registered Agent Sending Service Provider (RASSP)</w:t>
      </w:r>
      <w:r w:rsidRPr="00607E6D">
        <w:rPr>
          <w:rStyle w:val="SmartLink"/>
        </w:rPr>
        <w:fldChar w:fldCharType="end"/>
      </w:r>
    </w:p>
    <w:p w14:paraId="1F4FF880" w14:textId="77777777" w:rsidR="00B146CA"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_Ref33350911 \h </w:instrText>
      </w:r>
      <w:r w:rsidRPr="00607E6D">
        <w:rPr>
          <w:rStyle w:val="SmartLink"/>
        </w:rPr>
      </w:r>
      <w:r w:rsidRPr="00607E6D">
        <w:rPr>
          <w:rStyle w:val="SmartLink"/>
        </w:rPr>
        <w:fldChar w:fldCharType="separate"/>
      </w:r>
      <w:r w:rsidR="00C01EFE" w:rsidRPr="00607E6D">
        <w:rPr>
          <w:rStyle w:val="SmartLink"/>
        </w:rPr>
        <w:t>Registered Agent (Multi ABN) Direct (RAMD)</w:t>
      </w:r>
      <w:r w:rsidRPr="00607E6D">
        <w:rPr>
          <w:rStyle w:val="SmartLink"/>
        </w:rPr>
        <w:fldChar w:fldCharType="end"/>
      </w:r>
    </w:p>
    <w:p w14:paraId="59FCFA59" w14:textId="77777777" w:rsidR="00B146CA"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_Ref33350913 \h </w:instrText>
      </w:r>
      <w:r w:rsidRPr="00607E6D">
        <w:rPr>
          <w:rStyle w:val="SmartLink"/>
        </w:rPr>
      </w:r>
      <w:r w:rsidRPr="00607E6D">
        <w:rPr>
          <w:rStyle w:val="SmartLink"/>
        </w:rPr>
        <w:fldChar w:fldCharType="separate"/>
      </w:r>
      <w:r w:rsidR="00C01EFE" w:rsidRPr="00607E6D">
        <w:rPr>
          <w:rStyle w:val="SmartLink"/>
        </w:rPr>
        <w:t>Registered Agent (Multi ABN) Payroll Software (RAMPS)</w:t>
      </w:r>
      <w:r w:rsidRPr="00607E6D">
        <w:rPr>
          <w:rStyle w:val="SmartLink"/>
        </w:rPr>
        <w:fldChar w:fldCharType="end"/>
      </w:r>
    </w:p>
    <w:p w14:paraId="591D1CD8" w14:textId="77777777" w:rsidR="00B146CA" w:rsidRPr="00890B9D" w:rsidRDefault="00DC4F81" w:rsidP="000E6760">
      <w:pPr>
        <w:pStyle w:val="ListBullet"/>
      </w:pPr>
      <w:r w:rsidRPr="00607E6D">
        <w:rPr>
          <w:rStyle w:val="SmartLink"/>
        </w:rPr>
        <w:fldChar w:fldCharType="begin" w:fldLock="1"/>
      </w:r>
      <w:r w:rsidRPr="00607E6D">
        <w:rPr>
          <w:rStyle w:val="SmartLink"/>
        </w:rPr>
        <w:instrText xml:space="preserve"> REF _Ref33350914 \h </w:instrText>
      </w:r>
      <w:r w:rsidRPr="00607E6D">
        <w:rPr>
          <w:rStyle w:val="SmartLink"/>
        </w:rPr>
      </w:r>
      <w:r w:rsidRPr="00607E6D">
        <w:rPr>
          <w:rStyle w:val="SmartLink"/>
        </w:rPr>
        <w:fldChar w:fldCharType="separate"/>
      </w:r>
      <w:r w:rsidR="00C01EFE" w:rsidRPr="00607E6D">
        <w:rPr>
          <w:rStyle w:val="SmartLink"/>
        </w:rPr>
        <w:t>Registered Agent (Multi ABN) Sending Service Provider (RAMSSP)</w:t>
      </w:r>
      <w:r w:rsidRPr="00607E6D">
        <w:rPr>
          <w:rStyle w:val="SmartLink"/>
        </w:rPr>
        <w:fldChar w:fldCharType="end"/>
      </w:r>
      <w:r w:rsidR="004F7E81">
        <w:t>.</w:t>
      </w:r>
    </w:p>
    <w:p w14:paraId="4CE8759E" w14:textId="69233AA1" w:rsidR="004A5EA6" w:rsidRPr="00890B9D" w:rsidRDefault="00A65795" w:rsidP="000E6760">
      <w:pPr>
        <w:pStyle w:val="BodyText"/>
      </w:pPr>
      <w:r>
        <w:br/>
      </w:r>
      <w:r w:rsidR="003521BD" w:rsidRPr="00890B9D">
        <w:t xml:space="preserve">These are the </w:t>
      </w:r>
      <w:r w:rsidR="007C0389" w:rsidRPr="00890B9D">
        <w:t xml:space="preserve">additional </w:t>
      </w:r>
      <w:r w:rsidR="003521BD" w:rsidRPr="00890B9D">
        <w:t xml:space="preserve">declarations </w:t>
      </w:r>
      <w:r w:rsidR="007C0389" w:rsidRPr="00890B9D">
        <w:t>for</w:t>
      </w:r>
      <w:r w:rsidR="003521BD" w:rsidRPr="00890B9D">
        <w:t xml:space="preserve"> Registered Agents </w:t>
      </w:r>
      <w:r w:rsidR="00A6592A" w:rsidRPr="00890B9D">
        <w:t xml:space="preserve">and their clients, not the </w:t>
      </w:r>
      <w:r w:rsidR="0039392D">
        <w:t>p</w:t>
      </w:r>
      <w:r w:rsidR="0039392D" w:rsidRPr="00890B9D">
        <w:t xml:space="preserve">ay </w:t>
      </w:r>
      <w:r w:rsidR="0039392D">
        <w:t>e</w:t>
      </w:r>
      <w:r w:rsidR="0039392D" w:rsidRPr="00890B9D">
        <w:t>vent</w:t>
      </w:r>
      <w:r w:rsidR="0094497B" w:rsidRPr="00890B9D">
        <w:t>:</w:t>
      </w:r>
    </w:p>
    <w:p w14:paraId="0CF4FE80" w14:textId="77777777" w:rsidR="004A5EA6" w:rsidRPr="00607E6D" w:rsidRDefault="00DC4F81" w:rsidP="000E6760">
      <w:pPr>
        <w:pStyle w:val="ListBullet"/>
        <w:rPr>
          <w:rStyle w:val="SmartLink"/>
        </w:rPr>
      </w:pPr>
      <w:r w:rsidRPr="00607E6D">
        <w:rPr>
          <w:rStyle w:val="SmartLink"/>
        </w:rPr>
        <w:fldChar w:fldCharType="begin" w:fldLock="1"/>
      </w:r>
      <w:r w:rsidRPr="00607E6D">
        <w:rPr>
          <w:rStyle w:val="SmartLink"/>
        </w:rPr>
        <w:instrText xml:space="preserve"> REF _Ref33350916 \h </w:instrText>
      </w:r>
      <w:r w:rsidRPr="00607E6D">
        <w:rPr>
          <w:rStyle w:val="SmartLink"/>
        </w:rPr>
      </w:r>
      <w:r w:rsidRPr="00607E6D">
        <w:rPr>
          <w:rStyle w:val="SmartLink"/>
        </w:rPr>
        <w:fldChar w:fldCharType="separate"/>
      </w:r>
      <w:r w:rsidR="00C01EFE" w:rsidRPr="00607E6D">
        <w:rPr>
          <w:rStyle w:val="SmartLink"/>
        </w:rPr>
        <w:t>Employer to Registered Agent (ERA)</w:t>
      </w:r>
      <w:r w:rsidRPr="00607E6D">
        <w:rPr>
          <w:rStyle w:val="SmartLink"/>
        </w:rPr>
        <w:fldChar w:fldCharType="end"/>
      </w:r>
    </w:p>
    <w:p w14:paraId="2DD42EA5" w14:textId="77777777" w:rsidR="00D86DFB" w:rsidRPr="00890B9D" w:rsidRDefault="00DC4F81" w:rsidP="000E6760">
      <w:pPr>
        <w:pStyle w:val="ListBullet"/>
      </w:pPr>
      <w:r w:rsidRPr="00607E6D">
        <w:rPr>
          <w:rStyle w:val="SmartLink"/>
        </w:rPr>
        <w:fldChar w:fldCharType="begin" w:fldLock="1"/>
      </w:r>
      <w:r w:rsidRPr="00607E6D">
        <w:rPr>
          <w:rStyle w:val="SmartLink"/>
        </w:rPr>
        <w:instrText xml:space="preserve"> REF _Ref33350917 \h </w:instrText>
      </w:r>
      <w:r w:rsidRPr="00607E6D">
        <w:rPr>
          <w:rStyle w:val="SmartLink"/>
        </w:rPr>
      </w:r>
      <w:r w:rsidRPr="00607E6D">
        <w:rPr>
          <w:rStyle w:val="SmartLink"/>
        </w:rPr>
        <w:fldChar w:fldCharType="separate"/>
      </w:r>
      <w:r w:rsidR="00C01EFE" w:rsidRPr="00607E6D">
        <w:rPr>
          <w:rStyle w:val="SmartLink"/>
        </w:rPr>
        <w:t>Employer to Registered Agent - Standing Authority (ERA-SA)</w:t>
      </w:r>
      <w:r w:rsidRPr="00607E6D">
        <w:rPr>
          <w:rStyle w:val="SmartLink"/>
        </w:rPr>
        <w:fldChar w:fldCharType="end"/>
      </w:r>
      <w:r w:rsidR="007843B8">
        <w:t>.</w:t>
      </w:r>
    </w:p>
    <w:p w14:paraId="400E47FC" w14:textId="79719E37" w:rsidR="00154C48" w:rsidRPr="00890B9D" w:rsidRDefault="00154C48" w:rsidP="007359C5">
      <w:pPr>
        <w:pStyle w:val="Heading2"/>
      </w:pPr>
      <w:bookmarkStart w:id="1544" w:name="_Toc54861837"/>
      <w:bookmarkStart w:id="1545" w:name="_Toc238031984"/>
      <w:r w:rsidRPr="00890B9D">
        <w:lastRenderedPageBreak/>
        <w:t>Declaration Statements</w:t>
      </w:r>
      <w:bookmarkEnd w:id="1544"/>
      <w:bookmarkEnd w:id="1545"/>
    </w:p>
    <w:p w14:paraId="7EEC526E" w14:textId="77777777" w:rsidR="00154C48" w:rsidRPr="003B2936" w:rsidRDefault="00154C48" w:rsidP="000E6760">
      <w:pPr>
        <w:pStyle w:val="BodyText"/>
      </w:pPr>
      <w:r w:rsidRPr="003B2936">
        <w:t xml:space="preserve">This section should be read in conjunction with the declaration statement matrix above. The wording in this section has been developed to ensure effective contextualisation </w:t>
      </w:r>
      <w:proofErr w:type="gramStart"/>
      <w:r w:rsidR="00502EB9" w:rsidRPr="003B2936">
        <w:t>in regard to</w:t>
      </w:r>
      <w:proofErr w:type="gramEnd"/>
      <w:r w:rsidRPr="003B2936">
        <w:t xml:space="preserve"> various STP reporting models (refer to declaration scenarios document).</w:t>
      </w:r>
    </w:p>
    <w:p w14:paraId="4B233587" w14:textId="77777777" w:rsidR="00154C48" w:rsidRPr="003B2936" w:rsidRDefault="00154C48" w:rsidP="000E6760">
      <w:pPr>
        <w:pStyle w:val="BodyText"/>
      </w:pPr>
      <w:r w:rsidRPr="003B2936">
        <w:t>Note</w:t>
      </w:r>
      <w:r w:rsidRPr="00C24540">
        <w:rPr>
          <w:b/>
        </w:rPr>
        <w:t>:</w:t>
      </w:r>
      <w:r w:rsidRPr="003B2936">
        <w:t xml:space="preserve"> “SSP” declarations below satisfy the ATO requirement of a notification in an approved form by the sender (declarer) to the ATO of the authorisation of the SSP to lodge STP payroll reports and receive the ATO’s SBR responses.</w:t>
      </w:r>
    </w:p>
    <w:p w14:paraId="20C967B8" w14:textId="393B276F" w:rsidR="00154C48" w:rsidRPr="003D49D4" w:rsidRDefault="00154C48" w:rsidP="000E6760">
      <w:pPr>
        <w:pStyle w:val="BodyText"/>
      </w:pPr>
      <w:r w:rsidRPr="003B2936">
        <w:t>In addition to the declaration the ATO requires, DSPs may wish for the sender to agree to other matters (</w:t>
      </w:r>
      <w:r w:rsidR="000D2D37" w:rsidRPr="003B2936">
        <w:t>for example</w:t>
      </w:r>
      <w:r w:rsidR="007B790D">
        <w:t>;</w:t>
      </w:r>
      <w:r w:rsidRPr="003B2936">
        <w:t xml:space="preserve"> to cover bank withdrawals). Any addition</w:t>
      </w:r>
      <w:r w:rsidRPr="00790459">
        <w:t>al agreements should be included as separate items to allow the sender to separately agree to them, independent of their agreement to the ATO’s declaration. Acceptance of these additional agreements does not need to be communicated to the ATO.</w:t>
      </w:r>
    </w:p>
    <w:p w14:paraId="699CB1FE" w14:textId="0B36C45D" w:rsidR="009B69CE" w:rsidRPr="00890B9D" w:rsidRDefault="004A1693" w:rsidP="004A0EAE">
      <w:pPr>
        <w:pStyle w:val="Heading3"/>
      </w:pPr>
      <w:bookmarkStart w:id="1546" w:name="_Ref33350889"/>
      <w:r w:rsidRPr="00890B9D">
        <w:t>Employer Direct (ED)</w:t>
      </w:r>
      <w:bookmarkEnd w:id="1546"/>
    </w:p>
    <w:p w14:paraId="6381EB48" w14:textId="352EFCBF" w:rsidR="000F4F97" w:rsidRDefault="00F70A34" w:rsidP="000E6760">
      <w:pPr>
        <w:pStyle w:val="ListBullet"/>
      </w:pPr>
      <w:r w:rsidRPr="004C3B8F">
        <w:t>Declaration Statement</w:t>
      </w:r>
      <w:r w:rsidRPr="00C24540">
        <w:rPr>
          <w:b/>
        </w:rPr>
        <w:t xml:space="preserve"> </w:t>
      </w:r>
      <w:r w:rsidR="007B790D">
        <w:rPr>
          <w:b/>
        </w:rPr>
        <w:t>-</w:t>
      </w:r>
      <w:r w:rsidRPr="004C3B8F">
        <w:t xml:space="preserve"> </w:t>
      </w:r>
      <w:r w:rsidR="008D67EB" w:rsidRPr="004C3B8F">
        <w:t xml:space="preserve">The declaration an employer (or authorised employee) must declare is: </w:t>
      </w:r>
    </w:p>
    <w:p w14:paraId="3B65474C" w14:textId="1CC8EEE8" w:rsidR="004A1693" w:rsidRPr="004C3B8F" w:rsidRDefault="008D67EB" w:rsidP="00752FF4">
      <w:pPr>
        <w:pStyle w:val="ListBullet2"/>
      </w:pPr>
      <w:r w:rsidRPr="004C3B8F">
        <w:t>“</w:t>
      </w:r>
      <w:r w:rsidRPr="004C3B8F">
        <w:rPr>
          <w:rStyle w:val="IntenseEmphasis"/>
        </w:rPr>
        <w:t>I declare the information transmitted in this payroll report is true and correct and I am authorised to make this declaration.</w:t>
      </w:r>
      <w:r w:rsidRPr="004C3B8F">
        <w:t>”</w:t>
      </w:r>
    </w:p>
    <w:p w14:paraId="5A0ACDCD" w14:textId="77777777" w:rsidR="000F4F97" w:rsidRDefault="008D67EB" w:rsidP="000E6760">
      <w:pPr>
        <w:pStyle w:val="ListBullet"/>
      </w:pPr>
      <w:r w:rsidRPr="004C3B8F">
        <w:t xml:space="preserve">Signing Statement - The text describing the way that they are ‘making’ the declaration by ‘signing’ it in a particular way shall include reference to signing with the credentials used to login and their </w:t>
      </w:r>
      <w:r w:rsidR="00B15524" w:rsidRPr="004C3B8F">
        <w:t>machine credential</w:t>
      </w:r>
      <w:r w:rsidRPr="004C3B8F">
        <w:t>.</w:t>
      </w:r>
      <w:r w:rsidR="008F6072" w:rsidRPr="004C3B8F">
        <w:t xml:space="preserve"> </w:t>
      </w:r>
    </w:p>
    <w:p w14:paraId="1294B4E8" w14:textId="77777777" w:rsidR="000F4F97" w:rsidRDefault="008D67EB" w:rsidP="00752FF4">
      <w:pPr>
        <w:pStyle w:val="ListBullet2"/>
      </w:pPr>
      <w:r w:rsidRPr="004C3B8F">
        <w:t>For example: “</w:t>
      </w:r>
      <w:r w:rsidRPr="004C3B8F">
        <w:rPr>
          <w:rStyle w:val="IntenseEmphasis"/>
        </w:rPr>
        <w:t xml:space="preserve">Tick this box to sign this declaration with the credentials you used to login and your </w:t>
      </w:r>
      <w:r w:rsidR="00B15524" w:rsidRPr="004C3B8F">
        <w:rPr>
          <w:rStyle w:val="IntenseEmphasis"/>
        </w:rPr>
        <w:t>machine credential</w:t>
      </w:r>
      <w:r w:rsidRPr="004C3B8F">
        <w:rPr>
          <w:rStyle w:val="IntenseEmphasis"/>
        </w:rPr>
        <w:t>.</w:t>
      </w:r>
      <w:r w:rsidRPr="004C3B8F">
        <w:t>”</w:t>
      </w:r>
      <w:r w:rsidR="008F6072" w:rsidRPr="004C3B8F">
        <w:t xml:space="preserve"> </w:t>
      </w:r>
    </w:p>
    <w:p w14:paraId="376D0946" w14:textId="6B8619B2" w:rsidR="00F70A34" w:rsidRPr="004C3B8F" w:rsidRDefault="008D67EB" w:rsidP="00752FF4">
      <w:pPr>
        <w:pStyle w:val="ListBullet2"/>
      </w:pPr>
      <w:r w:rsidRPr="004C3B8F">
        <w:t>A statement “</w:t>
      </w:r>
      <w:r w:rsidRPr="004C3B8F">
        <w:rPr>
          <w:rStyle w:val="IntenseEmphasis"/>
        </w:rPr>
        <w:t>Tick this box to sign this declaration</w:t>
      </w:r>
      <w:r w:rsidRPr="004C3B8F">
        <w:t xml:space="preserve">” </w:t>
      </w:r>
      <w:r w:rsidRPr="007E7B7E">
        <w:rPr>
          <w:b/>
        </w:rPr>
        <w:t>would not</w:t>
      </w:r>
      <w:r w:rsidRPr="004C3B8F">
        <w:t xml:space="preserve"> be acceptable as it does not identify how the individual is signing the declaration.</w:t>
      </w:r>
    </w:p>
    <w:p w14:paraId="6D099406" w14:textId="55F5E140" w:rsidR="008F6072" w:rsidRPr="00C24540" w:rsidRDefault="008F6072" w:rsidP="004A0EAE">
      <w:pPr>
        <w:pStyle w:val="Heading3"/>
        <w:rPr>
          <w:color w:val="auto"/>
          <w:sz w:val="20"/>
          <w:szCs w:val="20"/>
        </w:rPr>
      </w:pPr>
      <w:bookmarkStart w:id="1547" w:name="_Ref33350895"/>
      <w:r w:rsidRPr="00890B9D">
        <w:t>Employer Payroll Software (EPS)</w:t>
      </w:r>
      <w:bookmarkEnd w:id="1547"/>
    </w:p>
    <w:p w14:paraId="34D3DAD6" w14:textId="66A2F723" w:rsidR="000F4F97" w:rsidRDefault="00774E29" w:rsidP="000E6760">
      <w:pPr>
        <w:pStyle w:val="ListBullet"/>
      </w:pPr>
      <w:r w:rsidRPr="004C3B8F">
        <w:t xml:space="preserve">Declaration Statement </w:t>
      </w:r>
      <w:r w:rsidR="007B790D">
        <w:t>-</w:t>
      </w:r>
      <w:r w:rsidRPr="004C3B8F">
        <w:t xml:space="preserve"> </w:t>
      </w:r>
      <w:r w:rsidR="00F05093" w:rsidRPr="004C3B8F">
        <w:t xml:space="preserve">The declaration an employer (or authorised employee) must declare when </w:t>
      </w:r>
      <w:r w:rsidR="00916E89" w:rsidRPr="004C3B8F">
        <w:t xml:space="preserve">sending </w:t>
      </w:r>
      <w:r w:rsidR="00F05093" w:rsidRPr="004C3B8F">
        <w:t xml:space="preserve">using payroll software is: </w:t>
      </w:r>
    </w:p>
    <w:p w14:paraId="2380A2F7" w14:textId="6DECE9D7" w:rsidR="008F6072" w:rsidRPr="004C3B8F" w:rsidRDefault="00F05093" w:rsidP="00752FF4">
      <w:pPr>
        <w:pStyle w:val="ListBullet2"/>
      </w:pPr>
      <w:r w:rsidRPr="004C3B8F">
        <w:t>“</w:t>
      </w:r>
      <w:r w:rsidRPr="004C3B8F">
        <w:rPr>
          <w:rStyle w:val="IntenseEmphasis"/>
        </w:rPr>
        <w:t>I declare the information transmitted in this payroll report is true and correct and I am authorised to make this declaration.</w:t>
      </w:r>
      <w:r w:rsidRPr="004C3B8F">
        <w:t>”</w:t>
      </w:r>
    </w:p>
    <w:p w14:paraId="2C73BC41" w14:textId="14EFEC0F" w:rsidR="000F4F97" w:rsidRDefault="00774E29" w:rsidP="000E6760">
      <w:pPr>
        <w:pStyle w:val="ListBullet"/>
      </w:pPr>
      <w:r w:rsidRPr="00861E18">
        <w:t>Signing Statement</w:t>
      </w:r>
      <w:r w:rsidRPr="004C3B8F">
        <w:t xml:space="preserve"> </w:t>
      </w:r>
      <w:r w:rsidR="007B790D">
        <w:t>-</w:t>
      </w:r>
      <w:r w:rsidRPr="004C3B8F">
        <w:t xml:space="preserve"> </w:t>
      </w:r>
      <w:r w:rsidR="00F05093" w:rsidRPr="004C3B8F">
        <w:t xml:space="preserve">The text describing the way that they are ‘making’ the declaration by ‘signing’ it in a particular way shall include reference to the field giving a unique user identifier and signing with the </w:t>
      </w:r>
      <w:r w:rsidR="00B15524" w:rsidRPr="004C3B8F">
        <w:t>machine credential</w:t>
      </w:r>
      <w:r w:rsidR="00F05093" w:rsidRPr="004C3B8F">
        <w:t xml:space="preserve"> for the software. </w:t>
      </w:r>
    </w:p>
    <w:p w14:paraId="18F8B014" w14:textId="3E7F15CA" w:rsidR="00F05093" w:rsidRPr="004C3B8F" w:rsidRDefault="00F05093" w:rsidP="00752FF4">
      <w:pPr>
        <w:pStyle w:val="ListBullet2"/>
      </w:pPr>
      <w:r w:rsidRPr="004C3B8F">
        <w:t>For example: “</w:t>
      </w:r>
      <w:r w:rsidRPr="004C3B8F">
        <w:rPr>
          <w:rStyle w:val="IntenseEmphasis"/>
        </w:rPr>
        <w:t xml:space="preserve">Tick this box to sign this declaration with the credentials you used to login and the </w:t>
      </w:r>
      <w:r w:rsidR="00B15524" w:rsidRPr="004C3B8F">
        <w:rPr>
          <w:rStyle w:val="IntenseEmphasis"/>
        </w:rPr>
        <w:t>machine credential</w:t>
      </w:r>
      <w:r w:rsidRPr="004C3B8F">
        <w:rPr>
          <w:rStyle w:val="IntenseEmphasis"/>
        </w:rPr>
        <w:t xml:space="preserve"> used by your software.</w:t>
      </w:r>
      <w:r w:rsidR="00E16177" w:rsidRPr="004C3B8F">
        <w:t>”</w:t>
      </w:r>
    </w:p>
    <w:p w14:paraId="1787BAA5" w14:textId="77777777" w:rsidR="00F05093" w:rsidRPr="00C24540" w:rsidRDefault="00F05093" w:rsidP="00752FF4">
      <w:pPr>
        <w:pStyle w:val="ListBullet2"/>
      </w:pPr>
      <w:r w:rsidRPr="008F1E28">
        <w:t>T</w:t>
      </w:r>
      <w:r w:rsidRPr="00C24540">
        <w:t xml:space="preserve">he user identifier must allow the </w:t>
      </w:r>
      <w:r w:rsidR="00B15524" w:rsidRPr="00C24540">
        <w:t>machine credential</w:t>
      </w:r>
      <w:r w:rsidRPr="00C24540">
        <w:t xml:space="preserve"> owner or an external auditor to uniquely identify the individual who made the declaration. The identifier used can be specified by the </w:t>
      </w:r>
      <w:r w:rsidR="00B15524" w:rsidRPr="00C24540">
        <w:t>machine credential</w:t>
      </w:r>
      <w:r w:rsidRPr="00C24540">
        <w:t xml:space="preserve"> owner providing it allows for the identification of the individual who made the declaration</w:t>
      </w:r>
    </w:p>
    <w:p w14:paraId="4D101B71" w14:textId="77777777" w:rsidR="00F05093" w:rsidRPr="00C24540" w:rsidRDefault="00F05093" w:rsidP="00752FF4">
      <w:pPr>
        <w:pStyle w:val="ListBullet2"/>
      </w:pPr>
      <w:r w:rsidRPr="008F1E28">
        <w:t>Examples of sui</w:t>
      </w:r>
      <w:r w:rsidRPr="00C24540">
        <w:t>table identifiers include a user login (</w:t>
      </w:r>
      <w:proofErr w:type="spellStart"/>
      <w:r w:rsidR="0041619B" w:rsidRPr="00C24540">
        <w:t>UserID</w:t>
      </w:r>
      <w:proofErr w:type="spellEnd"/>
      <w:r w:rsidRPr="00C24540">
        <w:t>), a full name, or an email address</w:t>
      </w:r>
    </w:p>
    <w:p w14:paraId="7DF98D2C" w14:textId="2B3BB225" w:rsidR="00774E29" w:rsidRPr="00C24540" w:rsidRDefault="00F05093" w:rsidP="00752FF4">
      <w:pPr>
        <w:pStyle w:val="ListBullet2"/>
      </w:pPr>
      <w:r w:rsidRPr="00C24540">
        <w:t>A statement “</w:t>
      </w:r>
      <w:r w:rsidRPr="00C24540">
        <w:rPr>
          <w:rStyle w:val="IntenseEmphasis"/>
        </w:rPr>
        <w:t>Tick this box to sign this declaration</w:t>
      </w:r>
      <w:r w:rsidRPr="00C24540">
        <w:t>” would not be acceptable as it does not identify the mechanism</w:t>
      </w:r>
      <w:r w:rsidR="00820441" w:rsidRPr="00C24540">
        <w:t>,</w:t>
      </w:r>
      <w:r w:rsidRPr="00C24540">
        <w:t xml:space="preserve"> through which the individual is signing the declaration.</w:t>
      </w:r>
    </w:p>
    <w:p w14:paraId="69A9C9FE" w14:textId="1697EDB4" w:rsidR="00B55E1B" w:rsidRPr="004C3B8F" w:rsidRDefault="00E16177" w:rsidP="004A0EAE">
      <w:pPr>
        <w:pStyle w:val="Heading3"/>
      </w:pPr>
      <w:bookmarkStart w:id="1548" w:name="_Ref33350896"/>
      <w:r w:rsidRPr="004C3B8F">
        <w:t>Employer Sending Service Provider (ESSP)</w:t>
      </w:r>
      <w:bookmarkEnd w:id="1548"/>
    </w:p>
    <w:p w14:paraId="6FA56DA5" w14:textId="77777777" w:rsidR="000F4F97" w:rsidRPr="007E7B7E" w:rsidRDefault="00B55E1B" w:rsidP="000E6760">
      <w:pPr>
        <w:pStyle w:val="ListBullet"/>
        <w:rPr>
          <w:rFonts w:eastAsiaTheme="majorEastAsia" w:cs="Calibri"/>
          <w:i/>
          <w:iCs/>
          <w:caps/>
          <w:lang w:eastAsia="ja-JP"/>
        </w:rPr>
      </w:pPr>
      <w:r w:rsidRPr="004C3B8F">
        <w:t xml:space="preserve">Declaration Statement – </w:t>
      </w:r>
      <w:r w:rsidR="00E16177" w:rsidRPr="004C3B8F">
        <w:t xml:space="preserve">The declaration an employer (or authorised employee) must declare when </w:t>
      </w:r>
      <w:r w:rsidR="00916E89" w:rsidRPr="004C3B8F">
        <w:t xml:space="preserve">sending </w:t>
      </w:r>
      <w:r w:rsidR="00E16177" w:rsidRPr="004C3B8F">
        <w:t xml:space="preserve">using a sending service provider is: </w:t>
      </w:r>
    </w:p>
    <w:p w14:paraId="31B6FC9A" w14:textId="21630AE3" w:rsidR="00E16177" w:rsidRPr="00D750AF" w:rsidRDefault="00E16177" w:rsidP="00752FF4">
      <w:pPr>
        <w:pStyle w:val="ListBullet2"/>
      </w:pPr>
      <w:r w:rsidRPr="004008B7">
        <w:t>“</w:t>
      </w:r>
      <w:r w:rsidRPr="0019219F">
        <w:t>I am notifying the ATO that:</w:t>
      </w:r>
    </w:p>
    <w:p w14:paraId="540565ED" w14:textId="77777777" w:rsidR="00E16177" w:rsidRPr="00F17C42" w:rsidRDefault="00E16177" w:rsidP="00752FF4">
      <w:pPr>
        <w:pStyle w:val="ListBullet2"/>
        <w:rPr>
          <w:rStyle w:val="IntenseEmphasis"/>
          <w:rFonts w:cs="Arial"/>
        </w:rPr>
      </w:pPr>
      <w:r w:rsidRPr="004008B7">
        <w:t xml:space="preserve"> </w:t>
      </w:r>
      <w:r w:rsidRPr="00E512AD">
        <w:rPr>
          <w:rStyle w:val="IntenseReference"/>
          <w:rFonts w:cs="Arial"/>
          <w:b w:val="0"/>
          <w:color w:val="auto"/>
        </w:rPr>
        <w:t>&lt;name of sending service provider&gt;</w:t>
      </w:r>
      <w:r w:rsidRPr="00DB5BFB">
        <w:rPr>
          <w:rStyle w:val="IntenseEmphasis"/>
          <w:rFonts w:cs="Arial"/>
        </w:rPr>
        <w:t xml:space="preserve"> provides my business with </w:t>
      </w:r>
      <w:r w:rsidR="00A84E47" w:rsidRPr="00F17C42">
        <w:rPr>
          <w:rStyle w:val="IntenseEmphasis"/>
          <w:rFonts w:cs="Arial"/>
        </w:rPr>
        <w:t>lodgement</w:t>
      </w:r>
      <w:r w:rsidRPr="00F17C42">
        <w:rPr>
          <w:rStyle w:val="IntenseEmphasis"/>
          <w:rFonts w:cs="Arial"/>
        </w:rPr>
        <w:t xml:space="preserve"> transaction services; and</w:t>
      </w:r>
    </w:p>
    <w:p w14:paraId="6E2427F6" w14:textId="533FB5F8" w:rsidR="00E16177" w:rsidRPr="00F17C42" w:rsidRDefault="00E16177" w:rsidP="00752FF4">
      <w:pPr>
        <w:pStyle w:val="ListBullet2"/>
        <w:rPr>
          <w:rStyle w:val="IntenseEmphasis"/>
          <w:rFonts w:cs="Arial"/>
        </w:rPr>
      </w:pPr>
      <w:r w:rsidRPr="004008B7">
        <w:t xml:space="preserve"> my business</w:t>
      </w:r>
      <w:r w:rsidRPr="00E512AD">
        <w:rPr>
          <w:rStyle w:val="IntenseEmphasis"/>
          <w:rFonts w:cs="Arial"/>
        </w:rPr>
        <w:t xml:space="preserve">, for the purposes of its transactions with the ATO via the SBR channel, sends (and receives) those transactions to (and from) the ATO via </w:t>
      </w:r>
      <w:r w:rsidRPr="00DB5BFB">
        <w:rPr>
          <w:rStyle w:val="IntenseReference"/>
          <w:rFonts w:cs="Arial"/>
          <w:b w:val="0"/>
          <w:color w:val="auto"/>
        </w:rPr>
        <w:t>&lt;name of sending service provider&gt;</w:t>
      </w:r>
    </w:p>
    <w:p w14:paraId="7C1DF3A9" w14:textId="77777777" w:rsidR="00B55E1B" w:rsidRPr="0035001E" w:rsidRDefault="00E16177" w:rsidP="00752FF4">
      <w:pPr>
        <w:pStyle w:val="ListBullet2"/>
      </w:pPr>
      <w:r w:rsidRPr="0035001E">
        <w:t>I decl</w:t>
      </w:r>
      <w:r w:rsidRPr="00E512AD">
        <w:rPr>
          <w:rStyle w:val="IntenseEmphasis"/>
          <w:rFonts w:cs="Arial"/>
        </w:rPr>
        <w:t>are the information transmitted in this payroll report is true and correct</w:t>
      </w:r>
      <w:r w:rsidRPr="00DB5BFB">
        <w:rPr>
          <w:rStyle w:val="IntenseEmphasis"/>
          <w:rFonts w:cs="Arial"/>
        </w:rPr>
        <w:t xml:space="preserve"> and I am authorised to make this declaration.</w:t>
      </w:r>
      <w:r w:rsidRPr="0035001E">
        <w:t>”</w:t>
      </w:r>
    </w:p>
    <w:p w14:paraId="2AAF8A02" w14:textId="4E34BF9D" w:rsidR="000F4F97" w:rsidRDefault="00B55E1B" w:rsidP="000E6760">
      <w:pPr>
        <w:pStyle w:val="ListBullet"/>
      </w:pPr>
      <w:r w:rsidRPr="004C3B8F">
        <w:lastRenderedPageBreak/>
        <w:t xml:space="preserve">Signing Statement </w:t>
      </w:r>
      <w:r w:rsidR="00DA349A">
        <w:t>-</w:t>
      </w:r>
      <w:r w:rsidRPr="004C3B8F">
        <w:t xml:space="preserve"> </w:t>
      </w:r>
      <w:r w:rsidR="00A9376A" w:rsidRPr="004C3B8F">
        <w:t xml:space="preserve">The text describing the way that they are ‘making’ the declaration by ‘signing’ it in a particular way shall include reference to signing it with the credentials the user used to login (providing a unique user identifier) and the </w:t>
      </w:r>
      <w:r w:rsidR="00B15524" w:rsidRPr="004C3B8F">
        <w:t>machine credential</w:t>
      </w:r>
      <w:r w:rsidR="00A9376A" w:rsidRPr="004C3B8F">
        <w:t xml:space="preserve"> of the sending service provider. </w:t>
      </w:r>
    </w:p>
    <w:p w14:paraId="24199ECB" w14:textId="58B4C9D3" w:rsidR="00A9376A" w:rsidRPr="004C3B8F" w:rsidRDefault="00A9376A" w:rsidP="00752FF4">
      <w:pPr>
        <w:pStyle w:val="ListBullet2"/>
      </w:pPr>
      <w:r w:rsidRPr="004C3B8F">
        <w:t>For example: “</w:t>
      </w:r>
      <w:r w:rsidRPr="004C3B8F">
        <w:rPr>
          <w:rStyle w:val="IntenseEmphasis"/>
        </w:rPr>
        <w:t xml:space="preserve">Tick this box to sign the declaration with the credentials you used to login and to authorise </w:t>
      </w:r>
      <w:r w:rsidR="00A84E47" w:rsidRPr="004C3B8F">
        <w:rPr>
          <w:rStyle w:val="IntenseEmphasis"/>
        </w:rPr>
        <w:t>lodgement</w:t>
      </w:r>
      <w:r w:rsidRPr="004C3B8F">
        <w:rPr>
          <w:rStyle w:val="IntenseEmphasis"/>
        </w:rPr>
        <w:t xml:space="preserve"> with your approved sending service provider’s </w:t>
      </w:r>
      <w:r w:rsidR="00B15524" w:rsidRPr="004C3B8F">
        <w:rPr>
          <w:rStyle w:val="IntenseEmphasis"/>
        </w:rPr>
        <w:t>machine credential</w:t>
      </w:r>
      <w:r w:rsidRPr="004C3B8F">
        <w:rPr>
          <w:rStyle w:val="IntenseEmphasis"/>
        </w:rPr>
        <w:t>.</w:t>
      </w:r>
      <w:r w:rsidRPr="004C3B8F">
        <w:t xml:space="preserve">” </w:t>
      </w:r>
    </w:p>
    <w:p w14:paraId="05EDAA17" w14:textId="77777777" w:rsidR="00A9376A" w:rsidRPr="00C24540" w:rsidRDefault="00A9376A" w:rsidP="00752FF4">
      <w:pPr>
        <w:pStyle w:val="ListBullet2"/>
      </w:pPr>
      <w:r w:rsidRPr="008F1E28">
        <w:t>T</w:t>
      </w:r>
      <w:r w:rsidRPr="00C24540">
        <w:t xml:space="preserve">he user identifier must allow the </w:t>
      </w:r>
      <w:r w:rsidR="00B15524" w:rsidRPr="00C24540">
        <w:t>machine credential</w:t>
      </w:r>
      <w:r w:rsidRPr="00C24540">
        <w:t xml:space="preserve"> owner or an external auditor to uniquely identify the individual who made the declaration. The identifier used can be specified by the </w:t>
      </w:r>
      <w:r w:rsidR="00B15524" w:rsidRPr="00C24540">
        <w:t>machine credential</w:t>
      </w:r>
      <w:r w:rsidRPr="00C24540">
        <w:t xml:space="preserve"> owner providing it allows for the identification of the individual who made the declaration</w:t>
      </w:r>
    </w:p>
    <w:p w14:paraId="09A2EDC1" w14:textId="77777777" w:rsidR="00A9376A" w:rsidRPr="00C24540" w:rsidRDefault="00A9376A" w:rsidP="00752FF4">
      <w:pPr>
        <w:pStyle w:val="ListBullet2"/>
      </w:pPr>
      <w:r w:rsidRPr="008F1E28">
        <w:t xml:space="preserve">Examples </w:t>
      </w:r>
      <w:r w:rsidRPr="00C24540">
        <w:t>of suitable identifiers include a user login (</w:t>
      </w:r>
      <w:proofErr w:type="spellStart"/>
      <w:r w:rsidR="0041619B" w:rsidRPr="00C24540">
        <w:t>UserID</w:t>
      </w:r>
      <w:proofErr w:type="spellEnd"/>
      <w:r w:rsidRPr="00C24540">
        <w:t>), a full name, or an email address</w:t>
      </w:r>
    </w:p>
    <w:p w14:paraId="4A87BDD5" w14:textId="77777777" w:rsidR="00B55E1B" w:rsidRPr="00C24540" w:rsidRDefault="00A9376A" w:rsidP="00752FF4">
      <w:pPr>
        <w:pStyle w:val="ListBullet2"/>
      </w:pPr>
      <w:r w:rsidRPr="008F1E28">
        <w:t>A statem</w:t>
      </w:r>
      <w:r w:rsidRPr="00C24540">
        <w:t>ent “</w:t>
      </w:r>
      <w:r w:rsidRPr="00C24540">
        <w:rPr>
          <w:rStyle w:val="IntenseEmphasis"/>
        </w:rPr>
        <w:t>Tick this box to sign this declaration</w:t>
      </w:r>
      <w:r w:rsidRPr="00C24540">
        <w:t>” would not be acceptable as it does not identify the mechanism</w:t>
      </w:r>
      <w:r w:rsidR="00D36280" w:rsidRPr="00C24540">
        <w:t>,</w:t>
      </w:r>
      <w:r w:rsidRPr="00C24540">
        <w:t xml:space="preserve"> through which the individual is signing the declaration.</w:t>
      </w:r>
    </w:p>
    <w:p w14:paraId="548A8179" w14:textId="6E19EA28" w:rsidR="00B55E1B" w:rsidRPr="00CF21E7" w:rsidRDefault="000177CB" w:rsidP="004A0EAE">
      <w:pPr>
        <w:pStyle w:val="Heading3"/>
      </w:pPr>
      <w:bookmarkStart w:id="1549" w:name="_Ref33350899"/>
      <w:r w:rsidRPr="00CF21E7">
        <w:t>Employer (Multi ABN) Direct (EMD)</w:t>
      </w:r>
      <w:bookmarkEnd w:id="1549"/>
    </w:p>
    <w:p w14:paraId="26C3F344" w14:textId="77777777" w:rsidR="000F4F97" w:rsidRDefault="00B55E1B" w:rsidP="000E6760">
      <w:pPr>
        <w:pStyle w:val="ListBullet"/>
      </w:pPr>
      <w:r w:rsidRPr="004C3B8F">
        <w:t xml:space="preserve">Declaration Statement – </w:t>
      </w:r>
      <w:r w:rsidR="000177CB" w:rsidRPr="004C3B8F">
        <w:t xml:space="preserve">The declaration an employer (or authorised employee) must declare when </w:t>
      </w:r>
      <w:r w:rsidR="00916E89" w:rsidRPr="004C3B8F">
        <w:t xml:space="preserve">sending </w:t>
      </w:r>
      <w:r w:rsidR="000177CB" w:rsidRPr="004C3B8F">
        <w:t xml:space="preserve">payroll reports for multiple entities is: </w:t>
      </w:r>
    </w:p>
    <w:p w14:paraId="6095EAC7" w14:textId="434770EC" w:rsidR="00B55E1B" w:rsidRPr="004C3B8F" w:rsidRDefault="000177CB" w:rsidP="00752FF4">
      <w:pPr>
        <w:pStyle w:val="ListBullet2"/>
      </w:pPr>
      <w:r w:rsidRPr="004C3B8F">
        <w:t>“</w:t>
      </w:r>
      <w:r w:rsidRPr="004C3B8F">
        <w:rPr>
          <w:rStyle w:val="IntenseEmphasis"/>
        </w:rPr>
        <w:t>I declare the information transmitted in this payroll report is true and correct and I am authorised to make this declaration.</w:t>
      </w:r>
      <w:r w:rsidRPr="004C3B8F">
        <w:t>”</w:t>
      </w:r>
    </w:p>
    <w:p w14:paraId="40326D3C" w14:textId="77777777" w:rsidR="000F4F97" w:rsidRDefault="00B55E1B" w:rsidP="000E6760">
      <w:pPr>
        <w:pStyle w:val="ListBullet"/>
      </w:pPr>
      <w:r w:rsidRPr="00861E18">
        <w:t>Signing Statement</w:t>
      </w:r>
      <w:r w:rsidRPr="004C3B8F">
        <w:t xml:space="preserve"> – </w:t>
      </w:r>
      <w:r w:rsidR="00F146B2" w:rsidRPr="004C3B8F">
        <w:t xml:space="preserve">The text describing the way that they are ‘making’ the declaration by ‘signing’ it in a particular way shall include reference to signing with the credentials used to login and their </w:t>
      </w:r>
      <w:r w:rsidR="00B15524" w:rsidRPr="004C3B8F">
        <w:t>machine credential</w:t>
      </w:r>
      <w:r w:rsidR="00F146B2" w:rsidRPr="004C3B8F">
        <w:t xml:space="preserve">. </w:t>
      </w:r>
    </w:p>
    <w:p w14:paraId="725CBCBE" w14:textId="5CB9C643" w:rsidR="00F146B2" w:rsidRPr="004C3B8F" w:rsidRDefault="00F146B2" w:rsidP="00752FF4">
      <w:pPr>
        <w:pStyle w:val="ListBullet2"/>
      </w:pPr>
      <w:r w:rsidRPr="004C3B8F">
        <w:t>For example: “</w:t>
      </w:r>
      <w:r w:rsidRPr="004C3B8F">
        <w:rPr>
          <w:rStyle w:val="IntenseEmphasis"/>
        </w:rPr>
        <w:t xml:space="preserve">Tick this box to sign this declaration with the credentials you used to login and your </w:t>
      </w:r>
      <w:r w:rsidR="00B15524" w:rsidRPr="004C3B8F">
        <w:rPr>
          <w:rStyle w:val="IntenseEmphasis"/>
        </w:rPr>
        <w:t>machine credential</w:t>
      </w:r>
      <w:r w:rsidRPr="004C3B8F">
        <w:rPr>
          <w:rStyle w:val="IntenseEmphasis"/>
        </w:rPr>
        <w:t xml:space="preserve"> </w:t>
      </w:r>
      <w:r w:rsidR="008166FE" w:rsidRPr="004C3B8F">
        <w:rPr>
          <w:rStyle w:val="IntenseEmphasis"/>
        </w:rPr>
        <w:t xml:space="preserve">which has assigned permissions </w:t>
      </w:r>
      <w:r w:rsidRPr="004C3B8F">
        <w:rPr>
          <w:rStyle w:val="IntenseEmphasis"/>
        </w:rPr>
        <w:t>for the ABNs included.</w:t>
      </w:r>
      <w:r w:rsidRPr="004C3B8F">
        <w:t>”</w:t>
      </w:r>
    </w:p>
    <w:p w14:paraId="6AC1A6CD" w14:textId="77777777" w:rsidR="00B55E1B" w:rsidRPr="00C24540" w:rsidRDefault="00F146B2" w:rsidP="00752FF4">
      <w:pPr>
        <w:pStyle w:val="ListBullet2"/>
      </w:pPr>
      <w:r w:rsidRPr="008F1E28">
        <w:t>A</w:t>
      </w:r>
      <w:r w:rsidRPr="00C24540">
        <w:t xml:space="preserve"> statement “</w:t>
      </w:r>
      <w:r w:rsidRPr="00C24540">
        <w:rPr>
          <w:rStyle w:val="IntenseEmphasis"/>
        </w:rPr>
        <w:t>Tick this box to sign this declaration</w:t>
      </w:r>
      <w:r w:rsidRPr="00C24540">
        <w:t>” would not be acceptable as it does not identify how the individual is signing the declaration.</w:t>
      </w:r>
    </w:p>
    <w:p w14:paraId="22290853" w14:textId="6039ABA5" w:rsidR="00B55E1B" w:rsidRPr="00CF21E7" w:rsidRDefault="00536AD3" w:rsidP="004A0EAE">
      <w:pPr>
        <w:pStyle w:val="Heading3"/>
      </w:pPr>
      <w:bookmarkStart w:id="1550" w:name="_Ref33350900"/>
      <w:r w:rsidRPr="00CF21E7">
        <w:t>Employer (Multi ABN) Payroll Software (EMPS)</w:t>
      </w:r>
      <w:bookmarkEnd w:id="1550"/>
    </w:p>
    <w:p w14:paraId="5DC55B99" w14:textId="77777777" w:rsidR="000F4F97" w:rsidRDefault="00B55E1B" w:rsidP="000E6760">
      <w:pPr>
        <w:pStyle w:val="ListBullet"/>
      </w:pPr>
      <w:r w:rsidRPr="004C3B8F">
        <w:t xml:space="preserve">Declaration Statement – </w:t>
      </w:r>
      <w:r w:rsidR="00536AD3" w:rsidRPr="004C3B8F">
        <w:t xml:space="preserve">The declaration an employer (or authorised employee) must declare when </w:t>
      </w:r>
      <w:r w:rsidR="00916E89" w:rsidRPr="004C3B8F">
        <w:t xml:space="preserve">sending </w:t>
      </w:r>
      <w:r w:rsidR="00536AD3" w:rsidRPr="004C3B8F">
        <w:t xml:space="preserve">using payroll software is: </w:t>
      </w:r>
    </w:p>
    <w:p w14:paraId="1B3129AD" w14:textId="45475CF1" w:rsidR="00B55E1B" w:rsidRPr="004C3B8F" w:rsidRDefault="00536AD3" w:rsidP="00752FF4">
      <w:pPr>
        <w:pStyle w:val="ListBullet2"/>
      </w:pPr>
      <w:r w:rsidRPr="004C3B8F">
        <w:t>“</w:t>
      </w:r>
      <w:r w:rsidRPr="004C3B8F">
        <w:rPr>
          <w:rStyle w:val="IntenseEmphasis"/>
        </w:rPr>
        <w:t>I declare the information transmitted in this payroll report is true and correct and I am authorised to make this declaration.</w:t>
      </w:r>
      <w:r w:rsidRPr="004C3B8F">
        <w:t>”</w:t>
      </w:r>
    </w:p>
    <w:p w14:paraId="365C182E" w14:textId="5DF7D6F9" w:rsidR="000F4F97" w:rsidRDefault="00B55E1B" w:rsidP="000E6760">
      <w:pPr>
        <w:pStyle w:val="ListBullet"/>
      </w:pPr>
      <w:r w:rsidRPr="00861E18">
        <w:t>Signing Statement</w:t>
      </w:r>
      <w:r w:rsidRPr="004C3B8F">
        <w:t xml:space="preserve"> – </w:t>
      </w:r>
      <w:r w:rsidR="00210983" w:rsidRPr="004C3B8F">
        <w:t xml:space="preserve">The text describing the way that they are ‘making’ the declaration by ‘signing’ it with the credentials the user used to login (providing a unique user identifier) and the </w:t>
      </w:r>
      <w:r w:rsidR="00B15524" w:rsidRPr="004C3B8F">
        <w:t>machine credential</w:t>
      </w:r>
      <w:r w:rsidR="00210983" w:rsidRPr="004C3B8F">
        <w:t xml:space="preserve"> of the payroll software </w:t>
      </w:r>
      <w:r w:rsidR="00F16C2A">
        <w:t xml:space="preserve">which </w:t>
      </w:r>
      <w:r w:rsidR="00210983" w:rsidRPr="004C3B8F">
        <w:t xml:space="preserve">is authorised to lodge on behalf of the included ABNs. </w:t>
      </w:r>
    </w:p>
    <w:p w14:paraId="48189D4D" w14:textId="78F3A70A" w:rsidR="00210983" w:rsidRPr="004C3B8F" w:rsidRDefault="00210983" w:rsidP="00752FF4">
      <w:pPr>
        <w:pStyle w:val="ListBullet2"/>
      </w:pPr>
      <w:r w:rsidRPr="004C3B8F">
        <w:t>For example: “</w:t>
      </w:r>
      <w:r w:rsidRPr="004C3B8F">
        <w:rPr>
          <w:rStyle w:val="IntenseEmphasis"/>
        </w:rPr>
        <w:t xml:space="preserve">Tick this box to sign the declaration with the credentials you used to login and to authorise </w:t>
      </w:r>
      <w:r w:rsidR="00A84E47" w:rsidRPr="004C3B8F">
        <w:rPr>
          <w:rStyle w:val="IntenseEmphasis"/>
        </w:rPr>
        <w:t>lodgement</w:t>
      </w:r>
      <w:r w:rsidRPr="004C3B8F">
        <w:rPr>
          <w:rStyle w:val="IntenseEmphasis"/>
        </w:rPr>
        <w:t xml:space="preserve"> with your approved payroll software’s </w:t>
      </w:r>
      <w:r w:rsidR="00B15524" w:rsidRPr="004C3B8F">
        <w:rPr>
          <w:rStyle w:val="IntenseEmphasis"/>
        </w:rPr>
        <w:t>machine credential</w:t>
      </w:r>
      <w:r w:rsidRPr="004C3B8F">
        <w:rPr>
          <w:rStyle w:val="IntenseEmphasis"/>
        </w:rPr>
        <w:t xml:space="preserve"> on behalf of the ABNs included.</w:t>
      </w:r>
      <w:r w:rsidRPr="004C3B8F">
        <w:t>”</w:t>
      </w:r>
    </w:p>
    <w:p w14:paraId="73576970" w14:textId="77777777" w:rsidR="00210983" w:rsidRPr="00C24540" w:rsidRDefault="00210983" w:rsidP="00752FF4">
      <w:pPr>
        <w:pStyle w:val="ListBullet2"/>
      </w:pPr>
      <w:r w:rsidRPr="008F1E28">
        <w:t>T</w:t>
      </w:r>
      <w:r w:rsidRPr="00C24540">
        <w:t xml:space="preserve">he user identifier must allow the </w:t>
      </w:r>
      <w:r w:rsidR="00B15524" w:rsidRPr="00C24540">
        <w:t>machine credential</w:t>
      </w:r>
      <w:r w:rsidRPr="00C24540">
        <w:t xml:space="preserve"> owner or an external auditor to uniquely identify the individual who made the declaration. The identifier used can be specified by the </w:t>
      </w:r>
      <w:r w:rsidR="00B15524" w:rsidRPr="00C24540">
        <w:t>machine credential</w:t>
      </w:r>
      <w:r w:rsidRPr="00C24540">
        <w:t xml:space="preserve"> owner providing it allows for the identification of the individual who made the declaration</w:t>
      </w:r>
    </w:p>
    <w:p w14:paraId="7B74DF0D" w14:textId="77777777" w:rsidR="00210983" w:rsidRPr="00C24540" w:rsidRDefault="00210983" w:rsidP="00752FF4">
      <w:pPr>
        <w:pStyle w:val="ListBullet2"/>
      </w:pPr>
      <w:r w:rsidRPr="008F1E28">
        <w:t>Examples of suitable identifi</w:t>
      </w:r>
      <w:r w:rsidRPr="00C24540">
        <w:t>ers include a user login (</w:t>
      </w:r>
      <w:proofErr w:type="spellStart"/>
      <w:r w:rsidR="0041619B" w:rsidRPr="00C24540">
        <w:t>UserID</w:t>
      </w:r>
      <w:proofErr w:type="spellEnd"/>
      <w:r w:rsidRPr="00C24540">
        <w:t>), a full name, or an email address</w:t>
      </w:r>
    </w:p>
    <w:p w14:paraId="4D9DEF2E" w14:textId="77777777" w:rsidR="00B55E1B" w:rsidRPr="00C24540" w:rsidRDefault="00210983" w:rsidP="00752FF4">
      <w:pPr>
        <w:pStyle w:val="ListBullet2"/>
      </w:pPr>
      <w:r w:rsidRPr="008F1E28">
        <w:t>A statement “</w:t>
      </w:r>
      <w:r w:rsidRPr="00C24540">
        <w:rPr>
          <w:rStyle w:val="IntenseEmphasis"/>
        </w:rPr>
        <w:t>Tick this box to sign this declaration</w:t>
      </w:r>
      <w:r w:rsidRPr="00C24540">
        <w:t>” would not be acceptable as it does not identify the mechanism</w:t>
      </w:r>
      <w:r w:rsidR="00F426F7" w:rsidRPr="00C24540">
        <w:t>,</w:t>
      </w:r>
      <w:r w:rsidRPr="00C24540">
        <w:t xml:space="preserve"> through which the individual is signing the declaration.</w:t>
      </w:r>
    </w:p>
    <w:p w14:paraId="3EEDA27C" w14:textId="30FB7B50" w:rsidR="00B55E1B" w:rsidRPr="00890B9D" w:rsidRDefault="000127C9" w:rsidP="004A0EAE">
      <w:pPr>
        <w:pStyle w:val="Heading3"/>
      </w:pPr>
      <w:bookmarkStart w:id="1551" w:name="_Ref33350902"/>
      <w:r w:rsidRPr="00890B9D">
        <w:t>Employer (Multi ABN) Sending Service Provider (EMSSP)</w:t>
      </w:r>
      <w:bookmarkEnd w:id="1551"/>
    </w:p>
    <w:p w14:paraId="00B68703" w14:textId="77777777" w:rsidR="000F4F97" w:rsidRPr="007E7B7E" w:rsidRDefault="00B55E1B" w:rsidP="000E6760">
      <w:pPr>
        <w:pStyle w:val="ListBullet"/>
        <w:rPr>
          <w:rFonts w:eastAsiaTheme="majorEastAsia" w:cs="Calibri"/>
          <w:i/>
          <w:iCs/>
          <w:caps/>
          <w:lang w:eastAsia="ja-JP"/>
        </w:rPr>
      </w:pPr>
      <w:r w:rsidRPr="004C3B8F">
        <w:t xml:space="preserve">Declaration Statement – </w:t>
      </w:r>
      <w:r w:rsidR="000127C9" w:rsidRPr="004C3B8F">
        <w:t xml:space="preserve">The declaration an employer (or authorised employee) must declare when </w:t>
      </w:r>
      <w:r w:rsidR="00916E89" w:rsidRPr="004C3B8F">
        <w:t xml:space="preserve">sending </w:t>
      </w:r>
      <w:r w:rsidR="000127C9" w:rsidRPr="004C3B8F">
        <w:t xml:space="preserve">payroll reports for multiple entities using a sending service provider is: </w:t>
      </w:r>
    </w:p>
    <w:p w14:paraId="3D7F42AB" w14:textId="65261312" w:rsidR="000127C9" w:rsidRPr="004008B7" w:rsidRDefault="000127C9" w:rsidP="00752FF4">
      <w:pPr>
        <w:pStyle w:val="ListBullet2"/>
        <w:rPr>
          <w:rStyle w:val="IntenseEmphasis"/>
          <w:rFonts w:eastAsiaTheme="majorEastAsia" w:cs="Calibri"/>
          <w:caps/>
        </w:rPr>
      </w:pPr>
      <w:r w:rsidRPr="0019219F">
        <w:t>“</w:t>
      </w:r>
      <w:r w:rsidRPr="00D750AF">
        <w:rPr>
          <w:rStyle w:val="IntenseEmphasis"/>
        </w:rPr>
        <w:t>I am notifying the ATO that:</w:t>
      </w:r>
    </w:p>
    <w:p w14:paraId="562D68DF" w14:textId="77777777" w:rsidR="000127C9" w:rsidRPr="008F1E28" w:rsidRDefault="000127C9" w:rsidP="00F572A6">
      <w:pPr>
        <w:pStyle w:val="ListBullet3"/>
        <w:rPr>
          <w:rStyle w:val="IntenseEmphasis"/>
          <w:rFonts w:cs="Arial"/>
          <w:lang w:eastAsia="en-US"/>
        </w:rPr>
      </w:pPr>
      <w:r w:rsidRPr="00C24540">
        <w:rPr>
          <w:rStyle w:val="IntenseReference"/>
          <w:b w:val="0"/>
          <w:color w:val="auto"/>
        </w:rPr>
        <w:t>&lt;name of sending service provider&gt;</w:t>
      </w:r>
      <w:r w:rsidRPr="00C24540">
        <w:rPr>
          <w:rStyle w:val="IntenseEmphasis"/>
        </w:rPr>
        <w:t xml:space="preserve"> provides these businesses with </w:t>
      </w:r>
      <w:r w:rsidR="00A84E47" w:rsidRPr="00C24540">
        <w:rPr>
          <w:rStyle w:val="IntenseEmphasis"/>
        </w:rPr>
        <w:t>lodgement</w:t>
      </w:r>
      <w:r w:rsidRPr="00C24540">
        <w:rPr>
          <w:rStyle w:val="IntenseEmphasis"/>
        </w:rPr>
        <w:t xml:space="preserve"> transaction services; and</w:t>
      </w:r>
    </w:p>
    <w:p w14:paraId="271D092E" w14:textId="58A7BFAD" w:rsidR="000127C9" w:rsidRPr="00C24540" w:rsidRDefault="000127C9" w:rsidP="00F572A6">
      <w:pPr>
        <w:pStyle w:val="ListBullet3"/>
        <w:rPr>
          <w:rStyle w:val="IntenseEmphasis"/>
        </w:rPr>
      </w:pPr>
      <w:r w:rsidRPr="00C24540">
        <w:rPr>
          <w:rStyle w:val="IntenseEmphasis"/>
        </w:rPr>
        <w:t xml:space="preserve">these businesses, for the purposes of its transactions with the ATO via the SBR channel, sends (and receives) those transactions to (and from) the ATO via </w:t>
      </w:r>
      <w:r w:rsidRPr="00C24540">
        <w:rPr>
          <w:rStyle w:val="IntenseReference"/>
          <w:b w:val="0"/>
          <w:color w:val="auto"/>
        </w:rPr>
        <w:t>&lt;name of sending service provider&gt;</w:t>
      </w:r>
    </w:p>
    <w:p w14:paraId="1FF5FF35" w14:textId="77777777" w:rsidR="00B55E1B" w:rsidRPr="004C48E8" w:rsidRDefault="000127C9" w:rsidP="00F572A6">
      <w:pPr>
        <w:pStyle w:val="ListBullet3"/>
      </w:pPr>
      <w:r w:rsidRPr="00C24540">
        <w:rPr>
          <w:rStyle w:val="IntenseEmphasis"/>
        </w:rPr>
        <w:lastRenderedPageBreak/>
        <w:t>I declare the information transmitted in these payroll reports is true and correct and I am authorised to make this declaration.</w:t>
      </w:r>
      <w:r w:rsidRPr="004C48E8">
        <w:t>”</w:t>
      </w:r>
    </w:p>
    <w:p w14:paraId="13C2F7BE" w14:textId="77777777" w:rsidR="00437F6C" w:rsidRDefault="00B55E1B" w:rsidP="000E6760">
      <w:pPr>
        <w:pStyle w:val="ListBullet"/>
      </w:pPr>
      <w:r w:rsidRPr="004C3B8F">
        <w:t>Signing State</w:t>
      </w:r>
      <w:r w:rsidRPr="00861E18">
        <w:t>ment</w:t>
      </w:r>
      <w:r w:rsidRPr="004C3B8F">
        <w:t xml:space="preserve"> – </w:t>
      </w:r>
      <w:r w:rsidR="00A84379" w:rsidRPr="004C3B8F">
        <w:t xml:space="preserve">The text describing the way that they are ‘making’ the declaration by ‘signing’ it in a particular way shall include reference to signing it with the credentials the user used to login (providing a unique user identifier) and the </w:t>
      </w:r>
      <w:r w:rsidR="00B15524" w:rsidRPr="004C3B8F">
        <w:t>machine credential</w:t>
      </w:r>
      <w:r w:rsidR="00A84379" w:rsidRPr="004C3B8F">
        <w:t xml:space="preserve"> of the sending service provider.  </w:t>
      </w:r>
    </w:p>
    <w:p w14:paraId="3B4C5165" w14:textId="20A5CD55" w:rsidR="00A84379" w:rsidRPr="004C3B8F" w:rsidRDefault="00A84379" w:rsidP="00752FF4">
      <w:pPr>
        <w:pStyle w:val="ListBullet2"/>
      </w:pPr>
      <w:r w:rsidRPr="004C3B8F">
        <w:t>For example: “</w:t>
      </w:r>
      <w:r w:rsidRPr="004C3B8F">
        <w:rPr>
          <w:rStyle w:val="IntenseEmphasis"/>
        </w:rPr>
        <w:t xml:space="preserve">Tick this box to sign the declaration with the credentials you used to login and to authorise </w:t>
      </w:r>
      <w:r w:rsidR="00A84E47" w:rsidRPr="004C3B8F">
        <w:rPr>
          <w:rStyle w:val="IntenseEmphasis"/>
        </w:rPr>
        <w:t>lodgement</w:t>
      </w:r>
      <w:r w:rsidRPr="004C3B8F">
        <w:rPr>
          <w:rStyle w:val="IntenseEmphasis"/>
        </w:rPr>
        <w:t xml:space="preserve"> with </w:t>
      </w:r>
      <w:r w:rsidRPr="00861E18">
        <w:rPr>
          <w:rStyle w:val="IntenseReference"/>
          <w:b w:val="0"/>
          <w:color w:val="auto"/>
        </w:rPr>
        <w:t>&lt;name of sending service provider&gt;</w:t>
      </w:r>
      <w:r w:rsidRPr="004C3B8F">
        <w:rPr>
          <w:rStyle w:val="IntenseEmphasis"/>
        </w:rPr>
        <w:t xml:space="preserve">’s </w:t>
      </w:r>
      <w:r w:rsidR="00B15524" w:rsidRPr="004C3B8F">
        <w:rPr>
          <w:rStyle w:val="IntenseEmphasis"/>
        </w:rPr>
        <w:t>machine credential</w:t>
      </w:r>
      <w:r w:rsidRPr="004C3B8F">
        <w:rPr>
          <w:rStyle w:val="IntenseEmphasis"/>
        </w:rPr>
        <w:t>.</w:t>
      </w:r>
      <w:r w:rsidRPr="004C3B8F">
        <w:t>”</w:t>
      </w:r>
    </w:p>
    <w:p w14:paraId="79DB71EB" w14:textId="77777777" w:rsidR="00A84379" w:rsidRPr="00C24540" w:rsidRDefault="00A84379" w:rsidP="00752FF4">
      <w:pPr>
        <w:pStyle w:val="ListBullet2"/>
      </w:pPr>
      <w:r w:rsidRPr="008F1E28">
        <w:t>T</w:t>
      </w:r>
      <w:r w:rsidRPr="00C24540">
        <w:t xml:space="preserve">he user identifier must allow the </w:t>
      </w:r>
      <w:r w:rsidR="00B15524" w:rsidRPr="00C24540">
        <w:t>machine credential</w:t>
      </w:r>
      <w:r w:rsidRPr="00C24540">
        <w:t xml:space="preserve"> owner or an external auditor to uniquely identify the individual who made the declaration. The identifier used can be specified by the </w:t>
      </w:r>
      <w:r w:rsidR="00B15524" w:rsidRPr="00C24540">
        <w:t>machine credential</w:t>
      </w:r>
      <w:r w:rsidRPr="00C24540">
        <w:t xml:space="preserve"> owner providing it allows for the identification of the individual who made the declaration</w:t>
      </w:r>
    </w:p>
    <w:p w14:paraId="72AE4997" w14:textId="77777777" w:rsidR="00A84379" w:rsidRPr="00C24540" w:rsidRDefault="00A84379" w:rsidP="00752FF4">
      <w:pPr>
        <w:pStyle w:val="ListBullet2"/>
      </w:pPr>
      <w:r w:rsidRPr="008F1E28">
        <w:t xml:space="preserve">Examples </w:t>
      </w:r>
      <w:r w:rsidRPr="00C24540">
        <w:t>of suitable identifiers include a user login (</w:t>
      </w:r>
      <w:proofErr w:type="spellStart"/>
      <w:r w:rsidR="0041619B" w:rsidRPr="00C24540">
        <w:t>UserID</w:t>
      </w:r>
      <w:proofErr w:type="spellEnd"/>
      <w:r w:rsidRPr="00C24540">
        <w:t>), a full name, or an email address</w:t>
      </w:r>
    </w:p>
    <w:p w14:paraId="234A2490" w14:textId="77777777" w:rsidR="00B55E1B" w:rsidRPr="00C24540" w:rsidRDefault="00A84379" w:rsidP="00752FF4">
      <w:pPr>
        <w:pStyle w:val="ListBullet2"/>
      </w:pPr>
      <w:r w:rsidRPr="008F1E28">
        <w:t>A statement “</w:t>
      </w:r>
      <w:r w:rsidRPr="00C24540">
        <w:rPr>
          <w:rStyle w:val="IntenseEmphasis"/>
        </w:rPr>
        <w:t>Tick this box to sign this declaration</w:t>
      </w:r>
      <w:r w:rsidRPr="00C24540">
        <w:t>” would not be acceptable as it does not identify the mechanism</w:t>
      </w:r>
      <w:r w:rsidR="00F426F7" w:rsidRPr="00C24540">
        <w:t>,</w:t>
      </w:r>
      <w:r w:rsidRPr="00C24540">
        <w:t xml:space="preserve"> through which the individual is signing the declaration.</w:t>
      </w:r>
    </w:p>
    <w:p w14:paraId="6E6961C8" w14:textId="22B19D79" w:rsidR="00B55E1B" w:rsidRPr="00CF21E7" w:rsidRDefault="00FE6437" w:rsidP="004A0EAE">
      <w:pPr>
        <w:pStyle w:val="Heading3"/>
      </w:pPr>
      <w:bookmarkStart w:id="1552" w:name="_Ref33350904"/>
      <w:r w:rsidRPr="00CF21E7">
        <w:t>Registered Agent Direct (RAD)</w:t>
      </w:r>
      <w:bookmarkEnd w:id="1552"/>
    </w:p>
    <w:p w14:paraId="5BD91BB5" w14:textId="77777777" w:rsidR="00F96B6C" w:rsidRPr="004C3B8F" w:rsidRDefault="00B55E1B" w:rsidP="000E6760">
      <w:pPr>
        <w:pStyle w:val="ListBullet"/>
      </w:pPr>
      <w:r w:rsidRPr="004C3B8F">
        <w:t xml:space="preserve">Declaration Statement – </w:t>
      </w:r>
      <w:r w:rsidR="00FE6437" w:rsidRPr="004C3B8F">
        <w:t xml:space="preserve">The declaration a registered agent must declare is: </w:t>
      </w:r>
    </w:p>
    <w:p w14:paraId="3308D7E1" w14:textId="09E6CE49" w:rsidR="00FE6437" w:rsidRPr="008F1E28" w:rsidRDefault="00FE6437" w:rsidP="00752FF4">
      <w:pPr>
        <w:pStyle w:val="ListBullet2"/>
        <w:rPr>
          <w:rStyle w:val="IntenseEmphasis"/>
          <w:rFonts w:cs="Arial"/>
          <w:lang w:eastAsia="en-US"/>
        </w:rPr>
      </w:pPr>
      <w:r w:rsidRPr="00C24540">
        <w:rPr>
          <w:rStyle w:val="IntenseEmphasis"/>
        </w:rPr>
        <w:t>“I have prepared this payroll report in accordance with the information supplied by the entity.</w:t>
      </w:r>
    </w:p>
    <w:p w14:paraId="754EA681" w14:textId="0AB822F7" w:rsidR="00FE6437" w:rsidRPr="00C24540" w:rsidRDefault="00FE6437" w:rsidP="00752FF4">
      <w:pPr>
        <w:pStyle w:val="ListBullet2"/>
        <w:rPr>
          <w:rStyle w:val="IntenseEmphasis"/>
        </w:rPr>
      </w:pPr>
      <w:r w:rsidRPr="00C24540">
        <w:rPr>
          <w:rStyle w:val="IntenseEmphasis"/>
        </w:rPr>
        <w:t xml:space="preserve"> I have received a declaration from the entity stating that the information provided to me is true and correct.</w:t>
      </w:r>
    </w:p>
    <w:p w14:paraId="6556A5E9" w14:textId="552223A3" w:rsidR="00B55E1B" w:rsidRPr="004C48E8" w:rsidRDefault="00FE6437" w:rsidP="00752FF4">
      <w:pPr>
        <w:pStyle w:val="ListBullet2"/>
      </w:pPr>
      <w:r w:rsidRPr="00C24540">
        <w:rPr>
          <w:rStyle w:val="IntenseEmphasis"/>
        </w:rPr>
        <w:t xml:space="preserve"> I am authorised by the entity to give this document to the Commissioner.</w:t>
      </w:r>
      <w:r w:rsidRPr="004C48E8">
        <w:t>”</w:t>
      </w:r>
    </w:p>
    <w:p w14:paraId="07D9F5D7" w14:textId="77777777" w:rsidR="00437F6C" w:rsidRDefault="00B55E1B" w:rsidP="000E6760">
      <w:pPr>
        <w:pStyle w:val="ListBullet"/>
      </w:pPr>
      <w:r w:rsidRPr="004C3B8F">
        <w:t xml:space="preserve">Signing Statement – </w:t>
      </w:r>
      <w:r w:rsidR="00625752" w:rsidRPr="004C3B8F">
        <w:t xml:space="preserve">The text describing the way that they are ‘making’ the declaration by ‘signing’ it in a particular way shall include reference to signing with the credentials used to login and their </w:t>
      </w:r>
      <w:r w:rsidR="00B15524" w:rsidRPr="004C3B8F">
        <w:t>machine credential</w:t>
      </w:r>
      <w:r w:rsidR="00625752" w:rsidRPr="004C3B8F">
        <w:t xml:space="preserve">. </w:t>
      </w:r>
    </w:p>
    <w:p w14:paraId="4827D002" w14:textId="12880950" w:rsidR="00B55E1B" w:rsidRPr="004C3B8F" w:rsidRDefault="00625752" w:rsidP="00752FF4">
      <w:pPr>
        <w:pStyle w:val="ListBullet2"/>
      </w:pPr>
      <w:r w:rsidRPr="004C3B8F">
        <w:t>For example: “</w:t>
      </w:r>
      <w:r w:rsidRPr="004C3B8F">
        <w:rPr>
          <w:rStyle w:val="IntenseEmphasis"/>
        </w:rPr>
        <w:t xml:space="preserve">Tick this box to sign this declaration with the credentials you used to login and your </w:t>
      </w:r>
      <w:r w:rsidR="00B15524" w:rsidRPr="004C3B8F">
        <w:rPr>
          <w:rStyle w:val="IntenseEmphasis"/>
        </w:rPr>
        <w:t>machine credential</w:t>
      </w:r>
      <w:r w:rsidRPr="004C3B8F">
        <w:rPr>
          <w:rStyle w:val="IntenseEmphasis"/>
        </w:rPr>
        <w:t>.</w:t>
      </w:r>
      <w:r w:rsidRPr="004C3B8F">
        <w:t>” A statement “</w:t>
      </w:r>
      <w:r w:rsidRPr="004C3B8F">
        <w:rPr>
          <w:rStyle w:val="IntenseEmphasis"/>
        </w:rPr>
        <w:t>Tick this box to sign this declaration</w:t>
      </w:r>
      <w:r w:rsidRPr="004C3B8F">
        <w:t>” would not be acceptable as it does not identify how the individual is signing the declaration.</w:t>
      </w:r>
    </w:p>
    <w:p w14:paraId="3A63B9F0" w14:textId="28304B70" w:rsidR="00B55E1B" w:rsidRPr="00890B9D" w:rsidRDefault="00625752" w:rsidP="004A0EAE">
      <w:pPr>
        <w:pStyle w:val="Heading3"/>
      </w:pPr>
      <w:bookmarkStart w:id="1553" w:name="_Ref33350906"/>
      <w:r w:rsidRPr="00890B9D">
        <w:t>Registered Agent Payroll Software</w:t>
      </w:r>
      <w:r w:rsidR="00546903" w:rsidRPr="00890B9D">
        <w:t xml:space="preserve"> (RAPS)</w:t>
      </w:r>
      <w:bookmarkEnd w:id="1553"/>
    </w:p>
    <w:p w14:paraId="1EE10488" w14:textId="77777777" w:rsidR="00546903" w:rsidRPr="004C3B8F" w:rsidRDefault="00B55E1B" w:rsidP="000E6760">
      <w:pPr>
        <w:pStyle w:val="ListBullet"/>
      </w:pPr>
      <w:r w:rsidRPr="004C3B8F">
        <w:t xml:space="preserve">Declaration Statement – </w:t>
      </w:r>
      <w:r w:rsidR="00546903" w:rsidRPr="004C3B8F">
        <w:t xml:space="preserve">The declaration a registered agent must declare when </w:t>
      </w:r>
      <w:r w:rsidR="00916E89" w:rsidRPr="004C3B8F">
        <w:t xml:space="preserve">sending </w:t>
      </w:r>
      <w:r w:rsidR="00546903" w:rsidRPr="004C3B8F">
        <w:t>using payroll software is:</w:t>
      </w:r>
    </w:p>
    <w:p w14:paraId="39778ECD" w14:textId="19BE101D" w:rsidR="00546903" w:rsidRPr="00C24540" w:rsidRDefault="00546903" w:rsidP="00752FF4">
      <w:pPr>
        <w:pStyle w:val="ListBullet2"/>
        <w:rPr>
          <w:rStyle w:val="IntenseEmphasis"/>
          <w:rFonts w:cs="Arial"/>
          <w:lang w:eastAsia="en-US"/>
        </w:rPr>
      </w:pPr>
      <w:r w:rsidRPr="00C24540">
        <w:rPr>
          <w:rStyle w:val="IntenseEmphasis"/>
        </w:rPr>
        <w:t>“I have prepared this payroll report in accordance with the information supplied by the entity.</w:t>
      </w:r>
    </w:p>
    <w:p w14:paraId="3AAE2D8F" w14:textId="2B7CF198" w:rsidR="00546903" w:rsidRPr="00C24540" w:rsidRDefault="00546903" w:rsidP="00752FF4">
      <w:pPr>
        <w:pStyle w:val="ListBullet2"/>
        <w:rPr>
          <w:rStyle w:val="IntenseEmphasis"/>
        </w:rPr>
      </w:pPr>
      <w:r w:rsidRPr="00C24540">
        <w:rPr>
          <w:rStyle w:val="IntenseEmphasis"/>
        </w:rPr>
        <w:t xml:space="preserve"> I have received a declaration from the entity stating that the information provided to me is true and correct.</w:t>
      </w:r>
    </w:p>
    <w:p w14:paraId="47168DAE" w14:textId="734D0B83" w:rsidR="00B55E1B" w:rsidRPr="00C24540" w:rsidRDefault="00546903" w:rsidP="00752FF4">
      <w:pPr>
        <w:pStyle w:val="ListBullet2"/>
      </w:pPr>
      <w:r w:rsidRPr="00C24540">
        <w:rPr>
          <w:rStyle w:val="IntenseEmphasis"/>
        </w:rPr>
        <w:t xml:space="preserve"> I am authorised by the entity to give this document to the Commissioner.</w:t>
      </w:r>
      <w:r w:rsidRPr="00C24540">
        <w:t>”</w:t>
      </w:r>
    </w:p>
    <w:p w14:paraId="074CDFCB" w14:textId="77777777" w:rsidR="00437F6C" w:rsidRDefault="00B55E1B" w:rsidP="000E6760">
      <w:pPr>
        <w:pStyle w:val="ListBullet"/>
      </w:pPr>
      <w:r w:rsidRPr="004C3B8F">
        <w:t xml:space="preserve">Signing Statement – </w:t>
      </w:r>
      <w:r w:rsidR="004F0C6D" w:rsidRPr="004C3B8F">
        <w:t xml:space="preserve">The text describing the way that they are ‘making’ the declaration by ‘signing’ it in a particular way shall include reference to the field giving a unique user identifier and signing with the </w:t>
      </w:r>
      <w:r w:rsidR="00B15524" w:rsidRPr="004C3B8F">
        <w:t>machine credential</w:t>
      </w:r>
      <w:r w:rsidR="004F0C6D" w:rsidRPr="004C3B8F">
        <w:t xml:space="preserve"> for the software. </w:t>
      </w:r>
    </w:p>
    <w:p w14:paraId="47463808" w14:textId="3671414A" w:rsidR="004F0C6D" w:rsidRPr="004C3B8F" w:rsidRDefault="004F0C6D" w:rsidP="00752FF4">
      <w:pPr>
        <w:pStyle w:val="ListBullet2"/>
      </w:pPr>
      <w:r w:rsidRPr="004C3B8F">
        <w:t>For example</w:t>
      </w:r>
      <w:r w:rsidR="00CB09F5">
        <w:t>;</w:t>
      </w:r>
      <w:r w:rsidRPr="004C3B8F">
        <w:t xml:space="preserve"> “</w:t>
      </w:r>
      <w:r w:rsidRPr="004C3B8F">
        <w:rPr>
          <w:rStyle w:val="IntenseEmphasis"/>
        </w:rPr>
        <w:t xml:space="preserve">Tick this box to sign this declaration with the credentials you used to login and the </w:t>
      </w:r>
      <w:r w:rsidR="00B15524" w:rsidRPr="004C3B8F">
        <w:rPr>
          <w:rStyle w:val="IntenseEmphasis"/>
        </w:rPr>
        <w:t>machine credential</w:t>
      </w:r>
      <w:r w:rsidRPr="004C3B8F">
        <w:rPr>
          <w:rStyle w:val="IntenseEmphasis"/>
        </w:rPr>
        <w:t xml:space="preserve"> used by your software.</w:t>
      </w:r>
      <w:r w:rsidRPr="004C3B8F">
        <w:t>”</w:t>
      </w:r>
    </w:p>
    <w:p w14:paraId="6BE0735B" w14:textId="77777777" w:rsidR="004F0C6D" w:rsidRPr="00C24540" w:rsidRDefault="004F0C6D" w:rsidP="00752FF4">
      <w:pPr>
        <w:pStyle w:val="ListBullet2"/>
      </w:pPr>
      <w:r w:rsidRPr="008F1E28">
        <w:t>T</w:t>
      </w:r>
      <w:r w:rsidRPr="00C24540">
        <w:t xml:space="preserve">he user identifier must allow the </w:t>
      </w:r>
      <w:r w:rsidR="00B15524" w:rsidRPr="00C24540">
        <w:t>machine credential</w:t>
      </w:r>
      <w:r w:rsidRPr="00C24540">
        <w:t xml:space="preserve"> owner or an external auditor to uniquely identify the individual who made the declaration. The identifier used can be specified by the </w:t>
      </w:r>
      <w:r w:rsidR="00B15524" w:rsidRPr="00C24540">
        <w:t>machine credential</w:t>
      </w:r>
      <w:r w:rsidRPr="00C24540">
        <w:t xml:space="preserve"> owner providing it allows for the identification of the individual who made the declaration</w:t>
      </w:r>
    </w:p>
    <w:p w14:paraId="1CB64BD8" w14:textId="77777777" w:rsidR="004F0C6D" w:rsidRPr="00C24540" w:rsidRDefault="004F0C6D" w:rsidP="00752FF4">
      <w:pPr>
        <w:pStyle w:val="ListBullet2"/>
      </w:pPr>
      <w:r w:rsidRPr="008F1E28">
        <w:t>Exa</w:t>
      </w:r>
      <w:r w:rsidRPr="00C24540">
        <w:t>mples of suitable identifiers include a user login (</w:t>
      </w:r>
      <w:proofErr w:type="spellStart"/>
      <w:r w:rsidR="0041619B" w:rsidRPr="00C24540">
        <w:t>UserID</w:t>
      </w:r>
      <w:proofErr w:type="spellEnd"/>
      <w:r w:rsidRPr="00C24540">
        <w:t>), a full name, or an email address</w:t>
      </w:r>
    </w:p>
    <w:p w14:paraId="18885298" w14:textId="77777777" w:rsidR="00B55E1B" w:rsidRPr="00C24540" w:rsidRDefault="004F0C6D" w:rsidP="00752FF4">
      <w:pPr>
        <w:pStyle w:val="ListBullet2"/>
      </w:pPr>
      <w:r w:rsidRPr="008F1E28">
        <w:t>A sta</w:t>
      </w:r>
      <w:r w:rsidRPr="00C24540">
        <w:t>tement “</w:t>
      </w:r>
      <w:r w:rsidRPr="00C24540">
        <w:rPr>
          <w:rStyle w:val="IntenseEmphasis"/>
        </w:rPr>
        <w:t>Tick this box to sign this declaration</w:t>
      </w:r>
      <w:r w:rsidRPr="00C24540">
        <w:t>” would not be acceptable as it does not identify the mechanism</w:t>
      </w:r>
      <w:r w:rsidR="00DA7750" w:rsidRPr="00C24540">
        <w:t>,</w:t>
      </w:r>
      <w:r w:rsidRPr="00C24540">
        <w:t xml:space="preserve"> through which the individual is signing the declaration.</w:t>
      </w:r>
    </w:p>
    <w:p w14:paraId="40D562BE" w14:textId="6C2042B6" w:rsidR="00B55E1B" w:rsidRPr="00C24540" w:rsidRDefault="003E54FD" w:rsidP="004A0EAE">
      <w:pPr>
        <w:pStyle w:val="Heading3"/>
      </w:pPr>
      <w:bookmarkStart w:id="1554" w:name="_Ref33350909"/>
      <w:r w:rsidRPr="00C24540">
        <w:t>Registered Agent Sending Service Provider (RASSP)</w:t>
      </w:r>
      <w:bookmarkEnd w:id="1554"/>
    </w:p>
    <w:p w14:paraId="3DAE78CE" w14:textId="77777777" w:rsidR="00437F6C" w:rsidRPr="007E7B7E" w:rsidRDefault="00B55E1B" w:rsidP="000E6760">
      <w:pPr>
        <w:pStyle w:val="ListBullet"/>
        <w:rPr>
          <w:rFonts w:eastAsiaTheme="majorEastAsia" w:cs="Calibri"/>
          <w:i/>
          <w:iCs/>
          <w:caps/>
          <w:lang w:eastAsia="ja-JP"/>
        </w:rPr>
      </w:pPr>
      <w:r w:rsidRPr="004C3B8F">
        <w:t xml:space="preserve">Declaration Statement – </w:t>
      </w:r>
      <w:r w:rsidR="003E54FD" w:rsidRPr="004C3B8F">
        <w:t xml:space="preserve">The declaration a registered agent must declare when </w:t>
      </w:r>
      <w:r w:rsidR="00916E89" w:rsidRPr="004C3B8F">
        <w:t xml:space="preserve">sending </w:t>
      </w:r>
      <w:r w:rsidR="003E54FD" w:rsidRPr="004C3B8F">
        <w:t>payroll reports using a sending service provider is:</w:t>
      </w:r>
      <w:r w:rsidR="000C7744" w:rsidRPr="004C3B8F">
        <w:t xml:space="preserve"> </w:t>
      </w:r>
    </w:p>
    <w:p w14:paraId="5539DE7A" w14:textId="60371F09" w:rsidR="003E54FD" w:rsidRPr="00C24540" w:rsidRDefault="000C7744" w:rsidP="00752FF4">
      <w:pPr>
        <w:pStyle w:val="ListBullet2"/>
        <w:rPr>
          <w:rStyle w:val="IntenseEmphasis"/>
          <w:rFonts w:eastAsiaTheme="majorEastAsia" w:cs="Calibri"/>
          <w:caps/>
          <w:lang w:eastAsia="en-US"/>
        </w:rPr>
      </w:pPr>
      <w:r w:rsidRPr="004C3B8F">
        <w:t>“</w:t>
      </w:r>
      <w:r w:rsidR="003E54FD" w:rsidRPr="004C3B8F">
        <w:rPr>
          <w:rStyle w:val="IntenseEmphasis"/>
        </w:rPr>
        <w:t>I am notifying the ATO that:</w:t>
      </w:r>
    </w:p>
    <w:p w14:paraId="2818C4CA" w14:textId="6B18C1AD" w:rsidR="003E54FD" w:rsidRPr="00941319" w:rsidRDefault="003E54FD" w:rsidP="00F572A6">
      <w:pPr>
        <w:pStyle w:val="ListBullet3"/>
        <w:rPr>
          <w:rStyle w:val="IntenseEmphasis"/>
          <w:i w:val="0"/>
          <w:iCs w:val="0"/>
        </w:rPr>
      </w:pPr>
      <w:r w:rsidRPr="00941319">
        <w:rPr>
          <w:rStyle w:val="IntenseReference"/>
          <w:b w:val="0"/>
          <w:bCs w:val="0"/>
          <w:smallCaps w:val="0"/>
          <w:color w:val="auto"/>
          <w:spacing w:val="0"/>
        </w:rPr>
        <w:t>&lt;name of sending service provider&gt;</w:t>
      </w:r>
      <w:r w:rsidRPr="00941319">
        <w:rPr>
          <w:rStyle w:val="IntenseEmphasis"/>
          <w:i w:val="0"/>
          <w:iCs w:val="0"/>
        </w:rPr>
        <w:t xml:space="preserve"> provides my client with </w:t>
      </w:r>
      <w:r w:rsidR="00A84E47" w:rsidRPr="00941319">
        <w:rPr>
          <w:rStyle w:val="IntenseEmphasis"/>
          <w:i w:val="0"/>
          <w:iCs w:val="0"/>
        </w:rPr>
        <w:t>lodgement</w:t>
      </w:r>
      <w:r w:rsidRPr="00941319">
        <w:rPr>
          <w:rStyle w:val="IntenseEmphasis"/>
          <w:i w:val="0"/>
          <w:iCs w:val="0"/>
        </w:rPr>
        <w:t xml:space="preserve"> transaction services; and</w:t>
      </w:r>
    </w:p>
    <w:p w14:paraId="59424463" w14:textId="768479FE" w:rsidR="003E54FD" w:rsidRPr="00941319" w:rsidRDefault="003E54FD" w:rsidP="00F572A6">
      <w:pPr>
        <w:pStyle w:val="ListBullet3"/>
        <w:rPr>
          <w:rStyle w:val="IntenseEmphasis"/>
          <w:i w:val="0"/>
          <w:iCs w:val="0"/>
        </w:rPr>
      </w:pPr>
      <w:r w:rsidRPr="00941319">
        <w:rPr>
          <w:rStyle w:val="IntenseEmphasis"/>
          <w:i w:val="0"/>
          <w:iCs w:val="0"/>
        </w:rPr>
        <w:lastRenderedPageBreak/>
        <w:t xml:space="preserve">my client (the entity), for the purposes of its transactions with the ATO via the SBR channel, sends (and receives) those transactions to (and from) the ATO via </w:t>
      </w:r>
      <w:r w:rsidRPr="00941319">
        <w:rPr>
          <w:rStyle w:val="IntenseReference"/>
          <w:b w:val="0"/>
          <w:bCs w:val="0"/>
          <w:smallCaps w:val="0"/>
          <w:color w:val="auto"/>
          <w:spacing w:val="0"/>
        </w:rPr>
        <w:t>&lt;name of sending service provider&gt;</w:t>
      </w:r>
      <w:r w:rsidRPr="00941319">
        <w:rPr>
          <w:rStyle w:val="IntenseEmphasis"/>
          <w:i w:val="0"/>
          <w:iCs w:val="0"/>
        </w:rPr>
        <w:t>.</w:t>
      </w:r>
    </w:p>
    <w:p w14:paraId="5E465CFC" w14:textId="19679C67" w:rsidR="003E54FD" w:rsidRPr="00941319" w:rsidRDefault="003E54FD" w:rsidP="00F572A6">
      <w:pPr>
        <w:pStyle w:val="ListBullet3"/>
        <w:rPr>
          <w:rStyle w:val="IntenseEmphasis"/>
          <w:i w:val="0"/>
          <w:iCs w:val="0"/>
        </w:rPr>
      </w:pPr>
      <w:r w:rsidRPr="00941319">
        <w:rPr>
          <w:rStyle w:val="IntenseEmphasis"/>
          <w:i w:val="0"/>
          <w:iCs w:val="0"/>
        </w:rPr>
        <w:t xml:space="preserve">I have prepared this payroll report in accordance with the information supplied by the entity. </w:t>
      </w:r>
    </w:p>
    <w:p w14:paraId="4C6A1347" w14:textId="36E7E24D" w:rsidR="003E54FD" w:rsidRPr="00941319" w:rsidRDefault="003E54FD" w:rsidP="00F572A6">
      <w:pPr>
        <w:pStyle w:val="ListBullet3"/>
        <w:rPr>
          <w:rStyle w:val="IntenseEmphasis"/>
          <w:i w:val="0"/>
          <w:iCs w:val="0"/>
        </w:rPr>
      </w:pPr>
      <w:r w:rsidRPr="00941319">
        <w:rPr>
          <w:rStyle w:val="IntenseEmphasis"/>
          <w:i w:val="0"/>
          <w:iCs w:val="0"/>
        </w:rPr>
        <w:t xml:space="preserve">I have received a declaration from the entity stating that the information provided to me is true and correct. </w:t>
      </w:r>
    </w:p>
    <w:p w14:paraId="1C725B91" w14:textId="78E1775D" w:rsidR="00B55E1B" w:rsidRPr="00941319" w:rsidRDefault="003E54FD" w:rsidP="00F572A6">
      <w:pPr>
        <w:pStyle w:val="ListBullet3"/>
      </w:pPr>
      <w:r w:rsidRPr="00941319">
        <w:rPr>
          <w:rStyle w:val="IntenseEmphasis"/>
          <w:i w:val="0"/>
          <w:iCs w:val="0"/>
        </w:rPr>
        <w:t>I am authorised by the entity to give this document to the Commissioner.</w:t>
      </w:r>
      <w:r w:rsidRPr="00941319">
        <w:t>”</w:t>
      </w:r>
    </w:p>
    <w:p w14:paraId="3DCCD8EC" w14:textId="77777777" w:rsidR="00437F6C" w:rsidRDefault="00B55E1B" w:rsidP="000E6760">
      <w:pPr>
        <w:pStyle w:val="ListBullet"/>
      </w:pPr>
      <w:r w:rsidRPr="004C3B8F">
        <w:t xml:space="preserve">Signing Statement – </w:t>
      </w:r>
      <w:r w:rsidR="000C7744" w:rsidRPr="004C3B8F">
        <w:t xml:space="preserve">The text describing the way that they are ‘making’ the declaration by ‘signing’ it in a particular way shall include reference to signing it with the credentials the user used to login (providing a unique user identifier) and the </w:t>
      </w:r>
      <w:r w:rsidR="00B15524" w:rsidRPr="004C3B8F">
        <w:t>machine credential</w:t>
      </w:r>
      <w:r w:rsidR="000C7744" w:rsidRPr="004C3B8F">
        <w:t xml:space="preserve"> of the sending service provider. </w:t>
      </w:r>
    </w:p>
    <w:p w14:paraId="6A2F9C2B" w14:textId="31E28DDF" w:rsidR="000C7744" w:rsidRPr="004C3B8F" w:rsidRDefault="000C7744" w:rsidP="00752FF4">
      <w:pPr>
        <w:pStyle w:val="ListBullet2"/>
      </w:pPr>
      <w:r w:rsidRPr="004C3B8F">
        <w:t>For example</w:t>
      </w:r>
      <w:r w:rsidR="00C2693F">
        <w:t>;</w:t>
      </w:r>
      <w:r w:rsidRPr="004C3B8F">
        <w:t xml:space="preserve"> “</w:t>
      </w:r>
      <w:r w:rsidRPr="004C3B8F">
        <w:rPr>
          <w:rStyle w:val="IntenseEmphasis"/>
        </w:rPr>
        <w:t xml:space="preserve">Tick this box to sign the declaration with the credentials you used to login and to authorise </w:t>
      </w:r>
      <w:r w:rsidR="00A84E47" w:rsidRPr="004C3B8F">
        <w:rPr>
          <w:rStyle w:val="IntenseEmphasis"/>
        </w:rPr>
        <w:t>lodgement</w:t>
      </w:r>
      <w:r w:rsidRPr="004C3B8F">
        <w:rPr>
          <w:rStyle w:val="IntenseEmphasis"/>
        </w:rPr>
        <w:t xml:space="preserve"> with </w:t>
      </w:r>
      <w:r w:rsidRPr="00861E18">
        <w:rPr>
          <w:rStyle w:val="IntenseReference"/>
          <w:b w:val="0"/>
          <w:color w:val="auto"/>
        </w:rPr>
        <w:t>&lt;name of sending service provider&gt;</w:t>
      </w:r>
      <w:r w:rsidRPr="004C3B8F">
        <w:rPr>
          <w:rStyle w:val="IntenseEmphasis"/>
        </w:rPr>
        <w:t xml:space="preserve">’s </w:t>
      </w:r>
      <w:r w:rsidR="00B15524" w:rsidRPr="004C3B8F">
        <w:rPr>
          <w:rStyle w:val="IntenseEmphasis"/>
        </w:rPr>
        <w:t>machine credential</w:t>
      </w:r>
      <w:r w:rsidRPr="004C3B8F">
        <w:rPr>
          <w:rStyle w:val="IntenseEmphasis"/>
        </w:rPr>
        <w:t>.</w:t>
      </w:r>
      <w:r w:rsidRPr="004C3B8F">
        <w:t xml:space="preserve">” </w:t>
      </w:r>
    </w:p>
    <w:p w14:paraId="3F871D4D" w14:textId="77777777" w:rsidR="000C7744" w:rsidRPr="00C24540" w:rsidRDefault="000C7744" w:rsidP="00752FF4">
      <w:pPr>
        <w:pStyle w:val="ListBullet2"/>
      </w:pPr>
      <w:r w:rsidRPr="00C24540">
        <w:t xml:space="preserve">The user identifier must allow the </w:t>
      </w:r>
      <w:r w:rsidR="00B15524" w:rsidRPr="00C24540">
        <w:t>machine credential</w:t>
      </w:r>
      <w:r w:rsidRPr="00C24540">
        <w:t xml:space="preserve"> owner or an external auditor to uniquely identify the individual who made the declaration. The identifier used can be specified by the </w:t>
      </w:r>
      <w:r w:rsidR="00B15524" w:rsidRPr="00C24540">
        <w:t>machine credential</w:t>
      </w:r>
      <w:r w:rsidRPr="00C24540">
        <w:t xml:space="preserve"> owner providing it allows for the identification of the individual who made the declaration</w:t>
      </w:r>
    </w:p>
    <w:p w14:paraId="3D7BDA3B" w14:textId="77777777" w:rsidR="000C7744" w:rsidRPr="00C24540" w:rsidRDefault="000C7744" w:rsidP="00752FF4">
      <w:pPr>
        <w:pStyle w:val="ListBullet2"/>
      </w:pPr>
      <w:r w:rsidRPr="00C24540">
        <w:t>Examples of suitable identifiers include a user login (</w:t>
      </w:r>
      <w:proofErr w:type="spellStart"/>
      <w:r w:rsidR="0041619B" w:rsidRPr="00C24540">
        <w:t>UserID</w:t>
      </w:r>
      <w:proofErr w:type="spellEnd"/>
      <w:r w:rsidRPr="00C24540">
        <w:t>), a full name, or an email address</w:t>
      </w:r>
    </w:p>
    <w:p w14:paraId="536FD94E" w14:textId="77777777" w:rsidR="00B55E1B" w:rsidRPr="00C24540" w:rsidRDefault="000C7744" w:rsidP="00752FF4">
      <w:pPr>
        <w:pStyle w:val="ListBullet2"/>
      </w:pPr>
      <w:r w:rsidRPr="00C24540">
        <w:t>A statement “</w:t>
      </w:r>
      <w:r w:rsidRPr="00C24540">
        <w:rPr>
          <w:rStyle w:val="IntenseEmphasis"/>
        </w:rPr>
        <w:t>Tick this box to sign this declaration</w:t>
      </w:r>
      <w:r w:rsidRPr="00C24540">
        <w:t>” would not be acceptable as it does not identify the mechanism</w:t>
      </w:r>
      <w:r w:rsidR="00DA7750" w:rsidRPr="00C24540">
        <w:t>,</w:t>
      </w:r>
      <w:r w:rsidRPr="00C24540">
        <w:t xml:space="preserve"> through which the individual is signing the declaration.</w:t>
      </w:r>
    </w:p>
    <w:p w14:paraId="04F0774E" w14:textId="262B64B3" w:rsidR="00B55E1B" w:rsidRPr="00890B9D" w:rsidRDefault="00AB3087" w:rsidP="004A0EAE">
      <w:pPr>
        <w:pStyle w:val="Heading3"/>
      </w:pPr>
      <w:bookmarkStart w:id="1555" w:name="_Ref33350911"/>
      <w:r w:rsidRPr="00890B9D">
        <w:t>Registered Agent (Multi ABN) Direct</w:t>
      </w:r>
      <w:r w:rsidR="00414F40" w:rsidRPr="00890B9D">
        <w:t xml:space="preserve"> (RAMD)</w:t>
      </w:r>
      <w:bookmarkEnd w:id="1555"/>
    </w:p>
    <w:p w14:paraId="181DA961" w14:textId="77777777" w:rsidR="00414F40" w:rsidRPr="004C3B8F" w:rsidRDefault="00B55E1B" w:rsidP="000E6760">
      <w:pPr>
        <w:pStyle w:val="ListBullet"/>
      </w:pPr>
      <w:r w:rsidRPr="004C3B8F">
        <w:t xml:space="preserve">Declaration Statement – </w:t>
      </w:r>
      <w:r w:rsidR="00414F40" w:rsidRPr="004C3B8F">
        <w:t xml:space="preserve">The declaration a registered agent must declare when </w:t>
      </w:r>
      <w:r w:rsidR="00916E89" w:rsidRPr="004C3B8F">
        <w:t xml:space="preserve">sending </w:t>
      </w:r>
      <w:r w:rsidR="00414F40" w:rsidRPr="004C3B8F">
        <w:t>payroll reports for multiple entities is:</w:t>
      </w:r>
    </w:p>
    <w:p w14:paraId="44F7B100" w14:textId="49B5A24B" w:rsidR="00414F40" w:rsidRPr="00C24540" w:rsidRDefault="00414F40" w:rsidP="00752FF4">
      <w:pPr>
        <w:pStyle w:val="ListBullet2"/>
        <w:rPr>
          <w:rStyle w:val="IntenseEmphasis"/>
          <w:rFonts w:cs="Arial"/>
          <w:lang w:eastAsia="en-US"/>
        </w:rPr>
      </w:pPr>
      <w:r w:rsidRPr="00C24540">
        <w:t>“</w:t>
      </w:r>
      <w:r w:rsidRPr="00C24540">
        <w:rPr>
          <w:rStyle w:val="IntenseEmphasis"/>
        </w:rPr>
        <w:t>I have prepared this payroll report in accordance with the information supplied by the entity.</w:t>
      </w:r>
    </w:p>
    <w:p w14:paraId="6D4E20C4" w14:textId="0ADD70AD" w:rsidR="00414F40" w:rsidRPr="00C24540" w:rsidRDefault="00414F40" w:rsidP="00752FF4">
      <w:pPr>
        <w:pStyle w:val="ListBullet2"/>
        <w:rPr>
          <w:rStyle w:val="IntenseEmphasis"/>
        </w:rPr>
      </w:pPr>
      <w:r w:rsidRPr="00C24540">
        <w:rPr>
          <w:rStyle w:val="IntenseEmphasis"/>
        </w:rPr>
        <w:t xml:space="preserve"> I have received a declaration from the entity stating that the information provided to me is true and </w:t>
      </w:r>
      <w:r w:rsidR="00C2693F">
        <w:rPr>
          <w:rStyle w:val="IntenseEmphasis"/>
        </w:rPr>
        <w:t xml:space="preserve">  </w:t>
      </w:r>
      <w:r w:rsidRPr="00C24540">
        <w:rPr>
          <w:rStyle w:val="IntenseEmphasis"/>
        </w:rPr>
        <w:t>correct.</w:t>
      </w:r>
    </w:p>
    <w:p w14:paraId="694C0240" w14:textId="5E6A93E7" w:rsidR="00B55E1B" w:rsidRPr="00C24540" w:rsidRDefault="00414F40" w:rsidP="00752FF4">
      <w:pPr>
        <w:pStyle w:val="ListBullet2"/>
        <w:rPr>
          <w:rStyle w:val="IntenseEmphasis"/>
        </w:rPr>
      </w:pPr>
      <w:r w:rsidRPr="00C24540">
        <w:rPr>
          <w:rStyle w:val="IntenseEmphasis"/>
        </w:rPr>
        <w:t xml:space="preserve"> I am authorised by the entity to give this document to the Commissioner.”</w:t>
      </w:r>
    </w:p>
    <w:p w14:paraId="3E6DD3A2" w14:textId="77777777" w:rsidR="00437F6C" w:rsidRDefault="00B55E1B" w:rsidP="000E6760">
      <w:pPr>
        <w:pStyle w:val="ListBullet"/>
      </w:pPr>
      <w:r w:rsidRPr="004C3B8F">
        <w:t xml:space="preserve">Signing Statement – </w:t>
      </w:r>
      <w:r w:rsidR="005564A0" w:rsidRPr="004C3B8F">
        <w:t xml:space="preserve">The text describing the way that they are ‘making’ the declaration by ‘signing’ it in a particular way shall include reference to signing with the credentials used to login and their </w:t>
      </w:r>
      <w:r w:rsidR="00B15524" w:rsidRPr="004C3B8F">
        <w:t>machine credential</w:t>
      </w:r>
      <w:r w:rsidR="005564A0" w:rsidRPr="004C3B8F">
        <w:t xml:space="preserve">. </w:t>
      </w:r>
    </w:p>
    <w:p w14:paraId="23FF459E" w14:textId="4A15B92D" w:rsidR="005564A0" w:rsidRPr="004C3B8F" w:rsidRDefault="005564A0" w:rsidP="00752FF4">
      <w:pPr>
        <w:pStyle w:val="ListBullet2"/>
      </w:pPr>
      <w:r w:rsidRPr="004C3B8F">
        <w:t>For example: “</w:t>
      </w:r>
      <w:r w:rsidRPr="004C3B8F">
        <w:rPr>
          <w:rStyle w:val="IntenseEmphasis"/>
        </w:rPr>
        <w:t xml:space="preserve">Tick this box to sign this declaration with the credentials you used to login and your </w:t>
      </w:r>
      <w:r w:rsidR="00B15524" w:rsidRPr="004C3B8F">
        <w:rPr>
          <w:rStyle w:val="IntenseEmphasis"/>
        </w:rPr>
        <w:t>machine credential</w:t>
      </w:r>
      <w:r w:rsidRPr="004C3B8F">
        <w:rPr>
          <w:rStyle w:val="IntenseEmphasis"/>
        </w:rPr>
        <w:t xml:space="preserve"> for the ABNs included.</w:t>
      </w:r>
      <w:r w:rsidRPr="004C3B8F">
        <w:t>”</w:t>
      </w:r>
    </w:p>
    <w:p w14:paraId="131E7540" w14:textId="77777777" w:rsidR="00B55E1B" w:rsidRPr="00C24540" w:rsidRDefault="005564A0" w:rsidP="00752FF4">
      <w:pPr>
        <w:pStyle w:val="ListBullet2"/>
      </w:pPr>
      <w:r w:rsidRPr="00C24540">
        <w:t>A statement “</w:t>
      </w:r>
      <w:r w:rsidRPr="00C24540">
        <w:rPr>
          <w:rStyle w:val="IntenseEmphasis"/>
        </w:rPr>
        <w:t>Tick this box to sign this declaration</w:t>
      </w:r>
      <w:r w:rsidRPr="00C24540">
        <w:t>” would not be acceptable as it does not identify how the individual is signing the declaration.</w:t>
      </w:r>
    </w:p>
    <w:p w14:paraId="1284CA3B" w14:textId="6C27F22A" w:rsidR="00B55E1B" w:rsidRPr="00890B9D" w:rsidRDefault="005564A0" w:rsidP="004A0EAE">
      <w:pPr>
        <w:pStyle w:val="Heading3"/>
      </w:pPr>
      <w:bookmarkStart w:id="1556" w:name="_Ref33350913"/>
      <w:r w:rsidRPr="00890B9D">
        <w:t>Registered Agent (Multi ABN) Payroll Software (RAMPS)</w:t>
      </w:r>
      <w:bookmarkEnd w:id="1556"/>
    </w:p>
    <w:p w14:paraId="0B4EF2D5" w14:textId="77777777" w:rsidR="005564A0" w:rsidRPr="004C3B8F" w:rsidRDefault="00B55E1B" w:rsidP="000E6760">
      <w:pPr>
        <w:pStyle w:val="ListBullet"/>
      </w:pPr>
      <w:r w:rsidRPr="004C3B8F">
        <w:t xml:space="preserve">Declaration Statement – </w:t>
      </w:r>
      <w:r w:rsidR="005564A0" w:rsidRPr="004C3B8F">
        <w:t xml:space="preserve">The declaration a registered agent must declare when </w:t>
      </w:r>
      <w:r w:rsidR="00916E89" w:rsidRPr="004C3B8F">
        <w:t xml:space="preserve">sending </w:t>
      </w:r>
      <w:r w:rsidR="005564A0" w:rsidRPr="004C3B8F">
        <w:t>payroll reports for multiple entities using payroll software is:</w:t>
      </w:r>
    </w:p>
    <w:p w14:paraId="6EC68E19" w14:textId="1C138FF8" w:rsidR="005564A0" w:rsidRPr="00C24540" w:rsidRDefault="005564A0" w:rsidP="00752FF4">
      <w:pPr>
        <w:pStyle w:val="ListBullet2"/>
        <w:rPr>
          <w:rStyle w:val="IntenseEmphasis"/>
          <w:rFonts w:cs="Arial"/>
          <w:lang w:eastAsia="en-US"/>
        </w:rPr>
      </w:pPr>
      <w:r w:rsidRPr="00C24540">
        <w:t>“</w:t>
      </w:r>
      <w:r w:rsidRPr="00C24540">
        <w:rPr>
          <w:rStyle w:val="IntenseEmphasis"/>
        </w:rPr>
        <w:t>I have prepared this payroll report in accordance with the information supplied by the entity.</w:t>
      </w:r>
    </w:p>
    <w:p w14:paraId="5246422D" w14:textId="3586E613" w:rsidR="005564A0" w:rsidRPr="00C24540" w:rsidRDefault="005564A0" w:rsidP="00752FF4">
      <w:pPr>
        <w:pStyle w:val="ListBullet2"/>
        <w:rPr>
          <w:rStyle w:val="IntenseEmphasis"/>
        </w:rPr>
      </w:pPr>
      <w:r w:rsidRPr="00C24540">
        <w:rPr>
          <w:rStyle w:val="IntenseEmphasis"/>
        </w:rPr>
        <w:t xml:space="preserve"> I have received a declaration from the entity stating that the information provided to me is true and correct.</w:t>
      </w:r>
    </w:p>
    <w:p w14:paraId="6C65A42B" w14:textId="13353D99" w:rsidR="00B55E1B" w:rsidRPr="00C24540" w:rsidRDefault="005564A0" w:rsidP="00752FF4">
      <w:pPr>
        <w:pStyle w:val="ListBullet2"/>
      </w:pPr>
      <w:r w:rsidRPr="00C24540">
        <w:rPr>
          <w:rStyle w:val="IntenseEmphasis"/>
        </w:rPr>
        <w:t xml:space="preserve"> I am authorised by the entity to give this document to the Commissioner.</w:t>
      </w:r>
      <w:r w:rsidRPr="00C24540">
        <w:t>”</w:t>
      </w:r>
    </w:p>
    <w:p w14:paraId="386030F7" w14:textId="07FEF81C" w:rsidR="00437F6C" w:rsidRDefault="00B55E1B" w:rsidP="000E6760">
      <w:pPr>
        <w:pStyle w:val="ListBullet"/>
      </w:pPr>
      <w:r w:rsidRPr="004C3B8F">
        <w:t xml:space="preserve">Signing Statement – </w:t>
      </w:r>
      <w:r w:rsidR="005564A0" w:rsidRPr="004C3B8F">
        <w:t xml:space="preserve">The text describing the way that they are ‘making’ the declaration by ‘signing’ it with the credentials the user used to login (providing a unique user identifier) and the </w:t>
      </w:r>
      <w:r w:rsidR="00B15524" w:rsidRPr="004C3B8F">
        <w:t>machine credential</w:t>
      </w:r>
      <w:r w:rsidR="005564A0" w:rsidRPr="004C3B8F">
        <w:t xml:space="preserve"> of the payroll software</w:t>
      </w:r>
      <w:r w:rsidR="00F16C2A">
        <w:t xml:space="preserve"> which</w:t>
      </w:r>
      <w:r w:rsidR="00782FB8" w:rsidRPr="004C3B8F">
        <w:t xml:space="preserve"> </w:t>
      </w:r>
      <w:r w:rsidR="005564A0" w:rsidRPr="004C3B8F">
        <w:t xml:space="preserve">is authorised to lodge on behalf of the included ABNs. </w:t>
      </w:r>
    </w:p>
    <w:p w14:paraId="1257EE13" w14:textId="61208A22" w:rsidR="005564A0" w:rsidRPr="004C3B8F" w:rsidRDefault="005564A0" w:rsidP="00752FF4">
      <w:pPr>
        <w:pStyle w:val="ListBullet2"/>
      </w:pPr>
      <w:r w:rsidRPr="004C3B8F">
        <w:t>For example: “</w:t>
      </w:r>
      <w:r w:rsidRPr="004C3B8F">
        <w:rPr>
          <w:rStyle w:val="IntenseEmphasis"/>
        </w:rPr>
        <w:t xml:space="preserve">Tick this box to sign the declaration with the credentials you used to login and to authorise </w:t>
      </w:r>
      <w:r w:rsidR="00A84E47" w:rsidRPr="004C3B8F">
        <w:rPr>
          <w:rStyle w:val="IntenseEmphasis"/>
        </w:rPr>
        <w:t>lodgement</w:t>
      </w:r>
      <w:r w:rsidRPr="004C3B8F">
        <w:rPr>
          <w:rStyle w:val="IntenseEmphasis"/>
        </w:rPr>
        <w:t xml:space="preserve"> with your approved payroll software’s </w:t>
      </w:r>
      <w:r w:rsidR="00B15524" w:rsidRPr="004C3B8F">
        <w:rPr>
          <w:rStyle w:val="IntenseEmphasis"/>
        </w:rPr>
        <w:t>machine credential</w:t>
      </w:r>
      <w:r w:rsidRPr="004C3B8F">
        <w:rPr>
          <w:rStyle w:val="IntenseEmphasis"/>
        </w:rPr>
        <w:t xml:space="preserve"> on behalf of the ABNs included.</w:t>
      </w:r>
      <w:r w:rsidRPr="004C3B8F">
        <w:t>”</w:t>
      </w:r>
    </w:p>
    <w:p w14:paraId="52550A78" w14:textId="09C029C3" w:rsidR="005564A0" w:rsidRPr="00C24540" w:rsidRDefault="005564A0" w:rsidP="00752FF4">
      <w:pPr>
        <w:pStyle w:val="ListBullet2"/>
      </w:pPr>
      <w:r w:rsidRPr="00C24540">
        <w:t xml:space="preserve">The user identifier must allow the </w:t>
      </w:r>
      <w:r w:rsidR="00B15524" w:rsidRPr="00C24540">
        <w:t>machine credential</w:t>
      </w:r>
      <w:r w:rsidRPr="00C24540">
        <w:t xml:space="preserve"> owner or an external auditor to uniquely identify the individual who made the declaration. The identifier used can be specified by the </w:t>
      </w:r>
      <w:r w:rsidR="00B15524" w:rsidRPr="00C24540">
        <w:t>machine credential</w:t>
      </w:r>
      <w:r w:rsidRPr="00C24540">
        <w:t xml:space="preserve"> owner providing it allows for the identification of the individual who made the declaration</w:t>
      </w:r>
      <w:r w:rsidR="00C2693F">
        <w:t>.</w:t>
      </w:r>
    </w:p>
    <w:p w14:paraId="237F86F2" w14:textId="2C0EDF07" w:rsidR="005564A0" w:rsidRPr="00C24540" w:rsidRDefault="005564A0" w:rsidP="00752FF4">
      <w:pPr>
        <w:pStyle w:val="ListBullet2"/>
      </w:pPr>
      <w:r w:rsidRPr="00C24540">
        <w:t>Examples of suitable identifiers include a user login (</w:t>
      </w:r>
      <w:proofErr w:type="spellStart"/>
      <w:r w:rsidR="0041619B" w:rsidRPr="00C24540">
        <w:t>UserID</w:t>
      </w:r>
      <w:proofErr w:type="spellEnd"/>
      <w:r w:rsidRPr="00C24540">
        <w:t>), a full name, or an email address</w:t>
      </w:r>
      <w:r w:rsidR="00C2693F">
        <w:t>.</w:t>
      </w:r>
    </w:p>
    <w:p w14:paraId="6E68B439" w14:textId="77777777" w:rsidR="00B55E1B" w:rsidRPr="00C24540" w:rsidRDefault="005564A0" w:rsidP="00752FF4">
      <w:pPr>
        <w:pStyle w:val="ListBullet2"/>
      </w:pPr>
      <w:r w:rsidRPr="00C24540">
        <w:lastRenderedPageBreak/>
        <w:t xml:space="preserve"> A statement “</w:t>
      </w:r>
      <w:r w:rsidRPr="00C24540">
        <w:rPr>
          <w:rStyle w:val="IntenseEmphasis"/>
        </w:rPr>
        <w:t>Tick this box to sign this declaration</w:t>
      </w:r>
      <w:r w:rsidRPr="00C24540">
        <w:t>” would not be acceptable as it does not identify the mechanism</w:t>
      </w:r>
      <w:r w:rsidR="000329AF" w:rsidRPr="00C24540">
        <w:t>,</w:t>
      </w:r>
      <w:r w:rsidRPr="00C24540">
        <w:t xml:space="preserve"> through which the individual is signing the declaration.</w:t>
      </w:r>
    </w:p>
    <w:p w14:paraId="41D6E565" w14:textId="66235178" w:rsidR="00FE6437" w:rsidRPr="00890B9D" w:rsidRDefault="00933F90" w:rsidP="004A0EAE">
      <w:pPr>
        <w:pStyle w:val="Heading3"/>
      </w:pPr>
      <w:bookmarkStart w:id="1557" w:name="_Ref33350914"/>
      <w:r w:rsidRPr="00890B9D">
        <w:t>Registered Agent (Multi ABN) Sending Service Provider (RAMSSP)</w:t>
      </w:r>
      <w:bookmarkEnd w:id="1557"/>
    </w:p>
    <w:p w14:paraId="76C78F65" w14:textId="77777777" w:rsidR="00437F6C" w:rsidRPr="007E7B7E" w:rsidRDefault="00FE6437" w:rsidP="000E6760">
      <w:pPr>
        <w:pStyle w:val="ListBullet"/>
        <w:rPr>
          <w:rFonts w:eastAsiaTheme="majorEastAsia" w:cs="Calibri"/>
          <w:i/>
          <w:iCs/>
          <w:caps/>
          <w:lang w:eastAsia="ja-JP"/>
        </w:rPr>
      </w:pPr>
      <w:r w:rsidRPr="004C3B8F">
        <w:t xml:space="preserve">Declaration Statement – </w:t>
      </w:r>
      <w:r w:rsidR="002A78AA" w:rsidRPr="004C3B8F">
        <w:t xml:space="preserve">The declaration a registered agent must declare when </w:t>
      </w:r>
      <w:r w:rsidR="00916E89" w:rsidRPr="004C3B8F">
        <w:t xml:space="preserve">sending </w:t>
      </w:r>
      <w:r w:rsidR="002A78AA" w:rsidRPr="004C3B8F">
        <w:t xml:space="preserve">payroll reports for multiple entities using a sending service provider is: </w:t>
      </w:r>
    </w:p>
    <w:p w14:paraId="6C2B22BD" w14:textId="62AF366B" w:rsidR="002A78AA" w:rsidRPr="00C24540" w:rsidRDefault="002A78AA" w:rsidP="00752FF4">
      <w:pPr>
        <w:pStyle w:val="ListBullet2"/>
        <w:rPr>
          <w:rStyle w:val="IntenseEmphasis"/>
          <w:rFonts w:eastAsiaTheme="majorEastAsia" w:cs="Calibri"/>
          <w:caps/>
          <w:lang w:eastAsia="en-US"/>
        </w:rPr>
      </w:pPr>
      <w:r w:rsidRPr="004C3B8F">
        <w:t>“</w:t>
      </w:r>
      <w:r w:rsidRPr="004C3B8F">
        <w:rPr>
          <w:rStyle w:val="IntenseEmphasis"/>
        </w:rPr>
        <w:t>I am notifying the ATO that:</w:t>
      </w:r>
    </w:p>
    <w:p w14:paraId="4DE09EB3" w14:textId="5415628D" w:rsidR="002A78AA" w:rsidRPr="00C24540" w:rsidRDefault="002A78AA" w:rsidP="00F572A6">
      <w:pPr>
        <w:pStyle w:val="ListBullet3"/>
        <w:rPr>
          <w:rStyle w:val="IntenseEmphasis"/>
          <w:rFonts w:cs="Arial"/>
          <w:lang w:eastAsia="en-US"/>
        </w:rPr>
      </w:pPr>
      <w:r w:rsidRPr="00C24540">
        <w:rPr>
          <w:rStyle w:val="IntenseReference"/>
          <w:b w:val="0"/>
          <w:color w:val="auto"/>
        </w:rPr>
        <w:t>&lt;name of sending service provider&gt;</w:t>
      </w:r>
      <w:r w:rsidRPr="00C24540">
        <w:rPr>
          <w:rStyle w:val="IntenseEmphasis"/>
        </w:rPr>
        <w:t xml:space="preserve"> provides my clients with </w:t>
      </w:r>
      <w:r w:rsidR="00A84E47" w:rsidRPr="00C24540">
        <w:rPr>
          <w:rStyle w:val="IntenseEmphasis"/>
        </w:rPr>
        <w:t>lodgement</w:t>
      </w:r>
      <w:r w:rsidRPr="00C24540">
        <w:rPr>
          <w:rStyle w:val="IntenseEmphasis"/>
        </w:rPr>
        <w:t xml:space="preserve"> transaction services; and</w:t>
      </w:r>
    </w:p>
    <w:p w14:paraId="3D35248D" w14:textId="5372AB2A" w:rsidR="002A78AA" w:rsidRPr="00C24540" w:rsidRDefault="002A78AA" w:rsidP="00F572A6">
      <w:pPr>
        <w:pStyle w:val="ListBullet3"/>
        <w:rPr>
          <w:rStyle w:val="IntenseEmphasis"/>
        </w:rPr>
      </w:pPr>
      <w:r w:rsidRPr="00C24540">
        <w:rPr>
          <w:rStyle w:val="IntenseEmphasis"/>
        </w:rPr>
        <w:t xml:space="preserve">each client (the entity), for the purposes of its transactions with the ATO via the SBR channel, sends (and receives) those transactions to (and from) the ATO via </w:t>
      </w:r>
      <w:r w:rsidRPr="00C24540">
        <w:rPr>
          <w:rStyle w:val="IntenseReference"/>
          <w:b w:val="0"/>
          <w:color w:val="auto"/>
        </w:rPr>
        <w:t>&lt;name of sending service provider&gt;</w:t>
      </w:r>
      <w:r w:rsidRPr="00C24540">
        <w:rPr>
          <w:rStyle w:val="IntenseEmphasis"/>
        </w:rPr>
        <w:t>.</w:t>
      </w:r>
    </w:p>
    <w:p w14:paraId="3AC801CD" w14:textId="711D5255" w:rsidR="002A78AA" w:rsidRPr="00C24540" w:rsidRDefault="002A78AA" w:rsidP="00F572A6">
      <w:pPr>
        <w:pStyle w:val="ListBullet3"/>
        <w:rPr>
          <w:rStyle w:val="IntenseEmphasis"/>
        </w:rPr>
      </w:pPr>
      <w:r w:rsidRPr="00C24540">
        <w:rPr>
          <w:rStyle w:val="IntenseEmphasis"/>
        </w:rPr>
        <w:t xml:space="preserve">I have prepared this payroll report in accordance with the information supplied by the entity. </w:t>
      </w:r>
    </w:p>
    <w:p w14:paraId="25F9E160" w14:textId="0CEC6C2F" w:rsidR="002A78AA" w:rsidRPr="00C24540" w:rsidRDefault="002A78AA" w:rsidP="00F572A6">
      <w:pPr>
        <w:pStyle w:val="ListBullet3"/>
        <w:rPr>
          <w:rStyle w:val="IntenseEmphasis"/>
        </w:rPr>
      </w:pPr>
      <w:r w:rsidRPr="00C24540">
        <w:rPr>
          <w:rStyle w:val="IntenseEmphasis"/>
        </w:rPr>
        <w:t xml:space="preserve">I have received a declaration from the entity stating that the information provided to me is true and correct. </w:t>
      </w:r>
    </w:p>
    <w:p w14:paraId="7E47F9C9" w14:textId="64FF10BA" w:rsidR="00FE6437" w:rsidRPr="00C24540" w:rsidRDefault="002A78AA" w:rsidP="00F572A6">
      <w:pPr>
        <w:pStyle w:val="ListBullet3"/>
      </w:pPr>
      <w:r w:rsidRPr="00C24540">
        <w:rPr>
          <w:rStyle w:val="IntenseEmphasis"/>
        </w:rPr>
        <w:t>I am authorised by the entity to give this document to the Commissioner.</w:t>
      </w:r>
      <w:r w:rsidRPr="00C24540">
        <w:t>”</w:t>
      </w:r>
    </w:p>
    <w:p w14:paraId="6B5A4228" w14:textId="77777777" w:rsidR="00437F6C" w:rsidRDefault="00FE6437" w:rsidP="000E6760">
      <w:pPr>
        <w:pStyle w:val="ListBullet"/>
      </w:pPr>
      <w:r w:rsidRPr="004C3B8F">
        <w:t>Signing Statement –</w:t>
      </w:r>
      <w:r w:rsidR="002A78AA" w:rsidRPr="004C3B8F">
        <w:t xml:space="preserve"> The text describing the way that they are ‘making’ the declaration by ‘signing’ it in a particular way shall include reference to signing it with the credentials the user used to login (providing a unique user identifier) and the </w:t>
      </w:r>
      <w:r w:rsidR="00B15524" w:rsidRPr="004C3B8F">
        <w:t>machine credential</w:t>
      </w:r>
      <w:r w:rsidR="002A78AA" w:rsidRPr="004C3B8F">
        <w:t xml:space="preserve"> of the sending service provider. </w:t>
      </w:r>
    </w:p>
    <w:p w14:paraId="2A469306" w14:textId="310A187D" w:rsidR="002A78AA" w:rsidRPr="004C3B8F" w:rsidRDefault="002A78AA" w:rsidP="00752FF4">
      <w:pPr>
        <w:pStyle w:val="ListBullet2"/>
      </w:pPr>
      <w:r w:rsidRPr="004C3B8F">
        <w:t>For example: “</w:t>
      </w:r>
      <w:r w:rsidRPr="00861E18">
        <w:rPr>
          <w:rStyle w:val="IntenseEmphasis"/>
        </w:rPr>
        <w:t xml:space="preserve">Tick this box to sign the declaration with the credentials you used to login and to authorise </w:t>
      </w:r>
      <w:r w:rsidR="00A84E47" w:rsidRPr="00E459E9">
        <w:rPr>
          <w:rStyle w:val="IntenseEmphasis"/>
        </w:rPr>
        <w:t>lodgement</w:t>
      </w:r>
      <w:r w:rsidRPr="00E459E9">
        <w:rPr>
          <w:rStyle w:val="IntenseEmphasis"/>
        </w:rPr>
        <w:t xml:space="preserve"> with your approved sending service provider’s </w:t>
      </w:r>
      <w:r w:rsidR="00E1568D" w:rsidRPr="00E459E9">
        <w:rPr>
          <w:rStyle w:val="IntenseEmphasis"/>
        </w:rPr>
        <w:t>M2M Credential</w:t>
      </w:r>
      <w:r w:rsidRPr="00E459E9">
        <w:rPr>
          <w:rStyle w:val="IntenseEmphasis"/>
        </w:rPr>
        <w:t>.</w:t>
      </w:r>
      <w:r w:rsidRPr="004C3B8F">
        <w:t xml:space="preserve">” </w:t>
      </w:r>
    </w:p>
    <w:p w14:paraId="70832285" w14:textId="518EEA6E" w:rsidR="002A78AA" w:rsidRPr="00C24540" w:rsidRDefault="002A78AA" w:rsidP="00752FF4">
      <w:pPr>
        <w:pStyle w:val="ListBullet2"/>
      </w:pPr>
      <w:r w:rsidRPr="00C24540">
        <w:t xml:space="preserve">The user identifier must allow the </w:t>
      </w:r>
      <w:r w:rsidR="00B15524" w:rsidRPr="00C24540">
        <w:t>machine credential</w:t>
      </w:r>
      <w:r w:rsidRPr="00C24540">
        <w:t xml:space="preserve"> owner or an external auditor to uniquely identify the individual who made the declaration. The identifier used can be specified by the </w:t>
      </w:r>
      <w:r w:rsidR="00B15524" w:rsidRPr="00C24540">
        <w:t>machine credential</w:t>
      </w:r>
      <w:r w:rsidRPr="00C24540">
        <w:t xml:space="preserve"> owner providing it allows for the identification of the individual who made the declaration</w:t>
      </w:r>
      <w:r w:rsidR="00C2693F">
        <w:t>.</w:t>
      </w:r>
    </w:p>
    <w:p w14:paraId="71D0443F" w14:textId="72C46476" w:rsidR="002A78AA" w:rsidRPr="00C24540" w:rsidRDefault="002A78AA" w:rsidP="00752FF4">
      <w:pPr>
        <w:pStyle w:val="ListBullet2"/>
      </w:pPr>
      <w:r w:rsidRPr="00C24540">
        <w:t>Examples of suitable identifiers include a user login (</w:t>
      </w:r>
      <w:proofErr w:type="spellStart"/>
      <w:r w:rsidR="0041619B" w:rsidRPr="00C24540">
        <w:t>UserID</w:t>
      </w:r>
      <w:proofErr w:type="spellEnd"/>
      <w:r w:rsidRPr="00C24540">
        <w:t>), a full name, or an email address</w:t>
      </w:r>
      <w:r w:rsidR="00C2693F">
        <w:t>.</w:t>
      </w:r>
    </w:p>
    <w:p w14:paraId="5DD70F82" w14:textId="77777777" w:rsidR="00B55E1B" w:rsidRPr="00C24540" w:rsidRDefault="002A78AA" w:rsidP="00752FF4">
      <w:pPr>
        <w:pStyle w:val="ListBullet2"/>
      </w:pPr>
      <w:r w:rsidRPr="00C24540">
        <w:t>A statement “</w:t>
      </w:r>
      <w:r w:rsidRPr="00C24540">
        <w:rPr>
          <w:rStyle w:val="IntenseEmphasis"/>
        </w:rPr>
        <w:t>Tick this box to sign this declaration</w:t>
      </w:r>
      <w:r w:rsidRPr="00C24540">
        <w:t>” would not be acceptable as it does not identify the mechanism</w:t>
      </w:r>
      <w:r w:rsidR="00A91ABB" w:rsidRPr="00C24540">
        <w:t>,</w:t>
      </w:r>
      <w:r w:rsidRPr="00C24540">
        <w:t xml:space="preserve"> through which the individual is signing the declaration.</w:t>
      </w:r>
    </w:p>
    <w:p w14:paraId="1E7ADA5A" w14:textId="2DF03250" w:rsidR="00FE6437" w:rsidRPr="00890B9D" w:rsidRDefault="002B02AC" w:rsidP="004A0EAE">
      <w:pPr>
        <w:pStyle w:val="Heading3"/>
      </w:pPr>
      <w:bookmarkStart w:id="1558" w:name="_Ref33350916"/>
      <w:r w:rsidRPr="00890B9D">
        <w:t>Employer to Registered Agent (ERA)</w:t>
      </w:r>
      <w:bookmarkEnd w:id="1558"/>
    </w:p>
    <w:p w14:paraId="6A17664A" w14:textId="77777777" w:rsidR="002B02AC" w:rsidRPr="00890B9D" w:rsidRDefault="00FE6437" w:rsidP="000E6760">
      <w:pPr>
        <w:pStyle w:val="ListBullet"/>
      </w:pPr>
      <w:r w:rsidRPr="00BD010B">
        <w:t xml:space="preserve">Declaration Statement – </w:t>
      </w:r>
      <w:r w:rsidR="002B02AC" w:rsidRPr="0019219F">
        <w:rPr>
          <w:rStyle w:val="IntenseReference"/>
          <w:b w:val="0"/>
          <w:color w:val="auto"/>
        </w:rPr>
        <w:t>No</w:t>
      </w:r>
      <w:r w:rsidR="002B02AC" w:rsidRPr="00C2693F">
        <w:rPr>
          <w:rStyle w:val="IntenseReference"/>
          <w:b w:val="0"/>
          <w:color w:val="auto"/>
        </w:rPr>
        <w:t>te</w:t>
      </w:r>
      <w:r w:rsidR="002B02AC" w:rsidRPr="00BD010B">
        <w:t xml:space="preserve">: </w:t>
      </w:r>
      <w:r w:rsidR="002B02AC" w:rsidRPr="00890B9D">
        <w:t xml:space="preserve">this declaration statement may be used to populate the Payer Declaration fields in the subsequent payroll report </w:t>
      </w:r>
      <w:r w:rsidR="00916E89" w:rsidRPr="00890B9D">
        <w:t xml:space="preserve">sending </w:t>
      </w:r>
      <w:r w:rsidR="002B02AC" w:rsidRPr="00890B9D">
        <w:t>by the registered agent</w:t>
      </w:r>
      <w:r w:rsidR="009157B1" w:rsidRPr="00890B9D">
        <w:t xml:space="preserve">. </w:t>
      </w:r>
      <w:r w:rsidR="002B02AC" w:rsidRPr="00890B9D">
        <w:t>Example of a client to registered agent declaration:</w:t>
      </w:r>
    </w:p>
    <w:p w14:paraId="1EBC1C8C" w14:textId="77777777" w:rsidR="002B02AC" w:rsidRPr="00890B9D" w:rsidRDefault="002B02AC" w:rsidP="00C42B81">
      <w:pPr>
        <w:pStyle w:val="BlockText"/>
      </w:pPr>
      <w:r w:rsidRPr="00890B9D">
        <w:t>I, (name of business client) authorise (name of agent) to give the payroll report for &lt;period&gt; to the Commissioner of Taxation for (entity name).</w:t>
      </w:r>
    </w:p>
    <w:p w14:paraId="319FDD69" w14:textId="77777777" w:rsidR="002B02AC" w:rsidRPr="00890B9D" w:rsidRDefault="002B02AC" w:rsidP="00C42B81">
      <w:pPr>
        <w:pStyle w:val="BlockText"/>
      </w:pPr>
      <w:r w:rsidRPr="00890B9D">
        <w:t>I declare that the information provided for the preparation of this payroll report is true and correct.</w:t>
      </w:r>
      <w:r w:rsidR="00914B67" w:rsidRPr="00890B9D">
        <w:t xml:space="preserve"> </w:t>
      </w:r>
      <w:r w:rsidRPr="00890B9D">
        <w:t>I am authorised to make this declaration.</w:t>
      </w:r>
    </w:p>
    <w:p w14:paraId="5CFDC19C" w14:textId="77777777" w:rsidR="002B02AC" w:rsidRPr="00890B9D" w:rsidRDefault="002B02AC" w:rsidP="00064C86">
      <w:pPr>
        <w:pStyle w:val="BlockText"/>
        <w:rPr>
          <w:rStyle w:val="IntenseReference"/>
        </w:rPr>
      </w:pPr>
      <w:r w:rsidRPr="00890B9D">
        <w:rPr>
          <w:rStyle w:val="IntenseReference"/>
        </w:rPr>
        <w:t xml:space="preserve">[Insert for emailed declaration] </w:t>
      </w:r>
    </w:p>
    <w:p w14:paraId="0DF96DEB" w14:textId="77777777" w:rsidR="002B02AC" w:rsidRPr="00890B9D" w:rsidRDefault="002B02AC" w:rsidP="00064C86">
      <w:pPr>
        <w:pStyle w:val="BlockText"/>
      </w:pPr>
      <w:r w:rsidRPr="00890B9D">
        <w:t>Type full name and date</w:t>
      </w:r>
    </w:p>
    <w:p w14:paraId="34FA8798" w14:textId="77777777" w:rsidR="002B02AC" w:rsidRPr="00890B9D" w:rsidRDefault="002B02AC" w:rsidP="00064C86">
      <w:pPr>
        <w:pStyle w:val="BlockText"/>
        <w:rPr>
          <w:rStyle w:val="IntenseReference"/>
        </w:rPr>
      </w:pPr>
      <w:r w:rsidRPr="00890B9D">
        <w:rPr>
          <w:rStyle w:val="IntenseReference"/>
        </w:rPr>
        <w:t xml:space="preserve">[Insert for paper declaration] </w:t>
      </w:r>
    </w:p>
    <w:p w14:paraId="0A30A70B" w14:textId="77777777" w:rsidR="002B02AC" w:rsidRPr="00890B9D" w:rsidRDefault="002B02AC" w:rsidP="00064C86">
      <w:pPr>
        <w:pStyle w:val="BlockText"/>
      </w:pPr>
      <w:r w:rsidRPr="00890B9D">
        <w:t xml:space="preserve">Signed: </w:t>
      </w:r>
    </w:p>
    <w:p w14:paraId="0784F5CA" w14:textId="77777777" w:rsidR="00FE6437" w:rsidRPr="00890B9D" w:rsidRDefault="002B02AC" w:rsidP="00FB1BE6">
      <w:pPr>
        <w:pStyle w:val="BlockText"/>
      </w:pPr>
      <w:r w:rsidRPr="00890B9D">
        <w:t>Date:</w:t>
      </w:r>
    </w:p>
    <w:p w14:paraId="12D600FB" w14:textId="77777777" w:rsidR="00FE6437" w:rsidRPr="00890B9D" w:rsidRDefault="00FE6437" w:rsidP="000E6760">
      <w:pPr>
        <w:pStyle w:val="ListBullet"/>
      </w:pPr>
      <w:r w:rsidRPr="00BD010B">
        <w:t>Signing Statement –</w:t>
      </w:r>
      <w:r w:rsidR="00914B67" w:rsidRPr="00BD010B">
        <w:t xml:space="preserve"> </w:t>
      </w:r>
      <w:r w:rsidR="00914B67" w:rsidRPr="00890B9D">
        <w:t xml:space="preserve">Your client can choose to provide this declaration by paper, or if you agree, electronically (portal, email or fax). Your client is required to retain the declaration (or a copy) for up to five years, depending on their circumstances. We recommend you also keep a copy of the declaration for your own records. This declaration can be stored electronically regardless of </w:t>
      </w:r>
      <w:r w:rsidR="00914B67" w:rsidRPr="00890B9D">
        <w:lastRenderedPageBreak/>
        <w:t>whether it was received by electronically or in paper form. Paper declarations can be scanned and stored electronically.</w:t>
      </w:r>
    </w:p>
    <w:p w14:paraId="36F0524F" w14:textId="163411C9" w:rsidR="00FE6437" w:rsidRPr="00890B9D" w:rsidRDefault="00721538" w:rsidP="004A0EAE">
      <w:pPr>
        <w:pStyle w:val="Heading3"/>
      </w:pPr>
      <w:bookmarkStart w:id="1559" w:name="_Ref33350917"/>
      <w:r w:rsidRPr="00D83D14">
        <w:t>Employer to Registered Agent</w:t>
      </w:r>
      <w:r w:rsidRPr="00890B9D">
        <w:t xml:space="preserve"> - Standing Authority (ERA-SA)</w:t>
      </w:r>
      <w:bookmarkEnd w:id="1559"/>
    </w:p>
    <w:p w14:paraId="3C927239" w14:textId="77777777" w:rsidR="00284F9F" w:rsidRPr="00E459E9" w:rsidRDefault="00FE6437" w:rsidP="000E6760">
      <w:pPr>
        <w:pStyle w:val="ListBullet"/>
      </w:pPr>
      <w:r w:rsidRPr="004C3B8F">
        <w:t xml:space="preserve">Declaration Statement – </w:t>
      </w:r>
      <w:r w:rsidR="00284F9F" w:rsidRPr="004C3B8F">
        <w:rPr>
          <w:rStyle w:val="IntenseReference"/>
          <w:b w:val="0"/>
          <w:color w:val="auto"/>
        </w:rPr>
        <w:t>Note</w:t>
      </w:r>
      <w:r w:rsidR="00284F9F" w:rsidRPr="004C3B8F">
        <w:t xml:space="preserve">: this declaration statement may be used to populate the Payer Declaration fields in the subsequent payroll reports </w:t>
      </w:r>
      <w:r w:rsidR="00916E89" w:rsidRPr="00861E18">
        <w:t xml:space="preserve">sent </w:t>
      </w:r>
      <w:r w:rsidR="00284F9F" w:rsidRPr="00861E18">
        <w:t>by the registered agent.</w:t>
      </w:r>
      <w:r w:rsidR="003139CA" w:rsidRPr="00E459E9">
        <w:t xml:space="preserve"> </w:t>
      </w:r>
      <w:r w:rsidR="00284F9F" w:rsidRPr="00E459E9">
        <w:t>Example of a client to agent declaration where the same payroll information is to be lodged with the Commissioner on a defined schedule. (If the payroll information changes for a particular payday, your client is required to provide you with the client to registered agent declaration above):</w:t>
      </w:r>
    </w:p>
    <w:p w14:paraId="5934C029" w14:textId="77777777" w:rsidR="00284F9F" w:rsidRPr="004C3B8F" w:rsidRDefault="00284F9F" w:rsidP="00C24540">
      <w:pPr>
        <w:pStyle w:val="BlockText"/>
      </w:pPr>
      <w:r w:rsidRPr="004C3B8F">
        <w:t xml:space="preserve">I, (name of client) authorise (name of agent) to give payroll reports to the Commissioner of Taxation for (entity name) </w:t>
      </w:r>
      <w:r w:rsidRPr="00C24540">
        <w:rPr>
          <w:rStyle w:val="IntenseReference"/>
          <w:b w:val="0"/>
          <w:color w:val="auto"/>
        </w:rPr>
        <w:t>&lt;using/in accordance with/as specified in&gt; &lt;the reference here must be to the information the client is giving you (the agent) to prepare their payroll and, correspondingly, include in payroll reports transmitted to the Commissioner per that pay schedule. This information could be specified in an attachment. If it is, the attachment must be retained with the declaration.&gt;</w:t>
      </w:r>
      <w:r w:rsidR="00AB2550" w:rsidRPr="00C24540">
        <w:rPr>
          <w:rStyle w:val="IntenseReference"/>
          <w:b w:val="0"/>
          <w:color w:val="auto"/>
        </w:rPr>
        <w:t xml:space="preserve"> </w:t>
      </w:r>
      <w:r w:rsidRPr="004C3B8F">
        <w:t>I declare the information provided for the preparation of the payroll reports is true and correct.</w:t>
      </w:r>
      <w:r w:rsidR="00AB2550" w:rsidRPr="004C3B8F">
        <w:t xml:space="preserve"> </w:t>
      </w:r>
      <w:r w:rsidRPr="004C3B8F">
        <w:t>I am authorised to make this declaration.</w:t>
      </w:r>
    </w:p>
    <w:p w14:paraId="57BCBB5C" w14:textId="77777777" w:rsidR="00284F9F" w:rsidRPr="00C24540" w:rsidRDefault="00284F9F" w:rsidP="00C24540">
      <w:pPr>
        <w:pStyle w:val="BlockText"/>
        <w:rPr>
          <w:rStyle w:val="IntenseReference"/>
          <w:rFonts w:ascii="Arial" w:eastAsiaTheme="minorHAnsi" w:hAnsi="Arial" w:cs="Arial"/>
          <w:b w:val="0"/>
          <w:i w:val="0"/>
          <w:iCs w:val="0"/>
          <w:color w:val="auto"/>
          <w:sz w:val="20"/>
          <w:lang w:val="en-US" w:eastAsia="en-US"/>
        </w:rPr>
      </w:pPr>
      <w:r w:rsidRPr="00C24540">
        <w:rPr>
          <w:rStyle w:val="IntenseReference"/>
          <w:b w:val="0"/>
          <w:color w:val="auto"/>
        </w:rPr>
        <w:t>[Insert for emailed declaration]</w:t>
      </w:r>
    </w:p>
    <w:p w14:paraId="7E6CA9C9" w14:textId="77777777" w:rsidR="00284F9F" w:rsidRPr="004C3B8F" w:rsidRDefault="00284F9F" w:rsidP="00C24540">
      <w:pPr>
        <w:pStyle w:val="BlockText"/>
      </w:pPr>
      <w:r w:rsidRPr="004C3B8F">
        <w:t>Type full name and date</w:t>
      </w:r>
    </w:p>
    <w:p w14:paraId="29BA7D68" w14:textId="77777777" w:rsidR="00284F9F" w:rsidRPr="00C24540" w:rsidRDefault="00284F9F" w:rsidP="00C24540">
      <w:pPr>
        <w:pStyle w:val="BlockText"/>
        <w:rPr>
          <w:rStyle w:val="IntenseReference"/>
          <w:rFonts w:ascii="Arial" w:eastAsiaTheme="minorHAnsi" w:hAnsi="Arial" w:cs="Arial"/>
          <w:b w:val="0"/>
          <w:i w:val="0"/>
          <w:iCs w:val="0"/>
          <w:color w:val="auto"/>
          <w:sz w:val="20"/>
          <w:lang w:val="en-US" w:eastAsia="en-US"/>
        </w:rPr>
      </w:pPr>
      <w:r w:rsidRPr="00C24540">
        <w:rPr>
          <w:rStyle w:val="IntenseReference"/>
          <w:b w:val="0"/>
          <w:color w:val="auto"/>
        </w:rPr>
        <w:t>[Insert for paper declaration]</w:t>
      </w:r>
    </w:p>
    <w:p w14:paraId="7269BC25" w14:textId="77777777" w:rsidR="00284F9F" w:rsidRPr="004C3B8F" w:rsidRDefault="00284F9F" w:rsidP="00C24540">
      <w:pPr>
        <w:pStyle w:val="BlockText"/>
      </w:pPr>
      <w:r w:rsidRPr="004C3B8F">
        <w:t>Signed:</w:t>
      </w:r>
    </w:p>
    <w:p w14:paraId="5D63CE93" w14:textId="77777777" w:rsidR="00FE6437" w:rsidRPr="004C3B8F" w:rsidRDefault="00284F9F" w:rsidP="00C24540">
      <w:pPr>
        <w:pStyle w:val="BlockText"/>
      </w:pPr>
      <w:r w:rsidRPr="004C3B8F">
        <w:t>Date:</w:t>
      </w:r>
    </w:p>
    <w:p w14:paraId="58F8D669" w14:textId="77777777" w:rsidR="00067747" w:rsidRPr="00861E18" w:rsidRDefault="00FE6437" w:rsidP="000E6760">
      <w:pPr>
        <w:pStyle w:val="ListBullet"/>
      </w:pPr>
      <w:r w:rsidRPr="004C3B8F">
        <w:t>Signing Statement –</w:t>
      </w:r>
      <w:r w:rsidR="00867495" w:rsidRPr="004C3B8F">
        <w:t xml:space="preserve"> Your client can choose to provide this declaration by paper, or if you agree electronically (</w:t>
      </w:r>
      <w:r w:rsidR="0070739F" w:rsidRPr="004C3B8F">
        <w:t>for example</w:t>
      </w:r>
      <w:r w:rsidR="00867495" w:rsidRPr="004C3B8F">
        <w:t xml:space="preserve"> portal, email or fax). Your client is required to retain the declaration (or a copy) for up to five years, depending on their circumstances. We recommend you also keep a copy of the declaration for your own records. This declaration can be stored electronically regardless of whether it was received electronically or in paper form. Paper declarations can be scanned and store</w:t>
      </w:r>
      <w:r w:rsidR="00867495" w:rsidRPr="00861E18">
        <w:t>d electronically.</w:t>
      </w:r>
    </w:p>
    <w:p w14:paraId="5D466165" w14:textId="41301B86" w:rsidR="00614914" w:rsidRPr="00E1130F" w:rsidRDefault="00614914" w:rsidP="006F423E">
      <w:pPr>
        <w:pStyle w:val="Heading1"/>
      </w:pPr>
      <w:bookmarkStart w:id="1560" w:name="_Ref33285592"/>
      <w:bookmarkStart w:id="1561" w:name="_Ref33285594"/>
      <w:bookmarkStart w:id="1562" w:name="_Toc54861838"/>
      <w:bookmarkStart w:id="1563" w:name="_Toc238031985"/>
      <w:r w:rsidRPr="00E1130F">
        <w:lastRenderedPageBreak/>
        <w:t>Business Response Messaging</w:t>
      </w:r>
      <w:bookmarkEnd w:id="1560"/>
      <w:bookmarkEnd w:id="1561"/>
      <w:bookmarkEnd w:id="1562"/>
      <w:bookmarkEnd w:id="1563"/>
    </w:p>
    <w:p w14:paraId="70134511" w14:textId="5644BB3F" w:rsidR="00614914" w:rsidRPr="00890B9D" w:rsidRDefault="00614914" w:rsidP="000E6760">
      <w:pPr>
        <w:pStyle w:val="BodyText"/>
      </w:pPr>
      <w:r w:rsidRPr="00890B9D">
        <w:t xml:space="preserve">If a </w:t>
      </w:r>
      <w:r w:rsidR="0039392D">
        <w:t>p</w:t>
      </w:r>
      <w:r w:rsidR="0039392D" w:rsidRPr="00890B9D">
        <w:t xml:space="preserve">ay </w:t>
      </w:r>
      <w:r w:rsidR="0039392D">
        <w:t>e</w:t>
      </w:r>
      <w:r w:rsidR="0039392D" w:rsidRPr="00890B9D">
        <w:t xml:space="preserve">vent </w:t>
      </w:r>
      <w:r w:rsidR="0029249E" w:rsidRPr="00890B9D">
        <w:t>2020</w:t>
      </w:r>
      <w:r w:rsidRPr="00890B9D">
        <w:t xml:space="preserve"> </w:t>
      </w:r>
      <w:r w:rsidR="0030541F" w:rsidRPr="00890B9D">
        <w:t xml:space="preserve">service </w:t>
      </w:r>
      <w:r w:rsidRPr="00890B9D">
        <w:t xml:space="preserve">encounters an error, then appropriate information will be returned to assist in addressing the error. This section provides general information on encountering and responding to return messages, as well as detailed information on each of the business responses returned for errors encountered during processing by ATO system. Details of the schema and validation rules that might be returned in the validation report can be found in the package for the </w:t>
      </w:r>
      <w:r w:rsidR="005B4D3E">
        <w:t>submit</w:t>
      </w:r>
      <w:r w:rsidR="00E71E73" w:rsidRPr="00890B9D">
        <w:t xml:space="preserve"> </w:t>
      </w:r>
      <w:r w:rsidRPr="00890B9D">
        <w:t xml:space="preserve">or Update </w:t>
      </w:r>
      <w:r w:rsidR="00E71E73" w:rsidRPr="00890B9D">
        <w:t>action</w:t>
      </w:r>
      <w:r w:rsidRPr="00890B9D">
        <w:t>.</w:t>
      </w:r>
    </w:p>
    <w:p w14:paraId="2E4D942A" w14:textId="77777777" w:rsidR="00614914" w:rsidRPr="00890B9D" w:rsidRDefault="00614914" w:rsidP="000E6760">
      <w:pPr>
        <w:pStyle w:val="BodyText"/>
      </w:pPr>
      <w:r w:rsidRPr="00890B9D">
        <w:t xml:space="preserve">DSPs are expected to address any issues of failure of validation by ATO systems to ensure non- occurrence of rejected payroll reports. This is depicted in </w:t>
      </w:r>
      <w:r w:rsidR="0062797F" w:rsidRPr="00607E6D">
        <w:rPr>
          <w:rStyle w:val="SmartLink"/>
        </w:rPr>
        <w:fldChar w:fldCharType="begin" w:fldLock="1"/>
      </w:r>
      <w:r w:rsidR="0062797F" w:rsidRPr="00607E6D">
        <w:rPr>
          <w:rStyle w:val="SmartLink"/>
        </w:rPr>
        <w:instrText xml:space="preserve"> REF _Ref34752875 \h </w:instrText>
      </w:r>
      <w:r w:rsidR="00E71E73" w:rsidRPr="00607E6D">
        <w:rPr>
          <w:rStyle w:val="SmartLink"/>
        </w:rPr>
        <w:instrText xml:space="preserve"> \* MERGEFORMAT </w:instrText>
      </w:r>
      <w:r w:rsidR="0062797F" w:rsidRPr="00607E6D">
        <w:rPr>
          <w:rStyle w:val="SmartLink"/>
        </w:rPr>
      </w:r>
      <w:r w:rsidR="0062797F" w:rsidRPr="00607E6D">
        <w:rPr>
          <w:rStyle w:val="SmartLink"/>
        </w:rPr>
        <w:fldChar w:fldCharType="separate"/>
      </w:r>
      <w:r w:rsidR="0062797F" w:rsidRPr="00607E6D">
        <w:rPr>
          <w:rStyle w:val="SmartLink"/>
        </w:rPr>
        <w:t>Figure 6: Return Messaging Logic</w:t>
      </w:r>
      <w:r w:rsidR="0062797F" w:rsidRPr="00607E6D">
        <w:rPr>
          <w:rStyle w:val="SmartLink"/>
        </w:rPr>
        <w:fldChar w:fldCharType="end"/>
      </w:r>
      <w:r w:rsidR="0062797F" w:rsidRPr="00890B9D">
        <w:t xml:space="preserve"> </w:t>
      </w:r>
      <w:r w:rsidRPr="00890B9D">
        <w:t>below, which also provides the options available to payroll officers in the event of a return message.</w:t>
      </w:r>
    </w:p>
    <w:p w14:paraId="7139D3D1" w14:textId="39B7B374" w:rsidR="00614914" w:rsidRPr="00890B9D" w:rsidRDefault="00614914" w:rsidP="009F3220">
      <w:pPr>
        <w:pStyle w:val="FigureCaption"/>
      </w:pPr>
      <w:bookmarkStart w:id="1564" w:name="_Ref34752875"/>
      <w:bookmarkStart w:id="1565" w:name="_Toc57733224"/>
      <w:bookmarkStart w:id="1566" w:name="_Toc144116903"/>
      <w:bookmarkStart w:id="1567" w:name="_Toc238031891"/>
      <w:r w:rsidRPr="00890B9D">
        <w:t xml:space="preserve">Figure </w:t>
      </w:r>
      <w:r w:rsidR="0042409F">
        <w:fldChar w:fldCharType="begin"/>
      </w:r>
      <w:r w:rsidR="0042409F" w:rsidDel="000513C5">
        <w:instrText xml:space="preserve"> SEQ Figure \* ARABIC </w:instrText>
      </w:r>
      <w:r w:rsidR="0042409F">
        <w:fldChar w:fldCharType="separate"/>
      </w:r>
      <w:r w:rsidR="00C14FEC">
        <w:rPr>
          <w:noProof/>
        </w:rPr>
        <w:t>17</w:t>
      </w:r>
      <w:r w:rsidR="0042409F">
        <w:fldChar w:fldCharType="end"/>
      </w:r>
      <w:r w:rsidRPr="00890B9D">
        <w:t>: Return Messaging Logic</w:t>
      </w:r>
      <w:bookmarkEnd w:id="1564"/>
      <w:bookmarkEnd w:id="1565"/>
      <w:bookmarkEnd w:id="1566"/>
      <w:bookmarkEnd w:id="1567"/>
    </w:p>
    <w:p w14:paraId="527FDA7B" w14:textId="7E0EAB62" w:rsidR="00614914" w:rsidRPr="00890B9D" w:rsidRDefault="00E64828" w:rsidP="000E6760">
      <w:pPr>
        <w:pStyle w:val="BodyText"/>
      </w:pPr>
      <w:r w:rsidRPr="00E64828">
        <w:rPr>
          <w:noProof/>
        </w:rPr>
        <w:drawing>
          <wp:inline distT="0" distB="0" distL="0" distR="0" wp14:anchorId="4DA14D15" wp14:editId="476AED5D">
            <wp:extent cx="6019800" cy="3046730"/>
            <wp:effectExtent l="0" t="0" r="0" b="1270"/>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2"/>
                    <a:stretch>
                      <a:fillRect/>
                    </a:stretch>
                  </pic:blipFill>
                  <pic:spPr>
                    <a:xfrm>
                      <a:off x="0" y="0"/>
                      <a:ext cx="6019800" cy="3046730"/>
                    </a:xfrm>
                    <a:prstGeom prst="rect">
                      <a:avLst/>
                    </a:prstGeom>
                  </pic:spPr>
                </pic:pic>
              </a:graphicData>
            </a:graphic>
          </wp:inline>
        </w:drawing>
      </w:r>
    </w:p>
    <w:p w14:paraId="0DED8DB5" w14:textId="59945FBE" w:rsidR="00614914" w:rsidRPr="00890B9D" w:rsidRDefault="00614914" w:rsidP="007359C5">
      <w:pPr>
        <w:pStyle w:val="Heading2"/>
      </w:pPr>
      <w:bookmarkStart w:id="1568" w:name="_Toc54861839"/>
      <w:bookmarkStart w:id="1569" w:name="_Toc238031986"/>
      <w:r w:rsidRPr="00890B9D">
        <w:t>Context on timing and transmission of business response messaging</w:t>
      </w:r>
      <w:bookmarkEnd w:id="1568"/>
      <w:bookmarkEnd w:id="1569"/>
    </w:p>
    <w:p w14:paraId="6D62173E" w14:textId="7AAC1540" w:rsidR="00614914" w:rsidRPr="00890B9D" w:rsidRDefault="00614914" w:rsidP="000E6760">
      <w:pPr>
        <w:pStyle w:val="BodyText"/>
      </w:pPr>
      <w:r w:rsidRPr="00890B9D">
        <w:t>Overall</w:t>
      </w:r>
      <w:r w:rsidR="00C77C22">
        <w:t>,</w:t>
      </w:r>
      <w:r w:rsidRPr="00890B9D">
        <w:t xml:space="preserve"> there is an expectation that </w:t>
      </w:r>
      <w:r w:rsidR="0039392D">
        <w:t>p</w:t>
      </w:r>
      <w:r w:rsidR="0039392D" w:rsidRPr="00890B9D">
        <w:t xml:space="preserve">ay </w:t>
      </w:r>
      <w:r w:rsidR="0039392D">
        <w:t>e</w:t>
      </w:r>
      <w:r w:rsidR="0039392D" w:rsidRPr="00890B9D">
        <w:t xml:space="preserve">vents </w:t>
      </w:r>
      <w:r w:rsidRPr="00890B9D">
        <w:t>(including full file replacements) transmitted by DSPs will be processed within a timely manner, to avoid any accumulation or overlapping of unconfirmed/partially processed payroll runs.</w:t>
      </w:r>
    </w:p>
    <w:p w14:paraId="67229218" w14:textId="61155AF4" w:rsidR="00614914" w:rsidRPr="00890B9D" w:rsidRDefault="00614914" w:rsidP="007359C5">
      <w:pPr>
        <w:pStyle w:val="Heading2"/>
      </w:pPr>
      <w:bookmarkStart w:id="1570" w:name="_Toc54861840"/>
      <w:bookmarkStart w:id="1571" w:name="_Ref144135215"/>
      <w:bookmarkStart w:id="1572" w:name="_Ref144135217"/>
      <w:bookmarkStart w:id="1573" w:name="_Toc238031987"/>
      <w:r w:rsidRPr="00890B9D">
        <w:t>Business response messages design principles</w:t>
      </w:r>
      <w:bookmarkEnd w:id="1570"/>
      <w:bookmarkEnd w:id="1571"/>
      <w:bookmarkEnd w:id="1572"/>
      <w:bookmarkEnd w:id="1573"/>
    </w:p>
    <w:p w14:paraId="344B8434" w14:textId="77777777" w:rsidR="00614914" w:rsidRPr="00890B9D" w:rsidRDefault="00614914" w:rsidP="004E1335">
      <w:pPr>
        <w:pStyle w:val="ListNumber"/>
        <w:numPr>
          <w:ilvl w:val="0"/>
          <w:numId w:val="35"/>
        </w:numPr>
      </w:pPr>
      <w:r w:rsidRPr="00890B9D">
        <w:t xml:space="preserve">If </w:t>
      </w:r>
      <w:r w:rsidR="0062797F" w:rsidRPr="00890B9D">
        <w:t xml:space="preserve">payer </w:t>
      </w:r>
      <w:r w:rsidRPr="00890B9D">
        <w:t>level data fails during ATO systems validation</w:t>
      </w:r>
      <w:r w:rsidR="003D26A3" w:rsidRPr="00890B9D">
        <w:t>,</w:t>
      </w:r>
      <w:r w:rsidRPr="00890B9D">
        <w:t xml:space="preserve"> the whole </w:t>
      </w:r>
      <w:r w:rsidR="0041619B">
        <w:t>p</w:t>
      </w:r>
      <w:r w:rsidR="0041619B" w:rsidRPr="00890B9D">
        <w:t xml:space="preserve">ay </w:t>
      </w:r>
      <w:r w:rsidR="0041619B">
        <w:t>e</w:t>
      </w:r>
      <w:r w:rsidR="0041619B" w:rsidRPr="00890B9D">
        <w:t xml:space="preserve">vent </w:t>
      </w:r>
      <w:r w:rsidRPr="00890B9D">
        <w:t>will be rejected.</w:t>
      </w:r>
    </w:p>
    <w:p w14:paraId="501B7E6E" w14:textId="77777777" w:rsidR="00614914" w:rsidRPr="00890B9D" w:rsidRDefault="00614914" w:rsidP="004E1335">
      <w:pPr>
        <w:pStyle w:val="ListNumber"/>
        <w:numPr>
          <w:ilvl w:val="0"/>
          <w:numId w:val="21"/>
        </w:numPr>
      </w:pPr>
      <w:r w:rsidRPr="00890B9D">
        <w:t xml:space="preserve">Where the whole </w:t>
      </w:r>
      <w:r w:rsidR="0041619B">
        <w:t>p</w:t>
      </w:r>
      <w:r w:rsidR="0041619B" w:rsidRPr="00890B9D">
        <w:t xml:space="preserve">ay </w:t>
      </w:r>
      <w:r w:rsidR="0041619B">
        <w:t>e</w:t>
      </w:r>
      <w:r w:rsidR="0041619B" w:rsidRPr="00890B9D">
        <w:t xml:space="preserve">vent </w:t>
      </w:r>
      <w:r w:rsidRPr="00890B9D">
        <w:t>is rejected</w:t>
      </w:r>
      <w:r w:rsidR="003D26A3" w:rsidRPr="00890B9D">
        <w:t>,</w:t>
      </w:r>
      <w:r w:rsidRPr="00890B9D">
        <w:t xml:space="preserve"> the </w:t>
      </w:r>
      <w:r w:rsidR="003D26A3" w:rsidRPr="00890B9D">
        <w:t xml:space="preserve">payer </w:t>
      </w:r>
      <w:r w:rsidRPr="00890B9D">
        <w:t xml:space="preserve">has not met their STP obligations (during the transition to </w:t>
      </w:r>
      <w:r w:rsidR="0041619B">
        <w:t>p</w:t>
      </w:r>
      <w:r w:rsidR="0041619B" w:rsidRPr="00890B9D">
        <w:t xml:space="preserve">ay </w:t>
      </w:r>
      <w:r w:rsidR="0041619B">
        <w:t>e</w:t>
      </w:r>
      <w:r w:rsidR="0041619B" w:rsidRPr="00890B9D">
        <w:t xml:space="preserve">vent </w:t>
      </w:r>
      <w:r w:rsidR="00AC108F" w:rsidRPr="00890B9D">
        <w:t xml:space="preserve">2020 services </w:t>
      </w:r>
      <w:r w:rsidRPr="00890B9D">
        <w:t xml:space="preserve">the ATO will work with </w:t>
      </w:r>
      <w:r w:rsidR="00AC108F" w:rsidRPr="00890B9D">
        <w:t xml:space="preserve">payers </w:t>
      </w:r>
      <w:r w:rsidRPr="00890B9D">
        <w:t>and their DSPs to address the causes of file rejections).</w:t>
      </w:r>
    </w:p>
    <w:p w14:paraId="49CE1D00" w14:textId="6C334CCE" w:rsidR="00614914" w:rsidRPr="00890B9D" w:rsidRDefault="00614914" w:rsidP="004E1335">
      <w:pPr>
        <w:pStyle w:val="ListNumber"/>
        <w:numPr>
          <w:ilvl w:val="0"/>
          <w:numId w:val="21"/>
        </w:numPr>
      </w:pPr>
      <w:r w:rsidRPr="00890B9D">
        <w:t>Steps will have to be performed to ensure alignment and accuracy of reported data (refer to section</w:t>
      </w:r>
      <w:r w:rsidR="004E45BA" w:rsidRPr="00890B9D">
        <w:t xml:space="preserve"> </w:t>
      </w:r>
      <w:r w:rsidR="00C57ED7" w:rsidRPr="00607E6D">
        <w:rPr>
          <w:rStyle w:val="SmartLink"/>
        </w:rPr>
        <w:fldChar w:fldCharType="begin"/>
      </w:r>
      <w:r w:rsidR="00C57ED7" w:rsidRPr="00607E6D">
        <w:rPr>
          <w:rStyle w:val="SmartLink"/>
        </w:rPr>
        <w:instrText xml:space="preserve"> REF _Ref33895400 \w \h </w:instrText>
      </w:r>
      <w:r w:rsidR="00C57ED7" w:rsidRPr="00607E6D">
        <w:rPr>
          <w:rStyle w:val="SmartLink"/>
        </w:rPr>
      </w:r>
      <w:r w:rsidR="00C57ED7" w:rsidRPr="00607E6D">
        <w:rPr>
          <w:rStyle w:val="SmartLink"/>
        </w:rPr>
        <w:fldChar w:fldCharType="separate"/>
      </w:r>
      <w:r w:rsidR="00C14FEC">
        <w:rPr>
          <w:rStyle w:val="SmartLink"/>
        </w:rPr>
        <w:t>4.7</w:t>
      </w:r>
      <w:r w:rsidR="00C57ED7" w:rsidRPr="00607E6D">
        <w:rPr>
          <w:rStyle w:val="SmartLink"/>
        </w:rPr>
        <w:fldChar w:fldCharType="end"/>
      </w:r>
      <w:r w:rsidR="004E45BA" w:rsidRPr="00607E6D">
        <w:rPr>
          <w:rStyle w:val="SmartLink"/>
        </w:rPr>
        <w:t xml:space="preserve"> </w:t>
      </w:r>
      <w:r w:rsidR="004E45BA" w:rsidRPr="00607E6D">
        <w:rPr>
          <w:rStyle w:val="SmartLink"/>
        </w:rPr>
        <w:fldChar w:fldCharType="begin" w:fldLock="1"/>
      </w:r>
      <w:r w:rsidR="004E45BA" w:rsidRPr="00607E6D">
        <w:rPr>
          <w:rStyle w:val="SmartLink"/>
        </w:rPr>
        <w:instrText xml:space="preserve"> REF _Ref33895400 \h </w:instrText>
      </w:r>
      <w:r w:rsidR="004E45BA" w:rsidRPr="00607E6D">
        <w:rPr>
          <w:rStyle w:val="SmartLink"/>
        </w:rPr>
      </w:r>
      <w:r w:rsidR="004E45BA" w:rsidRPr="00607E6D">
        <w:rPr>
          <w:rStyle w:val="SmartLink"/>
        </w:rPr>
        <w:fldChar w:fldCharType="separate"/>
      </w:r>
      <w:r w:rsidR="004E45BA" w:rsidRPr="00607E6D">
        <w:rPr>
          <w:rStyle w:val="SmartLink"/>
        </w:rPr>
        <w:t>Corrections Framework</w:t>
      </w:r>
      <w:r w:rsidR="004E45BA" w:rsidRPr="00607E6D">
        <w:rPr>
          <w:rStyle w:val="SmartLink"/>
        </w:rPr>
        <w:fldChar w:fldCharType="end"/>
      </w:r>
      <w:r w:rsidRPr="00890B9D">
        <w:t>).</w:t>
      </w:r>
    </w:p>
    <w:p w14:paraId="033B5714" w14:textId="77777777" w:rsidR="00614914" w:rsidRPr="00890B9D" w:rsidRDefault="00614914" w:rsidP="004E1335">
      <w:pPr>
        <w:pStyle w:val="ListNumber"/>
        <w:numPr>
          <w:ilvl w:val="0"/>
          <w:numId w:val="21"/>
        </w:numPr>
      </w:pPr>
      <w:r w:rsidRPr="00890B9D">
        <w:t>Meeting Single Touch Payroll obligations by addressing business response messages</w:t>
      </w:r>
      <w:r w:rsidR="00DE4444" w:rsidRPr="00890B9D">
        <w:t>.</w:t>
      </w:r>
    </w:p>
    <w:p w14:paraId="16885816" w14:textId="77777777" w:rsidR="00614914" w:rsidRPr="00890B9D" w:rsidRDefault="00614914" w:rsidP="004E1335">
      <w:pPr>
        <w:pStyle w:val="ListNumber"/>
        <w:numPr>
          <w:ilvl w:val="0"/>
          <w:numId w:val="21"/>
        </w:numPr>
      </w:pPr>
      <w:r w:rsidRPr="00890B9D">
        <w:t xml:space="preserve">Where the entire </w:t>
      </w:r>
      <w:r w:rsidR="0041619B">
        <w:t>p</w:t>
      </w:r>
      <w:r w:rsidR="0041619B" w:rsidRPr="00890B9D">
        <w:t xml:space="preserve">ay </w:t>
      </w:r>
      <w:r w:rsidR="0041619B">
        <w:t>e</w:t>
      </w:r>
      <w:r w:rsidR="0041619B" w:rsidRPr="00890B9D">
        <w:t xml:space="preserve">vent </w:t>
      </w:r>
      <w:r w:rsidRPr="00890B9D">
        <w:t xml:space="preserve">is rejected, </w:t>
      </w:r>
      <w:r w:rsidR="00DE4444" w:rsidRPr="00890B9D">
        <w:t xml:space="preserve">payers </w:t>
      </w:r>
      <w:r w:rsidRPr="00890B9D">
        <w:t xml:space="preserve">will do the following </w:t>
      </w:r>
      <w:proofErr w:type="gramStart"/>
      <w:r w:rsidRPr="00890B9D">
        <w:t>in order to</w:t>
      </w:r>
      <w:proofErr w:type="gramEnd"/>
      <w:r w:rsidRPr="00890B9D">
        <w:t xml:space="preserve"> meet their STP obligations:</w:t>
      </w:r>
    </w:p>
    <w:p w14:paraId="07A7F1DB" w14:textId="77777777" w:rsidR="00614914" w:rsidRPr="00C24540" w:rsidRDefault="00614914">
      <w:pPr>
        <w:pStyle w:val="ListNumber2"/>
      </w:pPr>
      <w:r w:rsidRPr="00C24540">
        <w:t>Read and understand the reason the submission was not processed.</w:t>
      </w:r>
    </w:p>
    <w:p w14:paraId="50F608F8" w14:textId="77777777" w:rsidR="00614914" w:rsidRPr="00C24540" w:rsidRDefault="00614914">
      <w:pPr>
        <w:pStyle w:val="ListNumber2"/>
      </w:pPr>
      <w:r w:rsidRPr="00C24540">
        <w:t>Follow the business rules as per section</w:t>
      </w:r>
      <w:r w:rsidR="00CE4ADE" w:rsidRPr="00C24540">
        <w:t xml:space="preserve"> </w:t>
      </w:r>
      <w:r w:rsidR="00CE4ADE" w:rsidRPr="00607E6D">
        <w:rPr>
          <w:rStyle w:val="SmartLink"/>
        </w:rPr>
        <w:fldChar w:fldCharType="begin" w:fldLock="1"/>
      </w:r>
      <w:r w:rsidR="00CE4ADE" w:rsidRPr="00607E6D">
        <w:rPr>
          <w:rStyle w:val="SmartLink"/>
        </w:rPr>
        <w:instrText xml:space="preserve"> REF _Ref33886333 \r \h </w:instrText>
      </w:r>
      <w:r w:rsidR="00DE4444" w:rsidRPr="00607E6D">
        <w:rPr>
          <w:rStyle w:val="SmartLink"/>
        </w:rPr>
        <w:instrText xml:space="preserve"> \* MERGEFORMAT </w:instrText>
      </w:r>
      <w:r w:rsidR="00CE4ADE" w:rsidRPr="00607E6D">
        <w:rPr>
          <w:rStyle w:val="SmartLink"/>
        </w:rPr>
      </w:r>
      <w:r w:rsidR="00CE4ADE" w:rsidRPr="00607E6D">
        <w:rPr>
          <w:rStyle w:val="SmartLink"/>
        </w:rPr>
        <w:fldChar w:fldCharType="separate"/>
      </w:r>
      <w:r w:rsidR="00CE4ADE" w:rsidRPr="00607E6D">
        <w:rPr>
          <w:rStyle w:val="SmartLink"/>
        </w:rPr>
        <w:t>5.11</w:t>
      </w:r>
      <w:r w:rsidR="00CE4ADE" w:rsidRPr="00607E6D">
        <w:rPr>
          <w:rStyle w:val="SmartLink"/>
        </w:rPr>
        <w:fldChar w:fldCharType="end"/>
      </w:r>
      <w:r w:rsidR="00CE4ADE" w:rsidRPr="00607E6D">
        <w:rPr>
          <w:rStyle w:val="SmartLink"/>
        </w:rPr>
        <w:t xml:space="preserve"> </w:t>
      </w:r>
      <w:r w:rsidR="00CE4ADE" w:rsidRPr="00607E6D">
        <w:rPr>
          <w:rStyle w:val="SmartLink"/>
        </w:rPr>
        <w:fldChar w:fldCharType="begin" w:fldLock="1"/>
      </w:r>
      <w:r w:rsidR="00CE4ADE" w:rsidRPr="00607E6D">
        <w:rPr>
          <w:rStyle w:val="SmartLink"/>
        </w:rPr>
        <w:instrText xml:space="preserve"> REF _Ref33886333 \h </w:instrText>
      </w:r>
      <w:r w:rsidR="00DE4444" w:rsidRPr="00607E6D">
        <w:rPr>
          <w:rStyle w:val="SmartLink"/>
        </w:rPr>
        <w:instrText xml:space="preserve"> \* MERGEFORMAT </w:instrText>
      </w:r>
      <w:r w:rsidR="00CE4ADE" w:rsidRPr="00607E6D">
        <w:rPr>
          <w:rStyle w:val="SmartLink"/>
        </w:rPr>
      </w:r>
      <w:r w:rsidR="00CE4ADE" w:rsidRPr="00607E6D">
        <w:rPr>
          <w:rStyle w:val="SmartLink"/>
        </w:rPr>
        <w:fldChar w:fldCharType="separate"/>
      </w:r>
      <w:r w:rsidR="00CE4ADE" w:rsidRPr="00607E6D">
        <w:rPr>
          <w:rStyle w:val="SmartLink"/>
        </w:rPr>
        <w:t>Corrections</w:t>
      </w:r>
      <w:r w:rsidR="00CE4ADE" w:rsidRPr="00607E6D">
        <w:rPr>
          <w:rStyle w:val="SmartLink"/>
        </w:rPr>
        <w:fldChar w:fldCharType="end"/>
      </w:r>
      <w:r w:rsidRPr="00C24540">
        <w:t>.</w:t>
      </w:r>
    </w:p>
    <w:p w14:paraId="09C2E498" w14:textId="06575815" w:rsidR="00614914" w:rsidRPr="00890B9D" w:rsidRDefault="00614914" w:rsidP="004E1335">
      <w:pPr>
        <w:pStyle w:val="ListNumber"/>
        <w:numPr>
          <w:ilvl w:val="0"/>
          <w:numId w:val="21"/>
        </w:numPr>
      </w:pPr>
      <w:r w:rsidRPr="00890B9D">
        <w:lastRenderedPageBreak/>
        <w:t xml:space="preserve">Subsequent submissions must include improved data. That is, the </w:t>
      </w:r>
      <w:r w:rsidR="00C14B7E" w:rsidRPr="00890B9D">
        <w:t xml:space="preserve">payer </w:t>
      </w:r>
      <w:r w:rsidRPr="00890B9D">
        <w:t xml:space="preserve">cannot simply send identical data (unless specifically advised </w:t>
      </w:r>
      <w:proofErr w:type="gramStart"/>
      <w:r w:rsidRPr="00890B9D">
        <w:t>to do</w:t>
      </w:r>
      <w:proofErr w:type="gramEnd"/>
      <w:r w:rsidRPr="00890B9D">
        <w:t xml:space="preserve"> so due to system errors)</w:t>
      </w:r>
      <w:r w:rsidR="005F6D6C">
        <w:t>.</w:t>
      </w:r>
    </w:p>
    <w:p w14:paraId="14C84E2C" w14:textId="77777777" w:rsidR="00614914" w:rsidRPr="00890B9D" w:rsidRDefault="00614914" w:rsidP="004E1335">
      <w:pPr>
        <w:pStyle w:val="ListNumber"/>
        <w:numPr>
          <w:ilvl w:val="0"/>
          <w:numId w:val="21"/>
        </w:numPr>
      </w:pPr>
      <w:r w:rsidRPr="00890B9D">
        <w:t xml:space="preserve">The </w:t>
      </w:r>
      <w:r w:rsidR="00C14B7E" w:rsidRPr="00890B9D">
        <w:t xml:space="preserve">payer </w:t>
      </w:r>
      <w:r w:rsidRPr="00890B9D">
        <w:t>should contact the ATO if there are ongoing submission issues.</w:t>
      </w:r>
    </w:p>
    <w:p w14:paraId="636BB53D" w14:textId="77777777" w:rsidR="00614914" w:rsidRPr="00890B9D" w:rsidRDefault="00614914" w:rsidP="000E6760">
      <w:pPr>
        <w:pStyle w:val="BodyText"/>
      </w:pPr>
      <w:r w:rsidRPr="00890B9D">
        <w:t xml:space="preserve">During the transition to </w:t>
      </w:r>
      <w:r w:rsidR="0041619B">
        <w:t>p</w:t>
      </w:r>
      <w:r w:rsidR="0041619B" w:rsidRPr="00890B9D">
        <w:t xml:space="preserve">ay </w:t>
      </w:r>
      <w:r w:rsidR="0041619B">
        <w:t>e</w:t>
      </w:r>
      <w:r w:rsidR="0041619B" w:rsidRPr="00890B9D">
        <w:t xml:space="preserve">vent </w:t>
      </w:r>
      <w:r w:rsidR="00C14B7E" w:rsidRPr="00890B9D">
        <w:t xml:space="preserve">2020 services, </w:t>
      </w:r>
      <w:r w:rsidRPr="00890B9D">
        <w:t xml:space="preserve">the ATO will work with </w:t>
      </w:r>
      <w:r w:rsidR="00C14B7E" w:rsidRPr="00890B9D">
        <w:t xml:space="preserve">payers </w:t>
      </w:r>
      <w:r w:rsidRPr="00890B9D">
        <w:t xml:space="preserve">and their DSPs, to address the causes of complete file rejections. In doing so, </w:t>
      </w:r>
      <w:r w:rsidR="00C14B7E" w:rsidRPr="00890B9D">
        <w:t xml:space="preserve">payers </w:t>
      </w:r>
      <w:r w:rsidRPr="00890B9D">
        <w:t xml:space="preserve">should be able to demonstrate their attempts to address fixes within reasonable timeframes. Further action may need to be pursued for </w:t>
      </w:r>
      <w:r w:rsidR="00C14B7E" w:rsidRPr="00890B9D">
        <w:t xml:space="preserve">payers </w:t>
      </w:r>
      <w:r w:rsidRPr="00890B9D">
        <w:t>who fail to do so over extended periods of time.</w:t>
      </w:r>
    </w:p>
    <w:p w14:paraId="3614DB66" w14:textId="03A08A36" w:rsidR="00614914" w:rsidRDefault="00614914">
      <w:pPr>
        <w:pStyle w:val="Cross-Reference"/>
      </w:pPr>
      <w:r w:rsidRPr="00890B9D">
        <w:t xml:space="preserve">For the messages that specifically apply to </w:t>
      </w:r>
      <w:r w:rsidR="00C57ED7">
        <w:t>STP</w:t>
      </w:r>
      <w:r w:rsidRPr="00890B9D">
        <w:t xml:space="preserve">, refer to </w:t>
      </w:r>
      <w:r w:rsidR="00726451">
        <w:t xml:space="preserve">the </w:t>
      </w:r>
      <w:hyperlink r:id="rId163" w:anchor="PAYEVNT" w:history="1">
        <w:r w:rsidR="00F332E9" w:rsidRPr="00E1130F">
          <w:rPr>
            <w:rStyle w:val="Hyperlink"/>
          </w:rPr>
          <w:t>SBR PAYEVNT.0</w:t>
        </w:r>
        <w:r w:rsidR="00532EE7" w:rsidRPr="00E1130F">
          <w:rPr>
            <w:rStyle w:val="Hyperlink"/>
          </w:rPr>
          <w:t>004.2020 Package</w:t>
        </w:r>
      </w:hyperlink>
      <w:r w:rsidR="0075060B">
        <w:rPr>
          <w:rStyle w:val="Hyperlink"/>
        </w:rPr>
        <w:t>.</w:t>
      </w:r>
    </w:p>
    <w:p w14:paraId="46F214C0" w14:textId="0233CF1A" w:rsidR="00DF1F28" w:rsidRDefault="008F6280" w:rsidP="008F6280">
      <w:pPr>
        <w:pStyle w:val="Heading1"/>
      </w:pPr>
      <w:bookmarkStart w:id="1574" w:name="_Toc238031988"/>
      <w:r>
        <w:lastRenderedPageBreak/>
        <w:t>Constraints and Known Issues</w:t>
      </w:r>
      <w:bookmarkEnd w:id="1574"/>
    </w:p>
    <w:p w14:paraId="189CD1D8" w14:textId="75DE6889" w:rsidR="008F6280" w:rsidRDefault="008F6280" w:rsidP="008F6280">
      <w:pPr>
        <w:pStyle w:val="Heading2"/>
      </w:pPr>
      <w:bookmarkStart w:id="1575" w:name="_Toc238031989"/>
      <w:r>
        <w:t>Constraints when using this Service</w:t>
      </w:r>
      <w:bookmarkEnd w:id="1575"/>
    </w:p>
    <w:p w14:paraId="705D3838" w14:textId="79C18DF5" w:rsidR="008F6280" w:rsidRDefault="008F6280" w:rsidP="000E6760">
      <w:pPr>
        <w:pStyle w:val="BodyText"/>
      </w:pPr>
      <w:r>
        <w:t>Not applicable.</w:t>
      </w:r>
    </w:p>
    <w:p w14:paraId="116FE199" w14:textId="1877E4F5" w:rsidR="008F6280" w:rsidRDefault="0049379B" w:rsidP="0049379B">
      <w:pPr>
        <w:pStyle w:val="Heading2"/>
      </w:pPr>
      <w:bookmarkStart w:id="1576" w:name="_Toc238031990"/>
      <w:r>
        <w:t>Usage Restrictions</w:t>
      </w:r>
      <w:bookmarkEnd w:id="1576"/>
    </w:p>
    <w:p w14:paraId="17B8C665" w14:textId="1FFFB633" w:rsidR="0049379B" w:rsidRDefault="0049379B" w:rsidP="000E6760">
      <w:pPr>
        <w:pStyle w:val="BodyText"/>
      </w:pPr>
      <w:r>
        <w:t xml:space="preserve">Digital service providers (DSPs) should be aware of the usage restrictions, which are described within the </w:t>
      </w:r>
      <w:r w:rsidR="00B83AD0" w:rsidRPr="007E7B7E">
        <w:t>Reasonable Use policy</w:t>
      </w:r>
      <w:r w:rsidR="003E045B">
        <w:t>.</w:t>
      </w:r>
      <w:r w:rsidR="00BF4503">
        <w:t xml:space="preserve"> The ATO actively mo</w:t>
      </w:r>
      <w:r w:rsidR="00B83AD0">
        <w:t>n</w:t>
      </w:r>
      <w:r w:rsidR="00BF4503">
        <w:t>itors the use of services and will notify DSPs that contravene this policy. Continued breaches may result in de-whitelisting.</w:t>
      </w:r>
    </w:p>
    <w:p w14:paraId="284F15AE" w14:textId="5E9A0D46" w:rsidR="00BF4503" w:rsidRDefault="71B84CC2" w:rsidP="000E6760">
      <w:pPr>
        <w:pStyle w:val="BodyText"/>
      </w:pPr>
      <w:r>
        <w:t xml:space="preserve">For more information, refer to the </w:t>
      </w:r>
      <w:hyperlink r:id="rId164" w:anchor="_General_Terms_1" w:history="1">
        <w:r w:rsidRPr="2F522519">
          <w:rPr>
            <w:rStyle w:val="Hyperlink"/>
          </w:rPr>
          <w:t>Reasonable Use policy</w:t>
        </w:r>
      </w:hyperlink>
      <w:r w:rsidR="00B83AD0">
        <w:t>.</w:t>
      </w:r>
    </w:p>
    <w:p w14:paraId="3664FE11" w14:textId="1EFA6AFE" w:rsidR="00871B42" w:rsidRDefault="00871B42" w:rsidP="007E7B7E">
      <w:pPr>
        <w:pStyle w:val="Heading2"/>
      </w:pPr>
      <w:bookmarkStart w:id="1577" w:name="_Toc238031991"/>
      <w:r>
        <w:t>Known Issues</w:t>
      </w:r>
      <w:bookmarkEnd w:id="1577"/>
    </w:p>
    <w:p w14:paraId="59EF1434" w14:textId="70AF52A3" w:rsidR="00871B42" w:rsidRPr="00605414" w:rsidRDefault="00871B42" w:rsidP="000E6760">
      <w:pPr>
        <w:pStyle w:val="BodyText"/>
      </w:pPr>
      <w:r>
        <w:t>Not applicable.</w:t>
      </w:r>
    </w:p>
    <w:p w14:paraId="5931A3A8" w14:textId="1379298F" w:rsidR="000A577F" w:rsidRPr="00890B9D" w:rsidRDefault="005C7E6A" w:rsidP="006F423E">
      <w:pPr>
        <w:pStyle w:val="Heading1"/>
      </w:pPr>
      <w:bookmarkStart w:id="1578" w:name="_Ref33285611"/>
      <w:bookmarkStart w:id="1579" w:name="_Ref33285616"/>
      <w:bookmarkStart w:id="1580" w:name="_Toc54861841"/>
      <w:bookmarkStart w:id="1581" w:name="_Toc238031992"/>
      <w:r w:rsidRPr="00890B9D">
        <w:lastRenderedPageBreak/>
        <w:t>References</w:t>
      </w:r>
      <w:bookmarkEnd w:id="1578"/>
      <w:bookmarkEnd w:id="1579"/>
      <w:bookmarkEnd w:id="1580"/>
      <w:bookmarkEnd w:id="1581"/>
    </w:p>
    <w:p w14:paraId="1E3E766C" w14:textId="0BB96C1A" w:rsidR="00E75B97" w:rsidRDefault="00E75B97" w:rsidP="007359C5">
      <w:pPr>
        <w:pStyle w:val="Heading2"/>
      </w:pPr>
      <w:bookmarkStart w:id="1582" w:name="_Version_Control"/>
      <w:bookmarkStart w:id="1583" w:name="_Ref57726368"/>
      <w:bookmarkStart w:id="1584" w:name="_Toc238031993"/>
      <w:bookmarkStart w:id="1585" w:name="_Toc54861842"/>
      <w:bookmarkEnd w:id="1582"/>
      <w:r>
        <w:t>Version Control</w:t>
      </w:r>
      <w:bookmarkEnd w:id="1583"/>
      <w:bookmarkEnd w:id="1584"/>
    </w:p>
    <w:p w14:paraId="6374E1A8" w14:textId="361EF46C" w:rsidR="00E75B97" w:rsidRDefault="00E75B97" w:rsidP="000E6760">
      <w:pPr>
        <w:pStyle w:val="BodyText"/>
      </w:pPr>
      <w:r>
        <w:t>This table identifies the changes to this version of the document from the prior version:</w:t>
      </w:r>
    </w:p>
    <w:p w14:paraId="1B1DA43B" w14:textId="302DC53A" w:rsidR="0040650A" w:rsidRDefault="0040650A" w:rsidP="00B829B8">
      <w:pPr>
        <w:pStyle w:val="Caption"/>
      </w:pPr>
      <w:bookmarkStart w:id="1586" w:name="_Toc57733158"/>
      <w:bookmarkStart w:id="1587" w:name="_Toc144116869"/>
      <w:bookmarkStart w:id="1588" w:name="_Toc238031855"/>
      <w:r>
        <w:t xml:space="preserve">Table </w:t>
      </w:r>
      <w:r>
        <w:fldChar w:fldCharType="begin"/>
      </w:r>
      <w:r>
        <w:instrText xml:space="preserve"> SEQ Table \* ARABIC </w:instrText>
      </w:r>
      <w:r>
        <w:fldChar w:fldCharType="separate"/>
      </w:r>
      <w:r w:rsidR="00C14FEC">
        <w:rPr>
          <w:noProof/>
        </w:rPr>
        <w:t>7</w:t>
      </w:r>
      <w:r>
        <w:fldChar w:fldCharType="end"/>
      </w:r>
      <w:r w:rsidR="00D4149E">
        <w:t xml:space="preserve">: </w:t>
      </w:r>
      <w:r>
        <w:t>Change History</w:t>
      </w:r>
      <w:bookmarkEnd w:id="1586"/>
      <w:bookmarkEnd w:id="1587"/>
      <w:bookmarkEnd w:id="1588"/>
    </w:p>
    <w:tbl>
      <w:tblPr>
        <w:tblStyle w:val="GridTable1Light1"/>
        <w:tblW w:w="9351" w:type="dxa"/>
        <w:tblLayout w:type="fixed"/>
        <w:tblLook w:val="04A0" w:firstRow="1" w:lastRow="0" w:firstColumn="1" w:lastColumn="0" w:noHBand="0" w:noVBand="1"/>
      </w:tblPr>
      <w:tblGrid>
        <w:gridCol w:w="1126"/>
        <w:gridCol w:w="3544"/>
        <w:gridCol w:w="4681"/>
      </w:tblGrid>
      <w:tr w:rsidR="008D3925" w14:paraId="65ACE630" w14:textId="77777777" w:rsidTr="00EF4FBC">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1126" w:type="dxa"/>
            <w:shd w:val="clear" w:color="auto" w:fill="CEDBE6" w:themeFill="background2"/>
          </w:tcPr>
          <w:p w14:paraId="0389F45C" w14:textId="77777777" w:rsidR="00644009" w:rsidRPr="00582BC0" w:rsidRDefault="00644009" w:rsidP="00B829B8">
            <w:pPr>
              <w:pStyle w:val="TableHeading"/>
              <w:rPr>
                <w:b/>
                <w:bCs/>
              </w:rPr>
            </w:pPr>
            <w:r w:rsidRPr="00582BC0">
              <w:rPr>
                <w:b/>
                <w:bCs/>
              </w:rPr>
              <w:t xml:space="preserve">Version </w:t>
            </w:r>
          </w:p>
        </w:tc>
        <w:tc>
          <w:tcPr>
            <w:tcW w:w="3544" w:type="dxa"/>
            <w:shd w:val="clear" w:color="auto" w:fill="CEDBE6" w:themeFill="background2"/>
          </w:tcPr>
          <w:p w14:paraId="5E70156F" w14:textId="77777777" w:rsidR="00644009" w:rsidRPr="00582BC0" w:rsidRDefault="00644009" w:rsidP="00B829B8">
            <w:pPr>
              <w:pStyle w:val="TableHeading"/>
              <w:cnfStyle w:val="100000000000" w:firstRow="1" w:lastRow="0" w:firstColumn="0" w:lastColumn="0" w:oddVBand="0" w:evenVBand="0" w:oddHBand="0" w:evenHBand="0" w:firstRowFirstColumn="0" w:firstRowLastColumn="0" w:lastRowFirstColumn="0" w:lastRowLastColumn="0"/>
              <w:rPr>
                <w:b/>
                <w:bCs/>
              </w:rPr>
            </w:pPr>
            <w:r w:rsidRPr="00582BC0">
              <w:rPr>
                <w:b/>
                <w:bCs/>
              </w:rPr>
              <w:t>Section</w:t>
            </w:r>
          </w:p>
        </w:tc>
        <w:tc>
          <w:tcPr>
            <w:tcW w:w="4681" w:type="dxa"/>
            <w:shd w:val="clear" w:color="auto" w:fill="CEDBE6" w:themeFill="background2"/>
          </w:tcPr>
          <w:p w14:paraId="0CF31D04" w14:textId="77777777" w:rsidR="00644009" w:rsidRPr="00582BC0" w:rsidRDefault="00644009" w:rsidP="00B829B8">
            <w:pPr>
              <w:pStyle w:val="TableHeading"/>
              <w:cnfStyle w:val="100000000000" w:firstRow="1" w:lastRow="0" w:firstColumn="0" w:lastColumn="0" w:oddVBand="0" w:evenVBand="0" w:oddHBand="0" w:evenHBand="0" w:firstRowFirstColumn="0" w:firstRowLastColumn="0" w:lastRowFirstColumn="0" w:lastRowLastColumn="0"/>
              <w:rPr>
                <w:b/>
                <w:bCs/>
              </w:rPr>
            </w:pPr>
            <w:r w:rsidRPr="00582BC0">
              <w:rPr>
                <w:b/>
                <w:bCs/>
              </w:rPr>
              <w:t>Changes</w:t>
            </w:r>
          </w:p>
        </w:tc>
      </w:tr>
      <w:tr w:rsidR="006F40A3" w14:paraId="0ACF4886"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E662BF6" w14:textId="5F7FE4DA" w:rsidR="006F40A3" w:rsidRPr="00BC1204" w:rsidRDefault="006F40A3" w:rsidP="00B829B8">
            <w:pPr>
              <w:pStyle w:val="TableText2"/>
            </w:pPr>
            <w:r>
              <w:t>1.7</w:t>
            </w:r>
          </w:p>
        </w:tc>
        <w:tc>
          <w:tcPr>
            <w:tcW w:w="3544" w:type="dxa"/>
          </w:tcPr>
          <w:p w14:paraId="10B15C5B" w14:textId="7BBE7112" w:rsidR="006F40A3" w:rsidRDefault="00B97141" w:rsidP="00E84B11">
            <w:pPr>
              <w:pStyle w:val="TableText2"/>
              <w:cnfStyle w:val="000000000000" w:firstRow="0" w:lastRow="0" w:firstColumn="0" w:lastColumn="0" w:oddVBand="0" w:evenVBand="0" w:oddHBand="0" w:evenHBand="0" w:firstRowFirstColumn="0" w:firstRowLastColumn="0" w:lastRowFirstColumn="0" w:lastRowLastColumn="0"/>
            </w:pPr>
            <w:r w:rsidRPr="00E84B11">
              <w:rPr>
                <w:rStyle w:val="SmartLink"/>
              </w:rPr>
              <w:fldChar w:fldCharType="begin"/>
            </w:r>
            <w:r w:rsidRPr="00E84B11">
              <w:rPr>
                <w:rStyle w:val="SmartLink"/>
              </w:rPr>
              <w:instrText xml:space="preserve"> REF _Ref33892298 \r \h </w:instrText>
            </w:r>
            <w:r w:rsidR="004C5798">
              <w:rPr>
                <w:rStyle w:val="SmartLink"/>
              </w:rPr>
              <w:instrText xml:space="preserve"> \* MERGEFORMAT </w:instrText>
            </w:r>
            <w:r w:rsidRPr="00E84B11">
              <w:rPr>
                <w:rStyle w:val="SmartLink"/>
              </w:rPr>
            </w:r>
            <w:r w:rsidRPr="00E84B11">
              <w:rPr>
                <w:rStyle w:val="SmartLink"/>
              </w:rPr>
              <w:fldChar w:fldCharType="separate"/>
            </w:r>
            <w:r w:rsidR="00C14FEC">
              <w:rPr>
                <w:rStyle w:val="SmartLink"/>
              </w:rPr>
              <w:t>4.8.9</w:t>
            </w:r>
            <w:r w:rsidRPr="00E84B11">
              <w:rPr>
                <w:rStyle w:val="SmartLink"/>
              </w:rPr>
              <w:fldChar w:fldCharType="end"/>
            </w:r>
            <w:r w:rsidR="00CE7829" w:rsidRPr="00E84B11">
              <w:rPr>
                <w:rStyle w:val="SmartLink"/>
              </w:rPr>
              <w:t xml:space="preserve"> </w:t>
            </w:r>
            <w:r w:rsidRPr="00E84B11">
              <w:rPr>
                <w:rStyle w:val="SmartLink"/>
              </w:rPr>
              <w:fldChar w:fldCharType="begin"/>
            </w:r>
            <w:r w:rsidRPr="00E84B11">
              <w:rPr>
                <w:rStyle w:val="SmartLink"/>
              </w:rPr>
              <w:instrText xml:space="preserve"> REF _Ref33892298 \h </w:instrText>
            </w:r>
            <w:r w:rsidR="004C5798">
              <w:rPr>
                <w:rStyle w:val="SmartLink"/>
              </w:rPr>
              <w:instrText xml:space="preserve"> \* MERGEFORMAT </w:instrText>
            </w:r>
            <w:r w:rsidRPr="00E84B11">
              <w:rPr>
                <w:rStyle w:val="SmartLink"/>
              </w:rPr>
            </w:r>
            <w:r w:rsidRPr="00E84B11">
              <w:rPr>
                <w:rStyle w:val="SmartLink"/>
              </w:rPr>
              <w:fldChar w:fldCharType="separate"/>
            </w:r>
            <w:r w:rsidR="00C14FEC" w:rsidRPr="00C14FEC">
              <w:rPr>
                <w:rStyle w:val="SmartLink"/>
              </w:rPr>
              <w:t>Allowance Items</w:t>
            </w:r>
            <w:r w:rsidRPr="00E84B11">
              <w:rPr>
                <w:rStyle w:val="SmartLink"/>
              </w:rPr>
              <w:fldChar w:fldCharType="end"/>
            </w:r>
          </w:p>
        </w:tc>
        <w:tc>
          <w:tcPr>
            <w:tcW w:w="4681" w:type="dxa"/>
          </w:tcPr>
          <w:p w14:paraId="7F30B651" w14:textId="00612149" w:rsidR="006F40A3" w:rsidRPr="00BC1204" w:rsidRDefault="00B50E4C"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Pr>
                <w:rFonts w:ascii="Arial" w:eastAsia="Aptos Narrow" w:hAnsi="Arial" w:cs="Arial"/>
                <w:sz w:val="20"/>
              </w:rPr>
              <w:t>Updated wording to AD (Award Transport Payments</w:t>
            </w:r>
            <w:r w:rsidR="00A1293D">
              <w:rPr>
                <w:rFonts w:ascii="Arial" w:eastAsia="Aptos Narrow" w:hAnsi="Arial" w:cs="Arial"/>
                <w:sz w:val="20"/>
              </w:rPr>
              <w:t>)</w:t>
            </w:r>
          </w:p>
        </w:tc>
      </w:tr>
      <w:tr w:rsidR="00B33B0A" w14:paraId="31869B0C"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359DEA5" w14:textId="10BAB411" w:rsidR="00B33B0A" w:rsidRDefault="00B33B0A" w:rsidP="00B829B8">
            <w:pPr>
              <w:pStyle w:val="TableText2"/>
            </w:pPr>
            <w:r>
              <w:t>1.7</w:t>
            </w:r>
          </w:p>
        </w:tc>
        <w:tc>
          <w:tcPr>
            <w:tcW w:w="3544" w:type="dxa"/>
          </w:tcPr>
          <w:p w14:paraId="39BF3B0E" w14:textId="3FF83949" w:rsidR="00B33B0A" w:rsidRPr="00E84B11" w:rsidRDefault="008402FF" w:rsidP="00E84B11">
            <w:pPr>
              <w:pStyle w:val="TableText2"/>
              <w:cnfStyle w:val="000000000000" w:firstRow="0" w:lastRow="0" w:firstColumn="0" w:lastColumn="0" w:oddVBand="0" w:evenVBand="0" w:oddHBand="0" w:evenHBand="0" w:firstRowFirstColumn="0" w:firstRowLastColumn="0" w:lastRowFirstColumn="0" w:lastRowLastColumn="0"/>
              <w:rPr>
                <w:rStyle w:val="SmartLink"/>
              </w:rPr>
            </w:pPr>
            <w:r>
              <w:rPr>
                <w:rStyle w:val="SmartLink"/>
              </w:rPr>
              <w:fldChar w:fldCharType="begin"/>
            </w:r>
            <w:r>
              <w:rPr>
                <w:rStyle w:val="SmartLink"/>
              </w:rPr>
              <w:instrText xml:space="preserve"> REF _Ref33886856 \r \h  \* MERGEFORMAT </w:instrText>
            </w:r>
            <w:r>
              <w:rPr>
                <w:rStyle w:val="SmartLink"/>
              </w:rPr>
            </w:r>
            <w:r>
              <w:rPr>
                <w:rStyle w:val="SmartLink"/>
              </w:rPr>
              <w:fldChar w:fldCharType="separate"/>
            </w:r>
            <w:r>
              <w:rPr>
                <w:rStyle w:val="SmartLink"/>
              </w:rPr>
              <w:t>5.9.12</w:t>
            </w:r>
            <w:r>
              <w:rPr>
                <w:rStyle w:val="SmartLink"/>
              </w:rPr>
              <w:fldChar w:fldCharType="end"/>
            </w:r>
            <w:r>
              <w:rPr>
                <w:rStyle w:val="SmartLink"/>
              </w:rPr>
              <w:t xml:space="preserve"> </w:t>
            </w:r>
            <w:r>
              <w:rPr>
                <w:rStyle w:val="SmartLink"/>
              </w:rPr>
              <w:fldChar w:fldCharType="begin"/>
            </w:r>
            <w:r>
              <w:rPr>
                <w:rStyle w:val="SmartLink"/>
              </w:rPr>
              <w:instrText xml:space="preserve"> REF _Ref33886856 \h  \* MERGEFORMAT </w:instrText>
            </w:r>
            <w:r>
              <w:rPr>
                <w:rStyle w:val="SmartLink"/>
              </w:rPr>
            </w:r>
            <w:r>
              <w:rPr>
                <w:rStyle w:val="SmartLink"/>
              </w:rPr>
              <w:fldChar w:fldCharType="separate"/>
            </w:r>
            <w:r w:rsidRPr="0034796D">
              <w:rPr>
                <w:rStyle w:val="SmartLink"/>
              </w:rPr>
              <w:t>Lump Sums</w:t>
            </w:r>
            <w:r>
              <w:rPr>
                <w:rStyle w:val="SmartLink"/>
              </w:rPr>
              <w:fldChar w:fldCharType="end"/>
            </w:r>
            <w:r w:rsidR="00B33B0A">
              <w:rPr>
                <w:rStyle w:val="SmartLink"/>
              </w:rPr>
              <w:t xml:space="preserve"> </w:t>
            </w:r>
          </w:p>
        </w:tc>
        <w:tc>
          <w:tcPr>
            <w:tcW w:w="4681" w:type="dxa"/>
          </w:tcPr>
          <w:p w14:paraId="78495D20" w14:textId="760AA58A" w:rsidR="00B33B0A" w:rsidRDefault="00B33B0A"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Pr>
                <w:rFonts w:ascii="Arial" w:eastAsia="Aptos Narrow" w:hAnsi="Arial" w:cs="Arial"/>
                <w:sz w:val="20"/>
              </w:rPr>
              <w:t>Wording updated for Lump Sum E payments beyond 10years</w:t>
            </w:r>
          </w:p>
        </w:tc>
      </w:tr>
      <w:tr w:rsidR="00697422" w14:paraId="132047FC"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A395C35" w14:textId="66BAAB02" w:rsidR="00697422" w:rsidRDefault="00697422" w:rsidP="00B829B8">
            <w:pPr>
              <w:pStyle w:val="TableText2"/>
            </w:pPr>
            <w:r>
              <w:t>1.7</w:t>
            </w:r>
          </w:p>
        </w:tc>
        <w:tc>
          <w:tcPr>
            <w:tcW w:w="3544" w:type="dxa"/>
          </w:tcPr>
          <w:p w14:paraId="75931812" w14:textId="1745067A" w:rsidR="00697422" w:rsidRDefault="0080003D" w:rsidP="00E84B11">
            <w:pPr>
              <w:pStyle w:val="TableText2"/>
              <w:cnfStyle w:val="000000000000" w:firstRow="0" w:lastRow="0" w:firstColumn="0" w:lastColumn="0" w:oddVBand="0" w:evenVBand="0" w:oddHBand="0" w:evenHBand="0" w:firstRowFirstColumn="0" w:firstRowLastColumn="0" w:lastRowFirstColumn="0" w:lastRowLastColumn="0"/>
            </w:pPr>
            <w:r w:rsidRPr="00E84B11">
              <w:rPr>
                <w:rStyle w:val="SmartLink"/>
              </w:rPr>
              <w:fldChar w:fldCharType="begin"/>
            </w:r>
            <w:r w:rsidRPr="00E84B11">
              <w:rPr>
                <w:rStyle w:val="SmartLink"/>
              </w:rPr>
              <w:instrText xml:space="preserve"> REF _Ref237446790 \r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Pr>
                <w:rStyle w:val="SmartLink"/>
              </w:rPr>
              <w:t>6.4.1</w:t>
            </w:r>
            <w:r w:rsidRPr="00E84B11">
              <w:rPr>
                <w:rStyle w:val="SmartLink"/>
              </w:rPr>
              <w:fldChar w:fldCharType="end"/>
            </w:r>
            <w:r w:rsidRPr="00E84B11">
              <w:rPr>
                <w:rStyle w:val="SmartLink"/>
              </w:rPr>
              <w:t xml:space="preserve"> </w:t>
            </w:r>
            <w:r w:rsidRPr="00E84B11">
              <w:rPr>
                <w:rStyle w:val="SmartLink"/>
              </w:rPr>
              <w:fldChar w:fldCharType="begin"/>
            </w:r>
            <w:r w:rsidRPr="00E84B11">
              <w:rPr>
                <w:rStyle w:val="SmartLink"/>
              </w:rPr>
              <w:instrText xml:space="preserve"> REF _Ref237446790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sidRPr="00C14FEC">
              <w:rPr>
                <w:rStyle w:val="SmartLink"/>
              </w:rPr>
              <w:t>Qualifying Earnings Day</w:t>
            </w:r>
            <w:r w:rsidRPr="00E84B11">
              <w:rPr>
                <w:rStyle w:val="SmartLink"/>
              </w:rPr>
              <w:fldChar w:fldCharType="end"/>
            </w:r>
          </w:p>
        </w:tc>
        <w:tc>
          <w:tcPr>
            <w:tcW w:w="4681" w:type="dxa"/>
          </w:tcPr>
          <w:p w14:paraId="270F5AEF" w14:textId="08BE765F" w:rsidR="00697422" w:rsidRDefault="00697422"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Pr>
                <w:rFonts w:ascii="Arial" w:eastAsia="Aptos Narrow" w:hAnsi="Arial" w:cs="Arial"/>
                <w:sz w:val="20"/>
              </w:rPr>
              <w:t>Updated wording</w:t>
            </w:r>
          </w:p>
        </w:tc>
      </w:tr>
      <w:tr w:rsidR="00697422" w14:paraId="0A8CDC0B"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859BE04" w14:textId="5595FAB8" w:rsidR="00697422" w:rsidRDefault="00697422" w:rsidP="00B829B8">
            <w:pPr>
              <w:pStyle w:val="TableText2"/>
            </w:pPr>
            <w:r>
              <w:t>1.7</w:t>
            </w:r>
          </w:p>
        </w:tc>
        <w:tc>
          <w:tcPr>
            <w:tcW w:w="3544" w:type="dxa"/>
          </w:tcPr>
          <w:p w14:paraId="05DB9325" w14:textId="69145622" w:rsidR="00697422" w:rsidRDefault="0080003D" w:rsidP="00E84B11">
            <w:pPr>
              <w:pStyle w:val="TableText2"/>
              <w:cnfStyle w:val="000000000000" w:firstRow="0" w:lastRow="0" w:firstColumn="0" w:lastColumn="0" w:oddVBand="0" w:evenVBand="0" w:oddHBand="0" w:evenHBand="0" w:firstRowFirstColumn="0" w:firstRowLastColumn="0" w:lastRowFirstColumn="0" w:lastRowLastColumn="0"/>
            </w:pPr>
            <w:r w:rsidRPr="00E84B11">
              <w:rPr>
                <w:rStyle w:val="SmartLink"/>
              </w:rPr>
              <w:fldChar w:fldCharType="begin"/>
            </w:r>
            <w:r w:rsidRPr="00E84B11">
              <w:rPr>
                <w:rStyle w:val="SmartLink"/>
              </w:rPr>
              <w:instrText xml:space="preserve"> REF _Ref237446832 \r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Pr>
                <w:rStyle w:val="SmartLink"/>
              </w:rPr>
              <w:t>6.5</w:t>
            </w:r>
            <w:r w:rsidRPr="00E84B11">
              <w:rPr>
                <w:rStyle w:val="SmartLink"/>
              </w:rPr>
              <w:fldChar w:fldCharType="end"/>
            </w:r>
            <w:r w:rsidRPr="00E84B11">
              <w:rPr>
                <w:rStyle w:val="SmartLink"/>
              </w:rPr>
              <w:t xml:space="preserve"> </w:t>
            </w:r>
            <w:r w:rsidRPr="00E84B11">
              <w:rPr>
                <w:rStyle w:val="SmartLink"/>
              </w:rPr>
              <w:fldChar w:fldCharType="begin"/>
            </w:r>
            <w:r w:rsidRPr="00E84B11">
              <w:rPr>
                <w:rStyle w:val="SmartLink"/>
              </w:rPr>
              <w:instrText xml:space="preserve"> REF _Ref237446832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sidRPr="00C14FEC">
              <w:rPr>
                <w:rStyle w:val="SmartLink"/>
              </w:rPr>
              <w:t>Transition away from award transport payments</w:t>
            </w:r>
            <w:r w:rsidRPr="00E84B11">
              <w:rPr>
                <w:rStyle w:val="SmartLink"/>
              </w:rPr>
              <w:fldChar w:fldCharType="end"/>
            </w:r>
          </w:p>
        </w:tc>
        <w:tc>
          <w:tcPr>
            <w:tcW w:w="4681" w:type="dxa"/>
          </w:tcPr>
          <w:p w14:paraId="53A8B74D" w14:textId="2A290044" w:rsidR="00697422" w:rsidRDefault="00697422"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697422">
              <w:rPr>
                <w:rFonts w:ascii="Arial" w:eastAsia="Aptos Narrow" w:hAnsi="Arial" w:cs="Arial"/>
                <w:sz w:val="20"/>
              </w:rPr>
              <w:t>New section inserted</w:t>
            </w:r>
          </w:p>
        </w:tc>
      </w:tr>
      <w:tr w:rsidR="00697422" w14:paraId="7C5582E6"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B7F0A8E" w14:textId="113D6FA1" w:rsidR="00697422" w:rsidRDefault="00697422" w:rsidP="00B829B8">
            <w:pPr>
              <w:pStyle w:val="TableText2"/>
            </w:pPr>
            <w:r>
              <w:t>1.7</w:t>
            </w:r>
          </w:p>
        </w:tc>
        <w:tc>
          <w:tcPr>
            <w:tcW w:w="3544" w:type="dxa"/>
          </w:tcPr>
          <w:p w14:paraId="23C4A887" w14:textId="25075C16" w:rsidR="00697422" w:rsidRDefault="0080003D" w:rsidP="00E84B11">
            <w:pPr>
              <w:pStyle w:val="TableText2"/>
              <w:cnfStyle w:val="000000000000" w:firstRow="0" w:lastRow="0" w:firstColumn="0" w:lastColumn="0" w:oddVBand="0" w:evenVBand="0" w:oddHBand="0" w:evenHBand="0" w:firstRowFirstColumn="0" w:firstRowLastColumn="0" w:lastRowFirstColumn="0" w:lastRowLastColumn="0"/>
            </w:pPr>
            <w:r w:rsidRPr="00E84B11">
              <w:rPr>
                <w:rStyle w:val="SmartLink"/>
              </w:rPr>
              <w:fldChar w:fldCharType="begin"/>
            </w:r>
            <w:r w:rsidRPr="00E84B11">
              <w:rPr>
                <w:rStyle w:val="SmartLink"/>
              </w:rPr>
              <w:instrText xml:space="preserve"> REF _Ref237446888 \r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Pr>
                <w:rStyle w:val="SmartLink"/>
              </w:rPr>
              <w:t>6.5.1</w:t>
            </w:r>
            <w:r w:rsidRPr="00E84B11">
              <w:rPr>
                <w:rStyle w:val="SmartLink"/>
              </w:rPr>
              <w:fldChar w:fldCharType="end"/>
            </w:r>
            <w:r w:rsidRPr="00E84B11">
              <w:rPr>
                <w:rStyle w:val="SmartLink"/>
              </w:rPr>
              <w:t xml:space="preserve"> </w:t>
            </w:r>
            <w:r w:rsidRPr="00E84B11">
              <w:rPr>
                <w:rStyle w:val="SmartLink"/>
              </w:rPr>
              <w:fldChar w:fldCharType="begin"/>
            </w:r>
            <w:r w:rsidRPr="00E84B11">
              <w:rPr>
                <w:rStyle w:val="SmartLink"/>
              </w:rPr>
              <w:instrText xml:space="preserve"> REF _Ref237446888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sidRPr="00C14FEC">
              <w:rPr>
                <w:rStyle w:val="SmartLink"/>
              </w:rPr>
              <w:t>Transitioning YTD award transport payment values during the 2026/2027 financial year</w:t>
            </w:r>
            <w:r w:rsidRPr="00E84B11">
              <w:rPr>
                <w:rStyle w:val="SmartLink"/>
              </w:rPr>
              <w:fldChar w:fldCharType="end"/>
            </w:r>
          </w:p>
        </w:tc>
        <w:tc>
          <w:tcPr>
            <w:tcW w:w="4681" w:type="dxa"/>
          </w:tcPr>
          <w:p w14:paraId="4A821B13" w14:textId="0DF5864D" w:rsidR="00697422" w:rsidRPr="00697422" w:rsidRDefault="00697422"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697422">
              <w:rPr>
                <w:rFonts w:ascii="Arial" w:eastAsia="Aptos Narrow" w:hAnsi="Arial" w:cs="Arial"/>
                <w:sz w:val="20"/>
              </w:rPr>
              <w:t>New section inserted</w:t>
            </w:r>
          </w:p>
        </w:tc>
      </w:tr>
      <w:tr w:rsidR="00697422" w14:paraId="485DAAF4"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3D11EE13" w14:textId="4244135E" w:rsidR="00697422" w:rsidRDefault="00697422" w:rsidP="00B829B8">
            <w:pPr>
              <w:pStyle w:val="TableText2"/>
            </w:pPr>
            <w:r>
              <w:t>1.7</w:t>
            </w:r>
          </w:p>
        </w:tc>
        <w:tc>
          <w:tcPr>
            <w:tcW w:w="3544" w:type="dxa"/>
          </w:tcPr>
          <w:p w14:paraId="73E72C56" w14:textId="424809BD" w:rsidR="00697422" w:rsidRDefault="0080003D" w:rsidP="00E84B11">
            <w:pPr>
              <w:pStyle w:val="TableText2"/>
              <w:cnfStyle w:val="000000000000" w:firstRow="0" w:lastRow="0" w:firstColumn="0" w:lastColumn="0" w:oddVBand="0" w:evenVBand="0" w:oddHBand="0" w:evenHBand="0" w:firstRowFirstColumn="0" w:firstRowLastColumn="0" w:lastRowFirstColumn="0" w:lastRowLastColumn="0"/>
            </w:pPr>
            <w:r w:rsidRPr="00E84B11">
              <w:rPr>
                <w:rStyle w:val="SmartLink"/>
              </w:rPr>
              <w:fldChar w:fldCharType="begin"/>
            </w:r>
            <w:r w:rsidRPr="00E84B11">
              <w:rPr>
                <w:rStyle w:val="SmartLink"/>
              </w:rPr>
              <w:instrText xml:space="preserve"> REF _Ref237446929 \r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Pr>
                <w:rStyle w:val="SmartLink"/>
              </w:rPr>
              <w:t>6.5.1.1</w:t>
            </w:r>
            <w:r w:rsidRPr="00E84B11">
              <w:rPr>
                <w:rStyle w:val="SmartLink"/>
              </w:rPr>
              <w:fldChar w:fldCharType="end"/>
            </w:r>
            <w:r w:rsidRPr="00E84B11">
              <w:rPr>
                <w:rStyle w:val="SmartLink"/>
              </w:rPr>
              <w:t xml:space="preserve"> </w:t>
            </w:r>
            <w:r w:rsidRPr="00E84B11">
              <w:rPr>
                <w:rStyle w:val="SmartLink"/>
              </w:rPr>
              <w:fldChar w:fldCharType="begin"/>
            </w:r>
            <w:r w:rsidRPr="00E84B11">
              <w:rPr>
                <w:rStyle w:val="SmartLink"/>
              </w:rPr>
              <w:instrText xml:space="preserve"> REF _Ref237446929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sidRPr="00C14FEC">
              <w:rPr>
                <w:rStyle w:val="SmartLink"/>
              </w:rPr>
              <w:t>Zeroing out method</w:t>
            </w:r>
            <w:r w:rsidRPr="00E84B11">
              <w:rPr>
                <w:rStyle w:val="SmartLink"/>
              </w:rPr>
              <w:fldChar w:fldCharType="end"/>
            </w:r>
          </w:p>
        </w:tc>
        <w:tc>
          <w:tcPr>
            <w:tcW w:w="4681" w:type="dxa"/>
          </w:tcPr>
          <w:p w14:paraId="069CCC7E" w14:textId="293CFF44" w:rsidR="00697422" w:rsidRPr="00697422" w:rsidRDefault="00697422"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697422">
              <w:rPr>
                <w:rFonts w:ascii="Arial" w:eastAsia="Aptos Narrow" w:hAnsi="Arial" w:cs="Arial"/>
                <w:sz w:val="20"/>
              </w:rPr>
              <w:t>New section inserted</w:t>
            </w:r>
          </w:p>
        </w:tc>
      </w:tr>
      <w:tr w:rsidR="00697422" w14:paraId="7ABF3B28"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4801DB8" w14:textId="41D6394E" w:rsidR="00697422" w:rsidRDefault="00697422" w:rsidP="00B829B8">
            <w:pPr>
              <w:pStyle w:val="TableText2"/>
            </w:pPr>
            <w:r>
              <w:t>1.7</w:t>
            </w:r>
          </w:p>
        </w:tc>
        <w:tc>
          <w:tcPr>
            <w:tcW w:w="3544" w:type="dxa"/>
          </w:tcPr>
          <w:p w14:paraId="52010844" w14:textId="3DF1B181" w:rsidR="00697422" w:rsidRDefault="0080003D" w:rsidP="00E84B11">
            <w:pPr>
              <w:pStyle w:val="TableText2"/>
              <w:cnfStyle w:val="000000000000" w:firstRow="0" w:lastRow="0" w:firstColumn="0" w:lastColumn="0" w:oddVBand="0" w:evenVBand="0" w:oddHBand="0" w:evenHBand="0" w:firstRowFirstColumn="0" w:firstRowLastColumn="0" w:lastRowFirstColumn="0" w:lastRowLastColumn="0"/>
            </w:pPr>
            <w:r w:rsidRPr="00E84B11">
              <w:rPr>
                <w:rStyle w:val="SmartLink"/>
              </w:rPr>
              <w:fldChar w:fldCharType="begin"/>
            </w:r>
            <w:r w:rsidRPr="00E84B11">
              <w:rPr>
                <w:rStyle w:val="SmartLink"/>
              </w:rPr>
              <w:instrText xml:space="preserve"> REF _Ref237446960 \r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Pr>
                <w:rStyle w:val="SmartLink"/>
              </w:rPr>
              <w:t>6.5.1.2</w:t>
            </w:r>
            <w:r w:rsidRPr="00E84B11">
              <w:rPr>
                <w:rStyle w:val="SmartLink"/>
              </w:rPr>
              <w:fldChar w:fldCharType="end"/>
            </w:r>
            <w:r w:rsidRPr="00E84B11">
              <w:rPr>
                <w:rStyle w:val="SmartLink"/>
              </w:rPr>
              <w:t xml:space="preserve"> </w:t>
            </w:r>
            <w:r w:rsidRPr="00E84B11">
              <w:rPr>
                <w:rStyle w:val="SmartLink"/>
              </w:rPr>
              <w:fldChar w:fldCharType="begin"/>
            </w:r>
            <w:r w:rsidRPr="00E84B11">
              <w:rPr>
                <w:rStyle w:val="SmartLink"/>
              </w:rPr>
              <w:instrText xml:space="preserve"> REF _Ref237446960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sidRPr="00C14FEC">
              <w:rPr>
                <w:rStyle w:val="SmartLink"/>
              </w:rPr>
              <w:t>Cutover method</w:t>
            </w:r>
            <w:r w:rsidRPr="00E84B11">
              <w:rPr>
                <w:rStyle w:val="SmartLink"/>
              </w:rPr>
              <w:fldChar w:fldCharType="end"/>
            </w:r>
          </w:p>
        </w:tc>
        <w:tc>
          <w:tcPr>
            <w:tcW w:w="4681" w:type="dxa"/>
          </w:tcPr>
          <w:p w14:paraId="0CA6EC2D" w14:textId="019C4588" w:rsidR="00697422" w:rsidRPr="00697422" w:rsidRDefault="00697422"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697422">
              <w:rPr>
                <w:rFonts w:ascii="Arial" w:eastAsia="Aptos Narrow" w:hAnsi="Arial" w:cs="Arial"/>
                <w:sz w:val="20"/>
              </w:rPr>
              <w:t>New section inserted</w:t>
            </w:r>
          </w:p>
        </w:tc>
      </w:tr>
      <w:tr w:rsidR="00697422" w14:paraId="1394A5E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E390D29" w14:textId="4C80906A" w:rsidR="00697422" w:rsidRDefault="00697422" w:rsidP="00B829B8">
            <w:pPr>
              <w:pStyle w:val="TableText2"/>
            </w:pPr>
            <w:r>
              <w:t>1.7</w:t>
            </w:r>
          </w:p>
        </w:tc>
        <w:tc>
          <w:tcPr>
            <w:tcW w:w="3544" w:type="dxa"/>
          </w:tcPr>
          <w:p w14:paraId="4DBAC525" w14:textId="08CC897A" w:rsidR="00697422" w:rsidRDefault="0080003D" w:rsidP="00E84B11">
            <w:pPr>
              <w:pStyle w:val="TableText2"/>
              <w:cnfStyle w:val="000000000000" w:firstRow="0" w:lastRow="0" w:firstColumn="0" w:lastColumn="0" w:oddVBand="0" w:evenVBand="0" w:oddHBand="0" w:evenHBand="0" w:firstRowFirstColumn="0" w:firstRowLastColumn="0" w:lastRowFirstColumn="0" w:lastRowLastColumn="0"/>
            </w:pPr>
            <w:r w:rsidRPr="00E84B11">
              <w:rPr>
                <w:rStyle w:val="SmartLink"/>
              </w:rPr>
              <w:fldChar w:fldCharType="begin"/>
            </w:r>
            <w:r w:rsidRPr="00E84B11">
              <w:rPr>
                <w:rStyle w:val="SmartLink"/>
              </w:rPr>
              <w:instrText xml:space="preserve"> REF _Ref237446981 \r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Pr>
                <w:rStyle w:val="SmartLink"/>
              </w:rPr>
              <w:t>6.5.1.3</w:t>
            </w:r>
            <w:r w:rsidRPr="00E84B11">
              <w:rPr>
                <w:rStyle w:val="SmartLink"/>
              </w:rPr>
              <w:fldChar w:fldCharType="end"/>
            </w:r>
            <w:r w:rsidRPr="00E84B11">
              <w:rPr>
                <w:rStyle w:val="SmartLink"/>
              </w:rPr>
              <w:t xml:space="preserve"> </w:t>
            </w:r>
            <w:r w:rsidRPr="00E84B11">
              <w:rPr>
                <w:rStyle w:val="SmartLink"/>
              </w:rPr>
              <w:fldChar w:fldCharType="begin"/>
            </w:r>
            <w:r w:rsidRPr="00E84B11">
              <w:rPr>
                <w:rStyle w:val="SmartLink"/>
              </w:rPr>
              <w:instrText xml:space="preserve"> REF _Ref237446981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sidRPr="00C14FEC">
              <w:rPr>
                <w:rStyle w:val="SmartLink"/>
              </w:rPr>
              <w:t>Example</w:t>
            </w:r>
            <w:r w:rsidRPr="00E84B11">
              <w:rPr>
                <w:rStyle w:val="SmartLink"/>
              </w:rPr>
              <w:fldChar w:fldCharType="end"/>
            </w:r>
          </w:p>
        </w:tc>
        <w:tc>
          <w:tcPr>
            <w:tcW w:w="4681" w:type="dxa"/>
          </w:tcPr>
          <w:p w14:paraId="112A01D3" w14:textId="6FF92B1E" w:rsidR="00697422" w:rsidRPr="00697422" w:rsidRDefault="00697422"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697422">
              <w:rPr>
                <w:rFonts w:ascii="Arial" w:eastAsia="Aptos Narrow" w:hAnsi="Arial" w:cs="Arial"/>
                <w:sz w:val="20"/>
              </w:rPr>
              <w:t>New section inserted</w:t>
            </w:r>
          </w:p>
        </w:tc>
      </w:tr>
      <w:tr w:rsidR="00697422" w14:paraId="78D4619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717D53D" w14:textId="5C99499C" w:rsidR="00697422" w:rsidRDefault="00697422" w:rsidP="00B829B8">
            <w:pPr>
              <w:pStyle w:val="TableText2"/>
            </w:pPr>
            <w:r>
              <w:t>1.7</w:t>
            </w:r>
          </w:p>
        </w:tc>
        <w:tc>
          <w:tcPr>
            <w:tcW w:w="3544" w:type="dxa"/>
          </w:tcPr>
          <w:p w14:paraId="785C6FB4" w14:textId="7096DF64" w:rsidR="00697422" w:rsidRDefault="0080003D" w:rsidP="00E84B11">
            <w:pPr>
              <w:pStyle w:val="TableText2"/>
              <w:cnfStyle w:val="000000000000" w:firstRow="0" w:lastRow="0" w:firstColumn="0" w:lastColumn="0" w:oddVBand="0" w:evenVBand="0" w:oddHBand="0" w:evenHBand="0" w:firstRowFirstColumn="0" w:firstRowLastColumn="0" w:lastRowFirstColumn="0" w:lastRowLastColumn="0"/>
            </w:pPr>
            <w:r w:rsidRPr="00E84B11">
              <w:rPr>
                <w:rStyle w:val="SmartLink"/>
              </w:rPr>
              <w:fldChar w:fldCharType="begin"/>
            </w:r>
            <w:r w:rsidRPr="00E84B11">
              <w:rPr>
                <w:rStyle w:val="SmartLink"/>
              </w:rPr>
              <w:instrText xml:space="preserve"> REF _Ref144135131 \r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Pr>
                <w:rStyle w:val="SmartLink"/>
              </w:rPr>
              <w:t>10.12</w:t>
            </w:r>
            <w:r w:rsidRPr="00E84B11">
              <w:rPr>
                <w:rStyle w:val="SmartLink"/>
              </w:rPr>
              <w:fldChar w:fldCharType="end"/>
            </w:r>
            <w:r w:rsidRPr="00E84B11">
              <w:rPr>
                <w:rStyle w:val="SmartLink"/>
              </w:rPr>
              <w:t xml:space="preserve"> </w:t>
            </w:r>
            <w:r w:rsidRPr="00E84B11">
              <w:rPr>
                <w:rStyle w:val="SmartLink"/>
              </w:rPr>
              <w:fldChar w:fldCharType="begin"/>
            </w:r>
            <w:r w:rsidRPr="00E84B11">
              <w:rPr>
                <w:rStyle w:val="SmartLink"/>
              </w:rPr>
              <w:instrText xml:space="preserve"> REF _Ref144135131 \h </w:instrText>
            </w:r>
            <w:r w:rsidR="00174CC3">
              <w:rPr>
                <w:rStyle w:val="SmartLink"/>
              </w:rPr>
              <w:instrText xml:space="preserve"> \* MERGEFORMAT </w:instrText>
            </w:r>
            <w:r w:rsidRPr="00E84B11">
              <w:rPr>
                <w:rStyle w:val="SmartLink"/>
              </w:rPr>
            </w:r>
            <w:r w:rsidRPr="00E84B11">
              <w:rPr>
                <w:rStyle w:val="SmartLink"/>
              </w:rPr>
              <w:fldChar w:fldCharType="separate"/>
            </w:r>
            <w:r w:rsidR="00C14FEC" w:rsidRPr="00C14FEC">
              <w:rPr>
                <w:rStyle w:val="SmartLink"/>
              </w:rPr>
              <w:t>Enumerations</w:t>
            </w:r>
            <w:r w:rsidRPr="00E84B11">
              <w:rPr>
                <w:rStyle w:val="SmartLink"/>
              </w:rPr>
              <w:fldChar w:fldCharType="end"/>
            </w:r>
          </w:p>
        </w:tc>
        <w:tc>
          <w:tcPr>
            <w:tcW w:w="4681" w:type="dxa"/>
          </w:tcPr>
          <w:p w14:paraId="0D3657D6" w14:textId="23AEAFCC" w:rsidR="00697422" w:rsidRPr="00697422" w:rsidRDefault="00045314"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E84B11">
              <w:rPr>
                <w:rFonts w:ascii="Arial" w:eastAsia="Aptos Narrow" w:hAnsi="Arial" w:cs="Arial"/>
                <w:sz w:val="20"/>
              </w:rPr>
              <w:t>PAYEVNTEMP7 Allowance Type Code AD Award Transport Payments -updated wording</w:t>
            </w:r>
          </w:p>
        </w:tc>
      </w:tr>
      <w:tr w:rsidR="00C55400" w14:paraId="2FB43DD8"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5440803" w14:textId="5B121A4F" w:rsidR="39B84FE3" w:rsidRPr="00BC1204" w:rsidRDefault="39B84FE3" w:rsidP="00B829B8">
            <w:pPr>
              <w:pStyle w:val="TableText2"/>
              <w:rPr>
                <w:b w:val="0"/>
              </w:rPr>
            </w:pPr>
            <w:r w:rsidRPr="00BC1204">
              <w:t>1.6</w:t>
            </w:r>
          </w:p>
        </w:tc>
        <w:tc>
          <w:tcPr>
            <w:tcW w:w="3544" w:type="dxa"/>
          </w:tcPr>
          <w:p w14:paraId="573B6F49" w14:textId="75B29168" w:rsidR="39B84FE3" w:rsidRPr="00BC1204" w:rsidRDefault="002D67EF"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_Ref237532217 \r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1.4.1</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_Ref237532217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Guidance Timeline</w:t>
            </w:r>
            <w:r w:rsidRPr="0086149E">
              <w:rPr>
                <w:rStyle w:val="SmartLink"/>
              </w:rPr>
              <w:fldChar w:fldCharType="end"/>
            </w:r>
          </w:p>
        </w:tc>
        <w:tc>
          <w:tcPr>
            <w:tcW w:w="4681" w:type="dxa"/>
          </w:tcPr>
          <w:p w14:paraId="4AC52E71" w14:textId="07AB013F" w:rsidR="39B84FE3" w:rsidRPr="00BC1204" w:rsidRDefault="39B84FE3"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Updated wording</w:t>
            </w:r>
          </w:p>
        </w:tc>
      </w:tr>
      <w:tr w:rsidR="7E590046" w14:paraId="4FF7EC3D"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9B0249D" w14:textId="6C33EEC4" w:rsidR="39B84FE3" w:rsidRPr="00BC1204" w:rsidRDefault="39B84FE3" w:rsidP="00B829B8">
            <w:pPr>
              <w:pStyle w:val="TableText2"/>
              <w:rPr>
                <w:b w:val="0"/>
              </w:rPr>
            </w:pPr>
            <w:r w:rsidRPr="00BC1204">
              <w:t>1.6</w:t>
            </w:r>
          </w:p>
        </w:tc>
        <w:tc>
          <w:tcPr>
            <w:tcW w:w="3544" w:type="dxa"/>
          </w:tcPr>
          <w:p w14:paraId="4E90ADE6" w14:textId="4A44EBFF" w:rsidR="39B84FE3" w:rsidRPr="00BC1204" w:rsidRDefault="002D67EF"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_Ref237532263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Figure 1</w:t>
            </w:r>
            <w:r w:rsidRPr="0086149E">
              <w:rPr>
                <w:rStyle w:val="SmartLink"/>
              </w:rPr>
              <w:fldChar w:fldCharType="end"/>
            </w:r>
          </w:p>
        </w:tc>
        <w:tc>
          <w:tcPr>
            <w:tcW w:w="4681" w:type="dxa"/>
          </w:tcPr>
          <w:p w14:paraId="79B8117D" w14:textId="3DD8D990" w:rsidR="39B84FE3" w:rsidRPr="00BC1204" w:rsidRDefault="39B84FE3"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Wording update to title of figure 1</w:t>
            </w:r>
          </w:p>
        </w:tc>
      </w:tr>
      <w:tr w:rsidR="7E590046" w14:paraId="33338981"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CF5C036" w14:textId="37D18EC3" w:rsidR="39B84FE3" w:rsidRPr="00BC1204" w:rsidRDefault="39B84FE3" w:rsidP="00B829B8">
            <w:pPr>
              <w:pStyle w:val="TableText2"/>
              <w:rPr>
                <w:b w:val="0"/>
              </w:rPr>
            </w:pPr>
            <w:r w:rsidRPr="00BC1204">
              <w:t>1.6</w:t>
            </w:r>
          </w:p>
        </w:tc>
        <w:tc>
          <w:tcPr>
            <w:tcW w:w="3544" w:type="dxa"/>
          </w:tcPr>
          <w:p w14:paraId="1D47F423" w14:textId="7D56386F" w:rsidR="39B84FE3" w:rsidRPr="00BC1204" w:rsidRDefault="002D67EF"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_Ref237532332 \r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2.2.1</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_Ref237532332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Payday Super</w:t>
            </w:r>
            <w:r w:rsidRPr="0086149E">
              <w:rPr>
                <w:rStyle w:val="SmartLink"/>
              </w:rPr>
              <w:fldChar w:fldCharType="end"/>
            </w:r>
          </w:p>
        </w:tc>
        <w:tc>
          <w:tcPr>
            <w:tcW w:w="4681" w:type="dxa"/>
          </w:tcPr>
          <w:p w14:paraId="0DD3B8A3" w14:textId="50EE9E52" w:rsidR="39B84FE3" w:rsidRPr="00BC1204" w:rsidRDefault="39B84FE3"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New section inserted</w:t>
            </w:r>
          </w:p>
        </w:tc>
      </w:tr>
      <w:tr w:rsidR="7E590046" w14:paraId="62904C12"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B554868" w14:textId="08FC45CF" w:rsidR="39B84FE3" w:rsidRPr="00BC1204" w:rsidRDefault="39B84FE3" w:rsidP="00B829B8">
            <w:pPr>
              <w:pStyle w:val="TableText2"/>
              <w:rPr>
                <w:b w:val="0"/>
              </w:rPr>
            </w:pPr>
            <w:r w:rsidRPr="00BC1204">
              <w:t>1.6</w:t>
            </w:r>
          </w:p>
        </w:tc>
        <w:tc>
          <w:tcPr>
            <w:tcW w:w="3544" w:type="dxa"/>
          </w:tcPr>
          <w:p w14:paraId="1EFC9095" w14:textId="2817AC4E" w:rsidR="39B84FE3" w:rsidRPr="00BC1204" w:rsidRDefault="002D67EF"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_Ref237532355 \r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2.3.4</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_Ref237532357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Voluntary Reporting Obligations</w:t>
            </w:r>
            <w:r w:rsidRPr="0086149E">
              <w:rPr>
                <w:rStyle w:val="SmartLink"/>
              </w:rPr>
              <w:fldChar w:fldCharType="end"/>
            </w:r>
          </w:p>
        </w:tc>
        <w:tc>
          <w:tcPr>
            <w:tcW w:w="4681" w:type="dxa"/>
          </w:tcPr>
          <w:p w14:paraId="7CF1BDA4" w14:textId="39EA4447" w:rsidR="39B84FE3" w:rsidRPr="00BC1204" w:rsidRDefault="39B84FE3"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 xml:space="preserve">Wording update to first sentence after Table 2 - liability removed and replaced with entitlements. </w:t>
            </w:r>
          </w:p>
        </w:tc>
      </w:tr>
      <w:tr w:rsidR="7E590046" w14:paraId="11094EFE"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D596A2F" w14:textId="2DADA6D3" w:rsidR="39B84FE3" w:rsidRPr="00BC1204" w:rsidRDefault="39B84FE3" w:rsidP="00B829B8">
            <w:pPr>
              <w:pStyle w:val="TableText2"/>
              <w:rPr>
                <w:b w:val="0"/>
              </w:rPr>
            </w:pPr>
            <w:r w:rsidRPr="00BC1204">
              <w:t>1.6</w:t>
            </w:r>
          </w:p>
        </w:tc>
        <w:tc>
          <w:tcPr>
            <w:tcW w:w="3544" w:type="dxa"/>
          </w:tcPr>
          <w:p w14:paraId="67680FFD" w14:textId="68D3E855" w:rsidR="39B84FE3" w:rsidRPr="00BC1204" w:rsidRDefault="002D67EF"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_Ref237532380 \r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3.4.1</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_Ref237532380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Changes to the 2020 service</w:t>
            </w:r>
            <w:r w:rsidRPr="0086149E">
              <w:rPr>
                <w:rStyle w:val="SmartLink"/>
              </w:rPr>
              <w:fldChar w:fldCharType="end"/>
            </w:r>
          </w:p>
        </w:tc>
        <w:tc>
          <w:tcPr>
            <w:tcW w:w="4681" w:type="dxa"/>
          </w:tcPr>
          <w:p w14:paraId="5EA026C5" w14:textId="4CAFD148" w:rsidR="39B84FE3" w:rsidRPr="00BC1204" w:rsidRDefault="39B84FE3"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New section inserted</w:t>
            </w:r>
          </w:p>
        </w:tc>
      </w:tr>
      <w:tr w:rsidR="7E590046" w14:paraId="7AD2464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CB481D8" w14:textId="63CEE869" w:rsidR="39B84FE3" w:rsidRPr="00BC1204" w:rsidRDefault="39B84FE3" w:rsidP="00B829B8">
            <w:pPr>
              <w:pStyle w:val="TableText2"/>
              <w:rPr>
                <w:b w:val="0"/>
              </w:rPr>
            </w:pPr>
            <w:r w:rsidRPr="00BC1204">
              <w:t>1.6</w:t>
            </w:r>
          </w:p>
        </w:tc>
        <w:tc>
          <w:tcPr>
            <w:tcW w:w="3544" w:type="dxa"/>
          </w:tcPr>
          <w:p w14:paraId="7AE37849" w14:textId="6B419055" w:rsidR="39B84FE3" w:rsidRPr="00BC1204" w:rsidRDefault="002D67EF"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_Ref34387385 \r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4.2.1</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_Ref34387385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Options to Alert Changes to Key Identifiers</w:t>
            </w:r>
            <w:r w:rsidRPr="0086149E">
              <w:rPr>
                <w:rStyle w:val="SmartLink"/>
              </w:rPr>
              <w:fldChar w:fldCharType="end"/>
            </w:r>
          </w:p>
        </w:tc>
        <w:tc>
          <w:tcPr>
            <w:tcW w:w="4681" w:type="dxa"/>
          </w:tcPr>
          <w:p w14:paraId="303A7138" w14:textId="00EE21A4" w:rsidR="39B84FE3" w:rsidRPr="00BC1204" w:rsidRDefault="39B84FE3"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Wording update after 2. B) section</w:t>
            </w:r>
          </w:p>
        </w:tc>
      </w:tr>
      <w:tr w:rsidR="7E590046" w14:paraId="15225BF3"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32DFC954" w14:textId="4A597915" w:rsidR="39B84FE3" w:rsidRPr="00BC1204" w:rsidRDefault="39B84FE3" w:rsidP="00B829B8">
            <w:pPr>
              <w:pStyle w:val="TableText2"/>
              <w:rPr>
                <w:b w:val="0"/>
              </w:rPr>
            </w:pPr>
            <w:r w:rsidRPr="00BC1204">
              <w:t>1.6</w:t>
            </w:r>
          </w:p>
        </w:tc>
        <w:tc>
          <w:tcPr>
            <w:tcW w:w="3544" w:type="dxa"/>
          </w:tcPr>
          <w:p w14:paraId="6B2C92B5" w14:textId="44C5A75D" w:rsidR="39B84FE3" w:rsidRPr="00BC1204" w:rsidRDefault="002D67EF"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_Ref33890100 \r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4.4.1</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_Ref33890100 \h </w:instrText>
            </w:r>
            <w:r w:rsidR="0086149E">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Employment Basis</w:t>
            </w:r>
            <w:r w:rsidRPr="0086149E">
              <w:rPr>
                <w:rStyle w:val="SmartLink"/>
              </w:rPr>
              <w:fldChar w:fldCharType="end"/>
            </w:r>
          </w:p>
        </w:tc>
        <w:tc>
          <w:tcPr>
            <w:tcW w:w="4681" w:type="dxa"/>
          </w:tcPr>
          <w:p w14:paraId="6BBE6522" w14:textId="61082621" w:rsidR="39B84FE3" w:rsidRPr="00BC1204" w:rsidRDefault="39B84FE3"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 xml:space="preserve">Wording update dot </w:t>
            </w:r>
            <w:proofErr w:type="gramStart"/>
            <w:r w:rsidRPr="00BC1204">
              <w:rPr>
                <w:rFonts w:ascii="Arial" w:eastAsia="Aptos Narrow" w:hAnsi="Arial" w:cs="Arial"/>
                <w:sz w:val="20"/>
              </w:rPr>
              <w:t>point</w:t>
            </w:r>
            <w:proofErr w:type="gramEnd"/>
            <w:r w:rsidRPr="00BC1204">
              <w:rPr>
                <w:rFonts w:ascii="Arial" w:eastAsia="Aptos Narrow" w:hAnsi="Arial" w:cs="Arial"/>
                <w:sz w:val="20"/>
              </w:rPr>
              <w:t xml:space="preserve"> 7 - liability removed and replaced with entitlements. </w:t>
            </w:r>
          </w:p>
        </w:tc>
      </w:tr>
      <w:tr w:rsidR="00C55400" w14:paraId="369CBDA5"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C5188EF" w14:textId="5B6FA715" w:rsidR="39B84FE3" w:rsidRPr="00BC1204" w:rsidRDefault="39B84FE3" w:rsidP="00B829B8">
            <w:pPr>
              <w:pStyle w:val="TableText2"/>
              <w:rPr>
                <w:b w:val="0"/>
              </w:rPr>
            </w:pPr>
            <w:r w:rsidRPr="00BC1204">
              <w:t>1.6</w:t>
            </w:r>
          </w:p>
        </w:tc>
        <w:tc>
          <w:tcPr>
            <w:tcW w:w="3544" w:type="dxa"/>
          </w:tcPr>
          <w:p w14:paraId="1AD1762C" w14:textId="27452AC6" w:rsidR="39B84FE3" w:rsidRPr="00BC1204" w:rsidRDefault="002D67EF" w:rsidP="002D67EF">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2D67EF">
              <w:rPr>
                <w:rStyle w:val="SmartLink"/>
              </w:rPr>
              <w:fldChar w:fldCharType="begin"/>
            </w:r>
            <w:r w:rsidRPr="002D67EF">
              <w:rPr>
                <w:rStyle w:val="SmartLink"/>
              </w:rPr>
              <w:instrText xml:space="preserve"> REF _Ref33892235 \r \h </w:instrText>
            </w:r>
            <w:r>
              <w:rPr>
                <w:rStyle w:val="SmartLink"/>
              </w:rPr>
              <w:instrText xml:space="preserve"> \* MERGEFORMAT </w:instrText>
            </w:r>
            <w:r w:rsidRPr="002D67EF">
              <w:rPr>
                <w:rStyle w:val="SmartLink"/>
              </w:rPr>
            </w:r>
            <w:r w:rsidRPr="002D67EF">
              <w:rPr>
                <w:rStyle w:val="SmartLink"/>
              </w:rPr>
              <w:fldChar w:fldCharType="separate"/>
            </w:r>
            <w:r w:rsidR="00C14FEC">
              <w:rPr>
                <w:rStyle w:val="SmartLink"/>
              </w:rPr>
              <w:t>4.8.8</w:t>
            </w:r>
            <w:r w:rsidRPr="002D67EF">
              <w:rPr>
                <w:rStyle w:val="SmartLink"/>
              </w:rPr>
              <w:fldChar w:fldCharType="end"/>
            </w:r>
            <w:r w:rsidRPr="002D67EF">
              <w:rPr>
                <w:rStyle w:val="SmartLink"/>
              </w:rPr>
              <w:t xml:space="preserve"> </w:t>
            </w:r>
            <w:r w:rsidRPr="002D67EF">
              <w:rPr>
                <w:rStyle w:val="SmartLink"/>
              </w:rPr>
              <w:fldChar w:fldCharType="begin"/>
            </w:r>
            <w:r w:rsidRPr="002D67EF">
              <w:rPr>
                <w:rStyle w:val="SmartLink"/>
              </w:rPr>
              <w:instrText xml:space="preserve"> REF _Ref33892235 \h </w:instrText>
            </w:r>
            <w:r>
              <w:rPr>
                <w:rStyle w:val="SmartLink"/>
              </w:rPr>
              <w:instrText xml:space="preserve"> \* MERGEFORMAT </w:instrText>
            </w:r>
            <w:r w:rsidRPr="002D67EF">
              <w:rPr>
                <w:rStyle w:val="SmartLink"/>
              </w:rPr>
            </w:r>
            <w:r w:rsidRPr="002D67EF">
              <w:rPr>
                <w:rStyle w:val="SmartLink"/>
              </w:rPr>
              <w:fldChar w:fldCharType="separate"/>
            </w:r>
            <w:r w:rsidR="00C14FEC" w:rsidRPr="00C14FEC">
              <w:rPr>
                <w:rStyle w:val="SmartLink"/>
              </w:rPr>
              <w:t>Paid Leave</w:t>
            </w:r>
            <w:r w:rsidRPr="002D67EF">
              <w:rPr>
                <w:rStyle w:val="SmartLink"/>
              </w:rPr>
              <w:fldChar w:fldCharType="end"/>
            </w:r>
          </w:p>
        </w:tc>
        <w:tc>
          <w:tcPr>
            <w:tcW w:w="4681" w:type="dxa"/>
          </w:tcPr>
          <w:p w14:paraId="5CFC157D" w14:textId="7C838B8F" w:rsidR="39B84FE3" w:rsidRPr="00BC1204" w:rsidRDefault="39B84FE3" w:rsidP="00B829B8">
            <w:pPr>
              <w:widowControl w:val="0"/>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Wording update dot point 3</w:t>
            </w:r>
          </w:p>
        </w:tc>
      </w:tr>
      <w:tr w:rsidR="00C55400" w14:paraId="72C2FBB1"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3D2AE63" w14:textId="6F39F07C" w:rsidR="39B84FE3" w:rsidRPr="00BC1204" w:rsidRDefault="39B84FE3" w:rsidP="00B829B8">
            <w:pPr>
              <w:pStyle w:val="TableText2"/>
              <w:rPr>
                <w:b w:val="0"/>
              </w:rPr>
            </w:pPr>
            <w:r w:rsidRPr="00BC1204">
              <w:t>1.6</w:t>
            </w:r>
          </w:p>
        </w:tc>
        <w:tc>
          <w:tcPr>
            <w:tcW w:w="3544" w:type="dxa"/>
          </w:tcPr>
          <w:p w14:paraId="26F59010" w14:textId="1A3E3F81" w:rsidR="39B84FE3" w:rsidRPr="00BC1204" w:rsidRDefault="002D67EF" w:rsidP="002D67EF">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2D67EF">
              <w:rPr>
                <w:rStyle w:val="SmartLink"/>
              </w:rPr>
              <w:fldChar w:fldCharType="begin"/>
            </w:r>
            <w:r w:rsidRPr="002D67EF">
              <w:rPr>
                <w:rStyle w:val="SmartLink"/>
              </w:rPr>
              <w:instrText xml:space="preserve"> REF _Ref33892235 \r \h </w:instrText>
            </w:r>
            <w:r>
              <w:rPr>
                <w:rStyle w:val="SmartLink"/>
              </w:rPr>
              <w:instrText xml:space="preserve"> \* MERGEFORMAT </w:instrText>
            </w:r>
            <w:r w:rsidRPr="002D67EF">
              <w:rPr>
                <w:rStyle w:val="SmartLink"/>
              </w:rPr>
            </w:r>
            <w:r w:rsidRPr="002D67EF">
              <w:rPr>
                <w:rStyle w:val="SmartLink"/>
              </w:rPr>
              <w:fldChar w:fldCharType="separate"/>
            </w:r>
            <w:r w:rsidR="00C14FEC">
              <w:rPr>
                <w:rStyle w:val="SmartLink"/>
              </w:rPr>
              <w:t>4.8.8</w:t>
            </w:r>
            <w:r w:rsidRPr="002D67EF">
              <w:rPr>
                <w:rStyle w:val="SmartLink"/>
              </w:rPr>
              <w:fldChar w:fldCharType="end"/>
            </w:r>
            <w:r w:rsidRPr="002D67EF">
              <w:rPr>
                <w:rStyle w:val="SmartLink"/>
              </w:rPr>
              <w:t xml:space="preserve"> </w:t>
            </w:r>
            <w:r w:rsidRPr="002D67EF">
              <w:rPr>
                <w:rStyle w:val="SmartLink"/>
              </w:rPr>
              <w:fldChar w:fldCharType="begin"/>
            </w:r>
            <w:r w:rsidRPr="002D67EF">
              <w:rPr>
                <w:rStyle w:val="SmartLink"/>
              </w:rPr>
              <w:instrText xml:space="preserve"> REF _Ref33892235 \h </w:instrText>
            </w:r>
            <w:r>
              <w:rPr>
                <w:rStyle w:val="SmartLink"/>
              </w:rPr>
              <w:instrText xml:space="preserve"> \* MERGEFORMAT </w:instrText>
            </w:r>
            <w:r w:rsidRPr="002D67EF">
              <w:rPr>
                <w:rStyle w:val="SmartLink"/>
              </w:rPr>
            </w:r>
            <w:r w:rsidRPr="002D67EF">
              <w:rPr>
                <w:rStyle w:val="SmartLink"/>
              </w:rPr>
              <w:fldChar w:fldCharType="separate"/>
            </w:r>
            <w:r w:rsidR="00C14FEC" w:rsidRPr="00C14FEC">
              <w:rPr>
                <w:rStyle w:val="SmartLink"/>
              </w:rPr>
              <w:t>Paid Leave</w:t>
            </w:r>
            <w:r w:rsidRPr="002D67EF">
              <w:rPr>
                <w:rStyle w:val="SmartLink"/>
              </w:rPr>
              <w:fldChar w:fldCharType="end"/>
            </w:r>
          </w:p>
        </w:tc>
        <w:tc>
          <w:tcPr>
            <w:tcW w:w="4681" w:type="dxa"/>
          </w:tcPr>
          <w:p w14:paraId="28971108" w14:textId="5D351990"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Wording update dot point 4</w:t>
            </w:r>
          </w:p>
        </w:tc>
      </w:tr>
      <w:tr w:rsidR="00C55400" w14:paraId="16697F6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281DBB4" w14:textId="25030FC7" w:rsidR="39B84FE3" w:rsidRPr="00BC1204" w:rsidRDefault="39B84FE3" w:rsidP="00B829B8">
            <w:pPr>
              <w:pStyle w:val="TableText2"/>
              <w:rPr>
                <w:b w:val="0"/>
              </w:rPr>
            </w:pPr>
            <w:r w:rsidRPr="00BC1204">
              <w:t>1.6</w:t>
            </w:r>
          </w:p>
        </w:tc>
        <w:tc>
          <w:tcPr>
            <w:tcW w:w="3544" w:type="dxa"/>
          </w:tcPr>
          <w:p w14:paraId="3B702741" w14:textId="4482C9DF" w:rsidR="39B84FE3" w:rsidRPr="00BC1204" w:rsidRDefault="002D67EF" w:rsidP="002D67EF">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2D67EF">
              <w:rPr>
                <w:rStyle w:val="SmartLink"/>
              </w:rPr>
              <w:fldChar w:fldCharType="begin"/>
            </w:r>
            <w:r w:rsidRPr="002D67EF">
              <w:rPr>
                <w:rStyle w:val="SmartLink"/>
              </w:rPr>
              <w:instrText xml:space="preserve"> REF _Ref33892235 \r \h </w:instrText>
            </w:r>
            <w:r>
              <w:rPr>
                <w:rStyle w:val="SmartLink"/>
              </w:rPr>
              <w:instrText xml:space="preserve"> \* MERGEFORMAT </w:instrText>
            </w:r>
            <w:r w:rsidRPr="002D67EF">
              <w:rPr>
                <w:rStyle w:val="SmartLink"/>
              </w:rPr>
            </w:r>
            <w:r w:rsidRPr="002D67EF">
              <w:rPr>
                <w:rStyle w:val="SmartLink"/>
              </w:rPr>
              <w:fldChar w:fldCharType="separate"/>
            </w:r>
            <w:r w:rsidR="00C14FEC">
              <w:rPr>
                <w:rStyle w:val="SmartLink"/>
              </w:rPr>
              <w:t>4.8.8</w:t>
            </w:r>
            <w:r w:rsidRPr="002D67EF">
              <w:rPr>
                <w:rStyle w:val="SmartLink"/>
              </w:rPr>
              <w:fldChar w:fldCharType="end"/>
            </w:r>
            <w:r w:rsidRPr="002D67EF">
              <w:rPr>
                <w:rStyle w:val="SmartLink"/>
              </w:rPr>
              <w:t xml:space="preserve"> </w:t>
            </w:r>
            <w:r w:rsidRPr="002D67EF">
              <w:rPr>
                <w:rStyle w:val="SmartLink"/>
              </w:rPr>
              <w:fldChar w:fldCharType="begin"/>
            </w:r>
            <w:r w:rsidRPr="002D67EF">
              <w:rPr>
                <w:rStyle w:val="SmartLink"/>
              </w:rPr>
              <w:instrText xml:space="preserve"> REF _Ref33892235 \h </w:instrText>
            </w:r>
            <w:r>
              <w:rPr>
                <w:rStyle w:val="SmartLink"/>
              </w:rPr>
              <w:instrText xml:space="preserve"> \* MERGEFORMAT </w:instrText>
            </w:r>
            <w:r w:rsidRPr="002D67EF">
              <w:rPr>
                <w:rStyle w:val="SmartLink"/>
              </w:rPr>
            </w:r>
            <w:r w:rsidRPr="002D67EF">
              <w:rPr>
                <w:rStyle w:val="SmartLink"/>
              </w:rPr>
              <w:fldChar w:fldCharType="separate"/>
            </w:r>
            <w:r w:rsidR="00C14FEC" w:rsidRPr="00C14FEC">
              <w:rPr>
                <w:rStyle w:val="SmartLink"/>
              </w:rPr>
              <w:t>Paid Leave</w:t>
            </w:r>
            <w:r w:rsidRPr="002D67EF">
              <w:rPr>
                <w:rStyle w:val="SmartLink"/>
              </w:rPr>
              <w:fldChar w:fldCharType="end"/>
            </w:r>
          </w:p>
        </w:tc>
        <w:tc>
          <w:tcPr>
            <w:tcW w:w="4681" w:type="dxa"/>
          </w:tcPr>
          <w:p w14:paraId="532FB715" w14:textId="0B90CD5F"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Wording update dot point 5</w:t>
            </w:r>
          </w:p>
        </w:tc>
      </w:tr>
      <w:tr w:rsidR="00C55400" w14:paraId="3CD3B962"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6EED313" w14:textId="6221C718" w:rsidR="39B84FE3" w:rsidRPr="00BC1204" w:rsidRDefault="39B84FE3" w:rsidP="00B829B8">
            <w:pPr>
              <w:pStyle w:val="TableText2"/>
              <w:rPr>
                <w:b w:val="0"/>
              </w:rPr>
            </w:pPr>
            <w:r w:rsidRPr="00BC1204">
              <w:t>1.6</w:t>
            </w:r>
          </w:p>
        </w:tc>
        <w:tc>
          <w:tcPr>
            <w:tcW w:w="3544" w:type="dxa"/>
          </w:tcPr>
          <w:p w14:paraId="143F926C" w14:textId="3C513DCA" w:rsidR="39B84FE3" w:rsidRPr="00BC1204" w:rsidRDefault="002D67EF" w:rsidP="002D67EF">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2D67EF">
              <w:rPr>
                <w:rStyle w:val="SmartLink"/>
              </w:rPr>
              <w:fldChar w:fldCharType="begin"/>
            </w:r>
            <w:r w:rsidRPr="002D67EF">
              <w:rPr>
                <w:rStyle w:val="SmartLink"/>
              </w:rPr>
              <w:instrText xml:space="preserve"> REF _Ref33892235 \r \h </w:instrText>
            </w:r>
            <w:r>
              <w:rPr>
                <w:rStyle w:val="SmartLink"/>
              </w:rPr>
              <w:instrText xml:space="preserve"> \* MERGEFORMAT </w:instrText>
            </w:r>
            <w:r w:rsidRPr="002D67EF">
              <w:rPr>
                <w:rStyle w:val="SmartLink"/>
              </w:rPr>
            </w:r>
            <w:r w:rsidRPr="002D67EF">
              <w:rPr>
                <w:rStyle w:val="SmartLink"/>
              </w:rPr>
              <w:fldChar w:fldCharType="separate"/>
            </w:r>
            <w:r w:rsidR="00C14FEC">
              <w:rPr>
                <w:rStyle w:val="SmartLink"/>
              </w:rPr>
              <w:t>4.8.8</w:t>
            </w:r>
            <w:r w:rsidRPr="002D67EF">
              <w:rPr>
                <w:rStyle w:val="SmartLink"/>
              </w:rPr>
              <w:fldChar w:fldCharType="end"/>
            </w:r>
            <w:r w:rsidRPr="002D67EF">
              <w:rPr>
                <w:rStyle w:val="SmartLink"/>
              </w:rPr>
              <w:t xml:space="preserve"> </w:t>
            </w:r>
            <w:r w:rsidRPr="002D67EF">
              <w:rPr>
                <w:rStyle w:val="SmartLink"/>
              </w:rPr>
              <w:fldChar w:fldCharType="begin"/>
            </w:r>
            <w:r w:rsidRPr="002D67EF">
              <w:rPr>
                <w:rStyle w:val="SmartLink"/>
              </w:rPr>
              <w:instrText xml:space="preserve"> REF _Ref33892235 \h </w:instrText>
            </w:r>
            <w:r>
              <w:rPr>
                <w:rStyle w:val="SmartLink"/>
              </w:rPr>
              <w:instrText xml:space="preserve"> \* MERGEFORMAT </w:instrText>
            </w:r>
            <w:r w:rsidRPr="002D67EF">
              <w:rPr>
                <w:rStyle w:val="SmartLink"/>
              </w:rPr>
            </w:r>
            <w:r w:rsidRPr="002D67EF">
              <w:rPr>
                <w:rStyle w:val="SmartLink"/>
              </w:rPr>
              <w:fldChar w:fldCharType="separate"/>
            </w:r>
            <w:r w:rsidR="00C14FEC" w:rsidRPr="00C14FEC">
              <w:rPr>
                <w:rStyle w:val="SmartLink"/>
              </w:rPr>
              <w:t>Paid Leave</w:t>
            </w:r>
            <w:r w:rsidRPr="002D67EF">
              <w:rPr>
                <w:rStyle w:val="SmartLink"/>
              </w:rPr>
              <w:fldChar w:fldCharType="end"/>
            </w:r>
          </w:p>
        </w:tc>
        <w:tc>
          <w:tcPr>
            <w:tcW w:w="4681" w:type="dxa"/>
          </w:tcPr>
          <w:p w14:paraId="7AF7E00C" w14:textId="7903D9FD"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Wording update dot point 6</w:t>
            </w:r>
          </w:p>
        </w:tc>
      </w:tr>
      <w:tr w:rsidR="00C55400" w14:paraId="05224FC2"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B0EF149" w14:textId="74E32D00" w:rsidR="39B84FE3" w:rsidRPr="00BC1204" w:rsidRDefault="39B84FE3" w:rsidP="00B829B8">
            <w:pPr>
              <w:pStyle w:val="TableText2"/>
              <w:rPr>
                <w:b w:val="0"/>
              </w:rPr>
            </w:pPr>
            <w:r w:rsidRPr="00BC1204">
              <w:t>1.6</w:t>
            </w:r>
          </w:p>
        </w:tc>
        <w:tc>
          <w:tcPr>
            <w:tcW w:w="3544" w:type="dxa"/>
          </w:tcPr>
          <w:p w14:paraId="0DD44E88" w14:textId="404D10F1" w:rsidR="39B84FE3" w:rsidRPr="00BC1204" w:rsidRDefault="002D67EF" w:rsidP="002D67EF">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2D67EF">
              <w:rPr>
                <w:rStyle w:val="SmartLink"/>
              </w:rPr>
              <w:fldChar w:fldCharType="begin"/>
            </w:r>
            <w:r w:rsidRPr="002D67EF">
              <w:rPr>
                <w:rStyle w:val="SmartLink"/>
              </w:rPr>
              <w:instrText xml:space="preserve"> REF _Ref33892235 \r \h </w:instrText>
            </w:r>
            <w:r>
              <w:rPr>
                <w:rStyle w:val="SmartLink"/>
              </w:rPr>
              <w:instrText xml:space="preserve"> \* MERGEFORMAT </w:instrText>
            </w:r>
            <w:r w:rsidRPr="002D67EF">
              <w:rPr>
                <w:rStyle w:val="SmartLink"/>
              </w:rPr>
            </w:r>
            <w:r w:rsidRPr="002D67EF">
              <w:rPr>
                <w:rStyle w:val="SmartLink"/>
              </w:rPr>
              <w:fldChar w:fldCharType="separate"/>
            </w:r>
            <w:r w:rsidR="00C14FEC">
              <w:rPr>
                <w:rStyle w:val="SmartLink"/>
              </w:rPr>
              <w:t>4.8.8</w:t>
            </w:r>
            <w:r w:rsidRPr="002D67EF">
              <w:rPr>
                <w:rStyle w:val="SmartLink"/>
              </w:rPr>
              <w:fldChar w:fldCharType="end"/>
            </w:r>
            <w:r w:rsidRPr="002D67EF">
              <w:rPr>
                <w:rStyle w:val="SmartLink"/>
              </w:rPr>
              <w:t xml:space="preserve"> </w:t>
            </w:r>
            <w:r w:rsidRPr="002D67EF">
              <w:rPr>
                <w:rStyle w:val="SmartLink"/>
              </w:rPr>
              <w:fldChar w:fldCharType="begin"/>
            </w:r>
            <w:r w:rsidRPr="002D67EF">
              <w:rPr>
                <w:rStyle w:val="SmartLink"/>
              </w:rPr>
              <w:instrText xml:space="preserve"> REF _Ref33892235 \h </w:instrText>
            </w:r>
            <w:r>
              <w:rPr>
                <w:rStyle w:val="SmartLink"/>
              </w:rPr>
              <w:instrText xml:space="preserve"> \* MERGEFORMAT </w:instrText>
            </w:r>
            <w:r w:rsidRPr="002D67EF">
              <w:rPr>
                <w:rStyle w:val="SmartLink"/>
              </w:rPr>
            </w:r>
            <w:r w:rsidRPr="002D67EF">
              <w:rPr>
                <w:rStyle w:val="SmartLink"/>
              </w:rPr>
              <w:fldChar w:fldCharType="separate"/>
            </w:r>
            <w:r w:rsidR="00C14FEC" w:rsidRPr="00C14FEC">
              <w:rPr>
                <w:rStyle w:val="SmartLink"/>
              </w:rPr>
              <w:t>Paid Leave</w:t>
            </w:r>
            <w:r w:rsidRPr="002D67EF">
              <w:rPr>
                <w:rStyle w:val="SmartLink"/>
              </w:rPr>
              <w:fldChar w:fldCharType="end"/>
            </w:r>
          </w:p>
        </w:tc>
        <w:tc>
          <w:tcPr>
            <w:tcW w:w="4681" w:type="dxa"/>
          </w:tcPr>
          <w:p w14:paraId="564FCDF8" w14:textId="2BAC9FD7"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New sentence included - Refer to OTE guidance</w:t>
            </w:r>
          </w:p>
        </w:tc>
      </w:tr>
      <w:tr w:rsidR="00C55400" w14:paraId="08CD9B0F"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CBD43C1" w14:textId="0B919BCF" w:rsidR="39B84FE3" w:rsidRPr="00BC1204" w:rsidRDefault="39B84FE3" w:rsidP="00B829B8">
            <w:pPr>
              <w:pStyle w:val="TableText2"/>
              <w:rPr>
                <w:b w:val="0"/>
              </w:rPr>
            </w:pPr>
            <w:r w:rsidRPr="00BC1204">
              <w:t>1.6</w:t>
            </w:r>
          </w:p>
        </w:tc>
        <w:tc>
          <w:tcPr>
            <w:tcW w:w="3544" w:type="dxa"/>
          </w:tcPr>
          <w:p w14:paraId="3C8D6541" w14:textId="6F5A4D7E" w:rsidR="39B84FE3"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_Ref237532825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4.8.14</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_Ref237532825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Salary Sacrifice</w:t>
            </w:r>
            <w:r w:rsidRPr="0086149E">
              <w:rPr>
                <w:rStyle w:val="SmartLink"/>
              </w:rPr>
              <w:fldChar w:fldCharType="end"/>
            </w:r>
          </w:p>
        </w:tc>
        <w:tc>
          <w:tcPr>
            <w:tcW w:w="4681" w:type="dxa"/>
          </w:tcPr>
          <w:p w14:paraId="62BF397A" w14:textId="3570F6C3"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Grammar update 2nd paragraph</w:t>
            </w:r>
          </w:p>
        </w:tc>
      </w:tr>
      <w:tr w:rsidR="00C55400" w14:paraId="159E6E16"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BF3AA97" w14:textId="3118ACA1" w:rsidR="39B84FE3" w:rsidRPr="00BC1204" w:rsidRDefault="39B84FE3" w:rsidP="00B829B8">
            <w:pPr>
              <w:pStyle w:val="TableText2"/>
              <w:rPr>
                <w:b w:val="0"/>
              </w:rPr>
            </w:pPr>
            <w:r w:rsidRPr="00BC1204">
              <w:t>1.6</w:t>
            </w:r>
          </w:p>
        </w:tc>
        <w:tc>
          <w:tcPr>
            <w:tcW w:w="3544" w:type="dxa"/>
          </w:tcPr>
          <w:p w14:paraId="0E18565D" w14:textId="2C9DC52D" w:rsidR="39B84FE3"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_Ref34320126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4.8.15</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_Ref34320126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Lump Sum Payments</w:t>
            </w:r>
            <w:r w:rsidRPr="0086149E">
              <w:rPr>
                <w:rStyle w:val="SmartLink"/>
              </w:rPr>
              <w:fldChar w:fldCharType="end"/>
            </w:r>
          </w:p>
        </w:tc>
        <w:tc>
          <w:tcPr>
            <w:tcW w:w="4681" w:type="dxa"/>
          </w:tcPr>
          <w:p w14:paraId="1B4FBD14" w14:textId="6170AC9F"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Grammar update dot point 6</w:t>
            </w:r>
          </w:p>
        </w:tc>
      </w:tr>
      <w:tr w:rsidR="00C55400" w14:paraId="7523758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9DEB612" w14:textId="4560AA7B" w:rsidR="39B84FE3" w:rsidRPr="00BC1204" w:rsidRDefault="39B84FE3" w:rsidP="00B829B8">
            <w:pPr>
              <w:pStyle w:val="TableText2"/>
              <w:rPr>
                <w:b w:val="0"/>
              </w:rPr>
            </w:pPr>
            <w:r w:rsidRPr="00BC1204">
              <w:t>1.6</w:t>
            </w:r>
          </w:p>
        </w:tc>
        <w:tc>
          <w:tcPr>
            <w:tcW w:w="3544" w:type="dxa"/>
          </w:tcPr>
          <w:p w14:paraId="1D13F381" w14:textId="2A564E99" w:rsidR="39B84FE3"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_Ref33895321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4.9.2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_Ref33895321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Super Entitlements</w:t>
            </w:r>
            <w:r w:rsidRPr="0086149E">
              <w:rPr>
                <w:rStyle w:val="SmartLink"/>
              </w:rPr>
              <w:fldChar w:fldCharType="end"/>
            </w:r>
          </w:p>
        </w:tc>
        <w:tc>
          <w:tcPr>
            <w:tcW w:w="4681" w:type="dxa"/>
          </w:tcPr>
          <w:p w14:paraId="2850AF1C" w14:textId="50DB6E44"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Updated wording</w:t>
            </w:r>
          </w:p>
        </w:tc>
      </w:tr>
      <w:tr w:rsidR="00C55400" w14:paraId="6A1E1FA1"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747D7D33" w14:textId="48FA73D9" w:rsidR="39B84FE3" w:rsidRPr="00BC1204" w:rsidRDefault="39B84FE3" w:rsidP="00B829B8">
            <w:pPr>
              <w:pStyle w:val="TableText2"/>
              <w:rPr>
                <w:b w:val="0"/>
              </w:rPr>
            </w:pPr>
            <w:r w:rsidRPr="00BC1204">
              <w:lastRenderedPageBreak/>
              <w:t>1.6</w:t>
            </w:r>
          </w:p>
        </w:tc>
        <w:tc>
          <w:tcPr>
            <w:tcW w:w="3544" w:type="dxa"/>
          </w:tcPr>
          <w:p w14:paraId="5948DE53" w14:textId="581D246B" w:rsidR="39B84FE3"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_Ref33885272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5.4.3</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_Ref33885272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Employment Basis</w:t>
            </w:r>
            <w:r w:rsidRPr="0086149E">
              <w:rPr>
                <w:rStyle w:val="SmartLink"/>
              </w:rPr>
              <w:fldChar w:fldCharType="end"/>
            </w:r>
          </w:p>
        </w:tc>
        <w:tc>
          <w:tcPr>
            <w:tcW w:w="4681" w:type="dxa"/>
          </w:tcPr>
          <w:p w14:paraId="722C28E7" w14:textId="724FE43C"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Wording update point 4</w:t>
            </w:r>
          </w:p>
        </w:tc>
      </w:tr>
      <w:tr w:rsidR="00C55400" w14:paraId="5A7ECE4B"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704F27D" w14:textId="19B8FC0B" w:rsidR="39B84FE3" w:rsidRPr="00BC1204" w:rsidRDefault="39B84FE3" w:rsidP="00B829B8">
            <w:pPr>
              <w:pStyle w:val="TableText2"/>
              <w:rPr>
                <w:b w:val="0"/>
              </w:rPr>
            </w:pPr>
            <w:r w:rsidRPr="00BC1204">
              <w:t>1.6</w:t>
            </w:r>
          </w:p>
        </w:tc>
        <w:tc>
          <w:tcPr>
            <w:tcW w:w="3544" w:type="dxa"/>
          </w:tcPr>
          <w:p w14:paraId="2F9BFFFB" w14:textId="3FCE5076" w:rsidR="39B84FE3"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_Ref237532955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5.10.2.1</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_Ref237532955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Pre-1 July 2026 payment dates</w:t>
            </w:r>
            <w:r w:rsidRPr="0086149E">
              <w:rPr>
                <w:rStyle w:val="SmartLink"/>
              </w:rPr>
              <w:fldChar w:fldCharType="end"/>
            </w:r>
          </w:p>
        </w:tc>
        <w:tc>
          <w:tcPr>
            <w:tcW w:w="4681" w:type="dxa"/>
          </w:tcPr>
          <w:p w14:paraId="16CDE26D" w14:textId="5C4170C3"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Wording update to section</w:t>
            </w:r>
          </w:p>
        </w:tc>
      </w:tr>
      <w:tr w:rsidR="00C55400" w14:paraId="60D8BFE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FC8B30E" w14:textId="28D302ED" w:rsidR="39B84FE3" w:rsidRPr="00BC1204" w:rsidRDefault="39B84FE3" w:rsidP="00B829B8">
            <w:pPr>
              <w:pStyle w:val="TableText2"/>
              <w:rPr>
                <w:b w:val="0"/>
              </w:rPr>
            </w:pPr>
            <w:r w:rsidRPr="00BC1204">
              <w:t>1.6</w:t>
            </w:r>
          </w:p>
        </w:tc>
        <w:tc>
          <w:tcPr>
            <w:tcW w:w="3544" w:type="dxa"/>
          </w:tcPr>
          <w:p w14:paraId="56DED345" w14:textId="6D4346BB" w:rsidR="39B84FE3"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_Ref237533005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5.10.2.2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_Ref237533005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Post-30 June 2026 payment dates</w:t>
            </w:r>
            <w:r w:rsidRPr="0086149E">
              <w:rPr>
                <w:rStyle w:val="SmartLink"/>
              </w:rPr>
              <w:fldChar w:fldCharType="end"/>
            </w:r>
          </w:p>
        </w:tc>
        <w:tc>
          <w:tcPr>
            <w:tcW w:w="4681" w:type="dxa"/>
          </w:tcPr>
          <w:p w14:paraId="59E48D8B" w14:textId="70C0F47A" w:rsidR="39B84FE3" w:rsidRPr="00BC1204" w:rsidRDefault="39B84FE3"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New section inserted</w:t>
            </w:r>
          </w:p>
        </w:tc>
      </w:tr>
      <w:tr w:rsidR="7B3A4829" w14:paraId="1F6ED29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79024E7A" w14:textId="15E40D95" w:rsidR="10C5A542" w:rsidRPr="00BC1204" w:rsidRDefault="10C5A542" w:rsidP="00B829B8">
            <w:pPr>
              <w:pStyle w:val="TableText2"/>
              <w:rPr>
                <w:b w:val="0"/>
              </w:rPr>
            </w:pPr>
            <w:r w:rsidRPr="00BC1204">
              <w:t>1.6</w:t>
            </w:r>
          </w:p>
        </w:tc>
        <w:tc>
          <w:tcPr>
            <w:tcW w:w="3544" w:type="dxa"/>
          </w:tcPr>
          <w:p w14:paraId="04367F55" w14:textId="292710A3" w:rsidR="10C5A542"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_Ref237533044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6.4</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_Ref237533047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Commencing Qualifying Earnings Reporting</w:t>
            </w:r>
            <w:r w:rsidRPr="0086149E">
              <w:rPr>
                <w:rStyle w:val="SmartLink"/>
              </w:rPr>
              <w:fldChar w:fldCharType="end"/>
            </w:r>
          </w:p>
        </w:tc>
        <w:tc>
          <w:tcPr>
            <w:tcW w:w="4681" w:type="dxa"/>
          </w:tcPr>
          <w:p w14:paraId="41515DA1" w14:textId="6ECA0735" w:rsidR="10C5A542" w:rsidRPr="00BC1204" w:rsidRDefault="10C5A542"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 xml:space="preserve">New section </w:t>
            </w:r>
            <w:r w:rsidR="009D4736">
              <w:rPr>
                <w:rFonts w:ascii="Arial" w:eastAsia="Aptos Narrow" w:hAnsi="Arial" w:cs="Arial"/>
                <w:sz w:val="20"/>
              </w:rPr>
              <w:t>inserted</w:t>
            </w:r>
            <w:r w:rsidRPr="00BC1204">
              <w:rPr>
                <w:rFonts w:ascii="Arial" w:eastAsia="Aptos Narrow" w:hAnsi="Arial" w:cs="Arial"/>
                <w:sz w:val="20"/>
              </w:rPr>
              <w:t xml:space="preserve"> </w:t>
            </w:r>
          </w:p>
        </w:tc>
      </w:tr>
      <w:tr w:rsidR="602A1607" w14:paraId="719393EE"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5D86EAF" w14:textId="36BEC737" w:rsidR="10C5A542" w:rsidRPr="00BC1204" w:rsidRDefault="10C5A542" w:rsidP="00B829B8">
            <w:pPr>
              <w:pStyle w:val="TableText2"/>
              <w:rPr>
                <w:b w:val="0"/>
              </w:rPr>
            </w:pPr>
            <w:r w:rsidRPr="00BC1204">
              <w:t>1.6</w:t>
            </w:r>
          </w:p>
        </w:tc>
        <w:tc>
          <w:tcPr>
            <w:tcW w:w="3544" w:type="dxa"/>
          </w:tcPr>
          <w:p w14:paraId="37EB0BF9" w14:textId="654EAFC3" w:rsidR="10C5A542"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_Ref144135187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10.3</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_Ref144135187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Glossary</w:t>
            </w:r>
            <w:r w:rsidRPr="0086149E">
              <w:rPr>
                <w:rStyle w:val="SmartLink"/>
              </w:rPr>
              <w:fldChar w:fldCharType="end"/>
            </w:r>
          </w:p>
        </w:tc>
        <w:tc>
          <w:tcPr>
            <w:tcW w:w="4681" w:type="dxa"/>
          </w:tcPr>
          <w:p w14:paraId="2C93316A" w14:textId="7D508F4F" w:rsidR="10C5A542" w:rsidRPr="00BC1204" w:rsidRDefault="10C5A542"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Superan</w:t>
            </w:r>
            <w:r w:rsidR="001727F8">
              <w:rPr>
                <w:rFonts w:ascii="Arial" w:eastAsia="Aptos Narrow" w:hAnsi="Arial" w:cs="Arial"/>
                <w:sz w:val="20"/>
              </w:rPr>
              <w:t>n</w:t>
            </w:r>
            <w:r w:rsidRPr="00BC1204">
              <w:rPr>
                <w:rFonts w:ascii="Arial" w:eastAsia="Aptos Narrow" w:hAnsi="Arial" w:cs="Arial"/>
                <w:sz w:val="20"/>
              </w:rPr>
              <w:t xml:space="preserve">uation </w:t>
            </w:r>
            <w:r w:rsidR="001F4DB5">
              <w:rPr>
                <w:rFonts w:ascii="Arial" w:eastAsia="Aptos Narrow" w:hAnsi="Arial" w:cs="Arial"/>
                <w:sz w:val="20"/>
              </w:rPr>
              <w:t>l</w:t>
            </w:r>
            <w:r w:rsidRPr="00BC1204">
              <w:rPr>
                <w:rFonts w:ascii="Arial" w:eastAsia="Aptos Narrow" w:hAnsi="Arial" w:cs="Arial"/>
                <w:sz w:val="20"/>
              </w:rPr>
              <w:t>iability definition modified</w:t>
            </w:r>
          </w:p>
        </w:tc>
      </w:tr>
      <w:tr w:rsidR="602A1607" w14:paraId="62F0945E"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71B5839" w14:textId="632CAB15" w:rsidR="10C5A542" w:rsidRPr="00BC1204" w:rsidRDefault="10C5A542" w:rsidP="00B829B8">
            <w:pPr>
              <w:pStyle w:val="TableText2"/>
              <w:rPr>
                <w:b w:val="0"/>
              </w:rPr>
            </w:pPr>
            <w:r w:rsidRPr="00BC1204">
              <w:t>1.6</w:t>
            </w:r>
          </w:p>
        </w:tc>
        <w:tc>
          <w:tcPr>
            <w:tcW w:w="3544" w:type="dxa"/>
          </w:tcPr>
          <w:p w14:paraId="3328F036" w14:textId="30B0E33C" w:rsidR="10C5A542" w:rsidRPr="00BC1204" w:rsidRDefault="0086149E" w:rsidP="0086149E">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_Ref144135187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10.3</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_Ref144135187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Glossary</w:t>
            </w:r>
            <w:r w:rsidRPr="0086149E">
              <w:rPr>
                <w:rStyle w:val="SmartLink"/>
              </w:rPr>
              <w:fldChar w:fldCharType="end"/>
            </w:r>
          </w:p>
        </w:tc>
        <w:tc>
          <w:tcPr>
            <w:tcW w:w="4681" w:type="dxa"/>
          </w:tcPr>
          <w:p w14:paraId="0DABD78D" w14:textId="1696C482" w:rsidR="10C5A542" w:rsidRPr="00BC1204" w:rsidRDefault="10C5A542" w:rsidP="00B829B8">
            <w:pPr>
              <w:ind w:left="174"/>
              <w:cnfStyle w:val="000000000000" w:firstRow="0" w:lastRow="0" w:firstColumn="0" w:lastColumn="0" w:oddVBand="0" w:evenVBand="0" w:oddHBand="0" w:evenHBand="0" w:firstRowFirstColumn="0" w:firstRowLastColumn="0" w:lastRowFirstColumn="0" w:lastRowLastColumn="0"/>
              <w:rPr>
                <w:rFonts w:ascii="Arial" w:eastAsia="Aptos Narrow" w:hAnsi="Arial" w:cs="Arial"/>
                <w:sz w:val="20"/>
              </w:rPr>
            </w:pPr>
            <w:r w:rsidRPr="00BC1204">
              <w:rPr>
                <w:rFonts w:ascii="Arial" w:eastAsia="Aptos Narrow" w:hAnsi="Arial" w:cs="Arial"/>
                <w:sz w:val="20"/>
              </w:rPr>
              <w:t xml:space="preserve">Qualifying </w:t>
            </w:r>
            <w:r w:rsidR="001F4DB5">
              <w:rPr>
                <w:rFonts w:ascii="Arial" w:eastAsia="Aptos Narrow" w:hAnsi="Arial" w:cs="Arial"/>
                <w:sz w:val="20"/>
              </w:rPr>
              <w:t>e</w:t>
            </w:r>
            <w:r w:rsidRPr="00BC1204">
              <w:rPr>
                <w:rFonts w:ascii="Arial" w:eastAsia="Aptos Narrow" w:hAnsi="Arial" w:cs="Arial"/>
                <w:sz w:val="20"/>
              </w:rPr>
              <w:t>arnings definition inserted</w:t>
            </w:r>
          </w:p>
        </w:tc>
      </w:tr>
      <w:tr w:rsidR="00B82B7D" w14:paraId="51785FF3"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A2A2124" w14:textId="14BA9D27" w:rsidR="00B82B7D" w:rsidRPr="00BC1204" w:rsidRDefault="00B82B7D" w:rsidP="00B829B8">
            <w:pPr>
              <w:pStyle w:val="TableText2"/>
              <w:rPr>
                <w:rFonts w:ascii="Arial Narrow" w:hAnsi="Arial Narrow"/>
              </w:rPr>
            </w:pPr>
            <w:r w:rsidRPr="00BC1204">
              <w:t>1.6</w:t>
            </w:r>
          </w:p>
        </w:tc>
        <w:tc>
          <w:tcPr>
            <w:tcW w:w="3544" w:type="dxa"/>
          </w:tcPr>
          <w:p w14:paraId="1D464297" w14:textId="46D04E1C" w:rsidR="00B82B7D" w:rsidRPr="001727F8" w:rsidRDefault="0086149E" w:rsidP="00B829B8">
            <w:pPr>
              <w:pStyle w:val="TableText2"/>
              <w:cnfStyle w:val="000000000000" w:firstRow="0" w:lastRow="0" w:firstColumn="0" w:lastColumn="0" w:oddVBand="0" w:evenVBand="0" w:oddHBand="0" w:evenHBand="0" w:firstRowFirstColumn="0" w:firstRowLastColumn="0" w:lastRowFirstColumn="0" w:lastRowLastColumn="0"/>
            </w:pPr>
            <w:r w:rsidRPr="0086149E">
              <w:rPr>
                <w:rStyle w:val="SmartLink"/>
              </w:rPr>
              <w:fldChar w:fldCharType="begin"/>
            </w:r>
            <w:r w:rsidRPr="0086149E">
              <w:rPr>
                <w:rStyle w:val="SmartLink"/>
              </w:rPr>
              <w:instrText xml:space="preserve"> REF _Ref144135187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10.3</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_Ref144135187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Glossary</w:t>
            </w:r>
            <w:r w:rsidRPr="0086149E">
              <w:rPr>
                <w:rStyle w:val="SmartLink"/>
              </w:rPr>
              <w:fldChar w:fldCharType="end"/>
            </w:r>
          </w:p>
        </w:tc>
        <w:tc>
          <w:tcPr>
            <w:tcW w:w="4681" w:type="dxa"/>
          </w:tcPr>
          <w:p w14:paraId="2B75638A" w14:textId="44107880" w:rsidR="00B82B7D" w:rsidRPr="001727F8" w:rsidRDefault="00B82B7D" w:rsidP="00B829B8">
            <w:pPr>
              <w:pStyle w:val="TableText2"/>
              <w:cnfStyle w:val="000000000000" w:firstRow="0" w:lastRow="0" w:firstColumn="0" w:lastColumn="0" w:oddVBand="0" w:evenVBand="0" w:oddHBand="0" w:evenHBand="0" w:firstRowFirstColumn="0" w:firstRowLastColumn="0" w:lastRowFirstColumn="0" w:lastRowLastColumn="0"/>
            </w:pPr>
            <w:r w:rsidRPr="003C1293">
              <w:t>OTE definition modified</w:t>
            </w:r>
          </w:p>
        </w:tc>
      </w:tr>
      <w:tr w:rsidR="00B82B7D" w14:paraId="336CCABB"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994DEEF" w14:textId="3E413BF3" w:rsidR="00B82B7D" w:rsidRPr="00BC1204" w:rsidRDefault="00B82B7D" w:rsidP="00B829B8">
            <w:pPr>
              <w:pStyle w:val="TableText2"/>
              <w:rPr>
                <w:rFonts w:ascii="Arial Narrow" w:hAnsi="Arial Narrow"/>
              </w:rPr>
            </w:pPr>
            <w:r w:rsidRPr="00BC1204">
              <w:t>1.6</w:t>
            </w:r>
          </w:p>
        </w:tc>
        <w:tc>
          <w:tcPr>
            <w:tcW w:w="3544" w:type="dxa"/>
          </w:tcPr>
          <w:p w14:paraId="3F395742" w14:textId="3F805843" w:rsidR="00B82B7D" w:rsidRPr="001727F8" w:rsidRDefault="0086149E" w:rsidP="00B829B8">
            <w:pPr>
              <w:pStyle w:val="TableText2"/>
              <w:cnfStyle w:val="000000000000" w:firstRow="0" w:lastRow="0" w:firstColumn="0" w:lastColumn="0" w:oddVBand="0" w:evenVBand="0" w:oddHBand="0" w:evenHBand="0" w:firstRowFirstColumn="0" w:firstRowLastColumn="0" w:lastRowFirstColumn="0" w:lastRowLastColumn="0"/>
            </w:pPr>
            <w:r w:rsidRPr="0086149E">
              <w:rPr>
                <w:rStyle w:val="SmartLink"/>
              </w:rPr>
              <w:fldChar w:fldCharType="begin"/>
            </w:r>
            <w:r w:rsidRPr="0086149E">
              <w:rPr>
                <w:rStyle w:val="SmartLink"/>
              </w:rPr>
              <w:instrText xml:space="preserve"> REF _Ref144135187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10.3</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_Ref144135187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Glossary</w:t>
            </w:r>
            <w:r w:rsidRPr="0086149E">
              <w:rPr>
                <w:rStyle w:val="SmartLink"/>
              </w:rPr>
              <w:fldChar w:fldCharType="end"/>
            </w:r>
          </w:p>
        </w:tc>
        <w:tc>
          <w:tcPr>
            <w:tcW w:w="4681" w:type="dxa"/>
          </w:tcPr>
          <w:p w14:paraId="15D5500D" w14:textId="256D3427" w:rsidR="00B82B7D" w:rsidRPr="001727F8" w:rsidRDefault="00B82B7D" w:rsidP="00B829B8">
            <w:pPr>
              <w:pStyle w:val="TableText2"/>
              <w:cnfStyle w:val="000000000000" w:firstRow="0" w:lastRow="0" w:firstColumn="0" w:lastColumn="0" w:oddVBand="0" w:evenVBand="0" w:oddHBand="0" w:evenHBand="0" w:firstRowFirstColumn="0" w:firstRowLastColumn="0" w:lastRowFirstColumn="0" w:lastRowLastColumn="0"/>
            </w:pPr>
            <w:r w:rsidRPr="003C1293">
              <w:t>Super</w:t>
            </w:r>
            <w:r w:rsidR="005B4ABC">
              <w:t>annuation</w:t>
            </w:r>
            <w:r w:rsidRPr="003C1293">
              <w:t xml:space="preserve"> guarantee amount definition modified</w:t>
            </w:r>
          </w:p>
        </w:tc>
      </w:tr>
      <w:tr w:rsidR="00435E91" w14:paraId="2761C568"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7D7670F1" w14:textId="1C3AF1F6" w:rsidR="00435E91" w:rsidRPr="00BC1204" w:rsidRDefault="00435E91" w:rsidP="00B829B8">
            <w:pPr>
              <w:pStyle w:val="TableText2"/>
              <w:rPr>
                <w:rFonts w:eastAsia="Aptos Narrow"/>
              </w:rPr>
            </w:pPr>
            <w:r w:rsidRPr="00BC1204">
              <w:rPr>
                <w:rFonts w:eastAsia="Aptos Narrow"/>
              </w:rPr>
              <w:t>1.6</w:t>
            </w:r>
          </w:p>
        </w:tc>
        <w:tc>
          <w:tcPr>
            <w:tcW w:w="3544" w:type="dxa"/>
          </w:tcPr>
          <w:p w14:paraId="43D7CE5A" w14:textId="32BFA2C4" w:rsidR="00435E91" w:rsidRPr="00B82B7D" w:rsidRDefault="0086149E" w:rsidP="00B829B8">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_Ref144135131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10.12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_Ref144135131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Enumerations</w:t>
            </w:r>
            <w:r w:rsidRPr="0086149E">
              <w:rPr>
                <w:rStyle w:val="SmartLink"/>
              </w:rPr>
              <w:fldChar w:fldCharType="end"/>
            </w:r>
          </w:p>
        </w:tc>
        <w:tc>
          <w:tcPr>
            <w:tcW w:w="4681" w:type="dxa"/>
          </w:tcPr>
          <w:p w14:paraId="491435D3" w14:textId="2CCE1E23" w:rsidR="00435E91" w:rsidRPr="004D57F4" w:rsidRDefault="00F06589" w:rsidP="00B829B8">
            <w:pPr>
              <w:pStyle w:val="TableText2"/>
              <w:cnfStyle w:val="000000000000" w:firstRow="0" w:lastRow="0" w:firstColumn="0" w:lastColumn="0" w:oddVBand="0" w:evenVBand="0" w:oddHBand="0" w:evenHBand="0" w:firstRowFirstColumn="0" w:firstRowLastColumn="0" w:lastRowFirstColumn="0" w:lastRowLastColumn="0"/>
            </w:pPr>
            <w:r w:rsidRPr="00F06589">
              <w:t>PAYEVNTEMP282 Employment Basis Code N - Updated wording</w:t>
            </w:r>
          </w:p>
        </w:tc>
      </w:tr>
      <w:tr w:rsidR="00EF674F" w14:paraId="534B5DA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8A00FCE" w14:textId="0936EF69" w:rsidR="00EF674F" w:rsidRPr="00BC1204" w:rsidRDefault="00EF674F" w:rsidP="00B829B8">
            <w:pPr>
              <w:pStyle w:val="TableText2"/>
              <w:rPr>
                <w:rFonts w:eastAsia="Aptos Narrow"/>
              </w:rPr>
            </w:pPr>
            <w:r w:rsidRPr="00BC1204">
              <w:rPr>
                <w:rFonts w:eastAsia="Aptos Narrow"/>
              </w:rPr>
              <w:t>1.6</w:t>
            </w:r>
          </w:p>
        </w:tc>
        <w:tc>
          <w:tcPr>
            <w:tcW w:w="3544" w:type="dxa"/>
          </w:tcPr>
          <w:p w14:paraId="1F8B0769" w14:textId="123C61E7" w:rsidR="00EF674F" w:rsidRPr="00B82B7D" w:rsidRDefault="0086149E" w:rsidP="00B829B8">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_Ref144135131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10.12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_Ref144135131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Enumerations</w:t>
            </w:r>
            <w:r w:rsidRPr="0086149E">
              <w:rPr>
                <w:rStyle w:val="SmartLink"/>
              </w:rPr>
              <w:fldChar w:fldCharType="end"/>
            </w:r>
          </w:p>
        </w:tc>
        <w:tc>
          <w:tcPr>
            <w:tcW w:w="4681" w:type="dxa"/>
          </w:tcPr>
          <w:p w14:paraId="33A81C1D" w14:textId="1709EB89" w:rsidR="00EF674F" w:rsidRPr="003C1293"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4D57F4">
              <w:t>PAYEVNTEMP269 Paid Leave Type Code P - Updat</w:t>
            </w:r>
            <w:r w:rsidR="00AB3BD8">
              <w:t>ed</w:t>
            </w:r>
            <w:r w:rsidRPr="004D57F4">
              <w:t xml:space="preserve"> wording</w:t>
            </w:r>
          </w:p>
        </w:tc>
      </w:tr>
      <w:tr w:rsidR="00EF674F" w14:paraId="2D8C9162"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D539BD8" w14:textId="1959112B" w:rsidR="00EF674F" w:rsidRPr="00BC1204" w:rsidRDefault="00435E91" w:rsidP="00B829B8">
            <w:pPr>
              <w:pStyle w:val="TableText2"/>
              <w:rPr>
                <w:rFonts w:eastAsia="Aptos Narrow"/>
              </w:rPr>
            </w:pPr>
            <w:r w:rsidRPr="00BC1204">
              <w:rPr>
                <w:rFonts w:eastAsia="Aptos Narrow"/>
              </w:rPr>
              <w:t>1.6</w:t>
            </w:r>
          </w:p>
        </w:tc>
        <w:tc>
          <w:tcPr>
            <w:tcW w:w="3544" w:type="dxa"/>
          </w:tcPr>
          <w:p w14:paraId="5B8E6357" w14:textId="31FD7114" w:rsidR="00EF674F" w:rsidRPr="00B82B7D" w:rsidRDefault="0086149E" w:rsidP="00B829B8">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_Ref144135131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10.12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_Ref144135131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Enumerations</w:t>
            </w:r>
            <w:r w:rsidRPr="0086149E">
              <w:rPr>
                <w:rStyle w:val="SmartLink"/>
              </w:rPr>
              <w:fldChar w:fldCharType="end"/>
            </w:r>
          </w:p>
        </w:tc>
        <w:tc>
          <w:tcPr>
            <w:tcW w:w="4681" w:type="dxa"/>
          </w:tcPr>
          <w:p w14:paraId="0085F174" w14:textId="2F721817" w:rsidR="00EF674F" w:rsidRPr="003C1293"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4D57F4">
              <w:t>PAYEVNTEMP269 Paid Leave Type Code W - Updat</w:t>
            </w:r>
            <w:r w:rsidR="00AB3BD8">
              <w:t>ed</w:t>
            </w:r>
            <w:r w:rsidRPr="004D57F4">
              <w:t xml:space="preserve"> wording</w:t>
            </w:r>
          </w:p>
        </w:tc>
      </w:tr>
      <w:tr w:rsidR="00EF674F" w14:paraId="0375ABAD"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E48E6FA" w14:textId="018CC9B1" w:rsidR="00EF674F" w:rsidRPr="00BC1204" w:rsidRDefault="00EF674F" w:rsidP="00B829B8">
            <w:pPr>
              <w:pStyle w:val="TableText2"/>
              <w:rPr>
                <w:rFonts w:eastAsia="Aptos Narrow"/>
              </w:rPr>
            </w:pPr>
            <w:r w:rsidRPr="00BC1204">
              <w:rPr>
                <w:rFonts w:eastAsia="Aptos Narrow"/>
              </w:rPr>
              <w:t>1.6</w:t>
            </w:r>
          </w:p>
        </w:tc>
        <w:tc>
          <w:tcPr>
            <w:tcW w:w="3544" w:type="dxa"/>
          </w:tcPr>
          <w:p w14:paraId="1DD1B8E6" w14:textId="22B61740" w:rsidR="00EF674F" w:rsidRPr="00B82B7D" w:rsidRDefault="0086149E" w:rsidP="00B829B8">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_Ref144135131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10.12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_Ref144135131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Enumerations</w:t>
            </w:r>
            <w:r w:rsidRPr="0086149E">
              <w:rPr>
                <w:rStyle w:val="SmartLink"/>
              </w:rPr>
              <w:fldChar w:fldCharType="end"/>
            </w:r>
          </w:p>
        </w:tc>
        <w:tc>
          <w:tcPr>
            <w:tcW w:w="4681" w:type="dxa"/>
          </w:tcPr>
          <w:p w14:paraId="11AF0C40" w14:textId="597DCAD9" w:rsidR="00EF674F" w:rsidRPr="003C1293"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4D57F4">
              <w:t xml:space="preserve">PAYEVNTEMP269 Paid Leave Type Code A </w:t>
            </w:r>
            <w:r w:rsidR="00AB3BD8">
              <w:t>–</w:t>
            </w:r>
            <w:r w:rsidRPr="004D57F4">
              <w:t xml:space="preserve"> Updat</w:t>
            </w:r>
            <w:r w:rsidR="00AB3BD8">
              <w:t>ed</w:t>
            </w:r>
            <w:r w:rsidRPr="004D57F4">
              <w:t xml:space="preserve"> wording</w:t>
            </w:r>
          </w:p>
        </w:tc>
      </w:tr>
      <w:tr w:rsidR="00EF674F" w14:paraId="232DC8E8"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447B6B5" w14:textId="1AF2CBCB" w:rsidR="00EF674F" w:rsidRPr="00BC1204" w:rsidRDefault="00EF674F" w:rsidP="00B829B8">
            <w:pPr>
              <w:pStyle w:val="TableText2"/>
              <w:rPr>
                <w:rFonts w:eastAsia="Aptos Narrow"/>
              </w:rPr>
            </w:pPr>
            <w:r w:rsidRPr="00BC1204">
              <w:rPr>
                <w:rFonts w:eastAsia="Aptos Narrow"/>
              </w:rPr>
              <w:t>1.6</w:t>
            </w:r>
          </w:p>
        </w:tc>
        <w:tc>
          <w:tcPr>
            <w:tcW w:w="3544" w:type="dxa"/>
          </w:tcPr>
          <w:p w14:paraId="5E3913B2" w14:textId="5DADCB3B" w:rsidR="00EF674F" w:rsidRPr="00B82B7D" w:rsidRDefault="0086149E" w:rsidP="00B829B8">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_Ref144135131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10.12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_Ref144135131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Enumerations</w:t>
            </w:r>
            <w:r w:rsidRPr="0086149E">
              <w:rPr>
                <w:rStyle w:val="SmartLink"/>
              </w:rPr>
              <w:fldChar w:fldCharType="end"/>
            </w:r>
          </w:p>
        </w:tc>
        <w:tc>
          <w:tcPr>
            <w:tcW w:w="4681" w:type="dxa"/>
          </w:tcPr>
          <w:p w14:paraId="4EB57A9D" w14:textId="502C6D6B" w:rsidR="00EF674F" w:rsidRPr="003C1293"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4D57F4">
              <w:t xml:space="preserve">PAYEVNTEMP269 Paid Leave Type Code O </w:t>
            </w:r>
            <w:r w:rsidR="00AB3BD8">
              <w:t>–</w:t>
            </w:r>
            <w:r w:rsidRPr="004D57F4">
              <w:t xml:space="preserve"> Upda</w:t>
            </w:r>
            <w:r w:rsidR="00AB3BD8">
              <w:t>ted</w:t>
            </w:r>
            <w:r w:rsidRPr="004D57F4">
              <w:t xml:space="preserve"> wording</w:t>
            </w:r>
          </w:p>
        </w:tc>
      </w:tr>
      <w:tr w:rsidR="00B82B7D" w14:paraId="2A2F4226"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69640F1" w14:textId="65341874" w:rsidR="00B82B7D" w:rsidRPr="00BC1204" w:rsidRDefault="00B82B7D" w:rsidP="00B829B8">
            <w:pPr>
              <w:pStyle w:val="TableText2"/>
              <w:rPr>
                <w:rFonts w:ascii="Arial Narrow" w:hAnsi="Arial Narrow"/>
                <w:bCs w:val="0"/>
              </w:rPr>
            </w:pPr>
            <w:r w:rsidRPr="00BC1204">
              <w:rPr>
                <w:rFonts w:eastAsia="Aptos Narrow"/>
              </w:rPr>
              <w:t>1.6</w:t>
            </w:r>
          </w:p>
        </w:tc>
        <w:tc>
          <w:tcPr>
            <w:tcW w:w="3544" w:type="dxa"/>
          </w:tcPr>
          <w:p w14:paraId="6E182E17" w14:textId="68FC5841" w:rsidR="00B82B7D" w:rsidRPr="001727F8" w:rsidRDefault="0086149E" w:rsidP="00B829B8">
            <w:pPr>
              <w:pStyle w:val="TableText2"/>
              <w:cnfStyle w:val="000000000000" w:firstRow="0" w:lastRow="0" w:firstColumn="0" w:lastColumn="0" w:oddVBand="0" w:evenVBand="0" w:oddHBand="0" w:evenHBand="0" w:firstRowFirstColumn="0" w:firstRowLastColumn="0" w:lastRowFirstColumn="0" w:lastRowLastColumn="0"/>
            </w:pPr>
            <w:r w:rsidRPr="0086149E">
              <w:rPr>
                <w:rStyle w:val="SmartLink"/>
              </w:rPr>
              <w:fldChar w:fldCharType="begin"/>
            </w:r>
            <w:r w:rsidRPr="0086149E">
              <w:rPr>
                <w:rStyle w:val="SmartLink"/>
              </w:rPr>
              <w:instrText xml:space="preserve"> REF _Ref144135131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10.12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_Ref144135131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Enumerations</w:t>
            </w:r>
            <w:r w:rsidRPr="0086149E">
              <w:rPr>
                <w:rStyle w:val="SmartLink"/>
              </w:rPr>
              <w:fldChar w:fldCharType="end"/>
            </w:r>
          </w:p>
        </w:tc>
        <w:tc>
          <w:tcPr>
            <w:tcW w:w="4681" w:type="dxa"/>
          </w:tcPr>
          <w:p w14:paraId="26ED3895" w14:textId="3DB098FA" w:rsidR="00B82B7D" w:rsidRPr="001727F8" w:rsidRDefault="00B82B7D" w:rsidP="00B829B8">
            <w:pPr>
              <w:pStyle w:val="TableText2"/>
              <w:cnfStyle w:val="000000000000" w:firstRow="0" w:lastRow="0" w:firstColumn="0" w:lastColumn="0" w:oddVBand="0" w:evenVBand="0" w:oddHBand="0" w:evenHBand="0" w:firstRowFirstColumn="0" w:firstRowLastColumn="0" w:lastRowFirstColumn="0" w:lastRowLastColumn="0"/>
            </w:pPr>
            <w:r w:rsidRPr="003C1293">
              <w:t>PAYEVNTEMP283 Super Entitlement Type Code Q inserted</w:t>
            </w:r>
          </w:p>
        </w:tc>
      </w:tr>
      <w:tr w:rsidR="00EF674F" w14:paraId="7B0BD8FE"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7B544DC" w14:textId="2BD72646" w:rsidR="00EF674F" w:rsidRPr="00BC1204" w:rsidRDefault="00EF674F" w:rsidP="00B829B8">
            <w:pPr>
              <w:pStyle w:val="TableText2"/>
              <w:rPr>
                <w:rFonts w:eastAsia="Aptos Narrow"/>
              </w:rPr>
            </w:pPr>
            <w:r w:rsidRPr="00BC1204">
              <w:t>1.5</w:t>
            </w:r>
          </w:p>
        </w:tc>
        <w:tc>
          <w:tcPr>
            <w:tcW w:w="3544" w:type="dxa"/>
          </w:tcPr>
          <w:p w14:paraId="301FA754" w14:textId="71C7DEAC" w:rsidR="00EF674F" w:rsidRPr="00B82B7D" w:rsidRDefault="0086149E" w:rsidP="00B829B8">
            <w:pPr>
              <w:pStyle w:val="TableText2"/>
              <w:cnfStyle w:val="000000000000" w:firstRow="0" w:lastRow="0" w:firstColumn="0" w:lastColumn="0" w:oddVBand="0" w:evenVBand="0" w:oddHBand="0" w:evenHBand="0" w:firstRowFirstColumn="0" w:firstRowLastColumn="0" w:lastRowFirstColumn="0" w:lastRowLastColumn="0"/>
              <w:rPr>
                <w:rFonts w:eastAsia="Aptos Narrow"/>
              </w:rPr>
            </w:pPr>
            <w:r w:rsidRPr="0086149E">
              <w:rPr>
                <w:rStyle w:val="SmartLink"/>
              </w:rPr>
              <w:fldChar w:fldCharType="begin"/>
            </w:r>
            <w:r w:rsidRPr="0086149E">
              <w:rPr>
                <w:rStyle w:val="SmartLink"/>
              </w:rPr>
              <w:instrText xml:space="preserve"> REF _Ref237533378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3.4</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_Ref237533382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Changes between the 2018 and 2020 Services</w:t>
            </w:r>
            <w:r w:rsidRPr="0086149E">
              <w:rPr>
                <w:rStyle w:val="SmartLink"/>
              </w:rPr>
              <w:fldChar w:fldCharType="end"/>
            </w:r>
          </w:p>
        </w:tc>
        <w:tc>
          <w:tcPr>
            <w:tcW w:w="4681" w:type="dxa"/>
          </w:tcPr>
          <w:p w14:paraId="49632193" w14:textId="069ED7EE" w:rsidR="00EF674F" w:rsidRPr="003C1293"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additional wording to bullet point 8</w:t>
            </w:r>
          </w:p>
        </w:tc>
      </w:tr>
      <w:tr w:rsidR="00EF674F" w14:paraId="469AAFD7"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DF459BD" w14:textId="30FD7DFA" w:rsidR="00EF674F" w:rsidRPr="00BC1204" w:rsidRDefault="00EF674F" w:rsidP="00B829B8">
            <w:pPr>
              <w:pStyle w:val="TableText2"/>
            </w:pPr>
            <w:r w:rsidRPr="00BC1204">
              <w:t>1.5</w:t>
            </w:r>
          </w:p>
        </w:tc>
        <w:tc>
          <w:tcPr>
            <w:tcW w:w="3544" w:type="dxa"/>
          </w:tcPr>
          <w:p w14:paraId="0223950F" w14:textId="37FA85C3" w:rsidR="00EF674F" w:rsidRPr="00E01CA3" w:rsidRDefault="0086149E" w:rsidP="00B829B8">
            <w:pPr>
              <w:pStyle w:val="TableText2"/>
              <w:cnfStyle w:val="000000000000" w:firstRow="0" w:lastRow="0" w:firstColumn="0" w:lastColumn="0" w:oddVBand="0" w:evenVBand="0" w:oddHBand="0" w:evenHBand="0" w:firstRowFirstColumn="0" w:firstRowLastColumn="0" w:lastRowFirstColumn="0" w:lastRowLastColumn="0"/>
              <w:rPr>
                <w:rStyle w:val="SmartLink"/>
                <w:rFonts w:asciiTheme="minorHAnsi" w:hAnsiTheme="minorHAnsi" w:cstheme="minorBidi"/>
                <w:sz w:val="24"/>
                <w:lang w:eastAsia="ja-JP"/>
              </w:rPr>
            </w:pPr>
            <w:r w:rsidRPr="0086149E">
              <w:rPr>
                <w:rStyle w:val="SmartLink"/>
              </w:rPr>
              <w:fldChar w:fldCharType="begin"/>
            </w:r>
            <w:r w:rsidRPr="0086149E">
              <w:rPr>
                <w:rStyle w:val="SmartLink"/>
              </w:rPr>
              <w:instrText xml:space="preserve"> REF _Ref34320126 \r \h </w:instrText>
            </w:r>
            <w:r>
              <w:rPr>
                <w:rStyle w:val="SmartLink"/>
              </w:rPr>
              <w:instrText xml:space="preserve"> \* MERGEFORMAT </w:instrText>
            </w:r>
            <w:r w:rsidRPr="0086149E">
              <w:rPr>
                <w:rStyle w:val="SmartLink"/>
              </w:rPr>
            </w:r>
            <w:r w:rsidRPr="0086149E">
              <w:rPr>
                <w:rStyle w:val="SmartLink"/>
              </w:rPr>
              <w:fldChar w:fldCharType="separate"/>
            </w:r>
            <w:r w:rsidR="00C14FEC">
              <w:rPr>
                <w:rStyle w:val="SmartLink"/>
              </w:rPr>
              <w:t>4.8.15</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_Ref34320126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Lump Sum Payments</w:t>
            </w:r>
            <w:r w:rsidRPr="0086149E">
              <w:rPr>
                <w:rStyle w:val="SmartLink"/>
              </w:rPr>
              <w:fldChar w:fldCharType="end"/>
            </w:r>
          </w:p>
        </w:tc>
        <w:tc>
          <w:tcPr>
            <w:tcW w:w="4681" w:type="dxa"/>
          </w:tcPr>
          <w:p w14:paraId="2A1A1B6B" w14:textId="53108067"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wording on 5</w:t>
            </w:r>
            <w:r w:rsidRPr="0020380D">
              <w:rPr>
                <w:vertAlign w:val="superscript"/>
              </w:rPr>
              <w:t>th</w:t>
            </w:r>
            <w:r>
              <w:t xml:space="preserve"> bullet point</w:t>
            </w:r>
          </w:p>
        </w:tc>
      </w:tr>
      <w:tr w:rsidR="00EF674F" w14:paraId="59E13461"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8B9A7AE" w14:textId="3B1AD2EC" w:rsidR="00EF674F" w:rsidRPr="00BC1204" w:rsidRDefault="00EF674F" w:rsidP="00B829B8">
            <w:pPr>
              <w:pStyle w:val="TableText2"/>
            </w:pPr>
            <w:r w:rsidRPr="00BC1204">
              <w:t>1.5</w:t>
            </w:r>
          </w:p>
        </w:tc>
        <w:tc>
          <w:tcPr>
            <w:tcW w:w="3544" w:type="dxa"/>
          </w:tcPr>
          <w:p w14:paraId="55627F2C" w14:textId="5909A828" w:rsidR="00EF674F" w:rsidRPr="00E01CA3" w:rsidRDefault="0086149E"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86149E">
              <w:rPr>
                <w:rStyle w:val="SmartLink"/>
              </w:rPr>
              <w:fldChar w:fldCharType="begin"/>
            </w:r>
            <w:r>
              <w:rPr>
                <w:rStyle w:val="SmartLink"/>
              </w:rPr>
              <w:instrText xml:space="preserve"> REF _Ref33886856 \r \h  \* MERGEFORMAT </w:instrText>
            </w:r>
            <w:r w:rsidRPr="0086149E">
              <w:rPr>
                <w:rStyle w:val="SmartLink"/>
              </w:rPr>
            </w:r>
            <w:r w:rsidRPr="0086149E">
              <w:rPr>
                <w:rStyle w:val="SmartLink"/>
              </w:rPr>
              <w:fldChar w:fldCharType="separate"/>
            </w:r>
            <w:r w:rsidR="00C14FEC">
              <w:rPr>
                <w:rStyle w:val="SmartLink"/>
              </w:rPr>
              <w:t>5.9.12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_Ref33886856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Lump Sums</w:t>
            </w:r>
            <w:r w:rsidRPr="0086149E">
              <w:rPr>
                <w:rStyle w:val="SmartLink"/>
              </w:rPr>
              <w:fldChar w:fldCharType="end"/>
            </w:r>
          </w:p>
        </w:tc>
        <w:tc>
          <w:tcPr>
            <w:tcW w:w="4681" w:type="dxa"/>
          </w:tcPr>
          <w:p w14:paraId="3EB5A755" w14:textId="7878B22E"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wording on point no. 6</w:t>
            </w:r>
          </w:p>
        </w:tc>
      </w:tr>
      <w:tr w:rsidR="00EF674F" w14:paraId="529B8761"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696A29E" w14:textId="49587609" w:rsidR="00EF674F" w:rsidRPr="00BC1204" w:rsidRDefault="00EF674F" w:rsidP="00B829B8">
            <w:pPr>
              <w:pStyle w:val="TableText2"/>
            </w:pPr>
            <w:r w:rsidRPr="00BC1204">
              <w:t>1.5</w:t>
            </w:r>
          </w:p>
        </w:tc>
        <w:tc>
          <w:tcPr>
            <w:tcW w:w="3544" w:type="dxa"/>
          </w:tcPr>
          <w:p w14:paraId="5BE92B5D" w14:textId="02E4DB81" w:rsidR="00EF674F" w:rsidRPr="00E01CA3" w:rsidRDefault="0086149E"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86149E">
              <w:rPr>
                <w:rStyle w:val="SmartLink"/>
              </w:rPr>
              <w:fldChar w:fldCharType="begin"/>
            </w:r>
            <w:r>
              <w:rPr>
                <w:rStyle w:val="SmartLink"/>
              </w:rPr>
              <w:instrText xml:space="preserve"> REF _Ref55054519 \r \h  \* MERGEFORMAT </w:instrText>
            </w:r>
            <w:r w:rsidRPr="0086149E">
              <w:rPr>
                <w:rStyle w:val="SmartLink"/>
              </w:rPr>
            </w:r>
            <w:r w:rsidRPr="0086149E">
              <w:rPr>
                <w:rStyle w:val="SmartLink"/>
              </w:rPr>
              <w:fldChar w:fldCharType="separate"/>
            </w:r>
            <w:r w:rsidR="00C14FEC">
              <w:rPr>
                <w:rStyle w:val="SmartLink"/>
              </w:rPr>
              <w:t>5.14.3</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_Ref55054519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Amended Finalised Income Statement</w:t>
            </w:r>
            <w:r w:rsidRPr="0086149E">
              <w:rPr>
                <w:rStyle w:val="SmartLink"/>
              </w:rPr>
              <w:fldChar w:fldCharType="end"/>
            </w:r>
          </w:p>
        </w:tc>
        <w:tc>
          <w:tcPr>
            <w:tcW w:w="4681" w:type="dxa"/>
          </w:tcPr>
          <w:p w14:paraId="1B316FD2" w14:textId="5EBB3CBE"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rule 7</w:t>
            </w:r>
          </w:p>
        </w:tc>
      </w:tr>
      <w:tr w:rsidR="00EF674F" w14:paraId="0ADCF487"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A4EF683" w14:textId="50162382" w:rsidR="00EF674F" w:rsidRPr="00BC1204" w:rsidRDefault="00EF674F" w:rsidP="00B829B8">
            <w:pPr>
              <w:pStyle w:val="TableText2"/>
            </w:pPr>
            <w:r w:rsidRPr="00BC1204">
              <w:t>1.5</w:t>
            </w:r>
          </w:p>
        </w:tc>
        <w:tc>
          <w:tcPr>
            <w:tcW w:w="3544" w:type="dxa"/>
          </w:tcPr>
          <w:p w14:paraId="1253BB16" w14:textId="339AD9BB" w:rsidR="00EF674F" w:rsidRPr="00E01CA3" w:rsidRDefault="0086149E"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86149E">
              <w:rPr>
                <w:rStyle w:val="SmartLink"/>
              </w:rPr>
              <w:fldChar w:fldCharType="begin"/>
            </w:r>
            <w:r>
              <w:rPr>
                <w:rStyle w:val="SmartLink"/>
              </w:rPr>
              <w:instrText xml:space="preserve"> REF _Ref144135131 \r \h  \* MERGEFORMAT </w:instrText>
            </w:r>
            <w:r w:rsidRPr="0086149E">
              <w:rPr>
                <w:rStyle w:val="SmartLink"/>
              </w:rPr>
            </w:r>
            <w:r w:rsidRPr="0086149E">
              <w:rPr>
                <w:rStyle w:val="SmartLink"/>
              </w:rPr>
              <w:fldChar w:fldCharType="separate"/>
            </w:r>
            <w:r w:rsidR="00C14FEC">
              <w:rPr>
                <w:rStyle w:val="SmartLink"/>
              </w:rPr>
              <w:t>10.12</w:t>
            </w:r>
            <w:r w:rsidRPr="0086149E">
              <w:rPr>
                <w:rStyle w:val="SmartLink"/>
              </w:rPr>
              <w:fldChar w:fldCharType="end"/>
            </w:r>
            <w:r w:rsidRPr="0086149E">
              <w:rPr>
                <w:rStyle w:val="SmartLink"/>
              </w:rPr>
              <w:t xml:space="preserve"> </w:t>
            </w:r>
            <w:r w:rsidRPr="0086149E">
              <w:rPr>
                <w:rStyle w:val="SmartLink"/>
              </w:rPr>
              <w:fldChar w:fldCharType="begin"/>
            </w:r>
            <w:r w:rsidRPr="0086149E">
              <w:rPr>
                <w:rStyle w:val="SmartLink"/>
              </w:rPr>
              <w:instrText xml:space="preserve"> REF _Ref144135131 \h </w:instrText>
            </w:r>
            <w:r>
              <w:rPr>
                <w:rStyle w:val="SmartLink"/>
              </w:rPr>
              <w:instrText xml:space="preserve"> \* MERGEFORMAT </w:instrText>
            </w:r>
            <w:r w:rsidRPr="0086149E">
              <w:rPr>
                <w:rStyle w:val="SmartLink"/>
              </w:rPr>
            </w:r>
            <w:r w:rsidRPr="0086149E">
              <w:rPr>
                <w:rStyle w:val="SmartLink"/>
              </w:rPr>
              <w:fldChar w:fldCharType="separate"/>
            </w:r>
            <w:r w:rsidR="00C14FEC" w:rsidRPr="00C14FEC">
              <w:rPr>
                <w:rStyle w:val="SmartLink"/>
              </w:rPr>
              <w:t>Enumerations</w:t>
            </w:r>
            <w:r w:rsidRPr="0086149E">
              <w:rPr>
                <w:rStyle w:val="SmartLink"/>
              </w:rPr>
              <w:fldChar w:fldCharType="end"/>
            </w:r>
          </w:p>
        </w:tc>
        <w:tc>
          <w:tcPr>
            <w:tcW w:w="4681" w:type="dxa"/>
          </w:tcPr>
          <w:p w14:paraId="313CF703" w14:textId="475AEA90"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table based on content changes</w:t>
            </w:r>
          </w:p>
        </w:tc>
      </w:tr>
      <w:tr w:rsidR="00EF674F" w14:paraId="693F71E1" w14:textId="7B06D554"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3770F61F" w14:textId="05E574E0" w:rsidR="00EF674F" w:rsidRPr="00BC1204" w:rsidRDefault="00EF674F" w:rsidP="00B829B8">
            <w:pPr>
              <w:pStyle w:val="TableText2"/>
            </w:pPr>
            <w:r w:rsidRPr="00BC1204">
              <w:t>1.4</w:t>
            </w:r>
          </w:p>
        </w:tc>
        <w:tc>
          <w:tcPr>
            <w:tcW w:w="3544" w:type="dxa"/>
          </w:tcPr>
          <w:p w14:paraId="039EDEC1" w14:textId="3D8A27E1"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_Ref144134309 \w \h  \* MERGEFORMAT </w:instrText>
            </w:r>
            <w:r w:rsidRPr="00E01CA3">
              <w:rPr>
                <w:rStyle w:val="SmartLink"/>
              </w:rPr>
            </w:r>
            <w:r w:rsidRPr="00E01CA3">
              <w:rPr>
                <w:rStyle w:val="SmartLink"/>
              </w:rPr>
              <w:fldChar w:fldCharType="separate"/>
            </w:r>
            <w:r w:rsidR="00C14FEC">
              <w:rPr>
                <w:rStyle w:val="SmartLink"/>
              </w:rPr>
              <w:t>1.3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_Ref144134315 \h  \* MERGEFORMAT </w:instrText>
            </w:r>
            <w:r w:rsidRPr="00E01CA3">
              <w:rPr>
                <w:rStyle w:val="SmartLink"/>
              </w:rPr>
            </w:r>
            <w:r w:rsidRPr="00E01CA3">
              <w:rPr>
                <w:rStyle w:val="SmartLink"/>
              </w:rPr>
              <w:fldChar w:fldCharType="separate"/>
            </w:r>
            <w:r w:rsidR="00C14FEC" w:rsidRPr="00C14FEC">
              <w:rPr>
                <w:rStyle w:val="SmartLink"/>
              </w:rPr>
              <w:t>Audience</w:t>
            </w:r>
            <w:r w:rsidRPr="00E01CA3">
              <w:rPr>
                <w:rStyle w:val="SmartLink"/>
              </w:rPr>
              <w:fldChar w:fldCharType="end"/>
            </w:r>
          </w:p>
        </w:tc>
        <w:tc>
          <w:tcPr>
            <w:tcW w:w="4681" w:type="dxa"/>
          </w:tcPr>
          <w:p w14:paraId="00D43D47" w14:textId="6E33759B"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wording for DSPs to build adjust action</w:t>
            </w:r>
          </w:p>
        </w:tc>
      </w:tr>
      <w:tr w:rsidR="00EF674F" w14:paraId="26BE82AB"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71C930EE" w14:textId="4733A123" w:rsidR="00EF674F" w:rsidRPr="00BC1204" w:rsidRDefault="00EF674F" w:rsidP="00B829B8">
            <w:pPr>
              <w:pStyle w:val="TableText2"/>
            </w:pPr>
            <w:r w:rsidRPr="00BC1204">
              <w:t>1.4</w:t>
            </w:r>
          </w:p>
        </w:tc>
        <w:tc>
          <w:tcPr>
            <w:tcW w:w="3544" w:type="dxa"/>
          </w:tcPr>
          <w:p w14:paraId="4E67159B" w14:textId="19E7DE7D"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_Ref144134326 \r \h  \* MERGEFORMAT </w:instrText>
            </w:r>
            <w:r w:rsidRPr="00E01CA3">
              <w:rPr>
                <w:rStyle w:val="SmartLink"/>
              </w:rPr>
            </w:r>
            <w:r w:rsidRPr="00E01CA3">
              <w:rPr>
                <w:rStyle w:val="SmartLink"/>
              </w:rPr>
              <w:fldChar w:fldCharType="separate"/>
            </w:r>
            <w:r w:rsidR="00C14FEC">
              <w:rPr>
                <w:rStyle w:val="SmartLink"/>
              </w:rPr>
              <w:t>1.4</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_Ref144134329 \h  \* MERGEFORMAT </w:instrText>
            </w:r>
            <w:r w:rsidRPr="00E01CA3">
              <w:rPr>
                <w:rStyle w:val="SmartLink"/>
              </w:rPr>
            </w:r>
            <w:r w:rsidRPr="00E01CA3">
              <w:rPr>
                <w:rStyle w:val="SmartLink"/>
              </w:rPr>
              <w:fldChar w:fldCharType="separate"/>
            </w:r>
            <w:r w:rsidR="00C14FEC" w:rsidRPr="00C14FEC">
              <w:rPr>
                <w:rStyle w:val="SmartLink"/>
              </w:rPr>
              <w:t>Document Context</w:t>
            </w:r>
            <w:r w:rsidRPr="00E01CA3">
              <w:rPr>
                <w:rStyle w:val="SmartLink"/>
              </w:rPr>
              <w:fldChar w:fldCharType="end"/>
            </w:r>
          </w:p>
        </w:tc>
        <w:tc>
          <w:tcPr>
            <w:tcW w:w="4681" w:type="dxa"/>
          </w:tcPr>
          <w:p w14:paraId="63B4B632" w14:textId="720647F6"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wording for Guidance Notes, added hyperlinks to Guidance Notes documents</w:t>
            </w:r>
          </w:p>
        </w:tc>
      </w:tr>
      <w:tr w:rsidR="00EF674F" w14:paraId="4F984713"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3507A112" w14:textId="76039995" w:rsidR="00EF674F" w:rsidRPr="00BC1204" w:rsidRDefault="00EF674F" w:rsidP="00B829B8">
            <w:pPr>
              <w:pStyle w:val="TableText2"/>
            </w:pPr>
            <w:r w:rsidRPr="00BC1204">
              <w:t>1.4</w:t>
            </w:r>
          </w:p>
        </w:tc>
        <w:tc>
          <w:tcPr>
            <w:tcW w:w="3544" w:type="dxa"/>
          </w:tcPr>
          <w:p w14:paraId="00BAFD05" w14:textId="41667958"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_Ref144136022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2.3.4</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_Ref144136025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Voluntary Reporting Obligations</w:t>
            </w:r>
            <w:r w:rsidRPr="00E01CA3">
              <w:rPr>
                <w:rStyle w:val="SmartLink"/>
              </w:rPr>
              <w:fldChar w:fldCharType="end"/>
            </w:r>
          </w:p>
        </w:tc>
        <w:tc>
          <w:tcPr>
            <w:tcW w:w="4681" w:type="dxa"/>
          </w:tcPr>
          <w:p w14:paraId="20895540" w14:textId="414E3B31"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wording on last paragraph</w:t>
            </w:r>
          </w:p>
        </w:tc>
      </w:tr>
      <w:tr w:rsidR="00EF674F" w14:paraId="7E20354D"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FEB8C8B" w14:textId="714196BF" w:rsidR="00EF674F" w:rsidRPr="00BC1204" w:rsidRDefault="00EF674F" w:rsidP="00B829B8">
            <w:pPr>
              <w:pStyle w:val="TableText2"/>
            </w:pPr>
            <w:r w:rsidRPr="00BC1204">
              <w:t>1.4</w:t>
            </w:r>
          </w:p>
        </w:tc>
        <w:tc>
          <w:tcPr>
            <w:tcW w:w="3544" w:type="dxa"/>
          </w:tcPr>
          <w:p w14:paraId="2A7B6A31" w14:textId="41425E86"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_Ref144136035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2.4</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_Ref144136038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Use of Data by Services Australia</w:t>
            </w:r>
            <w:r w:rsidRPr="00E01CA3">
              <w:rPr>
                <w:rStyle w:val="SmartLink"/>
              </w:rPr>
              <w:fldChar w:fldCharType="end"/>
            </w:r>
          </w:p>
        </w:tc>
        <w:tc>
          <w:tcPr>
            <w:tcW w:w="4681" w:type="dxa"/>
          </w:tcPr>
          <w:p w14:paraId="5BA5AE65" w14:textId="53F8940A"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wording on last paragraph, inserted Table caption (</w:t>
            </w:r>
            <w:r w:rsidRPr="00E01CA3">
              <w:rPr>
                <w:rStyle w:val="SmartLink"/>
              </w:rPr>
              <w:fldChar w:fldCharType="begin"/>
            </w:r>
            <w:r w:rsidRPr="00E01CA3">
              <w:rPr>
                <w:rStyle w:val="SmartLink"/>
              </w:rPr>
              <w:instrText xml:space="preserve"> REF _Ref144136907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Table 4</w:t>
            </w:r>
            <w:r w:rsidRPr="00E01CA3">
              <w:rPr>
                <w:rStyle w:val="SmartLink"/>
              </w:rPr>
              <w:fldChar w:fldCharType="end"/>
            </w:r>
            <w:r>
              <w:t>)</w:t>
            </w:r>
          </w:p>
        </w:tc>
      </w:tr>
      <w:tr w:rsidR="00EF674F" w14:paraId="0BF2534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9948398" w14:textId="5CB2A77A" w:rsidR="00EF674F" w:rsidRPr="00BC1204" w:rsidRDefault="00EF674F" w:rsidP="00B829B8">
            <w:pPr>
              <w:pStyle w:val="TableText2"/>
            </w:pPr>
            <w:r w:rsidRPr="00BC1204">
              <w:t>1.4</w:t>
            </w:r>
          </w:p>
        </w:tc>
        <w:tc>
          <w:tcPr>
            <w:tcW w:w="3544" w:type="dxa"/>
          </w:tcPr>
          <w:p w14:paraId="01895A9B" w14:textId="119BD873"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_Ref144136047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3.1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_Ref144136050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 Event</w:t>
            </w:r>
            <w:r w:rsidRPr="00E01CA3">
              <w:rPr>
                <w:rStyle w:val="SmartLink"/>
              </w:rPr>
              <w:fldChar w:fldCharType="end"/>
            </w:r>
          </w:p>
        </w:tc>
        <w:tc>
          <w:tcPr>
            <w:tcW w:w="4681" w:type="dxa"/>
          </w:tcPr>
          <w:p w14:paraId="0D658D81" w14:textId="10C93402"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E01CA3">
              <w:rPr>
                <w:rStyle w:val="SmartLink"/>
              </w:rPr>
              <w:fldChar w:fldCharType="begin"/>
            </w:r>
            <w:r w:rsidRPr="00E01CA3">
              <w:rPr>
                <w:rStyle w:val="SmartLink"/>
              </w:rPr>
              <w:instrText xml:space="preserve"> REF _Ref144136926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Figure 2</w:t>
            </w:r>
            <w:r w:rsidRPr="00E01CA3">
              <w:rPr>
                <w:rStyle w:val="SmartLink"/>
              </w:rPr>
              <w:fldChar w:fldCharType="end"/>
            </w:r>
            <w:r>
              <w:t xml:space="preserve"> updated (regarding Person Data)</w:t>
            </w:r>
          </w:p>
        </w:tc>
      </w:tr>
      <w:tr w:rsidR="00EF674F" w14:paraId="054541A6"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0D05878" w14:textId="25D297BA" w:rsidR="00EF674F" w:rsidRPr="00BC1204" w:rsidRDefault="00EF674F" w:rsidP="00B829B8">
            <w:pPr>
              <w:pStyle w:val="TableText2"/>
            </w:pPr>
            <w:r w:rsidRPr="00BC1204">
              <w:t>1.4</w:t>
            </w:r>
          </w:p>
        </w:tc>
        <w:tc>
          <w:tcPr>
            <w:tcW w:w="3544" w:type="dxa"/>
          </w:tcPr>
          <w:p w14:paraId="73DEC843" w14:textId="12AABAFF"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_Ref144136060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3.2</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_Ref144136062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Interactions</w:t>
            </w:r>
            <w:r w:rsidRPr="00E01CA3">
              <w:rPr>
                <w:rStyle w:val="SmartLink"/>
              </w:rPr>
              <w:fldChar w:fldCharType="end"/>
            </w:r>
          </w:p>
        </w:tc>
        <w:tc>
          <w:tcPr>
            <w:tcW w:w="4681" w:type="dxa"/>
          </w:tcPr>
          <w:p w14:paraId="44B595EB" w14:textId="6A18B1F3"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last bullet point</w:t>
            </w:r>
          </w:p>
        </w:tc>
      </w:tr>
      <w:tr w:rsidR="00EF674F" w14:paraId="2D48D292"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86872FB" w14:textId="506FA2CC" w:rsidR="00EF674F" w:rsidRPr="00BC1204" w:rsidRDefault="00EF674F" w:rsidP="00B829B8">
            <w:pPr>
              <w:pStyle w:val="TableText2"/>
            </w:pPr>
            <w:r w:rsidRPr="00BC1204">
              <w:t>1.4</w:t>
            </w:r>
          </w:p>
        </w:tc>
        <w:tc>
          <w:tcPr>
            <w:tcW w:w="3544" w:type="dxa"/>
          </w:tcPr>
          <w:p w14:paraId="2A0FC440" w14:textId="5F2467E9"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_Ref144136103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3.2.3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_Ref144136103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 xml:space="preserve">Adjust </w:t>
            </w:r>
            <w:r w:rsidRPr="00E01CA3">
              <w:rPr>
                <w:rStyle w:val="SmartLink"/>
              </w:rPr>
              <w:fldChar w:fldCharType="end"/>
            </w:r>
          </w:p>
        </w:tc>
        <w:tc>
          <w:tcPr>
            <w:tcW w:w="4681" w:type="dxa"/>
          </w:tcPr>
          <w:p w14:paraId="39E8A683" w14:textId="4DD36546"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content wording</w:t>
            </w:r>
          </w:p>
        </w:tc>
      </w:tr>
      <w:tr w:rsidR="00EF674F" w14:paraId="3F32A685"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DC302DB" w14:textId="41E103B3" w:rsidR="00EF674F" w:rsidRPr="00BC1204" w:rsidRDefault="00EF674F" w:rsidP="00B829B8">
            <w:pPr>
              <w:pStyle w:val="TableText2"/>
            </w:pPr>
            <w:r w:rsidRPr="00BC1204">
              <w:t>1.4</w:t>
            </w:r>
          </w:p>
        </w:tc>
        <w:tc>
          <w:tcPr>
            <w:tcW w:w="3544" w:type="dxa"/>
          </w:tcPr>
          <w:p w14:paraId="1D5160E8" w14:textId="4B0B0774"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_Ref33902817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4.1.1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_Ref33902817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Payer Payroll Details</w:t>
            </w:r>
            <w:r w:rsidRPr="00E01CA3">
              <w:rPr>
                <w:rStyle w:val="SmartLink"/>
              </w:rPr>
              <w:fldChar w:fldCharType="end"/>
            </w:r>
          </w:p>
        </w:tc>
        <w:tc>
          <w:tcPr>
            <w:tcW w:w="4681" w:type="dxa"/>
          </w:tcPr>
          <w:p w14:paraId="55FF537C" w14:textId="022C809A"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last bullet point for Pay/Update date, updated last bullet point for Run Date/Time Stamp</w:t>
            </w:r>
          </w:p>
        </w:tc>
      </w:tr>
      <w:tr w:rsidR="00EF674F" w14:paraId="4849C5F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52B1A6E" w14:textId="004E3777" w:rsidR="00EF674F" w:rsidRPr="00BC1204" w:rsidRDefault="00EF674F" w:rsidP="00B829B8">
            <w:pPr>
              <w:pStyle w:val="TableText2"/>
            </w:pPr>
            <w:r w:rsidRPr="00BC1204">
              <w:lastRenderedPageBreak/>
              <w:t>1.4</w:t>
            </w:r>
          </w:p>
        </w:tc>
        <w:tc>
          <w:tcPr>
            <w:tcW w:w="3544" w:type="dxa"/>
          </w:tcPr>
          <w:p w14:paraId="31A1A6D5" w14:textId="0A111D1D"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_Ref34568991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5.1.1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_Ref34568991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Payer Payroll Details</w:t>
            </w:r>
            <w:r w:rsidRPr="00E01CA3">
              <w:rPr>
                <w:rStyle w:val="SmartLink"/>
              </w:rPr>
              <w:fldChar w:fldCharType="end"/>
            </w:r>
          </w:p>
        </w:tc>
        <w:tc>
          <w:tcPr>
            <w:tcW w:w="4681" w:type="dxa"/>
          </w:tcPr>
          <w:p w14:paraId="218A0E0D" w14:textId="1A54CF47"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wording for rule </w:t>
            </w:r>
            <w:r w:rsidRPr="00EF0F73">
              <w:rPr>
                <w:rStyle w:val="SmartLink"/>
              </w:rPr>
              <w:fldChar w:fldCharType="begin"/>
            </w:r>
            <w:r w:rsidRPr="00EF0F73">
              <w:rPr>
                <w:rStyle w:val="SmartLink"/>
              </w:rPr>
              <w:instrText xml:space="preserve"> REF _Ref144136992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3</w:t>
            </w:r>
            <w:r w:rsidRPr="00EF0F73">
              <w:rPr>
                <w:rStyle w:val="SmartLink"/>
              </w:rPr>
              <w:fldChar w:fldCharType="end"/>
            </w:r>
            <w:r>
              <w:t xml:space="preserve"> and rule </w:t>
            </w:r>
            <w:r w:rsidRPr="00EF0F73">
              <w:rPr>
                <w:rStyle w:val="SmartLink"/>
              </w:rPr>
              <w:fldChar w:fldCharType="begin"/>
            </w:r>
            <w:r w:rsidRPr="00EF0F73">
              <w:rPr>
                <w:rStyle w:val="SmartLink"/>
              </w:rPr>
              <w:instrText xml:space="preserve"> REF _Ref144137004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11</w:t>
            </w:r>
            <w:r w:rsidRPr="00EF0F73">
              <w:rPr>
                <w:rStyle w:val="SmartLink"/>
              </w:rPr>
              <w:fldChar w:fldCharType="end"/>
            </w:r>
          </w:p>
        </w:tc>
      </w:tr>
      <w:tr w:rsidR="00EF674F" w14:paraId="14CCD775"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13B7163" w14:textId="4A9A73E0" w:rsidR="00EF674F" w:rsidRPr="00BC1204" w:rsidRDefault="00EF674F" w:rsidP="00B829B8">
            <w:pPr>
              <w:pStyle w:val="TableText2"/>
            </w:pPr>
            <w:r w:rsidRPr="00BC1204">
              <w:t>1.4</w:t>
            </w:r>
          </w:p>
        </w:tc>
        <w:tc>
          <w:tcPr>
            <w:tcW w:w="3544" w:type="dxa"/>
          </w:tcPr>
          <w:p w14:paraId="7079BDB3" w14:textId="0ED527C4"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_Ref33893418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5.4.5</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_Ref33893418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Tax Treatment</w:t>
            </w:r>
            <w:r w:rsidRPr="00E01CA3">
              <w:rPr>
                <w:rStyle w:val="SmartLink"/>
              </w:rPr>
              <w:fldChar w:fldCharType="end"/>
            </w:r>
          </w:p>
        </w:tc>
        <w:tc>
          <w:tcPr>
            <w:tcW w:w="4681" w:type="dxa"/>
          </w:tcPr>
          <w:p w14:paraId="096F7AF6" w14:textId="56F3EED8"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wording for rule </w:t>
            </w:r>
            <w:r w:rsidRPr="00EF0F73">
              <w:rPr>
                <w:rStyle w:val="SmartLink"/>
              </w:rPr>
              <w:fldChar w:fldCharType="begin"/>
            </w:r>
            <w:r w:rsidRPr="00EF0F73">
              <w:rPr>
                <w:rStyle w:val="SmartLink"/>
              </w:rPr>
              <w:instrText xml:space="preserve"> REF _Ref144137035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3</w:t>
            </w:r>
            <w:r w:rsidRPr="00EF0F73">
              <w:rPr>
                <w:rStyle w:val="SmartLink"/>
              </w:rPr>
              <w:fldChar w:fldCharType="end"/>
            </w:r>
          </w:p>
        </w:tc>
      </w:tr>
      <w:tr w:rsidR="00EF674F" w14:paraId="73878D33"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FB8DD46" w14:textId="7B36613A" w:rsidR="00EF674F" w:rsidRPr="00BC1204" w:rsidRDefault="00EF674F" w:rsidP="00B829B8">
            <w:pPr>
              <w:pStyle w:val="TableText2"/>
            </w:pPr>
            <w:r w:rsidRPr="00BC1204">
              <w:t>1.4</w:t>
            </w:r>
          </w:p>
        </w:tc>
        <w:tc>
          <w:tcPr>
            <w:tcW w:w="3544" w:type="dxa"/>
          </w:tcPr>
          <w:p w14:paraId="120D77BC" w14:textId="5FCF0C39"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_Ref144136154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5.11.4</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_Ref144136154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Overpayment within the Current Financial Year</w:t>
            </w:r>
            <w:r w:rsidRPr="00E01CA3">
              <w:rPr>
                <w:rStyle w:val="SmartLink"/>
              </w:rPr>
              <w:fldChar w:fldCharType="end"/>
            </w:r>
          </w:p>
        </w:tc>
        <w:tc>
          <w:tcPr>
            <w:tcW w:w="4681" w:type="dxa"/>
          </w:tcPr>
          <w:p w14:paraId="29B72EB5" w14:textId="2A3C74BD"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Inserted rule </w:t>
            </w:r>
            <w:r w:rsidRPr="00EF0F73">
              <w:rPr>
                <w:rStyle w:val="SmartLink"/>
              </w:rPr>
              <w:fldChar w:fldCharType="begin"/>
            </w:r>
            <w:r w:rsidRPr="00EF0F73">
              <w:rPr>
                <w:rStyle w:val="SmartLink"/>
              </w:rPr>
              <w:instrText xml:space="preserve"> REF _Ref144137064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5</w:t>
            </w:r>
            <w:r w:rsidRPr="00EF0F73">
              <w:rPr>
                <w:rStyle w:val="SmartLink"/>
              </w:rPr>
              <w:fldChar w:fldCharType="end"/>
            </w:r>
          </w:p>
        </w:tc>
      </w:tr>
      <w:tr w:rsidR="00EF674F" w14:paraId="1E00EA60"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07D3F649" w14:textId="25304A96" w:rsidR="00EF674F" w:rsidRPr="00BC1204" w:rsidRDefault="00EF674F" w:rsidP="00B829B8">
            <w:pPr>
              <w:pStyle w:val="TableText2"/>
            </w:pPr>
            <w:r w:rsidRPr="00BC1204">
              <w:t>1.4</w:t>
            </w:r>
          </w:p>
        </w:tc>
        <w:tc>
          <w:tcPr>
            <w:tcW w:w="3544" w:type="dxa"/>
          </w:tcPr>
          <w:p w14:paraId="699C0956" w14:textId="7159367B"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_Ref144136281 \n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10.3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_Ref144136286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Glossary</w:t>
            </w:r>
            <w:r w:rsidRPr="00E01CA3">
              <w:rPr>
                <w:rStyle w:val="SmartLink"/>
              </w:rPr>
              <w:fldChar w:fldCharType="end"/>
            </w:r>
          </w:p>
        </w:tc>
        <w:tc>
          <w:tcPr>
            <w:tcW w:w="4681" w:type="dxa"/>
          </w:tcPr>
          <w:p w14:paraId="221F18A3" w14:textId="402183CD"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wording for STP Reporting on </w:t>
            </w:r>
            <w:r w:rsidRPr="00EF0F73">
              <w:rPr>
                <w:rStyle w:val="SmartLink"/>
              </w:rPr>
              <w:fldChar w:fldCharType="begin"/>
            </w:r>
            <w:r w:rsidRPr="00EF0F73">
              <w:rPr>
                <w:rStyle w:val="SmartLink"/>
              </w:rPr>
              <w:instrText xml:space="preserve"> REF _Ref144137098 \h </w:instrText>
            </w:r>
            <w:r>
              <w:rPr>
                <w:rStyle w:val="SmartLink"/>
              </w:rPr>
              <w:instrText xml:space="preserve"> \* MERGEFORMAT </w:instrText>
            </w:r>
            <w:r w:rsidRPr="00EF0F73">
              <w:rPr>
                <w:rStyle w:val="SmartLink"/>
              </w:rPr>
            </w:r>
            <w:r w:rsidRPr="00EF0F73">
              <w:rPr>
                <w:rStyle w:val="SmartLink"/>
              </w:rPr>
              <w:fldChar w:fldCharType="separate"/>
            </w:r>
            <w:r w:rsidR="00C14FEC" w:rsidRPr="00C24540">
              <w:t xml:space="preserve">Table </w:t>
            </w:r>
            <w:r w:rsidR="00C14FEC">
              <w:rPr>
                <w:noProof/>
              </w:rPr>
              <w:t>9</w:t>
            </w:r>
            <w:r w:rsidRPr="00EF0F73">
              <w:rPr>
                <w:rStyle w:val="SmartLink"/>
              </w:rPr>
              <w:fldChar w:fldCharType="end"/>
            </w:r>
          </w:p>
        </w:tc>
      </w:tr>
      <w:tr w:rsidR="00EF674F" w14:paraId="14A51577"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3240C741" w14:textId="542A7444" w:rsidR="00EF674F" w:rsidRPr="00BC1204" w:rsidRDefault="00EF674F" w:rsidP="00B829B8">
            <w:pPr>
              <w:pStyle w:val="TableText2"/>
            </w:pPr>
            <w:r w:rsidRPr="00BC1204">
              <w:t>1.3</w:t>
            </w:r>
          </w:p>
        </w:tc>
        <w:tc>
          <w:tcPr>
            <w:tcW w:w="3544" w:type="dxa"/>
          </w:tcPr>
          <w:p w14:paraId="7A28C77A" w14:textId="5CBB0ADA"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_Ref144136302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1.3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_Ref144136304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Audience</w:t>
            </w:r>
            <w:r w:rsidRPr="00E01CA3">
              <w:rPr>
                <w:rStyle w:val="SmartLink"/>
              </w:rPr>
              <w:fldChar w:fldCharType="end"/>
            </w:r>
          </w:p>
        </w:tc>
        <w:tc>
          <w:tcPr>
            <w:tcW w:w="4681" w:type="dxa"/>
          </w:tcPr>
          <w:p w14:paraId="09797C60" w14:textId="27521D19"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option for DSPs to build Adjust action</w:t>
            </w:r>
          </w:p>
        </w:tc>
      </w:tr>
      <w:tr w:rsidR="00EF674F" w14:paraId="37C0E9CD"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4DEDE66B" w14:textId="14330D05" w:rsidR="00EF674F" w:rsidRPr="00BC1204" w:rsidRDefault="00EF674F" w:rsidP="00B829B8">
            <w:pPr>
              <w:pStyle w:val="TableText2"/>
            </w:pPr>
            <w:bookmarkStart w:id="1589" w:name="_Hlk143870716"/>
            <w:r w:rsidRPr="00BC1204">
              <w:t>1.3</w:t>
            </w:r>
          </w:p>
        </w:tc>
        <w:tc>
          <w:tcPr>
            <w:tcW w:w="3544" w:type="dxa"/>
          </w:tcPr>
          <w:p w14:paraId="3AAD6878" w14:textId="3414EE08"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_Ref144136316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2.3.3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_Ref144136316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Mandatory Reporting Obligations</w:t>
            </w:r>
            <w:r w:rsidRPr="00E01CA3">
              <w:rPr>
                <w:rStyle w:val="SmartLink"/>
              </w:rPr>
              <w:fldChar w:fldCharType="end"/>
            </w:r>
          </w:p>
        </w:tc>
        <w:tc>
          <w:tcPr>
            <w:tcW w:w="4681" w:type="dxa"/>
          </w:tcPr>
          <w:p w14:paraId="298D9604" w14:textId="619827AC"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w:t>
            </w:r>
            <w:r w:rsidRPr="00EF0F73">
              <w:rPr>
                <w:rStyle w:val="SmartLink"/>
              </w:rPr>
              <w:fldChar w:fldCharType="begin"/>
            </w:r>
            <w:r w:rsidRPr="00EF0F73">
              <w:rPr>
                <w:rStyle w:val="SmartLink"/>
              </w:rPr>
              <w:instrText xml:space="preserve"> REF _Ref144137113 \h </w:instrText>
            </w:r>
            <w:r>
              <w:rPr>
                <w:rStyle w:val="SmartLink"/>
              </w:rPr>
              <w:instrText xml:space="preserve"> \* MERGEFORMAT </w:instrText>
            </w:r>
            <w:r w:rsidRPr="00EF0F73">
              <w:rPr>
                <w:rStyle w:val="SmartLink"/>
              </w:rPr>
            </w:r>
            <w:r w:rsidRPr="00EF0F73">
              <w:rPr>
                <w:rStyle w:val="SmartLink"/>
              </w:rPr>
              <w:fldChar w:fldCharType="separate"/>
            </w:r>
            <w:r w:rsidR="00C14FEC" w:rsidRPr="00C14FEC">
              <w:rPr>
                <w:rStyle w:val="SmartLink"/>
              </w:rPr>
              <w:t>Table 1</w:t>
            </w:r>
            <w:r w:rsidRPr="00EF0F73">
              <w:rPr>
                <w:rStyle w:val="SmartLink"/>
              </w:rPr>
              <w:fldChar w:fldCharType="end"/>
            </w:r>
            <w:r>
              <w:t xml:space="preserve"> with wording changes to Seasonal Labour Mobility Program</w:t>
            </w:r>
          </w:p>
        </w:tc>
      </w:tr>
      <w:tr w:rsidR="00EF674F" w14:paraId="05FD38F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7ED628D9" w14:textId="3090C198" w:rsidR="00EF674F" w:rsidRPr="00BC1204" w:rsidRDefault="00EF674F" w:rsidP="00B829B8">
            <w:pPr>
              <w:pStyle w:val="TableText2"/>
            </w:pPr>
            <w:r w:rsidRPr="00BC1204">
              <w:t>1.3</w:t>
            </w:r>
          </w:p>
        </w:tc>
        <w:tc>
          <w:tcPr>
            <w:tcW w:w="3544" w:type="dxa"/>
          </w:tcPr>
          <w:p w14:paraId="78EA02B1" w14:textId="2C1BAD0A"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_Ref144136328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2.3.4</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_Ref144136332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Voluntary Reporting Obligations</w:t>
            </w:r>
            <w:r w:rsidRPr="00E01CA3">
              <w:rPr>
                <w:rStyle w:val="SmartLink"/>
              </w:rPr>
              <w:fldChar w:fldCharType="end"/>
            </w:r>
          </w:p>
        </w:tc>
        <w:tc>
          <w:tcPr>
            <w:tcW w:w="4681" w:type="dxa"/>
          </w:tcPr>
          <w:p w14:paraId="447635DD" w14:textId="6CE31EF1"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wording for voluntary reporting of adjustments</w:t>
            </w:r>
          </w:p>
        </w:tc>
      </w:tr>
      <w:tr w:rsidR="00EF674F" w14:paraId="65E4E5F4"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1B0D1D1" w14:textId="6026E4F5" w:rsidR="00EF674F" w:rsidRPr="00BC1204" w:rsidRDefault="00EF674F" w:rsidP="00B829B8">
            <w:pPr>
              <w:pStyle w:val="TableText2"/>
            </w:pPr>
            <w:r w:rsidRPr="00BC1204">
              <w:t>1.3</w:t>
            </w:r>
          </w:p>
        </w:tc>
        <w:tc>
          <w:tcPr>
            <w:tcW w:w="3544" w:type="dxa"/>
          </w:tcPr>
          <w:p w14:paraId="376E1C10" w14:textId="607827FD"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_Ref144136345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2.4</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_Ref144136348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Use of Data by Services Australia</w:t>
            </w:r>
            <w:r w:rsidRPr="00E01CA3">
              <w:rPr>
                <w:rStyle w:val="SmartLink"/>
              </w:rPr>
              <w:fldChar w:fldCharType="end"/>
            </w:r>
          </w:p>
        </w:tc>
        <w:tc>
          <w:tcPr>
            <w:tcW w:w="4681" w:type="dxa"/>
          </w:tcPr>
          <w:p w14:paraId="16376330" w14:textId="1F17419C"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bullet point for Adjustments in relation to Child support</w:t>
            </w:r>
          </w:p>
        </w:tc>
      </w:tr>
      <w:tr w:rsidR="00EF674F" w14:paraId="3F17BA2F"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956A05A" w14:textId="5A3CC022" w:rsidR="00EF674F" w:rsidRPr="00BC1204" w:rsidRDefault="00EF674F" w:rsidP="00B829B8">
            <w:pPr>
              <w:pStyle w:val="TableText2"/>
            </w:pPr>
            <w:r w:rsidRPr="00BC1204">
              <w:t>1.3</w:t>
            </w:r>
          </w:p>
        </w:tc>
        <w:tc>
          <w:tcPr>
            <w:tcW w:w="3544" w:type="dxa"/>
          </w:tcPr>
          <w:p w14:paraId="2B5266F3" w14:textId="7B04CBA9"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_Ref144136359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3.1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_Ref144136361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 Event</w:t>
            </w:r>
            <w:r w:rsidRPr="00E01CA3">
              <w:rPr>
                <w:rStyle w:val="SmartLink"/>
              </w:rPr>
              <w:fldChar w:fldCharType="end"/>
            </w:r>
          </w:p>
        </w:tc>
        <w:tc>
          <w:tcPr>
            <w:tcW w:w="4681" w:type="dxa"/>
          </w:tcPr>
          <w:p w14:paraId="13445258" w14:textId="2C8F7A86"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Minor wording changes</w:t>
            </w:r>
          </w:p>
        </w:tc>
      </w:tr>
      <w:tr w:rsidR="00EF674F" w14:paraId="7260CB95"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7F962381" w14:textId="175C227A" w:rsidR="00EF674F" w:rsidRPr="00BC1204" w:rsidRDefault="00EF674F" w:rsidP="00B829B8">
            <w:pPr>
              <w:pStyle w:val="TableText2"/>
            </w:pPr>
            <w:r w:rsidRPr="00BC1204">
              <w:t>1.3</w:t>
            </w:r>
          </w:p>
        </w:tc>
        <w:tc>
          <w:tcPr>
            <w:tcW w:w="3544" w:type="dxa"/>
          </w:tcPr>
          <w:p w14:paraId="3DDCFB48" w14:textId="47F616EE"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_Ref144136371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3.2</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_Ref144136373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Interactions</w:t>
            </w:r>
            <w:r w:rsidRPr="00E01CA3">
              <w:rPr>
                <w:rStyle w:val="SmartLink"/>
              </w:rPr>
              <w:fldChar w:fldCharType="end"/>
            </w:r>
          </w:p>
        </w:tc>
        <w:tc>
          <w:tcPr>
            <w:tcW w:w="4681" w:type="dxa"/>
          </w:tcPr>
          <w:p w14:paraId="61A0D6E4" w14:textId="39C92350"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bullet point wording for optional support for Adjust action, added actions table</w:t>
            </w:r>
          </w:p>
        </w:tc>
      </w:tr>
      <w:tr w:rsidR="00EF674F" w14:paraId="2780CB8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C4E6A1B" w14:textId="745C8EA6" w:rsidR="00EF674F" w:rsidRPr="00BC1204" w:rsidRDefault="00EF674F" w:rsidP="00B829B8">
            <w:pPr>
              <w:pStyle w:val="TableText2"/>
            </w:pPr>
            <w:r w:rsidRPr="00BC1204">
              <w:t>1.3</w:t>
            </w:r>
          </w:p>
        </w:tc>
        <w:tc>
          <w:tcPr>
            <w:tcW w:w="3544" w:type="dxa"/>
          </w:tcPr>
          <w:p w14:paraId="374936CC" w14:textId="7EA0A7DE"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_Ref144136103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3.2.3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_Ref144136103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 xml:space="preserve">Adjust </w:t>
            </w:r>
            <w:r w:rsidRPr="00E01CA3">
              <w:rPr>
                <w:rStyle w:val="SmartLink"/>
              </w:rPr>
              <w:fldChar w:fldCharType="end"/>
            </w:r>
          </w:p>
        </w:tc>
        <w:tc>
          <w:tcPr>
            <w:tcW w:w="4681" w:type="dxa"/>
          </w:tcPr>
          <w:p w14:paraId="0EC7F14D" w14:textId="77A482F9"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brand new content for this section</w:t>
            </w:r>
          </w:p>
        </w:tc>
      </w:tr>
      <w:tr w:rsidR="00EF674F" w14:paraId="5E99A2C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30BADA4" w14:textId="7D4194EC" w:rsidR="00EF674F" w:rsidRPr="00BC1204" w:rsidRDefault="00EF674F" w:rsidP="00B829B8">
            <w:pPr>
              <w:pStyle w:val="TableText2"/>
            </w:pPr>
            <w:r w:rsidRPr="00BC1204">
              <w:t>1.3</w:t>
            </w:r>
          </w:p>
        </w:tc>
        <w:tc>
          <w:tcPr>
            <w:tcW w:w="3544" w:type="dxa"/>
          </w:tcPr>
          <w:p w14:paraId="421132A3" w14:textId="3239377F"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Pr>
                <w:rStyle w:val="SmartLink"/>
              </w:rPr>
              <w:fldChar w:fldCharType="begin"/>
            </w:r>
            <w:r>
              <w:rPr>
                <w:rStyle w:val="SmartLink"/>
              </w:rPr>
              <w:instrText xml:space="preserve"> REF _Ref144195444 \r \h  \* MERGEFORMAT </w:instrText>
            </w:r>
            <w:r>
              <w:rPr>
                <w:rStyle w:val="SmartLink"/>
              </w:rPr>
            </w:r>
            <w:r>
              <w:rPr>
                <w:rStyle w:val="SmartLink"/>
              </w:rPr>
              <w:fldChar w:fldCharType="separate"/>
            </w:r>
            <w:r w:rsidR="00C14FEC">
              <w:rPr>
                <w:rStyle w:val="SmartLink"/>
              </w:rPr>
              <w:t>3.2.4</w:t>
            </w:r>
            <w:r>
              <w:rPr>
                <w:rStyle w:val="SmartLink"/>
              </w:rPr>
              <w:fldChar w:fldCharType="end"/>
            </w:r>
            <w:r>
              <w:rPr>
                <w:rStyle w:val="SmartLink"/>
              </w:rPr>
              <w:t xml:space="preserve"> </w:t>
            </w:r>
            <w:r w:rsidRPr="009C09C1">
              <w:rPr>
                <w:rStyle w:val="SmartLink"/>
              </w:rPr>
              <w:fldChar w:fldCharType="begin"/>
            </w:r>
            <w:r w:rsidRPr="009C09C1">
              <w:rPr>
                <w:rStyle w:val="SmartLink"/>
              </w:rPr>
              <w:instrText xml:space="preserve"> REF _Ref144195444 \h </w:instrText>
            </w:r>
            <w:r>
              <w:rPr>
                <w:rStyle w:val="SmartLink"/>
              </w:rPr>
              <w:instrText xml:space="preserve"> \* MERGEFORMAT </w:instrText>
            </w:r>
            <w:r w:rsidRPr="009C09C1">
              <w:rPr>
                <w:rStyle w:val="SmartLink"/>
              </w:rPr>
            </w:r>
            <w:r w:rsidRPr="009C09C1">
              <w:rPr>
                <w:rStyle w:val="SmartLink"/>
              </w:rPr>
              <w:fldChar w:fldCharType="separate"/>
            </w:r>
            <w:r w:rsidR="00C14FEC" w:rsidRPr="00C14FEC">
              <w:rPr>
                <w:rStyle w:val="SmartLink"/>
              </w:rPr>
              <w:t>Service Design Artefacts</w:t>
            </w:r>
            <w:r w:rsidRPr="009C09C1">
              <w:rPr>
                <w:rStyle w:val="SmartLink"/>
              </w:rPr>
              <w:fldChar w:fldCharType="end"/>
            </w:r>
          </w:p>
        </w:tc>
        <w:tc>
          <w:tcPr>
            <w:tcW w:w="4681" w:type="dxa"/>
          </w:tcPr>
          <w:p w14:paraId="28D06AB0" w14:textId="3D9A2D1D"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bullet point for Adjust Validation Rules</w:t>
            </w:r>
          </w:p>
        </w:tc>
      </w:tr>
      <w:tr w:rsidR="00EF674F" w14:paraId="3B24F41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A6BA57D" w14:textId="5EC18DEC" w:rsidR="00EF674F" w:rsidRPr="00BC1204" w:rsidRDefault="00EF674F" w:rsidP="00B829B8">
            <w:pPr>
              <w:pStyle w:val="TableText2"/>
            </w:pPr>
            <w:r w:rsidRPr="00BC1204">
              <w:t>1.3</w:t>
            </w:r>
          </w:p>
        </w:tc>
        <w:tc>
          <w:tcPr>
            <w:tcW w:w="3544" w:type="dxa"/>
          </w:tcPr>
          <w:p w14:paraId="5EB85B17" w14:textId="410A7D42"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_Ref144136475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3.4</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_Ref144136477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Changes between the 2018 and 2020 Services</w:t>
            </w:r>
            <w:r w:rsidRPr="00E01CA3">
              <w:rPr>
                <w:rStyle w:val="SmartLink"/>
              </w:rPr>
              <w:fldChar w:fldCharType="end"/>
            </w:r>
          </w:p>
        </w:tc>
        <w:tc>
          <w:tcPr>
            <w:tcW w:w="4681" w:type="dxa"/>
          </w:tcPr>
          <w:p w14:paraId="618B6169" w14:textId="58C7529E"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bullet point for Adjust Action</w:t>
            </w:r>
          </w:p>
        </w:tc>
      </w:tr>
      <w:tr w:rsidR="00EF674F" w14:paraId="297BCB88"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3B5660F" w14:textId="71B95FB2" w:rsidR="00EF674F" w:rsidRPr="00BC1204" w:rsidRDefault="00EF674F" w:rsidP="00B829B8">
            <w:pPr>
              <w:pStyle w:val="TableText2"/>
            </w:pPr>
            <w:r w:rsidRPr="00BC1204">
              <w:t>1.3</w:t>
            </w:r>
          </w:p>
        </w:tc>
        <w:tc>
          <w:tcPr>
            <w:tcW w:w="3544" w:type="dxa"/>
          </w:tcPr>
          <w:p w14:paraId="31191468" w14:textId="7C333E50"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_Ref33902817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4.1.1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_Ref33902817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Payer Payroll Details</w:t>
            </w:r>
            <w:r w:rsidRPr="00E01CA3">
              <w:rPr>
                <w:rStyle w:val="SmartLink"/>
              </w:rPr>
              <w:fldChar w:fldCharType="end"/>
            </w:r>
          </w:p>
        </w:tc>
        <w:tc>
          <w:tcPr>
            <w:tcW w:w="4681" w:type="dxa"/>
          </w:tcPr>
          <w:p w14:paraId="2A30B425" w14:textId="73FAD479"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Adjust action definitions under Pay/Update Date, Payee Record Count and Run Date/Time Stamp</w:t>
            </w:r>
          </w:p>
        </w:tc>
      </w:tr>
      <w:tr w:rsidR="00EF674F" w14:paraId="54714A7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E26AF4C" w14:textId="78B62183" w:rsidR="00EF674F" w:rsidRPr="00BC1204" w:rsidRDefault="00EF674F" w:rsidP="00B829B8">
            <w:pPr>
              <w:pStyle w:val="TableText2"/>
            </w:pPr>
            <w:r w:rsidRPr="00BC1204">
              <w:t>1.3</w:t>
            </w:r>
          </w:p>
        </w:tc>
        <w:tc>
          <w:tcPr>
            <w:tcW w:w="3544" w:type="dxa"/>
          </w:tcPr>
          <w:p w14:paraId="1D1FBFD1" w14:textId="49CB0E5C"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_Ref33902856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4.1.2</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_Ref33902856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Payer Period Totals</w:t>
            </w:r>
            <w:r w:rsidRPr="00E01CA3">
              <w:rPr>
                <w:rStyle w:val="SmartLink"/>
              </w:rPr>
              <w:fldChar w:fldCharType="end"/>
            </w:r>
          </w:p>
        </w:tc>
        <w:tc>
          <w:tcPr>
            <w:tcW w:w="4681" w:type="dxa"/>
          </w:tcPr>
          <w:p w14:paraId="660E7A28" w14:textId="7EA56641"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new content for Adjust action in relation to Gross, PAYGW, Child Support Garnishee and Child Support Deductions totals</w:t>
            </w:r>
          </w:p>
        </w:tc>
      </w:tr>
      <w:tr w:rsidR="00EF674F" w14:paraId="2038D78D"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D3BDCF4" w14:textId="2A50C23A" w:rsidR="00EF674F" w:rsidRPr="00BC1204" w:rsidRDefault="00EF674F" w:rsidP="00B829B8">
            <w:pPr>
              <w:pStyle w:val="TableText2"/>
            </w:pPr>
            <w:r w:rsidRPr="00BC1204">
              <w:t>1.3</w:t>
            </w:r>
          </w:p>
        </w:tc>
        <w:tc>
          <w:tcPr>
            <w:tcW w:w="3544" w:type="dxa"/>
          </w:tcPr>
          <w:p w14:paraId="4C982720" w14:textId="1F91CB99"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_Ref33890070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4.4.2</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_Ref33890070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Cessation Type</w:t>
            </w:r>
            <w:r w:rsidRPr="00E01CA3">
              <w:rPr>
                <w:rStyle w:val="SmartLink"/>
              </w:rPr>
              <w:fldChar w:fldCharType="end"/>
            </w:r>
          </w:p>
        </w:tc>
        <w:tc>
          <w:tcPr>
            <w:tcW w:w="4681" w:type="dxa"/>
          </w:tcPr>
          <w:p w14:paraId="0421D018" w14:textId="57B4AB86"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Modified definition for Redundancy</w:t>
            </w:r>
          </w:p>
        </w:tc>
      </w:tr>
      <w:tr w:rsidR="00EF674F" w14:paraId="03A408A5"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3FB203DB" w14:textId="492513AA" w:rsidR="00EF674F" w:rsidRPr="00BC1204" w:rsidRDefault="00EF674F" w:rsidP="00B829B8">
            <w:pPr>
              <w:pStyle w:val="TableText2"/>
            </w:pPr>
            <w:r w:rsidRPr="00BC1204">
              <w:t>1.3</w:t>
            </w:r>
          </w:p>
        </w:tc>
        <w:tc>
          <w:tcPr>
            <w:tcW w:w="3544" w:type="dxa"/>
          </w:tcPr>
          <w:p w14:paraId="2B4AB4EA" w14:textId="39200C62"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_Ref33903144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4.5</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_Ref33903144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Payee Payroll Period Details</w:t>
            </w:r>
            <w:r w:rsidRPr="00E01CA3">
              <w:rPr>
                <w:rStyle w:val="SmartLink"/>
              </w:rPr>
              <w:fldChar w:fldCharType="end"/>
            </w:r>
          </w:p>
        </w:tc>
        <w:tc>
          <w:tcPr>
            <w:tcW w:w="4681" w:type="dxa"/>
          </w:tcPr>
          <w:p w14:paraId="6C0B2C01" w14:textId="4AA9D78A"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bullet point for Adjust action</w:t>
            </w:r>
          </w:p>
        </w:tc>
      </w:tr>
      <w:tr w:rsidR="00EF674F" w14:paraId="7764C689"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09464D8" w14:textId="70BE9376" w:rsidR="00EF674F" w:rsidRPr="00BC1204" w:rsidRDefault="00EF674F" w:rsidP="00B829B8">
            <w:pPr>
              <w:pStyle w:val="TableText2"/>
            </w:pPr>
            <w:r w:rsidRPr="00BC1204">
              <w:t>1.3</w:t>
            </w:r>
          </w:p>
        </w:tc>
        <w:tc>
          <w:tcPr>
            <w:tcW w:w="3544" w:type="dxa"/>
          </w:tcPr>
          <w:p w14:paraId="77ED657E" w14:textId="16A9D0D5"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_Ref33893968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4.5.1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_Ref33893968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Final Event Indicator</w:t>
            </w:r>
            <w:r w:rsidRPr="00E01CA3">
              <w:rPr>
                <w:rStyle w:val="SmartLink"/>
              </w:rPr>
              <w:fldChar w:fldCharType="end"/>
            </w:r>
          </w:p>
        </w:tc>
        <w:tc>
          <w:tcPr>
            <w:tcW w:w="4681" w:type="dxa"/>
          </w:tcPr>
          <w:p w14:paraId="695B875C" w14:textId="2561CF7E"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wording for Adjust action</w:t>
            </w:r>
          </w:p>
        </w:tc>
      </w:tr>
      <w:tr w:rsidR="00EF674F" w14:paraId="63C618AE"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6EC532B" w14:textId="3461E818" w:rsidR="00EF674F" w:rsidRPr="00BC1204" w:rsidRDefault="00EF674F" w:rsidP="00B829B8">
            <w:pPr>
              <w:pStyle w:val="TableText2"/>
            </w:pPr>
            <w:r w:rsidRPr="00BC1204">
              <w:t>1.3</w:t>
            </w:r>
          </w:p>
        </w:tc>
        <w:tc>
          <w:tcPr>
            <w:tcW w:w="3544" w:type="dxa"/>
          </w:tcPr>
          <w:p w14:paraId="733F7F6B" w14:textId="35AAF0E2"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_Ref33890369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4.6.1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_Ref33890369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Income Stream Type Code</w:t>
            </w:r>
            <w:r w:rsidRPr="00E01CA3">
              <w:rPr>
                <w:rStyle w:val="SmartLink"/>
              </w:rPr>
              <w:fldChar w:fldCharType="end"/>
            </w:r>
          </w:p>
        </w:tc>
        <w:tc>
          <w:tcPr>
            <w:tcW w:w="4681" w:type="dxa"/>
          </w:tcPr>
          <w:p w14:paraId="6608342A" w14:textId="64C016C5"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Modified definition for SWP (Seasonal Worker Programme)</w:t>
            </w:r>
          </w:p>
        </w:tc>
      </w:tr>
      <w:tr w:rsidR="00EF674F" w14:paraId="2CF9C7DC"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1ADBADB" w14:textId="38366B7E" w:rsidR="00EF674F" w:rsidRPr="00BC1204" w:rsidRDefault="00EF674F" w:rsidP="00B829B8">
            <w:pPr>
              <w:pStyle w:val="TableText2"/>
            </w:pPr>
            <w:r w:rsidRPr="00BC1204">
              <w:t>1.3</w:t>
            </w:r>
          </w:p>
        </w:tc>
        <w:tc>
          <w:tcPr>
            <w:tcW w:w="3544" w:type="dxa"/>
          </w:tcPr>
          <w:p w14:paraId="40E62FC3" w14:textId="0AD6963D"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_Ref33895400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4.7</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_Ref33895400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Corrections Framework</w:t>
            </w:r>
            <w:r w:rsidRPr="00E01CA3">
              <w:rPr>
                <w:rStyle w:val="SmartLink"/>
              </w:rPr>
              <w:fldChar w:fldCharType="end"/>
            </w:r>
          </w:p>
        </w:tc>
        <w:tc>
          <w:tcPr>
            <w:tcW w:w="4681" w:type="dxa"/>
          </w:tcPr>
          <w:p w14:paraId="59C31B43" w14:textId="636991F9"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Added bullet point regarding Adjustments</w:t>
            </w:r>
          </w:p>
        </w:tc>
      </w:tr>
      <w:tr w:rsidR="00EF674F" w14:paraId="0769048F"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5A0C0C4" w14:textId="6411F0B2" w:rsidR="00EF674F" w:rsidRPr="00BC1204" w:rsidRDefault="00EF674F" w:rsidP="00B829B8">
            <w:pPr>
              <w:pStyle w:val="TableText2"/>
            </w:pPr>
            <w:r w:rsidRPr="00BC1204">
              <w:t>1.3</w:t>
            </w:r>
          </w:p>
        </w:tc>
        <w:tc>
          <w:tcPr>
            <w:tcW w:w="3544" w:type="dxa"/>
          </w:tcPr>
          <w:p w14:paraId="6310125E" w14:textId="4966BBD9"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_Ref34568991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5.1.1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_Ref34568991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Payer Payroll Details</w:t>
            </w:r>
            <w:r w:rsidRPr="00E01CA3">
              <w:rPr>
                <w:rStyle w:val="SmartLink"/>
              </w:rPr>
              <w:fldChar w:fldCharType="end"/>
            </w:r>
          </w:p>
        </w:tc>
        <w:tc>
          <w:tcPr>
            <w:tcW w:w="4681" w:type="dxa"/>
          </w:tcPr>
          <w:p w14:paraId="7A9D80F4" w14:textId="01166682"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2 additional rules: </w:t>
            </w:r>
            <w:r w:rsidRPr="00EF0F73">
              <w:rPr>
                <w:rStyle w:val="SmartLink"/>
              </w:rPr>
              <w:fldChar w:fldCharType="begin"/>
            </w:r>
            <w:r w:rsidRPr="00EF0F73">
              <w:rPr>
                <w:rStyle w:val="SmartLink"/>
              </w:rPr>
              <w:instrText xml:space="preserve"> REF _Ref144136992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3</w:t>
            </w:r>
            <w:r w:rsidRPr="00EF0F73">
              <w:rPr>
                <w:rStyle w:val="SmartLink"/>
              </w:rPr>
              <w:fldChar w:fldCharType="end"/>
            </w:r>
            <w:r>
              <w:rPr>
                <w:rStyle w:val="SmartLink"/>
              </w:rPr>
              <w:t xml:space="preserve"> </w:t>
            </w:r>
            <w:r>
              <w:t xml:space="preserve">and </w:t>
            </w:r>
            <w:r w:rsidRPr="00EF0F73">
              <w:rPr>
                <w:rStyle w:val="SmartLink"/>
              </w:rPr>
              <w:fldChar w:fldCharType="begin"/>
            </w:r>
            <w:r w:rsidRPr="00EF0F73">
              <w:rPr>
                <w:rStyle w:val="SmartLink"/>
              </w:rPr>
              <w:instrText xml:space="preserve"> REF _Ref144137193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10</w:t>
            </w:r>
            <w:r w:rsidRPr="00EF0F73">
              <w:rPr>
                <w:rStyle w:val="SmartLink"/>
              </w:rPr>
              <w:fldChar w:fldCharType="end"/>
            </w:r>
          </w:p>
        </w:tc>
      </w:tr>
      <w:tr w:rsidR="00EF674F" w14:paraId="7E244EB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2E0956C" w14:textId="1D0EAFA6" w:rsidR="00EF674F" w:rsidRPr="00BC1204" w:rsidRDefault="00EF674F" w:rsidP="00B829B8">
            <w:pPr>
              <w:pStyle w:val="TableText2"/>
            </w:pPr>
            <w:r w:rsidRPr="00BC1204">
              <w:t>1.3</w:t>
            </w:r>
          </w:p>
        </w:tc>
        <w:tc>
          <w:tcPr>
            <w:tcW w:w="3544" w:type="dxa"/>
          </w:tcPr>
          <w:p w14:paraId="5CD14845" w14:textId="0F1AEC50"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_Ref33955647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5.1.2</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_Ref33955647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Payer Period Totals</w:t>
            </w:r>
            <w:r w:rsidRPr="00E01CA3">
              <w:rPr>
                <w:rStyle w:val="SmartLink"/>
              </w:rPr>
              <w:fldChar w:fldCharType="end"/>
            </w:r>
          </w:p>
        </w:tc>
        <w:tc>
          <w:tcPr>
            <w:tcW w:w="4681" w:type="dxa"/>
          </w:tcPr>
          <w:p w14:paraId="63CE5874" w14:textId="7FDAF4F3"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2 additional rules: </w:t>
            </w:r>
            <w:r w:rsidRPr="00EF0F73">
              <w:rPr>
                <w:rStyle w:val="SmartLink"/>
              </w:rPr>
              <w:fldChar w:fldCharType="begin"/>
            </w:r>
            <w:r w:rsidRPr="00EF0F73">
              <w:rPr>
                <w:rStyle w:val="SmartLink"/>
              </w:rPr>
              <w:instrText xml:space="preserve"> REF _Ref144137209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5</w:t>
            </w:r>
            <w:r w:rsidRPr="00EF0F73">
              <w:rPr>
                <w:rStyle w:val="SmartLink"/>
              </w:rPr>
              <w:fldChar w:fldCharType="end"/>
            </w:r>
            <w:r>
              <w:t xml:space="preserve"> and </w:t>
            </w:r>
            <w:r w:rsidRPr="00EF0F73">
              <w:rPr>
                <w:rStyle w:val="SmartLink"/>
              </w:rPr>
              <w:fldChar w:fldCharType="begin"/>
            </w:r>
            <w:r w:rsidRPr="00EF0F73">
              <w:rPr>
                <w:rStyle w:val="SmartLink"/>
              </w:rPr>
              <w:instrText xml:space="preserve"> REF _Ref144137216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6</w:t>
            </w:r>
            <w:r w:rsidRPr="00EF0F73">
              <w:rPr>
                <w:rStyle w:val="SmartLink"/>
              </w:rPr>
              <w:fldChar w:fldCharType="end"/>
            </w:r>
          </w:p>
        </w:tc>
      </w:tr>
      <w:tr w:rsidR="00EF674F" w14:paraId="3E33B5A8"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FAE08FE" w14:textId="742437C8" w:rsidR="00EF674F" w:rsidRPr="00BC1204" w:rsidRDefault="00EF674F" w:rsidP="00B829B8">
            <w:pPr>
              <w:pStyle w:val="TableText2"/>
            </w:pPr>
            <w:r w:rsidRPr="00BC1204">
              <w:t>1.3</w:t>
            </w:r>
          </w:p>
        </w:tc>
        <w:tc>
          <w:tcPr>
            <w:tcW w:w="3544" w:type="dxa"/>
          </w:tcPr>
          <w:p w14:paraId="429BC932" w14:textId="1C1F6ECA"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_Ref57728131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5.2</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_Ref57728131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Payer Key Identifiers</w:t>
            </w:r>
            <w:r w:rsidRPr="00E01CA3">
              <w:rPr>
                <w:rStyle w:val="SmartLink"/>
              </w:rPr>
              <w:fldChar w:fldCharType="end"/>
            </w:r>
          </w:p>
        </w:tc>
        <w:tc>
          <w:tcPr>
            <w:tcW w:w="4681" w:type="dxa"/>
          </w:tcPr>
          <w:p w14:paraId="6D826398" w14:textId="3893BC08"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_Ref144137245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5</w:t>
            </w:r>
            <w:r w:rsidRPr="00EF0F73">
              <w:rPr>
                <w:rStyle w:val="SmartLink"/>
              </w:rPr>
              <w:fldChar w:fldCharType="end"/>
            </w:r>
            <w:r>
              <w:t xml:space="preserve"> in relation to BMS IDs</w:t>
            </w:r>
          </w:p>
        </w:tc>
      </w:tr>
      <w:tr w:rsidR="00EF674F" w14:paraId="77550C99"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B153A06" w14:textId="6805C01A" w:rsidR="00EF674F" w:rsidRPr="00BC1204" w:rsidRDefault="00EF674F" w:rsidP="00B829B8">
            <w:pPr>
              <w:pStyle w:val="TableText2"/>
            </w:pPr>
            <w:r w:rsidRPr="00BC1204">
              <w:t>1.3</w:t>
            </w:r>
          </w:p>
        </w:tc>
        <w:tc>
          <w:tcPr>
            <w:tcW w:w="3544" w:type="dxa"/>
          </w:tcPr>
          <w:p w14:paraId="485FBB8A" w14:textId="5E13AE36"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_Ref33885123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_Ref33885123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Payee Details</w:t>
            </w:r>
            <w:r w:rsidRPr="00E01CA3">
              <w:rPr>
                <w:rStyle w:val="SmartLink"/>
              </w:rPr>
              <w:fldChar w:fldCharType="end"/>
            </w:r>
          </w:p>
        </w:tc>
        <w:tc>
          <w:tcPr>
            <w:tcW w:w="4681" w:type="dxa"/>
          </w:tcPr>
          <w:p w14:paraId="1BAA824A" w14:textId="6DEDD3DF"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wording for rule </w:t>
            </w:r>
            <w:r w:rsidRPr="00EF0F73">
              <w:rPr>
                <w:rStyle w:val="SmartLink"/>
              </w:rPr>
              <w:fldChar w:fldCharType="begin"/>
            </w:r>
            <w:r w:rsidRPr="00EF0F73">
              <w:rPr>
                <w:rStyle w:val="SmartLink"/>
              </w:rPr>
              <w:instrText xml:space="preserve"> REF _Ref144137282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2</w:t>
            </w:r>
            <w:r w:rsidRPr="00EF0F73">
              <w:rPr>
                <w:rStyle w:val="SmartLink"/>
              </w:rPr>
              <w:fldChar w:fldCharType="end"/>
            </w:r>
            <w:r>
              <w:t xml:space="preserve">.  Added rule </w:t>
            </w:r>
            <w:r w:rsidRPr="00EF0F73">
              <w:rPr>
                <w:rStyle w:val="SmartLink"/>
              </w:rPr>
              <w:fldChar w:fldCharType="begin"/>
            </w:r>
            <w:r w:rsidRPr="00EF0F73">
              <w:rPr>
                <w:rStyle w:val="SmartLink"/>
              </w:rPr>
              <w:instrText xml:space="preserve"> REF _Ref144137308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3</w:t>
            </w:r>
            <w:r w:rsidRPr="00EF0F73">
              <w:rPr>
                <w:rStyle w:val="SmartLink"/>
              </w:rPr>
              <w:fldChar w:fldCharType="end"/>
            </w:r>
            <w:r>
              <w:t>.</w:t>
            </w:r>
          </w:p>
        </w:tc>
      </w:tr>
      <w:tr w:rsidR="00EF674F" w14:paraId="5CC66B1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0CCB62F" w14:textId="2B4D777E" w:rsidR="00EF674F" w:rsidRPr="00BC1204" w:rsidRDefault="00EF674F" w:rsidP="00B829B8">
            <w:pPr>
              <w:pStyle w:val="TableText2"/>
            </w:pPr>
            <w:r w:rsidRPr="00BC1204">
              <w:t>1.3</w:t>
            </w:r>
          </w:p>
        </w:tc>
        <w:tc>
          <w:tcPr>
            <w:tcW w:w="3544" w:type="dxa"/>
          </w:tcPr>
          <w:p w14:paraId="28762635" w14:textId="285F3CF6"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_Ref33893418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5.4.5</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_Ref33893418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Tax Treatment</w:t>
            </w:r>
            <w:r w:rsidRPr="00E01CA3">
              <w:rPr>
                <w:rStyle w:val="SmartLink"/>
              </w:rPr>
              <w:fldChar w:fldCharType="end"/>
            </w:r>
          </w:p>
        </w:tc>
        <w:tc>
          <w:tcPr>
            <w:tcW w:w="4681" w:type="dxa"/>
          </w:tcPr>
          <w:p w14:paraId="57A47FC4" w14:textId="230CFDAE"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wording for rule </w:t>
            </w:r>
            <w:r w:rsidRPr="00EF0F73">
              <w:rPr>
                <w:rStyle w:val="SmartLink"/>
              </w:rPr>
              <w:fldChar w:fldCharType="begin"/>
            </w:r>
            <w:r w:rsidRPr="00EF0F73">
              <w:rPr>
                <w:rStyle w:val="SmartLink"/>
              </w:rPr>
              <w:instrText xml:space="preserve"> REF _Ref144137035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3</w:t>
            </w:r>
            <w:r w:rsidRPr="00EF0F73">
              <w:rPr>
                <w:rStyle w:val="SmartLink"/>
              </w:rPr>
              <w:fldChar w:fldCharType="end"/>
            </w:r>
          </w:p>
        </w:tc>
      </w:tr>
      <w:tr w:rsidR="00EF674F" w14:paraId="312861EE"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73EB7149" w14:textId="5D353070" w:rsidR="00EF674F" w:rsidRPr="00BC1204" w:rsidRDefault="00EF674F" w:rsidP="00B829B8">
            <w:pPr>
              <w:pStyle w:val="TableText2"/>
            </w:pPr>
            <w:r w:rsidRPr="00BC1204">
              <w:t>1.3</w:t>
            </w:r>
          </w:p>
        </w:tc>
        <w:tc>
          <w:tcPr>
            <w:tcW w:w="3544" w:type="dxa"/>
          </w:tcPr>
          <w:p w14:paraId="2A65F16F" w14:textId="1DCBB4FC"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_Ref144136721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5.8.3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_Ref144136721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Payment of PAYG Withholding</w:t>
            </w:r>
            <w:r w:rsidRPr="00E01CA3">
              <w:rPr>
                <w:rStyle w:val="SmartLink"/>
              </w:rPr>
              <w:fldChar w:fldCharType="end"/>
            </w:r>
          </w:p>
        </w:tc>
        <w:tc>
          <w:tcPr>
            <w:tcW w:w="4681" w:type="dxa"/>
          </w:tcPr>
          <w:p w14:paraId="23EC092A" w14:textId="1350B3C5"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_Ref144137365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5</w:t>
            </w:r>
            <w:r w:rsidRPr="00EF0F73">
              <w:rPr>
                <w:rStyle w:val="SmartLink"/>
              </w:rPr>
              <w:fldChar w:fldCharType="end"/>
            </w:r>
            <w:r>
              <w:t>, adjust action with reference to prefill</w:t>
            </w:r>
          </w:p>
        </w:tc>
      </w:tr>
      <w:tr w:rsidR="00EF674F" w14:paraId="2F9CFAF3"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0750A8F" w14:textId="3D53A77C" w:rsidR="00EF674F" w:rsidRPr="00BC1204" w:rsidRDefault="00EF674F" w:rsidP="00B829B8">
            <w:pPr>
              <w:pStyle w:val="TableText2"/>
            </w:pPr>
            <w:r w:rsidRPr="00BC1204">
              <w:t>1.3</w:t>
            </w:r>
          </w:p>
        </w:tc>
        <w:tc>
          <w:tcPr>
            <w:tcW w:w="3544" w:type="dxa"/>
          </w:tcPr>
          <w:p w14:paraId="0522F46F" w14:textId="22FACF87"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_Ref55291946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5.11.1</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_Ref55291946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When to Correct a Record</w:t>
            </w:r>
            <w:r w:rsidRPr="00E01CA3">
              <w:rPr>
                <w:rStyle w:val="SmartLink"/>
              </w:rPr>
              <w:fldChar w:fldCharType="end"/>
            </w:r>
          </w:p>
        </w:tc>
        <w:tc>
          <w:tcPr>
            <w:tcW w:w="4681" w:type="dxa"/>
          </w:tcPr>
          <w:p w14:paraId="2907E9B1" w14:textId="6CBD5664"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_Ref144137397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3</w:t>
            </w:r>
            <w:r w:rsidRPr="00EF0F73">
              <w:rPr>
                <w:rStyle w:val="SmartLink"/>
              </w:rPr>
              <w:fldChar w:fldCharType="end"/>
            </w:r>
            <w:r>
              <w:t>, adjust action to Payer totals</w:t>
            </w:r>
          </w:p>
        </w:tc>
      </w:tr>
      <w:tr w:rsidR="00EF674F" w14:paraId="08ECD0E1"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165E015" w14:textId="47AC7E40" w:rsidR="00EF674F" w:rsidRPr="00BC1204" w:rsidRDefault="00EF674F" w:rsidP="00B829B8">
            <w:pPr>
              <w:pStyle w:val="TableText2"/>
            </w:pPr>
            <w:r w:rsidRPr="00BC1204">
              <w:t>1.3</w:t>
            </w:r>
          </w:p>
        </w:tc>
        <w:tc>
          <w:tcPr>
            <w:tcW w:w="3544" w:type="dxa"/>
          </w:tcPr>
          <w:p w14:paraId="5C524385" w14:textId="32CF3F2D"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_Ref144136748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5.11.2</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_Ref144136748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Correcting Payee Data</w:t>
            </w:r>
            <w:r w:rsidRPr="00E01CA3">
              <w:rPr>
                <w:rStyle w:val="SmartLink"/>
              </w:rPr>
              <w:fldChar w:fldCharType="end"/>
            </w:r>
          </w:p>
        </w:tc>
        <w:tc>
          <w:tcPr>
            <w:tcW w:w="4681" w:type="dxa"/>
          </w:tcPr>
          <w:p w14:paraId="5AF52081" w14:textId="40B0159A"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_Ref144137418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8</w:t>
            </w:r>
            <w:r w:rsidRPr="00EF0F73">
              <w:rPr>
                <w:rStyle w:val="SmartLink"/>
              </w:rPr>
              <w:fldChar w:fldCharType="end"/>
            </w:r>
            <w:r>
              <w:t>, adjust action in relation to Payees</w:t>
            </w:r>
          </w:p>
        </w:tc>
      </w:tr>
      <w:tr w:rsidR="00EF674F" w14:paraId="6B76E9A3"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6658BA3" w14:textId="0832CEB1" w:rsidR="00EF674F" w:rsidRPr="00BC1204" w:rsidRDefault="00EF674F" w:rsidP="00B829B8">
            <w:pPr>
              <w:pStyle w:val="TableText2"/>
            </w:pPr>
            <w:r w:rsidRPr="00BC1204">
              <w:t>1.3</w:t>
            </w:r>
          </w:p>
        </w:tc>
        <w:tc>
          <w:tcPr>
            <w:tcW w:w="3544" w:type="dxa"/>
          </w:tcPr>
          <w:p w14:paraId="40AAD3EA" w14:textId="3459DB6C"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_Ref144136759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5.11.3</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_Ref144136759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Correcting Payer Data</w:t>
            </w:r>
            <w:r w:rsidRPr="00E01CA3">
              <w:rPr>
                <w:rStyle w:val="SmartLink"/>
              </w:rPr>
              <w:fldChar w:fldCharType="end"/>
            </w:r>
          </w:p>
        </w:tc>
        <w:tc>
          <w:tcPr>
            <w:tcW w:w="4681" w:type="dxa"/>
          </w:tcPr>
          <w:p w14:paraId="7490A0D4" w14:textId="5E31C685"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_Ref144137454 \w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1.c)</w:t>
            </w:r>
            <w:r w:rsidRPr="00EF0F73">
              <w:rPr>
                <w:rStyle w:val="SmartLink"/>
              </w:rPr>
              <w:fldChar w:fldCharType="end"/>
            </w:r>
            <w:r>
              <w:t xml:space="preserve">, rule </w:t>
            </w:r>
            <w:r w:rsidRPr="00EF0F73">
              <w:rPr>
                <w:rStyle w:val="SmartLink"/>
              </w:rPr>
              <w:fldChar w:fldCharType="begin"/>
            </w:r>
            <w:r w:rsidRPr="00EF0F73">
              <w:rPr>
                <w:rStyle w:val="SmartLink"/>
              </w:rPr>
              <w:instrText xml:space="preserve"> REF _Ref144137484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3</w:t>
            </w:r>
            <w:r w:rsidRPr="00EF0F73">
              <w:rPr>
                <w:rStyle w:val="SmartLink"/>
              </w:rPr>
              <w:fldChar w:fldCharType="end"/>
            </w:r>
            <w:r>
              <w:t xml:space="preserve"> and updating wording for rule </w:t>
            </w:r>
            <w:r w:rsidRPr="00EF0F73">
              <w:rPr>
                <w:rStyle w:val="SmartLink"/>
              </w:rPr>
              <w:fldChar w:fldCharType="begin"/>
            </w:r>
            <w:r w:rsidRPr="00EF0F73">
              <w:rPr>
                <w:rStyle w:val="SmartLink"/>
              </w:rPr>
              <w:instrText xml:space="preserve"> REF _Ref144137494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4</w:t>
            </w:r>
            <w:r w:rsidRPr="00EF0F73">
              <w:rPr>
                <w:rStyle w:val="SmartLink"/>
              </w:rPr>
              <w:fldChar w:fldCharType="end"/>
            </w:r>
          </w:p>
        </w:tc>
      </w:tr>
      <w:tr w:rsidR="00EF674F" w14:paraId="7FA9070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944CED7" w14:textId="6E79A494" w:rsidR="00EF674F" w:rsidRPr="00BC1204" w:rsidRDefault="00EF674F" w:rsidP="00B829B8">
            <w:pPr>
              <w:pStyle w:val="TableText2"/>
            </w:pPr>
            <w:r w:rsidRPr="00BC1204">
              <w:t>1.3</w:t>
            </w:r>
          </w:p>
        </w:tc>
        <w:tc>
          <w:tcPr>
            <w:tcW w:w="3544" w:type="dxa"/>
          </w:tcPr>
          <w:p w14:paraId="0FBFF37D" w14:textId="77648F2B"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E01CA3">
              <w:rPr>
                <w:rStyle w:val="SmartLink"/>
              </w:rPr>
              <w:fldChar w:fldCharType="begin"/>
            </w:r>
            <w:r w:rsidRPr="00E01CA3">
              <w:rPr>
                <w:rStyle w:val="SmartLink"/>
              </w:rPr>
              <w:instrText xml:space="preserve"> REF _Ref144136154 \r \h </w:instrText>
            </w:r>
            <w:r>
              <w:rPr>
                <w:rStyle w:val="SmartLink"/>
              </w:rPr>
              <w:instrText xml:space="preserve"> \* MERGEFORMAT </w:instrText>
            </w:r>
            <w:r w:rsidRPr="00E01CA3">
              <w:rPr>
                <w:rStyle w:val="SmartLink"/>
              </w:rPr>
            </w:r>
            <w:r w:rsidRPr="00E01CA3">
              <w:rPr>
                <w:rStyle w:val="SmartLink"/>
              </w:rPr>
              <w:fldChar w:fldCharType="separate"/>
            </w:r>
            <w:r w:rsidR="00C14FEC">
              <w:rPr>
                <w:rStyle w:val="SmartLink"/>
              </w:rPr>
              <w:t>5.11.4</w:t>
            </w:r>
            <w:r w:rsidRPr="00E01CA3">
              <w:rPr>
                <w:rStyle w:val="SmartLink"/>
              </w:rPr>
              <w:fldChar w:fldCharType="end"/>
            </w:r>
            <w:r w:rsidRPr="00E01CA3">
              <w:rPr>
                <w:rStyle w:val="SmartLink"/>
              </w:rPr>
              <w:t xml:space="preserve"> </w:t>
            </w:r>
            <w:r w:rsidRPr="00E01CA3">
              <w:rPr>
                <w:rStyle w:val="SmartLink"/>
              </w:rPr>
              <w:fldChar w:fldCharType="begin"/>
            </w:r>
            <w:r w:rsidRPr="00E01CA3">
              <w:rPr>
                <w:rStyle w:val="SmartLink"/>
              </w:rPr>
              <w:instrText xml:space="preserve"> REF _Ref144136154 \h </w:instrText>
            </w:r>
            <w:r>
              <w:rPr>
                <w:rStyle w:val="SmartLink"/>
              </w:rPr>
              <w:instrText xml:space="preserve"> \* MERGEFORMAT </w:instrText>
            </w:r>
            <w:r w:rsidRPr="00E01CA3">
              <w:rPr>
                <w:rStyle w:val="SmartLink"/>
              </w:rPr>
            </w:r>
            <w:r w:rsidRPr="00E01CA3">
              <w:rPr>
                <w:rStyle w:val="SmartLink"/>
              </w:rPr>
              <w:fldChar w:fldCharType="separate"/>
            </w:r>
            <w:r w:rsidR="00C14FEC" w:rsidRPr="00C14FEC">
              <w:rPr>
                <w:rStyle w:val="SmartLink"/>
              </w:rPr>
              <w:t xml:space="preserve">Overpayment within the </w:t>
            </w:r>
            <w:r w:rsidR="00C14FEC" w:rsidRPr="00C14FEC">
              <w:rPr>
                <w:rStyle w:val="SmartLink"/>
              </w:rPr>
              <w:lastRenderedPageBreak/>
              <w:t>Current Financial Year</w:t>
            </w:r>
            <w:r w:rsidRPr="00E01CA3">
              <w:rPr>
                <w:rStyle w:val="SmartLink"/>
              </w:rPr>
              <w:fldChar w:fldCharType="end"/>
            </w:r>
          </w:p>
        </w:tc>
        <w:tc>
          <w:tcPr>
            <w:tcW w:w="4681" w:type="dxa"/>
          </w:tcPr>
          <w:p w14:paraId="51ECACAB" w14:textId="7EF75680"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lastRenderedPageBreak/>
              <w:t xml:space="preserve">Added rule </w:t>
            </w:r>
            <w:r w:rsidRPr="00EF0F73">
              <w:rPr>
                <w:rStyle w:val="SmartLink"/>
              </w:rPr>
              <w:fldChar w:fldCharType="begin"/>
            </w:r>
            <w:r w:rsidRPr="00EF0F73">
              <w:rPr>
                <w:rStyle w:val="SmartLink"/>
              </w:rPr>
              <w:instrText xml:space="preserve"> REF _Ref144137064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5</w:t>
            </w:r>
            <w:r w:rsidRPr="00EF0F73">
              <w:rPr>
                <w:rStyle w:val="SmartLink"/>
              </w:rPr>
              <w:fldChar w:fldCharType="end"/>
            </w:r>
            <w:r>
              <w:t xml:space="preserve">, Adjust action impacts on BAS </w:t>
            </w:r>
            <w:r>
              <w:lastRenderedPageBreak/>
              <w:t>and large withholders</w:t>
            </w:r>
          </w:p>
        </w:tc>
      </w:tr>
      <w:tr w:rsidR="00EF674F" w14:paraId="61C7BA72"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280128E" w14:textId="62927626" w:rsidR="00EF674F" w:rsidRPr="00BC1204" w:rsidRDefault="00EF674F" w:rsidP="00B829B8">
            <w:pPr>
              <w:pStyle w:val="TableText2"/>
            </w:pPr>
            <w:r w:rsidRPr="00BC1204">
              <w:lastRenderedPageBreak/>
              <w:t>1.3</w:t>
            </w:r>
          </w:p>
        </w:tc>
        <w:tc>
          <w:tcPr>
            <w:tcW w:w="3544" w:type="dxa"/>
          </w:tcPr>
          <w:p w14:paraId="5654983E" w14:textId="6C247D50"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3E3B66">
              <w:rPr>
                <w:rStyle w:val="SmartLink"/>
              </w:rPr>
              <w:fldChar w:fldCharType="begin"/>
            </w:r>
            <w:r w:rsidRPr="003E3B66">
              <w:rPr>
                <w:rStyle w:val="SmartLink"/>
              </w:rPr>
              <w:instrText xml:space="preserve"> REF _Ref144135364 \r \h </w:instrText>
            </w:r>
            <w:r>
              <w:rPr>
                <w:rStyle w:val="SmartLink"/>
              </w:rPr>
              <w:instrText xml:space="preserve"> \* MERGEFORMAT </w:instrText>
            </w:r>
            <w:r w:rsidRPr="003E3B66">
              <w:rPr>
                <w:rStyle w:val="SmartLink"/>
              </w:rPr>
            </w:r>
            <w:r w:rsidRPr="003E3B66">
              <w:rPr>
                <w:rStyle w:val="SmartLink"/>
              </w:rPr>
              <w:fldChar w:fldCharType="separate"/>
            </w:r>
            <w:r w:rsidR="00C14FEC">
              <w:rPr>
                <w:rStyle w:val="SmartLink"/>
              </w:rPr>
              <w:t>5.9.11</w:t>
            </w:r>
            <w:r w:rsidRPr="003E3B66">
              <w:rPr>
                <w:rStyle w:val="SmartLink"/>
              </w:rPr>
              <w:fldChar w:fldCharType="end"/>
            </w:r>
            <w:r w:rsidRPr="003E3B66">
              <w:rPr>
                <w:rStyle w:val="SmartLink"/>
              </w:rPr>
              <w:t xml:space="preserve"> </w:t>
            </w:r>
            <w:r w:rsidRPr="003E3B66">
              <w:rPr>
                <w:rStyle w:val="SmartLink"/>
              </w:rPr>
              <w:fldChar w:fldCharType="begin"/>
            </w:r>
            <w:r w:rsidRPr="003E3B66">
              <w:rPr>
                <w:rStyle w:val="SmartLink"/>
              </w:rPr>
              <w:instrText xml:space="preserve"> REF _Ref144135364 \h </w:instrText>
            </w:r>
            <w:r>
              <w:rPr>
                <w:rStyle w:val="SmartLink"/>
              </w:rPr>
              <w:instrText xml:space="preserve"> \* MERGEFORMAT </w:instrText>
            </w:r>
            <w:r w:rsidRPr="003E3B66">
              <w:rPr>
                <w:rStyle w:val="SmartLink"/>
              </w:rPr>
            </w:r>
            <w:r w:rsidRPr="003E3B66">
              <w:rPr>
                <w:rStyle w:val="SmartLink"/>
              </w:rPr>
              <w:fldChar w:fldCharType="separate"/>
            </w:r>
            <w:r w:rsidR="00C14FEC" w:rsidRPr="00C14FEC">
              <w:rPr>
                <w:rStyle w:val="SmartLink"/>
              </w:rPr>
              <w:t>Salary Sacrifice</w:t>
            </w:r>
            <w:r w:rsidRPr="003E3B66">
              <w:rPr>
                <w:rStyle w:val="SmartLink"/>
              </w:rPr>
              <w:fldChar w:fldCharType="end"/>
            </w:r>
          </w:p>
        </w:tc>
        <w:tc>
          <w:tcPr>
            <w:tcW w:w="4681" w:type="dxa"/>
          </w:tcPr>
          <w:p w14:paraId="06616761" w14:textId="44D04EA4"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wording to rule </w:t>
            </w:r>
            <w:r w:rsidRPr="00EF0F73">
              <w:rPr>
                <w:rStyle w:val="SmartLink"/>
              </w:rPr>
              <w:fldChar w:fldCharType="begin"/>
            </w:r>
            <w:r w:rsidRPr="00EF0F73">
              <w:rPr>
                <w:rStyle w:val="SmartLink"/>
              </w:rPr>
              <w:instrText xml:space="preserve"> REF _Ref144137847 \w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1.b)</w:t>
            </w:r>
            <w:r w:rsidRPr="00EF0F73">
              <w:rPr>
                <w:rStyle w:val="SmartLink"/>
              </w:rPr>
              <w:fldChar w:fldCharType="end"/>
            </w:r>
          </w:p>
        </w:tc>
      </w:tr>
      <w:tr w:rsidR="00EF674F" w14:paraId="3C412E5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64888D2" w14:textId="2113A25A" w:rsidR="00EF674F" w:rsidRPr="00BC1204" w:rsidRDefault="00EF674F" w:rsidP="00B829B8">
            <w:pPr>
              <w:pStyle w:val="TableText2"/>
            </w:pPr>
            <w:r w:rsidRPr="00BC1204">
              <w:t>1.3</w:t>
            </w:r>
          </w:p>
        </w:tc>
        <w:tc>
          <w:tcPr>
            <w:tcW w:w="3544" w:type="dxa"/>
          </w:tcPr>
          <w:p w14:paraId="67B5BF39" w14:textId="267FC210" w:rsidR="00EF674F" w:rsidRPr="00E01CA3"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3E3B66">
              <w:rPr>
                <w:rStyle w:val="SmartLink"/>
              </w:rPr>
              <w:fldChar w:fldCharType="begin"/>
            </w:r>
            <w:r w:rsidRPr="003E3B66">
              <w:rPr>
                <w:rStyle w:val="SmartLink"/>
              </w:rPr>
              <w:instrText xml:space="preserve"> REF _Ref55292097 \r \h </w:instrText>
            </w:r>
            <w:r>
              <w:rPr>
                <w:rStyle w:val="SmartLink"/>
              </w:rPr>
              <w:instrText xml:space="preserve"> \* MERGEFORMAT </w:instrText>
            </w:r>
            <w:r w:rsidRPr="003E3B66">
              <w:rPr>
                <w:rStyle w:val="SmartLink"/>
              </w:rPr>
            </w:r>
            <w:r w:rsidRPr="003E3B66">
              <w:rPr>
                <w:rStyle w:val="SmartLink"/>
              </w:rPr>
              <w:fldChar w:fldCharType="separate"/>
            </w:r>
            <w:r w:rsidR="00C14FEC">
              <w:rPr>
                <w:rStyle w:val="SmartLink"/>
              </w:rPr>
              <w:t>5.11.8</w:t>
            </w:r>
            <w:r w:rsidRPr="003E3B66">
              <w:rPr>
                <w:rStyle w:val="SmartLink"/>
              </w:rPr>
              <w:fldChar w:fldCharType="end"/>
            </w:r>
            <w:r w:rsidRPr="003E3B66">
              <w:rPr>
                <w:rStyle w:val="SmartLink"/>
              </w:rPr>
              <w:t xml:space="preserve"> </w:t>
            </w:r>
            <w:r w:rsidRPr="003E3B66">
              <w:rPr>
                <w:rStyle w:val="SmartLink"/>
              </w:rPr>
              <w:fldChar w:fldCharType="begin"/>
            </w:r>
            <w:r w:rsidRPr="003E3B66">
              <w:rPr>
                <w:rStyle w:val="SmartLink"/>
              </w:rPr>
              <w:instrText xml:space="preserve"> REF _Ref55292097 \h </w:instrText>
            </w:r>
            <w:r>
              <w:rPr>
                <w:rStyle w:val="SmartLink"/>
              </w:rPr>
              <w:instrText xml:space="preserve"> \* MERGEFORMAT </w:instrText>
            </w:r>
            <w:r w:rsidRPr="003E3B66">
              <w:rPr>
                <w:rStyle w:val="SmartLink"/>
              </w:rPr>
            </w:r>
            <w:r w:rsidRPr="003E3B66">
              <w:rPr>
                <w:rStyle w:val="SmartLink"/>
              </w:rPr>
              <w:fldChar w:fldCharType="separate"/>
            </w:r>
            <w:r w:rsidR="00C14FEC" w:rsidRPr="00C14FEC">
              <w:rPr>
                <w:rStyle w:val="SmartLink"/>
              </w:rPr>
              <w:t>Child Support Corrections</w:t>
            </w:r>
            <w:r w:rsidRPr="003E3B66">
              <w:rPr>
                <w:rStyle w:val="SmartLink"/>
              </w:rPr>
              <w:fldChar w:fldCharType="end"/>
            </w:r>
          </w:p>
        </w:tc>
        <w:tc>
          <w:tcPr>
            <w:tcW w:w="4681" w:type="dxa"/>
          </w:tcPr>
          <w:p w14:paraId="4275CCDE" w14:textId="7C9EB854"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_Ref144137881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6</w:t>
            </w:r>
            <w:r w:rsidRPr="00EF0F73">
              <w:rPr>
                <w:rStyle w:val="SmartLink"/>
              </w:rPr>
              <w:fldChar w:fldCharType="end"/>
            </w:r>
            <w:r>
              <w:t>, Adjust action with reference to Child Support Garnishee and Child Support Deduction</w:t>
            </w:r>
          </w:p>
        </w:tc>
      </w:tr>
      <w:tr w:rsidR="00EF674F" w14:paraId="58455E7D"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2B6E69F" w14:textId="0B8D295D" w:rsidR="00EF674F" w:rsidRPr="00BC1204" w:rsidRDefault="00EF674F" w:rsidP="00B829B8">
            <w:pPr>
              <w:pStyle w:val="TableText2"/>
            </w:pPr>
            <w:r w:rsidRPr="00BC1204">
              <w:t>1.3</w:t>
            </w:r>
          </w:p>
        </w:tc>
        <w:tc>
          <w:tcPr>
            <w:tcW w:w="3544" w:type="dxa"/>
          </w:tcPr>
          <w:p w14:paraId="4DBA547A" w14:textId="6475D6D8" w:rsidR="00EF674F" w:rsidRPr="003E3B66"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3E3B66">
              <w:rPr>
                <w:rStyle w:val="SmartLink"/>
              </w:rPr>
              <w:fldChar w:fldCharType="begin"/>
            </w:r>
            <w:r w:rsidRPr="003E3B66">
              <w:rPr>
                <w:rStyle w:val="SmartLink"/>
              </w:rPr>
              <w:instrText xml:space="preserve"> REF _Ref33972384 \r \h </w:instrText>
            </w:r>
            <w:r>
              <w:rPr>
                <w:rStyle w:val="SmartLink"/>
              </w:rPr>
              <w:instrText xml:space="preserve"> \* MERGEFORMAT </w:instrText>
            </w:r>
            <w:r w:rsidRPr="003E3B66">
              <w:rPr>
                <w:rStyle w:val="SmartLink"/>
              </w:rPr>
            </w:r>
            <w:r w:rsidRPr="003E3B66">
              <w:rPr>
                <w:rStyle w:val="SmartLink"/>
              </w:rPr>
              <w:fldChar w:fldCharType="separate"/>
            </w:r>
            <w:r w:rsidR="00C14FEC">
              <w:rPr>
                <w:rStyle w:val="SmartLink"/>
              </w:rPr>
              <w:t>5.12</w:t>
            </w:r>
            <w:r w:rsidRPr="003E3B66">
              <w:rPr>
                <w:rStyle w:val="SmartLink"/>
              </w:rPr>
              <w:fldChar w:fldCharType="end"/>
            </w:r>
            <w:r w:rsidRPr="003E3B66">
              <w:rPr>
                <w:rStyle w:val="SmartLink"/>
              </w:rPr>
              <w:t xml:space="preserve"> </w:t>
            </w:r>
            <w:r w:rsidRPr="003E3B66">
              <w:rPr>
                <w:rStyle w:val="SmartLink"/>
              </w:rPr>
              <w:fldChar w:fldCharType="begin"/>
            </w:r>
            <w:r w:rsidRPr="003E3B66">
              <w:rPr>
                <w:rStyle w:val="SmartLink"/>
              </w:rPr>
              <w:instrText xml:space="preserve"> REF _Ref33972384 \h </w:instrText>
            </w:r>
            <w:r>
              <w:rPr>
                <w:rStyle w:val="SmartLink"/>
              </w:rPr>
              <w:instrText xml:space="preserve"> \* MERGEFORMAT </w:instrText>
            </w:r>
            <w:r w:rsidRPr="003E3B66">
              <w:rPr>
                <w:rStyle w:val="SmartLink"/>
              </w:rPr>
            </w:r>
            <w:r w:rsidRPr="003E3B66">
              <w:rPr>
                <w:rStyle w:val="SmartLink"/>
              </w:rPr>
              <w:fldChar w:fldCharType="separate"/>
            </w:r>
            <w:r w:rsidR="00C14FEC" w:rsidRPr="00C14FEC">
              <w:rPr>
                <w:rStyle w:val="SmartLink"/>
              </w:rPr>
              <w:t>Full File Replacement</w:t>
            </w:r>
            <w:r w:rsidRPr="003E3B66">
              <w:rPr>
                <w:rStyle w:val="SmartLink"/>
              </w:rPr>
              <w:fldChar w:fldCharType="end"/>
            </w:r>
          </w:p>
        </w:tc>
        <w:tc>
          <w:tcPr>
            <w:tcW w:w="4681" w:type="dxa"/>
          </w:tcPr>
          <w:p w14:paraId="0047A9AF" w14:textId="3AC081B7"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_Ref144137899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5</w:t>
            </w:r>
            <w:r w:rsidRPr="00EF0F73">
              <w:rPr>
                <w:rStyle w:val="SmartLink"/>
              </w:rPr>
              <w:fldChar w:fldCharType="end"/>
            </w:r>
            <w:r>
              <w:t>, Adjust action in relation to Full File Replacement</w:t>
            </w:r>
          </w:p>
        </w:tc>
      </w:tr>
      <w:tr w:rsidR="00EF674F" w14:paraId="05BC53A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6851E8E" w14:textId="3222FD4C" w:rsidR="00EF674F" w:rsidRPr="00BC1204" w:rsidRDefault="00EF674F" w:rsidP="00B829B8">
            <w:pPr>
              <w:pStyle w:val="TableText2"/>
            </w:pPr>
            <w:r w:rsidRPr="00BC1204">
              <w:t>1.3</w:t>
            </w:r>
          </w:p>
        </w:tc>
        <w:tc>
          <w:tcPr>
            <w:tcW w:w="3544" w:type="dxa"/>
          </w:tcPr>
          <w:p w14:paraId="3BF1DAC5" w14:textId="54AC7E28" w:rsidR="00EF674F" w:rsidRPr="003E3B66"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3E3B66">
              <w:rPr>
                <w:rStyle w:val="SmartLink"/>
              </w:rPr>
              <w:fldChar w:fldCharType="begin"/>
            </w:r>
            <w:r w:rsidRPr="003E3B66">
              <w:rPr>
                <w:rStyle w:val="SmartLink"/>
              </w:rPr>
              <w:instrText xml:space="preserve"> REF _Ref144135319 \r \h </w:instrText>
            </w:r>
            <w:r>
              <w:rPr>
                <w:rStyle w:val="SmartLink"/>
              </w:rPr>
              <w:instrText xml:space="preserve"> \* MERGEFORMAT </w:instrText>
            </w:r>
            <w:r w:rsidRPr="003E3B66">
              <w:rPr>
                <w:rStyle w:val="SmartLink"/>
              </w:rPr>
            </w:r>
            <w:r w:rsidRPr="003E3B66">
              <w:rPr>
                <w:rStyle w:val="SmartLink"/>
              </w:rPr>
              <w:fldChar w:fldCharType="separate"/>
            </w:r>
            <w:r w:rsidR="00C14FEC">
              <w:rPr>
                <w:rStyle w:val="SmartLink"/>
              </w:rPr>
              <w:t>5.13</w:t>
            </w:r>
            <w:r w:rsidRPr="003E3B66">
              <w:rPr>
                <w:rStyle w:val="SmartLink"/>
              </w:rPr>
              <w:fldChar w:fldCharType="end"/>
            </w:r>
            <w:r w:rsidRPr="003E3B66">
              <w:rPr>
                <w:rStyle w:val="SmartLink"/>
              </w:rPr>
              <w:t xml:space="preserve"> </w:t>
            </w:r>
            <w:r w:rsidRPr="003E3B66">
              <w:rPr>
                <w:rStyle w:val="SmartLink"/>
              </w:rPr>
              <w:fldChar w:fldCharType="begin"/>
            </w:r>
            <w:r w:rsidRPr="003E3B66">
              <w:rPr>
                <w:rStyle w:val="SmartLink"/>
              </w:rPr>
              <w:instrText xml:space="preserve"> REF _Ref144135322 \h </w:instrText>
            </w:r>
            <w:r>
              <w:rPr>
                <w:rStyle w:val="SmartLink"/>
              </w:rPr>
              <w:instrText xml:space="preserve"> \* MERGEFORMAT </w:instrText>
            </w:r>
            <w:r w:rsidRPr="003E3B66">
              <w:rPr>
                <w:rStyle w:val="SmartLink"/>
              </w:rPr>
            </w:r>
            <w:r w:rsidRPr="003E3B66">
              <w:rPr>
                <w:rStyle w:val="SmartLink"/>
              </w:rPr>
              <w:fldChar w:fldCharType="separate"/>
            </w:r>
            <w:r w:rsidR="00C14FEC" w:rsidRPr="00C14FEC">
              <w:rPr>
                <w:rStyle w:val="SmartLink"/>
              </w:rPr>
              <w:t>Disaster Recovery</w:t>
            </w:r>
            <w:r w:rsidRPr="003E3B66">
              <w:rPr>
                <w:rStyle w:val="SmartLink"/>
              </w:rPr>
              <w:fldChar w:fldCharType="end"/>
            </w:r>
          </w:p>
        </w:tc>
        <w:tc>
          <w:tcPr>
            <w:tcW w:w="4681" w:type="dxa"/>
          </w:tcPr>
          <w:p w14:paraId="48627F59" w14:textId="145AF950"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Minor wording changes</w:t>
            </w:r>
          </w:p>
        </w:tc>
      </w:tr>
      <w:tr w:rsidR="00EF674F" w14:paraId="5E3F7C3D"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51ED27AF" w14:textId="011B20F9" w:rsidR="00EF674F" w:rsidRPr="00BC1204" w:rsidRDefault="00EF674F" w:rsidP="00B829B8">
            <w:pPr>
              <w:pStyle w:val="TableText2"/>
            </w:pPr>
            <w:r w:rsidRPr="00BC1204">
              <w:t>1.3</w:t>
            </w:r>
          </w:p>
        </w:tc>
        <w:tc>
          <w:tcPr>
            <w:tcW w:w="3544" w:type="dxa"/>
          </w:tcPr>
          <w:p w14:paraId="121856FE" w14:textId="683ACC2F" w:rsidR="00EF674F" w:rsidRPr="003E3B66"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7B0D4F">
              <w:rPr>
                <w:rStyle w:val="SmartLink"/>
              </w:rPr>
              <w:fldChar w:fldCharType="begin"/>
            </w:r>
            <w:r w:rsidRPr="007B0D4F">
              <w:rPr>
                <w:rStyle w:val="SmartLink"/>
              </w:rPr>
              <w:instrText xml:space="preserve"> REF _Ref33904074 \r \h </w:instrText>
            </w:r>
            <w:r>
              <w:rPr>
                <w:rStyle w:val="SmartLink"/>
              </w:rPr>
              <w:instrText xml:space="preserve"> \* MERGEFORMAT </w:instrText>
            </w:r>
            <w:r w:rsidRPr="007B0D4F">
              <w:rPr>
                <w:rStyle w:val="SmartLink"/>
              </w:rPr>
            </w:r>
            <w:r w:rsidRPr="007B0D4F">
              <w:rPr>
                <w:rStyle w:val="SmartLink"/>
              </w:rPr>
              <w:fldChar w:fldCharType="separate"/>
            </w:r>
            <w:r w:rsidR="00C14FEC">
              <w:rPr>
                <w:rStyle w:val="SmartLink"/>
              </w:rPr>
              <w:t>5.14</w:t>
            </w:r>
            <w:r w:rsidRPr="007B0D4F">
              <w:rPr>
                <w:rStyle w:val="SmartLink"/>
              </w:rPr>
              <w:fldChar w:fldCharType="end"/>
            </w:r>
            <w:r w:rsidRPr="007B0D4F">
              <w:rPr>
                <w:rStyle w:val="SmartLink"/>
              </w:rPr>
              <w:t xml:space="preserve"> </w:t>
            </w:r>
            <w:r w:rsidRPr="007B0D4F">
              <w:rPr>
                <w:rStyle w:val="SmartLink"/>
              </w:rPr>
              <w:fldChar w:fldCharType="begin"/>
            </w:r>
            <w:r w:rsidRPr="007B0D4F">
              <w:rPr>
                <w:rStyle w:val="SmartLink"/>
              </w:rPr>
              <w:instrText xml:space="preserve"> REF _Ref33904074 \h </w:instrText>
            </w:r>
            <w:r>
              <w:rPr>
                <w:rStyle w:val="SmartLink"/>
              </w:rPr>
              <w:instrText xml:space="preserve"> \* MERGEFORMAT </w:instrText>
            </w:r>
            <w:r w:rsidRPr="007B0D4F">
              <w:rPr>
                <w:rStyle w:val="SmartLink"/>
              </w:rPr>
            </w:r>
            <w:r w:rsidRPr="007B0D4F">
              <w:rPr>
                <w:rStyle w:val="SmartLink"/>
              </w:rPr>
              <w:fldChar w:fldCharType="separate"/>
            </w:r>
            <w:r w:rsidR="00C14FEC" w:rsidRPr="00C14FEC">
              <w:rPr>
                <w:rStyle w:val="SmartLink"/>
              </w:rPr>
              <w:t>Finalisation</w:t>
            </w:r>
            <w:r w:rsidRPr="007B0D4F">
              <w:rPr>
                <w:rStyle w:val="SmartLink"/>
              </w:rPr>
              <w:fldChar w:fldCharType="end"/>
            </w:r>
          </w:p>
        </w:tc>
        <w:tc>
          <w:tcPr>
            <w:tcW w:w="4681" w:type="dxa"/>
          </w:tcPr>
          <w:p w14:paraId="4ACE0FC3" w14:textId="59B42F69"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_Ref144137921 \r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4</w:t>
            </w:r>
            <w:r w:rsidRPr="00EF0F73">
              <w:rPr>
                <w:rStyle w:val="SmartLink"/>
              </w:rPr>
              <w:fldChar w:fldCharType="end"/>
            </w:r>
            <w:r>
              <w:t>, Adjust action in relation to final event indicator</w:t>
            </w:r>
          </w:p>
        </w:tc>
      </w:tr>
      <w:tr w:rsidR="00EF674F" w14:paraId="3A8F7342"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48E062E" w14:textId="3FB59AB0" w:rsidR="00EF674F" w:rsidRPr="00BC1204" w:rsidRDefault="00EF674F" w:rsidP="00B829B8">
            <w:pPr>
              <w:pStyle w:val="TableText2"/>
            </w:pPr>
            <w:r w:rsidRPr="00BC1204">
              <w:t>1.3</w:t>
            </w:r>
          </w:p>
        </w:tc>
        <w:tc>
          <w:tcPr>
            <w:tcW w:w="3544" w:type="dxa"/>
          </w:tcPr>
          <w:p w14:paraId="178FDA45" w14:textId="6DBC6C58" w:rsidR="00EF674F" w:rsidRPr="003E3B66"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7B0D4F">
              <w:rPr>
                <w:rStyle w:val="SmartLink"/>
              </w:rPr>
              <w:fldChar w:fldCharType="begin"/>
            </w:r>
            <w:r w:rsidRPr="007B0D4F">
              <w:rPr>
                <w:rStyle w:val="SmartLink"/>
              </w:rPr>
              <w:instrText xml:space="preserve"> REF _Ref144135243 \r \h </w:instrText>
            </w:r>
            <w:r>
              <w:rPr>
                <w:rStyle w:val="SmartLink"/>
              </w:rPr>
              <w:instrText xml:space="preserve"> \* MERGEFORMAT </w:instrText>
            </w:r>
            <w:r w:rsidRPr="007B0D4F">
              <w:rPr>
                <w:rStyle w:val="SmartLink"/>
              </w:rPr>
            </w:r>
            <w:r w:rsidRPr="007B0D4F">
              <w:rPr>
                <w:rStyle w:val="SmartLink"/>
              </w:rPr>
              <w:fldChar w:fldCharType="separate"/>
            </w:r>
            <w:r w:rsidR="00C14FEC">
              <w:rPr>
                <w:rStyle w:val="SmartLink"/>
              </w:rPr>
              <w:t>6.1</w:t>
            </w:r>
            <w:r w:rsidRPr="007B0D4F">
              <w:rPr>
                <w:rStyle w:val="SmartLink"/>
              </w:rPr>
              <w:fldChar w:fldCharType="end"/>
            </w:r>
            <w:r w:rsidRPr="007B0D4F">
              <w:rPr>
                <w:rStyle w:val="SmartLink"/>
              </w:rPr>
              <w:t xml:space="preserve"> </w:t>
            </w:r>
            <w:r w:rsidRPr="007B0D4F">
              <w:rPr>
                <w:rStyle w:val="SmartLink"/>
              </w:rPr>
              <w:fldChar w:fldCharType="begin"/>
            </w:r>
            <w:r w:rsidRPr="007B0D4F">
              <w:rPr>
                <w:rStyle w:val="SmartLink"/>
              </w:rPr>
              <w:instrText xml:space="preserve"> REF _Ref144135247 \h </w:instrText>
            </w:r>
            <w:r>
              <w:rPr>
                <w:rStyle w:val="SmartLink"/>
              </w:rPr>
              <w:instrText xml:space="preserve"> \* MERGEFORMAT </w:instrText>
            </w:r>
            <w:r w:rsidRPr="007B0D4F">
              <w:rPr>
                <w:rStyle w:val="SmartLink"/>
              </w:rPr>
            </w:r>
            <w:r w:rsidRPr="007B0D4F">
              <w:rPr>
                <w:rStyle w:val="SmartLink"/>
              </w:rPr>
              <w:fldChar w:fldCharType="separate"/>
            </w:r>
            <w:r w:rsidR="00C14FEC" w:rsidRPr="00C14FEC">
              <w:rPr>
                <w:rStyle w:val="SmartLink"/>
              </w:rPr>
              <w:t>Transition into Single Touch Payroll</w:t>
            </w:r>
            <w:r w:rsidRPr="007B0D4F">
              <w:rPr>
                <w:rStyle w:val="SmartLink"/>
              </w:rPr>
              <w:fldChar w:fldCharType="end"/>
            </w:r>
          </w:p>
        </w:tc>
        <w:tc>
          <w:tcPr>
            <w:tcW w:w="4681" w:type="dxa"/>
          </w:tcPr>
          <w:p w14:paraId="04B54E74" w14:textId="2D63FCC1"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Added rule </w:t>
            </w:r>
            <w:r w:rsidRPr="00EF0F73">
              <w:rPr>
                <w:rStyle w:val="SmartLink"/>
              </w:rPr>
              <w:fldChar w:fldCharType="begin"/>
            </w:r>
            <w:r w:rsidRPr="00EF0F73">
              <w:rPr>
                <w:rStyle w:val="SmartLink"/>
              </w:rPr>
              <w:instrText xml:space="preserve"> REF _Ref144137950 \w \h </w:instrText>
            </w:r>
            <w:r>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4.b)ii)</w:t>
            </w:r>
            <w:r w:rsidRPr="00EF0F73">
              <w:rPr>
                <w:rStyle w:val="SmartLink"/>
              </w:rPr>
              <w:fldChar w:fldCharType="end"/>
            </w:r>
            <w:r>
              <w:t xml:space="preserve"> Adjust action in relation to periods prior to STP report commencing.</w:t>
            </w:r>
          </w:p>
        </w:tc>
      </w:tr>
      <w:tr w:rsidR="00EF674F" w14:paraId="5A8D8C54"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C4590E1" w14:textId="752AA76E" w:rsidR="00EF674F" w:rsidRPr="00BC1204" w:rsidRDefault="00EF674F" w:rsidP="00B829B8">
            <w:pPr>
              <w:pStyle w:val="TableText2"/>
            </w:pPr>
            <w:r w:rsidRPr="00BC1204">
              <w:t>1.3</w:t>
            </w:r>
          </w:p>
        </w:tc>
        <w:tc>
          <w:tcPr>
            <w:tcW w:w="3544" w:type="dxa"/>
          </w:tcPr>
          <w:p w14:paraId="03D3E2C8" w14:textId="672867C3" w:rsidR="00EF674F" w:rsidRPr="007B0D4F"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7B0D4F">
              <w:rPr>
                <w:rStyle w:val="SmartLink"/>
              </w:rPr>
              <w:fldChar w:fldCharType="begin"/>
            </w:r>
            <w:r w:rsidRPr="007B0D4F">
              <w:rPr>
                <w:rStyle w:val="SmartLink"/>
              </w:rPr>
              <w:instrText xml:space="preserve"> REF _Ref144135215 \r \h </w:instrText>
            </w:r>
            <w:r>
              <w:rPr>
                <w:rStyle w:val="SmartLink"/>
              </w:rPr>
              <w:instrText xml:space="preserve"> \* MERGEFORMAT </w:instrText>
            </w:r>
            <w:r w:rsidRPr="007B0D4F">
              <w:rPr>
                <w:rStyle w:val="SmartLink"/>
              </w:rPr>
            </w:r>
            <w:r w:rsidRPr="007B0D4F">
              <w:rPr>
                <w:rStyle w:val="SmartLink"/>
              </w:rPr>
              <w:fldChar w:fldCharType="separate"/>
            </w:r>
            <w:r w:rsidR="00C14FEC">
              <w:rPr>
                <w:rStyle w:val="SmartLink"/>
              </w:rPr>
              <w:t>8.2</w:t>
            </w:r>
            <w:r w:rsidRPr="007B0D4F">
              <w:rPr>
                <w:rStyle w:val="SmartLink"/>
              </w:rPr>
              <w:fldChar w:fldCharType="end"/>
            </w:r>
            <w:r w:rsidRPr="007B0D4F">
              <w:rPr>
                <w:rStyle w:val="SmartLink"/>
              </w:rPr>
              <w:t xml:space="preserve"> </w:t>
            </w:r>
            <w:r w:rsidRPr="007B0D4F">
              <w:rPr>
                <w:rStyle w:val="SmartLink"/>
              </w:rPr>
              <w:fldChar w:fldCharType="begin"/>
            </w:r>
            <w:r w:rsidRPr="007B0D4F">
              <w:rPr>
                <w:rStyle w:val="SmartLink"/>
              </w:rPr>
              <w:instrText xml:space="preserve"> REF _Ref144135217 \h </w:instrText>
            </w:r>
            <w:r>
              <w:rPr>
                <w:rStyle w:val="SmartLink"/>
              </w:rPr>
              <w:instrText xml:space="preserve"> \* MERGEFORMAT </w:instrText>
            </w:r>
            <w:r w:rsidRPr="007B0D4F">
              <w:rPr>
                <w:rStyle w:val="SmartLink"/>
              </w:rPr>
            </w:r>
            <w:r w:rsidRPr="007B0D4F">
              <w:rPr>
                <w:rStyle w:val="SmartLink"/>
              </w:rPr>
              <w:fldChar w:fldCharType="separate"/>
            </w:r>
            <w:r w:rsidR="00C14FEC" w:rsidRPr="00C14FEC">
              <w:rPr>
                <w:rStyle w:val="SmartLink"/>
              </w:rPr>
              <w:t>Business response messages design principles</w:t>
            </w:r>
            <w:r w:rsidRPr="007B0D4F">
              <w:rPr>
                <w:rStyle w:val="SmartLink"/>
              </w:rPr>
              <w:fldChar w:fldCharType="end"/>
            </w:r>
          </w:p>
        </w:tc>
        <w:tc>
          <w:tcPr>
            <w:tcW w:w="4681" w:type="dxa"/>
          </w:tcPr>
          <w:p w14:paraId="72AFBA5E" w14:textId="1E4920CA"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name of Reference document</w:t>
            </w:r>
          </w:p>
        </w:tc>
      </w:tr>
      <w:tr w:rsidR="00EF674F" w14:paraId="7F462D30"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2A36A1A" w14:textId="767BB4A7" w:rsidR="00EF674F" w:rsidRPr="00BC1204" w:rsidRDefault="00EF674F" w:rsidP="00B829B8">
            <w:pPr>
              <w:pStyle w:val="TableText2"/>
            </w:pPr>
            <w:r w:rsidRPr="00BC1204">
              <w:t>1.3</w:t>
            </w:r>
          </w:p>
        </w:tc>
        <w:tc>
          <w:tcPr>
            <w:tcW w:w="3544" w:type="dxa"/>
          </w:tcPr>
          <w:p w14:paraId="122A4615" w14:textId="3AC90AD7" w:rsidR="00EF674F" w:rsidRPr="007B0D4F"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7B0D4F">
              <w:rPr>
                <w:rStyle w:val="SmartLink"/>
              </w:rPr>
              <w:fldChar w:fldCharType="begin"/>
            </w:r>
            <w:r w:rsidRPr="007B0D4F">
              <w:rPr>
                <w:rStyle w:val="SmartLink"/>
              </w:rPr>
              <w:instrText xml:space="preserve"> REF _Ref144135187 \r \h </w:instrText>
            </w:r>
            <w:r>
              <w:rPr>
                <w:rStyle w:val="SmartLink"/>
              </w:rPr>
              <w:instrText xml:space="preserve"> \* MERGEFORMAT </w:instrText>
            </w:r>
            <w:r w:rsidRPr="007B0D4F">
              <w:rPr>
                <w:rStyle w:val="SmartLink"/>
              </w:rPr>
            </w:r>
            <w:r w:rsidRPr="007B0D4F">
              <w:rPr>
                <w:rStyle w:val="SmartLink"/>
              </w:rPr>
              <w:fldChar w:fldCharType="separate"/>
            </w:r>
            <w:r w:rsidR="00C14FEC">
              <w:rPr>
                <w:rStyle w:val="SmartLink"/>
              </w:rPr>
              <w:t>10.3</w:t>
            </w:r>
            <w:r w:rsidRPr="007B0D4F">
              <w:rPr>
                <w:rStyle w:val="SmartLink"/>
              </w:rPr>
              <w:fldChar w:fldCharType="end"/>
            </w:r>
            <w:r w:rsidRPr="007B0D4F">
              <w:rPr>
                <w:rStyle w:val="SmartLink"/>
              </w:rPr>
              <w:t xml:space="preserve"> </w:t>
            </w:r>
            <w:r w:rsidRPr="007B0D4F">
              <w:rPr>
                <w:rStyle w:val="SmartLink"/>
              </w:rPr>
              <w:fldChar w:fldCharType="begin"/>
            </w:r>
            <w:r w:rsidRPr="007B0D4F">
              <w:rPr>
                <w:rStyle w:val="SmartLink"/>
              </w:rPr>
              <w:instrText xml:space="preserve"> REF _Ref144135196 \h </w:instrText>
            </w:r>
            <w:r>
              <w:rPr>
                <w:rStyle w:val="SmartLink"/>
              </w:rPr>
              <w:instrText xml:space="preserve"> \* MERGEFORMAT </w:instrText>
            </w:r>
            <w:r w:rsidRPr="007B0D4F">
              <w:rPr>
                <w:rStyle w:val="SmartLink"/>
              </w:rPr>
            </w:r>
            <w:r w:rsidRPr="007B0D4F">
              <w:rPr>
                <w:rStyle w:val="SmartLink"/>
              </w:rPr>
              <w:fldChar w:fldCharType="separate"/>
            </w:r>
            <w:r w:rsidR="00C14FEC" w:rsidRPr="00C14FEC">
              <w:rPr>
                <w:rStyle w:val="SmartLink"/>
              </w:rPr>
              <w:t>Glossary</w:t>
            </w:r>
            <w:r w:rsidRPr="007B0D4F">
              <w:rPr>
                <w:rStyle w:val="SmartLink"/>
              </w:rPr>
              <w:fldChar w:fldCharType="end"/>
            </w:r>
          </w:p>
        </w:tc>
        <w:tc>
          <w:tcPr>
            <w:tcW w:w="4681" w:type="dxa"/>
          </w:tcPr>
          <w:p w14:paraId="7ACF56E9" w14:textId="489B3D19"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definition for Run Date/Time Stamp and minor word changes to STP Reporting</w:t>
            </w:r>
          </w:p>
        </w:tc>
      </w:tr>
      <w:tr w:rsidR="00EF674F" w14:paraId="14AE7C5B"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2409714" w14:textId="0683C778" w:rsidR="00EF674F" w:rsidRPr="00BC1204" w:rsidRDefault="00EF674F" w:rsidP="00B829B8">
            <w:pPr>
              <w:pStyle w:val="TableText2"/>
            </w:pPr>
            <w:r w:rsidRPr="00BC1204">
              <w:t>1.3</w:t>
            </w:r>
          </w:p>
        </w:tc>
        <w:tc>
          <w:tcPr>
            <w:tcW w:w="3544" w:type="dxa"/>
          </w:tcPr>
          <w:p w14:paraId="42F0B1DB" w14:textId="4FE35E25" w:rsidR="00EF674F" w:rsidRPr="007B0D4F"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7B0D4F">
              <w:rPr>
                <w:rStyle w:val="SmartLink"/>
              </w:rPr>
              <w:fldChar w:fldCharType="begin"/>
            </w:r>
            <w:r w:rsidRPr="007B0D4F">
              <w:rPr>
                <w:rStyle w:val="SmartLink"/>
              </w:rPr>
              <w:instrText xml:space="preserve"> REF _Ref34825846 \r \h </w:instrText>
            </w:r>
            <w:r>
              <w:rPr>
                <w:rStyle w:val="SmartLink"/>
              </w:rPr>
              <w:instrText xml:space="preserve"> \* MERGEFORMAT </w:instrText>
            </w:r>
            <w:r w:rsidRPr="007B0D4F">
              <w:rPr>
                <w:rStyle w:val="SmartLink"/>
              </w:rPr>
            </w:r>
            <w:r w:rsidRPr="007B0D4F">
              <w:rPr>
                <w:rStyle w:val="SmartLink"/>
              </w:rPr>
              <w:fldChar w:fldCharType="separate"/>
            </w:r>
            <w:r w:rsidR="00C14FEC">
              <w:rPr>
                <w:rStyle w:val="SmartLink"/>
              </w:rPr>
              <w:t>10.9</w:t>
            </w:r>
            <w:r w:rsidRPr="007B0D4F">
              <w:rPr>
                <w:rStyle w:val="SmartLink"/>
              </w:rPr>
              <w:fldChar w:fldCharType="end"/>
            </w:r>
            <w:r w:rsidRPr="007B0D4F">
              <w:rPr>
                <w:rStyle w:val="SmartLink"/>
              </w:rPr>
              <w:t xml:space="preserve"> </w:t>
            </w:r>
            <w:r w:rsidRPr="007B0D4F">
              <w:rPr>
                <w:rStyle w:val="SmartLink"/>
              </w:rPr>
              <w:fldChar w:fldCharType="begin"/>
            </w:r>
            <w:r w:rsidRPr="007B0D4F">
              <w:rPr>
                <w:rStyle w:val="SmartLink"/>
              </w:rPr>
              <w:instrText xml:space="preserve"> REF _Ref34825846 \h </w:instrText>
            </w:r>
            <w:r>
              <w:rPr>
                <w:rStyle w:val="SmartLink"/>
              </w:rPr>
              <w:instrText xml:space="preserve"> \* MERGEFORMAT </w:instrText>
            </w:r>
            <w:r w:rsidRPr="007B0D4F">
              <w:rPr>
                <w:rStyle w:val="SmartLink"/>
              </w:rPr>
            </w:r>
            <w:r w:rsidRPr="007B0D4F">
              <w:rPr>
                <w:rStyle w:val="SmartLink"/>
              </w:rPr>
              <w:fldChar w:fldCharType="separate"/>
            </w:r>
            <w:r w:rsidR="00C14FEC" w:rsidRPr="00C14FEC">
              <w:rPr>
                <w:rStyle w:val="SmartLink"/>
              </w:rPr>
              <w:t>Components of the Parent Period Totals</w:t>
            </w:r>
            <w:r w:rsidRPr="007B0D4F">
              <w:rPr>
                <w:rStyle w:val="SmartLink"/>
              </w:rPr>
              <w:fldChar w:fldCharType="end"/>
            </w:r>
            <w:r w:rsidRPr="007B0D4F">
              <w:rPr>
                <w:rStyle w:val="SmartLink"/>
              </w:rPr>
              <w:t xml:space="preserve"> </w:t>
            </w:r>
          </w:p>
        </w:tc>
        <w:tc>
          <w:tcPr>
            <w:tcW w:w="4681" w:type="dxa"/>
          </w:tcPr>
          <w:p w14:paraId="26E4055D" w14:textId="32E9D5AD"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introduction line</w:t>
            </w:r>
          </w:p>
        </w:tc>
      </w:tr>
      <w:tr w:rsidR="00EF674F" w14:paraId="4DE33082"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33ED04EE" w14:textId="4FB72391" w:rsidR="00EF674F" w:rsidRPr="00BC1204" w:rsidRDefault="00EF674F" w:rsidP="00B829B8">
            <w:pPr>
              <w:pStyle w:val="TableText2"/>
            </w:pPr>
            <w:r w:rsidRPr="00BC1204">
              <w:t>1.3</w:t>
            </w:r>
          </w:p>
        </w:tc>
        <w:tc>
          <w:tcPr>
            <w:tcW w:w="3544" w:type="dxa"/>
          </w:tcPr>
          <w:p w14:paraId="26E2E39F" w14:textId="0B408A73" w:rsidR="00EF674F" w:rsidRPr="007B0D4F"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7B0D4F">
              <w:rPr>
                <w:rStyle w:val="SmartLink"/>
              </w:rPr>
              <w:fldChar w:fldCharType="begin"/>
            </w:r>
            <w:r w:rsidRPr="007B0D4F">
              <w:rPr>
                <w:rStyle w:val="SmartLink"/>
              </w:rPr>
              <w:instrText xml:space="preserve"> REF _Ref144135131 \r \h </w:instrText>
            </w:r>
            <w:r>
              <w:rPr>
                <w:rStyle w:val="SmartLink"/>
              </w:rPr>
              <w:instrText xml:space="preserve"> \* MERGEFORMAT </w:instrText>
            </w:r>
            <w:r w:rsidRPr="007B0D4F">
              <w:rPr>
                <w:rStyle w:val="SmartLink"/>
              </w:rPr>
            </w:r>
            <w:r w:rsidRPr="007B0D4F">
              <w:rPr>
                <w:rStyle w:val="SmartLink"/>
              </w:rPr>
              <w:fldChar w:fldCharType="separate"/>
            </w:r>
            <w:r w:rsidR="00C14FEC">
              <w:rPr>
                <w:rStyle w:val="SmartLink"/>
              </w:rPr>
              <w:t>10.12</w:t>
            </w:r>
            <w:r w:rsidRPr="007B0D4F">
              <w:rPr>
                <w:rStyle w:val="SmartLink"/>
              </w:rPr>
              <w:fldChar w:fldCharType="end"/>
            </w:r>
            <w:r w:rsidRPr="007B0D4F">
              <w:rPr>
                <w:rStyle w:val="SmartLink"/>
              </w:rPr>
              <w:t xml:space="preserve"> </w:t>
            </w:r>
            <w:r w:rsidRPr="007B0D4F">
              <w:rPr>
                <w:rStyle w:val="SmartLink"/>
              </w:rPr>
              <w:fldChar w:fldCharType="begin"/>
            </w:r>
            <w:r w:rsidRPr="007B0D4F">
              <w:rPr>
                <w:rStyle w:val="SmartLink"/>
              </w:rPr>
              <w:instrText xml:space="preserve"> REF _Ref144135134 \h </w:instrText>
            </w:r>
            <w:r>
              <w:rPr>
                <w:rStyle w:val="SmartLink"/>
              </w:rPr>
              <w:instrText xml:space="preserve"> \* MERGEFORMAT </w:instrText>
            </w:r>
            <w:r w:rsidRPr="007B0D4F">
              <w:rPr>
                <w:rStyle w:val="SmartLink"/>
              </w:rPr>
            </w:r>
            <w:r w:rsidRPr="007B0D4F">
              <w:rPr>
                <w:rStyle w:val="SmartLink"/>
              </w:rPr>
              <w:fldChar w:fldCharType="separate"/>
            </w:r>
            <w:r w:rsidR="00C14FEC" w:rsidRPr="00C14FEC">
              <w:rPr>
                <w:rStyle w:val="SmartLink"/>
              </w:rPr>
              <w:t>Enumerations</w:t>
            </w:r>
            <w:r w:rsidRPr="007B0D4F">
              <w:rPr>
                <w:rStyle w:val="SmartLink"/>
              </w:rPr>
              <w:fldChar w:fldCharType="end"/>
            </w:r>
          </w:p>
        </w:tc>
        <w:tc>
          <w:tcPr>
            <w:tcW w:w="4681" w:type="dxa"/>
          </w:tcPr>
          <w:p w14:paraId="69431756" w14:textId="1E312744"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definition for Redundancy in </w:t>
            </w:r>
            <w:r w:rsidRPr="008D088B">
              <w:rPr>
                <w:rStyle w:val="SmartLink"/>
              </w:rPr>
              <w:fldChar w:fldCharType="begin"/>
            </w:r>
            <w:r w:rsidRPr="008D088B">
              <w:rPr>
                <w:rStyle w:val="SmartLink"/>
              </w:rPr>
              <w:instrText xml:space="preserve"> REF _Ref144137975 \h </w:instrText>
            </w:r>
            <w:r>
              <w:rPr>
                <w:rStyle w:val="SmartLink"/>
              </w:rPr>
              <w:instrText xml:space="preserve"> \* MERGEFORMAT </w:instrText>
            </w:r>
            <w:r w:rsidRPr="008D088B">
              <w:rPr>
                <w:rStyle w:val="SmartLink"/>
              </w:rPr>
            </w:r>
            <w:r w:rsidRPr="008D088B">
              <w:rPr>
                <w:rStyle w:val="SmartLink"/>
              </w:rPr>
              <w:fldChar w:fldCharType="separate"/>
            </w:r>
            <w:r w:rsidR="00C14FEC" w:rsidRPr="00C14FEC">
              <w:rPr>
                <w:rStyle w:val="SmartLink"/>
              </w:rPr>
              <w:t>Table 25</w:t>
            </w:r>
            <w:r w:rsidRPr="008D088B">
              <w:rPr>
                <w:rStyle w:val="SmartLink"/>
              </w:rPr>
              <w:fldChar w:fldCharType="end"/>
            </w:r>
          </w:p>
        </w:tc>
      </w:tr>
      <w:tr w:rsidR="00EF674F" w14:paraId="0B5DAD4A"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1FC8C525" w14:textId="3417871C" w:rsidR="00EF674F" w:rsidRPr="00BC1204" w:rsidRDefault="00EF674F" w:rsidP="00B829B8">
            <w:pPr>
              <w:pStyle w:val="TableText2"/>
            </w:pPr>
            <w:r w:rsidRPr="00BC1204">
              <w:t>1.2</w:t>
            </w:r>
          </w:p>
        </w:tc>
        <w:tc>
          <w:tcPr>
            <w:tcW w:w="3544" w:type="dxa"/>
          </w:tcPr>
          <w:p w14:paraId="743FCEB7" w14:textId="3CE8ED4D" w:rsidR="00EF674F" w:rsidRPr="007B0D4F"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_Ref33892551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4.8.13</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_Ref33892551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Community Development Employment Projects (CDEP)</w:t>
            </w:r>
            <w:r w:rsidRPr="00DC07B5">
              <w:rPr>
                <w:rStyle w:val="SmartLink"/>
              </w:rPr>
              <w:fldChar w:fldCharType="end"/>
            </w:r>
            <w:r>
              <w:t xml:space="preserve"> and </w:t>
            </w:r>
            <w:r w:rsidRPr="00DC07B5">
              <w:rPr>
                <w:rStyle w:val="SmartLink"/>
              </w:rPr>
              <w:fldChar w:fldCharType="begin"/>
            </w:r>
            <w:r w:rsidRPr="00DC07B5">
              <w:rPr>
                <w:rStyle w:val="SmartLink"/>
              </w:rPr>
              <w:instrText xml:space="preserve"> REF _Ref33886753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5.9.10</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_Ref33886753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Community Development Employment Projects (CDEP)</w:t>
            </w:r>
            <w:r w:rsidRPr="00DC07B5">
              <w:rPr>
                <w:rStyle w:val="SmartLink"/>
              </w:rPr>
              <w:fldChar w:fldCharType="end"/>
            </w:r>
          </w:p>
        </w:tc>
        <w:tc>
          <w:tcPr>
            <w:tcW w:w="4681" w:type="dxa"/>
          </w:tcPr>
          <w:p w14:paraId="4EEA3E1D" w14:textId="3EC364DE"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 xml:space="preserve">Updated to reference CDEP deprecation </w:t>
            </w:r>
          </w:p>
        </w:tc>
      </w:tr>
      <w:tr w:rsidR="00EF674F" w14:paraId="213CFC1F"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4A9EEDDD" w14:textId="69015B8F" w:rsidR="00EF674F" w:rsidRPr="00BC1204" w:rsidRDefault="00EF674F" w:rsidP="00B829B8">
            <w:pPr>
              <w:pStyle w:val="TableText2"/>
            </w:pPr>
            <w:r w:rsidRPr="00BC1204">
              <w:t>1.2</w:t>
            </w:r>
          </w:p>
        </w:tc>
        <w:tc>
          <w:tcPr>
            <w:tcW w:w="3544" w:type="dxa"/>
          </w:tcPr>
          <w:p w14:paraId="4E180822" w14:textId="2DD9A3F0" w:rsidR="00EF674F" w:rsidRPr="007B0D4F"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_Ref71221815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10.11</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_Ref71221817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Payment Types Permissible per Income Type</w:t>
            </w:r>
            <w:r w:rsidRPr="00DC07B5">
              <w:rPr>
                <w:rStyle w:val="SmartLink"/>
              </w:rPr>
              <w:fldChar w:fldCharType="end"/>
            </w:r>
          </w:p>
        </w:tc>
        <w:tc>
          <w:tcPr>
            <w:tcW w:w="4681" w:type="dxa"/>
          </w:tcPr>
          <w:p w14:paraId="0AFCD9D2" w14:textId="4A5DD1CF"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Removed Salary Sacrifice and Lump Sum payment amount from Labour Hire</w:t>
            </w:r>
          </w:p>
        </w:tc>
      </w:tr>
      <w:tr w:rsidR="00EF674F" w14:paraId="6CC5E985"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20F206AA" w14:textId="0C46CA8B" w:rsidR="00EF674F" w:rsidRPr="00BC1204" w:rsidRDefault="00EF674F" w:rsidP="00B829B8">
            <w:pPr>
              <w:pStyle w:val="TableText2"/>
            </w:pPr>
            <w:r w:rsidRPr="00BC1204">
              <w:t>1.2</w:t>
            </w:r>
          </w:p>
        </w:tc>
        <w:tc>
          <w:tcPr>
            <w:tcW w:w="3544" w:type="dxa"/>
          </w:tcPr>
          <w:p w14:paraId="7FF67395" w14:textId="4F52361B"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DC07B5">
              <w:rPr>
                <w:rStyle w:val="SmartLink"/>
              </w:rPr>
              <w:fldChar w:fldCharType="begin"/>
            </w:r>
            <w:r w:rsidRPr="00DC07B5">
              <w:rPr>
                <w:rStyle w:val="SmartLink"/>
              </w:rPr>
              <w:instrText xml:space="preserve"> REF _Ref55343356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10.5</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_Ref55343356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Overview of Tax Table Permissions</w:t>
            </w:r>
            <w:r w:rsidRPr="00DC07B5">
              <w:rPr>
                <w:rStyle w:val="SmartLink"/>
              </w:rPr>
              <w:fldChar w:fldCharType="end"/>
            </w:r>
          </w:p>
        </w:tc>
        <w:tc>
          <w:tcPr>
            <w:tcW w:w="4681" w:type="dxa"/>
          </w:tcPr>
          <w:p w14:paraId="2CBD1470" w14:textId="13E8157C"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Removed all supplemental variations for actors</w:t>
            </w:r>
          </w:p>
        </w:tc>
      </w:tr>
      <w:bookmarkEnd w:id="1589"/>
      <w:tr w:rsidR="00EF674F" w14:paraId="4B37DEB8"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0CA777BB" w14:textId="498CF822" w:rsidR="00EF674F" w:rsidRPr="00BC1204" w:rsidRDefault="00EF674F" w:rsidP="00B829B8">
            <w:pPr>
              <w:pStyle w:val="TableText2"/>
            </w:pPr>
            <w:r w:rsidRPr="00BC1204">
              <w:t>1.2</w:t>
            </w:r>
          </w:p>
        </w:tc>
        <w:tc>
          <w:tcPr>
            <w:tcW w:w="3544" w:type="dxa"/>
          </w:tcPr>
          <w:p w14:paraId="0FA8F2C4" w14:textId="14DAEC39"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_Ref71217895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10.6.2</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_Ref71217895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Actors</w:t>
            </w:r>
            <w:r w:rsidRPr="00DC07B5">
              <w:rPr>
                <w:rStyle w:val="SmartLink"/>
              </w:rPr>
              <w:fldChar w:fldCharType="end"/>
            </w:r>
          </w:p>
        </w:tc>
        <w:tc>
          <w:tcPr>
            <w:tcW w:w="4681" w:type="dxa"/>
          </w:tcPr>
          <w:p w14:paraId="5F75F4A9" w14:textId="6E97EC1F"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Removed all supplemental variations</w:t>
            </w:r>
          </w:p>
        </w:tc>
      </w:tr>
      <w:tr w:rsidR="00EF674F" w14:paraId="0CACB31B"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39682531" w14:textId="554A64AF" w:rsidR="00EF674F" w:rsidRPr="00BC1204" w:rsidRDefault="00EF674F" w:rsidP="00B829B8">
            <w:pPr>
              <w:pStyle w:val="TableText2"/>
            </w:pPr>
            <w:r w:rsidRPr="00BC1204">
              <w:t>1.2</w:t>
            </w:r>
          </w:p>
        </w:tc>
        <w:tc>
          <w:tcPr>
            <w:tcW w:w="3544" w:type="dxa"/>
          </w:tcPr>
          <w:p w14:paraId="6B67954D" w14:textId="08927893"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_Ref34825846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10.9</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_Ref34825846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Components of the Parent Period Totals</w:t>
            </w:r>
            <w:r w:rsidRPr="00DC07B5">
              <w:rPr>
                <w:rStyle w:val="SmartLink"/>
              </w:rPr>
              <w:fldChar w:fldCharType="end"/>
            </w:r>
          </w:p>
        </w:tc>
        <w:tc>
          <w:tcPr>
            <w:tcW w:w="4681" w:type="dxa"/>
          </w:tcPr>
          <w:p w14:paraId="7FD79644" w14:textId="65418F1F"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Clarifying the deduction of a positive Salary Sacrifice amount or the addition of a negative Salary Sacrifice amount</w:t>
            </w:r>
          </w:p>
        </w:tc>
      </w:tr>
      <w:tr w:rsidR="00EF674F" w14:paraId="7B29DF0B"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585FC4C9" w14:textId="1F1C7FE4" w:rsidR="00EF674F" w:rsidRPr="00BC1204" w:rsidRDefault="00EF674F" w:rsidP="00B829B8">
            <w:pPr>
              <w:pStyle w:val="TableText2"/>
            </w:pPr>
            <w:r w:rsidRPr="00BC1204">
              <w:t>1.2</w:t>
            </w:r>
          </w:p>
        </w:tc>
        <w:tc>
          <w:tcPr>
            <w:tcW w:w="3544" w:type="dxa"/>
          </w:tcPr>
          <w:p w14:paraId="6D0D32C7" w14:textId="25E93CEF"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_Ref71217787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10.6.4</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_Ref71217787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Seniors and Pensioners</w:t>
            </w:r>
            <w:r w:rsidRPr="00DC07B5">
              <w:rPr>
                <w:rStyle w:val="SmartLink"/>
              </w:rPr>
              <w:fldChar w:fldCharType="end"/>
            </w:r>
          </w:p>
        </w:tc>
        <w:tc>
          <w:tcPr>
            <w:tcW w:w="4681" w:type="dxa"/>
          </w:tcPr>
          <w:p w14:paraId="2E61DB61" w14:textId="7C50B7D1"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Inserted missing treatment code for SMSXX0</w:t>
            </w:r>
          </w:p>
        </w:tc>
      </w:tr>
      <w:tr w:rsidR="00EF674F" w14:paraId="26E34D4E"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105E9BCA" w14:textId="3FA8C5DC" w:rsidR="00EF674F" w:rsidRPr="00BC1204" w:rsidRDefault="00EF674F" w:rsidP="00B829B8">
            <w:pPr>
              <w:pStyle w:val="TableText2"/>
            </w:pPr>
            <w:r w:rsidRPr="00BC1204">
              <w:t>1.1</w:t>
            </w:r>
          </w:p>
        </w:tc>
        <w:tc>
          <w:tcPr>
            <w:tcW w:w="3544" w:type="dxa"/>
          </w:tcPr>
          <w:p w14:paraId="188B525A" w14:textId="25439FED"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_Ref33902817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4.1.1</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_Ref33902817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Payer Payroll Details</w:t>
            </w:r>
            <w:r w:rsidRPr="00DC07B5">
              <w:rPr>
                <w:rStyle w:val="SmartLink"/>
              </w:rPr>
              <w:fldChar w:fldCharType="end"/>
            </w:r>
          </w:p>
        </w:tc>
        <w:tc>
          <w:tcPr>
            <w:tcW w:w="4681" w:type="dxa"/>
          </w:tcPr>
          <w:p w14:paraId="33E3027D" w14:textId="2EBF2B00"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8D088B">
              <w:rPr>
                <w:rStyle w:val="SmartLink"/>
              </w:rPr>
              <w:fldChar w:fldCharType="begin"/>
            </w:r>
            <w:r w:rsidRPr="008D088B">
              <w:rPr>
                <w:rStyle w:val="SmartLink"/>
              </w:rPr>
              <w:instrText xml:space="preserve"> REF _Ref144138010 \h </w:instrText>
            </w:r>
            <w:r>
              <w:rPr>
                <w:rStyle w:val="SmartLink"/>
              </w:rPr>
              <w:instrText xml:space="preserve"> \* MERGEFORMAT </w:instrText>
            </w:r>
            <w:r w:rsidRPr="008D088B">
              <w:rPr>
                <w:rStyle w:val="SmartLink"/>
              </w:rPr>
            </w:r>
            <w:r w:rsidRPr="008D088B">
              <w:rPr>
                <w:rStyle w:val="SmartLink"/>
              </w:rPr>
              <w:fldChar w:fldCharType="separate"/>
            </w:r>
            <w:r w:rsidR="00C14FEC" w:rsidRPr="00C14FEC">
              <w:rPr>
                <w:rStyle w:val="SmartLink"/>
              </w:rPr>
              <w:t>Figure 5</w:t>
            </w:r>
            <w:r w:rsidRPr="008D088B">
              <w:rPr>
                <w:rStyle w:val="SmartLink"/>
              </w:rPr>
              <w:fldChar w:fldCharType="end"/>
            </w:r>
            <w:r>
              <w:t xml:space="preserve"> replaced</w:t>
            </w:r>
          </w:p>
        </w:tc>
      </w:tr>
      <w:tr w:rsidR="00EF674F" w14:paraId="4A1487D6" w14:textId="77777777" w:rsidTr="006755B9">
        <w:tc>
          <w:tcPr>
            <w:cnfStyle w:val="001000000000" w:firstRow="0" w:lastRow="0" w:firstColumn="1" w:lastColumn="0" w:oddVBand="0" w:evenVBand="0" w:oddHBand="0" w:evenHBand="0" w:firstRowFirstColumn="0" w:firstRowLastColumn="0" w:lastRowFirstColumn="0" w:lastRowLastColumn="0"/>
            <w:tcW w:w="1126" w:type="dxa"/>
          </w:tcPr>
          <w:p w14:paraId="7D62F193" w14:textId="2F366D5F" w:rsidR="00EF674F" w:rsidRPr="00BC1204" w:rsidRDefault="00EF674F" w:rsidP="00B829B8">
            <w:pPr>
              <w:pStyle w:val="TableText2"/>
            </w:pPr>
            <w:r w:rsidRPr="00BC1204">
              <w:t>1.1</w:t>
            </w:r>
          </w:p>
        </w:tc>
        <w:tc>
          <w:tcPr>
            <w:tcW w:w="3544" w:type="dxa"/>
          </w:tcPr>
          <w:p w14:paraId="57DA91AE" w14:textId="643E9D78"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_Ref33887367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4.2</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_Ref33887367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Key Identifiers</w:t>
            </w:r>
            <w:r w:rsidRPr="00DC07B5">
              <w:rPr>
                <w:rStyle w:val="SmartLink"/>
              </w:rPr>
              <w:fldChar w:fldCharType="end"/>
            </w:r>
          </w:p>
        </w:tc>
        <w:tc>
          <w:tcPr>
            <w:tcW w:w="4681" w:type="dxa"/>
          </w:tcPr>
          <w:p w14:paraId="7713B505" w14:textId="7A47426B"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8D088B">
              <w:rPr>
                <w:rStyle w:val="SmartLink"/>
              </w:rPr>
              <w:fldChar w:fldCharType="begin"/>
            </w:r>
            <w:r w:rsidRPr="008D088B">
              <w:rPr>
                <w:rStyle w:val="SmartLink"/>
              </w:rPr>
              <w:instrText xml:space="preserve"> REF _Ref144138017 \h </w:instrText>
            </w:r>
            <w:r>
              <w:rPr>
                <w:rStyle w:val="SmartLink"/>
              </w:rPr>
              <w:instrText xml:space="preserve"> \* MERGEFORMAT </w:instrText>
            </w:r>
            <w:r w:rsidRPr="008D088B">
              <w:rPr>
                <w:rStyle w:val="SmartLink"/>
              </w:rPr>
            </w:r>
            <w:r w:rsidRPr="008D088B">
              <w:rPr>
                <w:rStyle w:val="SmartLink"/>
              </w:rPr>
              <w:fldChar w:fldCharType="separate"/>
            </w:r>
            <w:r w:rsidR="00C14FEC" w:rsidRPr="00C14FEC">
              <w:rPr>
                <w:rStyle w:val="SmartLink"/>
              </w:rPr>
              <w:t>Figure 6</w:t>
            </w:r>
            <w:r w:rsidRPr="008D088B">
              <w:rPr>
                <w:rStyle w:val="SmartLink"/>
              </w:rPr>
              <w:fldChar w:fldCharType="end"/>
            </w:r>
            <w:r>
              <w:t xml:space="preserve"> replaced, referenced &lt;null&gt; approach to XML</w:t>
            </w:r>
          </w:p>
        </w:tc>
      </w:tr>
      <w:tr w:rsidR="00EF674F" w14:paraId="57DFD5C3"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0AC02DF" w14:textId="12AC7E5C" w:rsidR="00EF674F" w:rsidRPr="00BC1204" w:rsidRDefault="00EF674F" w:rsidP="00B829B8">
            <w:pPr>
              <w:pStyle w:val="TableText2"/>
            </w:pPr>
            <w:r w:rsidRPr="00BC1204">
              <w:t>1.1</w:t>
            </w:r>
          </w:p>
        </w:tc>
        <w:tc>
          <w:tcPr>
            <w:tcW w:w="3544" w:type="dxa"/>
          </w:tcPr>
          <w:p w14:paraId="31F6EE98" w14:textId="262D35CC"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_Ref57731907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4.8.1</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_Ref57732108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Drivers for Change</w:t>
            </w:r>
            <w:r w:rsidRPr="00DC07B5">
              <w:rPr>
                <w:rStyle w:val="SmartLink"/>
              </w:rPr>
              <w:fldChar w:fldCharType="end"/>
            </w:r>
          </w:p>
        </w:tc>
        <w:tc>
          <w:tcPr>
            <w:tcW w:w="4681" w:type="dxa"/>
          </w:tcPr>
          <w:p w14:paraId="692BFEEE" w14:textId="2C3B7832"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rsidRPr="008D088B">
              <w:rPr>
                <w:rStyle w:val="SmartLink"/>
              </w:rPr>
              <w:fldChar w:fldCharType="begin"/>
            </w:r>
            <w:r w:rsidRPr="008D088B">
              <w:rPr>
                <w:rStyle w:val="SmartLink"/>
              </w:rPr>
              <w:instrText xml:space="preserve"> REF _Ref144138027 \h </w:instrText>
            </w:r>
            <w:r>
              <w:rPr>
                <w:rStyle w:val="SmartLink"/>
              </w:rPr>
              <w:instrText xml:space="preserve"> \* MERGEFORMAT </w:instrText>
            </w:r>
            <w:r w:rsidRPr="008D088B">
              <w:rPr>
                <w:rStyle w:val="SmartLink"/>
              </w:rPr>
            </w:r>
            <w:r w:rsidRPr="008D088B">
              <w:rPr>
                <w:rStyle w:val="SmartLink"/>
              </w:rPr>
              <w:fldChar w:fldCharType="separate"/>
            </w:r>
            <w:r w:rsidR="00C14FEC" w:rsidRPr="00C14FEC">
              <w:rPr>
                <w:rStyle w:val="SmartLink"/>
              </w:rPr>
              <w:t>Figure 1010</w:t>
            </w:r>
            <w:r w:rsidRPr="008D088B">
              <w:rPr>
                <w:rStyle w:val="SmartLink"/>
              </w:rPr>
              <w:fldChar w:fldCharType="end"/>
            </w:r>
            <w:r>
              <w:t xml:space="preserve"> replaced, minor wording changes</w:t>
            </w:r>
          </w:p>
        </w:tc>
      </w:tr>
      <w:tr w:rsidR="00EF674F" w14:paraId="06AE2A05"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411889DC" w14:textId="75B552B7" w:rsidR="00EF674F" w:rsidRPr="00BC1204" w:rsidRDefault="00EF674F" w:rsidP="00B829B8">
            <w:pPr>
              <w:pStyle w:val="TableText2"/>
            </w:pPr>
            <w:r w:rsidRPr="00BC1204">
              <w:t>1.1</w:t>
            </w:r>
          </w:p>
        </w:tc>
        <w:tc>
          <w:tcPr>
            <w:tcW w:w="3544" w:type="dxa"/>
          </w:tcPr>
          <w:p w14:paraId="656D859A" w14:textId="5EDA4A2B"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_Ref33892298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4.8.9</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_Ref33892298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Allowance Items</w:t>
            </w:r>
            <w:r w:rsidRPr="00DC07B5">
              <w:rPr>
                <w:rStyle w:val="SmartLink"/>
              </w:rPr>
              <w:fldChar w:fldCharType="end"/>
            </w:r>
          </w:p>
        </w:tc>
        <w:tc>
          <w:tcPr>
            <w:tcW w:w="4681" w:type="dxa"/>
          </w:tcPr>
          <w:p w14:paraId="35AB4621" w14:textId="190FC185"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Modified definitions of allowance types</w:t>
            </w:r>
          </w:p>
        </w:tc>
      </w:tr>
      <w:tr w:rsidR="00EF674F" w14:paraId="3BC44DEB"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628EC6F9" w14:textId="0C7FD007" w:rsidR="00EF674F" w:rsidRPr="00BC1204" w:rsidRDefault="00EF674F" w:rsidP="00B829B8">
            <w:pPr>
              <w:pStyle w:val="TableText2"/>
            </w:pPr>
            <w:r w:rsidRPr="00BC1204">
              <w:t>1.1</w:t>
            </w:r>
          </w:p>
        </w:tc>
        <w:tc>
          <w:tcPr>
            <w:tcW w:w="3544" w:type="dxa"/>
          </w:tcPr>
          <w:p w14:paraId="1A743166" w14:textId="6A6072B8"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_Ref33892526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4.8.12</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_Ref33892526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Directors’ Fees</w:t>
            </w:r>
            <w:r w:rsidRPr="00DC07B5">
              <w:rPr>
                <w:rStyle w:val="SmartLink"/>
              </w:rPr>
              <w:fldChar w:fldCharType="end"/>
            </w:r>
          </w:p>
        </w:tc>
        <w:tc>
          <w:tcPr>
            <w:tcW w:w="4681" w:type="dxa"/>
          </w:tcPr>
          <w:p w14:paraId="7697E1F4" w14:textId="75C43E4B"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Modified definition of directors’ fees</w:t>
            </w:r>
          </w:p>
        </w:tc>
      </w:tr>
      <w:tr w:rsidR="00EF674F" w14:paraId="2ED85BAF"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8DDCD97" w14:textId="0496C76C" w:rsidR="00EF674F" w:rsidRPr="00BC1204" w:rsidRDefault="00EF674F" w:rsidP="00B829B8">
            <w:pPr>
              <w:pStyle w:val="TableText2"/>
            </w:pPr>
            <w:r w:rsidRPr="00BC1204">
              <w:t>1.1</w:t>
            </w:r>
          </w:p>
        </w:tc>
        <w:tc>
          <w:tcPr>
            <w:tcW w:w="3544" w:type="dxa"/>
          </w:tcPr>
          <w:p w14:paraId="1024D99F" w14:textId="47C02C39"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_Ref34589033 \r \h  \* MERGEFORMAT </w:instrText>
            </w:r>
            <w:r w:rsidRPr="00DC07B5">
              <w:rPr>
                <w:rStyle w:val="SmartLink"/>
              </w:rPr>
            </w:r>
            <w:r w:rsidRPr="00DC07B5">
              <w:rPr>
                <w:rStyle w:val="SmartLink"/>
              </w:rPr>
              <w:fldChar w:fldCharType="separate"/>
            </w:r>
            <w:r w:rsidR="00C14FEC">
              <w:rPr>
                <w:rStyle w:val="SmartLink"/>
              </w:rPr>
              <w:t>10.8</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_Ref34589033 \h  \* MERGEFORMAT </w:instrText>
            </w:r>
            <w:r w:rsidRPr="00DC07B5">
              <w:rPr>
                <w:rStyle w:val="SmartLink"/>
              </w:rPr>
            </w:r>
            <w:r w:rsidRPr="00DC07B5">
              <w:rPr>
                <w:rStyle w:val="SmartLink"/>
              </w:rPr>
              <w:fldChar w:fldCharType="separate"/>
            </w:r>
            <w:r w:rsidR="00C14FEC" w:rsidRPr="00C14FEC">
              <w:rPr>
                <w:rStyle w:val="SmartLink"/>
              </w:rPr>
              <w:t>Tax File Number Exemption Codes</w:t>
            </w:r>
            <w:r w:rsidRPr="00DC07B5">
              <w:rPr>
                <w:rStyle w:val="SmartLink"/>
              </w:rPr>
              <w:fldChar w:fldCharType="end"/>
            </w:r>
          </w:p>
        </w:tc>
        <w:tc>
          <w:tcPr>
            <w:tcW w:w="4681" w:type="dxa"/>
          </w:tcPr>
          <w:p w14:paraId="70BD7257" w14:textId="5739BB24"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Removed reference to payment summary</w:t>
            </w:r>
          </w:p>
        </w:tc>
      </w:tr>
      <w:tr w:rsidR="00EF674F" w14:paraId="54905B3A"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74EE0902" w14:textId="5CCD3482" w:rsidR="00EF674F" w:rsidRPr="00BC1204" w:rsidRDefault="00EF674F" w:rsidP="00B829B8">
            <w:pPr>
              <w:pStyle w:val="TableText2"/>
            </w:pPr>
            <w:r w:rsidRPr="00BC1204">
              <w:t>1.1</w:t>
            </w:r>
          </w:p>
        </w:tc>
        <w:tc>
          <w:tcPr>
            <w:tcW w:w="3544" w:type="dxa"/>
          </w:tcPr>
          <w:p w14:paraId="6ADC8D5B" w14:textId="0C24EBCA"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_Ref34858371 \r \h  \* MERGEFORMAT </w:instrText>
            </w:r>
            <w:r w:rsidRPr="00DC07B5">
              <w:rPr>
                <w:rStyle w:val="SmartLink"/>
              </w:rPr>
            </w:r>
            <w:r w:rsidRPr="00DC07B5">
              <w:rPr>
                <w:rStyle w:val="SmartLink"/>
              </w:rPr>
              <w:fldChar w:fldCharType="separate"/>
            </w:r>
            <w:r w:rsidR="00C14FEC">
              <w:rPr>
                <w:rStyle w:val="SmartLink"/>
              </w:rPr>
              <w:t>10.10</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_Ref34858371 \h  \* MERGEFORMAT </w:instrText>
            </w:r>
            <w:r w:rsidRPr="00DC07B5">
              <w:rPr>
                <w:rStyle w:val="SmartLink"/>
              </w:rPr>
            </w:r>
            <w:r w:rsidRPr="00DC07B5">
              <w:rPr>
                <w:rStyle w:val="SmartLink"/>
              </w:rPr>
              <w:fldChar w:fldCharType="separate"/>
            </w:r>
            <w:r w:rsidR="00C14FEC" w:rsidRPr="00C14FEC">
              <w:rPr>
                <w:rStyle w:val="SmartLink"/>
              </w:rPr>
              <w:t>Tax Treatment Codes Permissible per Income Type</w:t>
            </w:r>
            <w:r w:rsidRPr="00DC07B5">
              <w:rPr>
                <w:rStyle w:val="SmartLink"/>
              </w:rPr>
              <w:fldChar w:fldCharType="end"/>
            </w:r>
          </w:p>
        </w:tc>
        <w:tc>
          <w:tcPr>
            <w:tcW w:w="4681" w:type="dxa"/>
          </w:tcPr>
          <w:p w14:paraId="2A27D12C" w14:textId="737A6106"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Corrected invalid references for SWP and inserted missing references for Tax Treatment category D – ATO Defined</w:t>
            </w:r>
          </w:p>
        </w:tc>
      </w:tr>
      <w:tr w:rsidR="00EF674F" w14:paraId="5BE67097" w14:textId="77777777" w:rsidTr="006755B9">
        <w:trPr>
          <w:trHeight w:val="300"/>
        </w:trPr>
        <w:tc>
          <w:tcPr>
            <w:cnfStyle w:val="001000000000" w:firstRow="0" w:lastRow="0" w:firstColumn="1" w:lastColumn="0" w:oddVBand="0" w:evenVBand="0" w:oddHBand="0" w:evenHBand="0" w:firstRowFirstColumn="0" w:firstRowLastColumn="0" w:lastRowFirstColumn="0" w:lastRowLastColumn="0"/>
            <w:tcW w:w="1126" w:type="dxa"/>
          </w:tcPr>
          <w:p w14:paraId="15AAB9AA" w14:textId="38E90B68" w:rsidR="00EF674F" w:rsidRPr="00BC1204" w:rsidRDefault="00EF674F" w:rsidP="00B829B8">
            <w:pPr>
              <w:pStyle w:val="TableText2"/>
            </w:pPr>
            <w:r w:rsidRPr="00BC1204">
              <w:t>1.1</w:t>
            </w:r>
          </w:p>
        </w:tc>
        <w:tc>
          <w:tcPr>
            <w:tcW w:w="3544" w:type="dxa"/>
          </w:tcPr>
          <w:p w14:paraId="51A17BDC" w14:textId="6C3856E3" w:rsidR="00EF674F" w:rsidRPr="00DC07B5" w:rsidRDefault="00EF674F" w:rsidP="00B829B8">
            <w:pPr>
              <w:pStyle w:val="TableText2"/>
              <w:cnfStyle w:val="000000000000" w:firstRow="0" w:lastRow="0" w:firstColumn="0" w:lastColumn="0" w:oddVBand="0" w:evenVBand="0" w:oddHBand="0" w:evenHBand="0" w:firstRowFirstColumn="0" w:firstRowLastColumn="0" w:lastRowFirstColumn="0" w:lastRowLastColumn="0"/>
              <w:rPr>
                <w:rStyle w:val="SmartLink"/>
              </w:rPr>
            </w:pPr>
            <w:r w:rsidRPr="00DC07B5">
              <w:rPr>
                <w:rStyle w:val="SmartLink"/>
              </w:rPr>
              <w:fldChar w:fldCharType="begin"/>
            </w:r>
            <w:r w:rsidRPr="00DC07B5">
              <w:rPr>
                <w:rStyle w:val="SmartLink"/>
              </w:rPr>
              <w:instrText xml:space="preserve"> REF _Ref34571026 \r \h </w:instrText>
            </w:r>
            <w:r>
              <w:rPr>
                <w:rStyle w:val="SmartLink"/>
              </w:rPr>
              <w:instrText xml:space="preserve"> \* MERGEFORMAT </w:instrText>
            </w:r>
            <w:r w:rsidRPr="00DC07B5">
              <w:rPr>
                <w:rStyle w:val="SmartLink"/>
              </w:rPr>
            </w:r>
            <w:r w:rsidRPr="00DC07B5">
              <w:rPr>
                <w:rStyle w:val="SmartLink"/>
              </w:rPr>
              <w:fldChar w:fldCharType="separate"/>
            </w:r>
            <w:r w:rsidR="00C14FEC">
              <w:rPr>
                <w:rStyle w:val="SmartLink"/>
              </w:rPr>
              <w:t>10.12</w:t>
            </w:r>
            <w:r w:rsidRPr="00DC07B5">
              <w:rPr>
                <w:rStyle w:val="SmartLink"/>
              </w:rPr>
              <w:fldChar w:fldCharType="end"/>
            </w:r>
            <w:r w:rsidRPr="00DC07B5">
              <w:rPr>
                <w:rStyle w:val="SmartLink"/>
              </w:rPr>
              <w:t xml:space="preserve"> </w:t>
            </w:r>
            <w:r w:rsidRPr="00DC07B5">
              <w:rPr>
                <w:rStyle w:val="SmartLink"/>
              </w:rPr>
              <w:fldChar w:fldCharType="begin"/>
            </w:r>
            <w:r w:rsidRPr="00DC07B5">
              <w:rPr>
                <w:rStyle w:val="SmartLink"/>
              </w:rPr>
              <w:instrText xml:space="preserve"> REF _Ref34571026 \h </w:instrText>
            </w:r>
            <w:r>
              <w:rPr>
                <w:rStyle w:val="SmartLink"/>
              </w:rPr>
              <w:instrText xml:space="preserve"> \* MERGEFORMAT </w:instrText>
            </w:r>
            <w:r w:rsidRPr="00DC07B5">
              <w:rPr>
                <w:rStyle w:val="SmartLink"/>
              </w:rPr>
            </w:r>
            <w:r w:rsidRPr="00DC07B5">
              <w:rPr>
                <w:rStyle w:val="SmartLink"/>
              </w:rPr>
              <w:fldChar w:fldCharType="separate"/>
            </w:r>
            <w:r w:rsidR="00C14FEC" w:rsidRPr="00C14FEC">
              <w:rPr>
                <w:rStyle w:val="SmartLink"/>
              </w:rPr>
              <w:t xml:space="preserve"> Enumerations</w:t>
            </w:r>
            <w:r w:rsidRPr="00DC07B5">
              <w:rPr>
                <w:rStyle w:val="SmartLink"/>
              </w:rPr>
              <w:fldChar w:fldCharType="end"/>
            </w:r>
          </w:p>
        </w:tc>
        <w:tc>
          <w:tcPr>
            <w:tcW w:w="4681" w:type="dxa"/>
          </w:tcPr>
          <w:p w14:paraId="3B197D3D" w14:textId="2D72E3FA" w:rsidR="00EF674F" w:rsidRDefault="00EF674F" w:rsidP="00B829B8">
            <w:pPr>
              <w:pStyle w:val="TableText2"/>
              <w:cnfStyle w:val="000000000000" w:firstRow="0" w:lastRow="0" w:firstColumn="0" w:lastColumn="0" w:oddVBand="0" w:evenVBand="0" w:oddHBand="0" w:evenHBand="0" w:firstRowFirstColumn="0" w:firstRowLastColumn="0" w:lastRowFirstColumn="0" w:lastRowLastColumn="0"/>
            </w:pPr>
            <w:r>
              <w:t>Updated definitions for Allowance Items as per S</w:t>
            </w:r>
            <w:r w:rsidRPr="00EF0F73">
              <w:rPr>
                <w:rStyle w:val="SmartLink"/>
              </w:rPr>
              <w:fldChar w:fldCharType="begin"/>
            </w:r>
            <w:r w:rsidRPr="00EF0F73">
              <w:rPr>
                <w:rStyle w:val="SmartLink"/>
              </w:rPr>
              <w:instrText xml:space="preserve"> REF _Ref33892298 \r \h  \* MERGEFORMAT </w:instrText>
            </w:r>
            <w:r w:rsidRPr="00EF0F73">
              <w:rPr>
                <w:rStyle w:val="SmartLink"/>
              </w:rPr>
            </w:r>
            <w:r w:rsidRPr="00EF0F73">
              <w:rPr>
                <w:rStyle w:val="SmartLink"/>
              </w:rPr>
              <w:fldChar w:fldCharType="separate"/>
            </w:r>
            <w:r w:rsidR="00C14FEC">
              <w:rPr>
                <w:rStyle w:val="SmartLink"/>
              </w:rPr>
              <w:t>4.8.9</w:t>
            </w:r>
            <w:r w:rsidRPr="00EF0F73">
              <w:rPr>
                <w:rStyle w:val="SmartLink"/>
              </w:rPr>
              <w:fldChar w:fldCharType="end"/>
            </w:r>
          </w:p>
        </w:tc>
      </w:tr>
    </w:tbl>
    <w:p w14:paraId="5C93A162" w14:textId="77777777" w:rsidR="00E75B97" w:rsidRPr="0016572C" w:rsidRDefault="00E75B97" w:rsidP="000E6760">
      <w:pPr>
        <w:pStyle w:val="BodyText"/>
      </w:pPr>
    </w:p>
    <w:p w14:paraId="60C7ECF9" w14:textId="0D44AA1B" w:rsidR="00B00653" w:rsidRDefault="00B00653" w:rsidP="0016572C">
      <w:pPr>
        <w:pStyle w:val="Heading2"/>
        <w:pageBreakBefore/>
      </w:pPr>
      <w:bookmarkStart w:id="1590" w:name="_Acronyms"/>
      <w:bookmarkStart w:id="1591" w:name="_Toc238031994"/>
      <w:bookmarkEnd w:id="1590"/>
      <w:r>
        <w:lastRenderedPageBreak/>
        <w:t>Acronyms</w:t>
      </w:r>
      <w:bookmarkEnd w:id="1591"/>
    </w:p>
    <w:p w14:paraId="796F0265" w14:textId="0D626240" w:rsidR="00066902" w:rsidRDefault="00066902" w:rsidP="000E6760">
      <w:pPr>
        <w:pStyle w:val="BodyText"/>
      </w:pPr>
      <w:r>
        <w:t>This table defines the acronyms used throughout the document.</w:t>
      </w:r>
    </w:p>
    <w:p w14:paraId="2905BF74" w14:textId="493861CF" w:rsidR="00B00DC7" w:rsidRDefault="00B00DC7" w:rsidP="007E7B7E">
      <w:pPr>
        <w:pStyle w:val="Caption"/>
        <w:keepNext/>
      </w:pPr>
      <w:bookmarkStart w:id="1592" w:name="_Toc57733159"/>
      <w:bookmarkStart w:id="1593" w:name="_Toc144116870"/>
      <w:bookmarkStart w:id="1594" w:name="_Toc238031856"/>
      <w:r>
        <w:t xml:space="preserve">Table </w:t>
      </w:r>
      <w:r>
        <w:fldChar w:fldCharType="begin"/>
      </w:r>
      <w:r>
        <w:instrText xml:space="preserve"> SEQ Table \* ARABIC </w:instrText>
      </w:r>
      <w:r>
        <w:fldChar w:fldCharType="separate"/>
      </w:r>
      <w:r w:rsidR="00C14FEC">
        <w:rPr>
          <w:noProof/>
        </w:rPr>
        <w:t>8</w:t>
      </w:r>
      <w:r>
        <w:fldChar w:fldCharType="end"/>
      </w:r>
      <w:r w:rsidR="00926CD8">
        <w:t xml:space="preserve">: </w:t>
      </w:r>
      <w:r>
        <w:t>Acronyms</w:t>
      </w:r>
      <w:bookmarkEnd w:id="1592"/>
      <w:bookmarkEnd w:id="1593"/>
      <w:bookmarkEnd w:id="1594"/>
    </w:p>
    <w:tbl>
      <w:tblPr>
        <w:tblStyle w:val="GridTable1Light1"/>
        <w:tblW w:w="9696" w:type="dxa"/>
        <w:tblLook w:val="04A0" w:firstRow="1" w:lastRow="0" w:firstColumn="1" w:lastColumn="0" w:noHBand="0" w:noVBand="1"/>
      </w:tblPr>
      <w:tblGrid>
        <w:gridCol w:w="3702"/>
        <w:gridCol w:w="5994"/>
      </w:tblGrid>
      <w:tr w:rsidR="00643461" w:rsidRPr="006760A0" w14:paraId="35D3890C" w14:textId="77777777" w:rsidTr="00EF4FB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702" w:type="dxa"/>
            <w:shd w:val="clear" w:color="auto" w:fill="CEDBE6" w:themeFill="background2"/>
          </w:tcPr>
          <w:p w14:paraId="2E207007" w14:textId="77777777" w:rsidR="00B00DC7" w:rsidRPr="00430E5F" w:rsidRDefault="00B00DC7" w:rsidP="00E75B97">
            <w:pPr>
              <w:rPr>
                <w:rFonts w:ascii="Arial" w:hAnsi="Arial" w:cs="Arial"/>
                <w:b w:val="0"/>
                <w:sz w:val="20"/>
              </w:rPr>
            </w:pPr>
            <w:r w:rsidRPr="00BC1204">
              <w:rPr>
                <w:rFonts w:ascii="Arial" w:hAnsi="Arial" w:cs="Arial"/>
                <w:bCs w:val="0"/>
                <w:sz w:val="20"/>
              </w:rPr>
              <w:t>Acronym</w:t>
            </w:r>
          </w:p>
        </w:tc>
        <w:tc>
          <w:tcPr>
            <w:tcW w:w="5994" w:type="dxa"/>
            <w:shd w:val="clear" w:color="auto" w:fill="CEDBE6" w:themeFill="background2"/>
          </w:tcPr>
          <w:p w14:paraId="2D767E2E" w14:textId="77777777" w:rsidR="00B00DC7" w:rsidRPr="006760A0" w:rsidRDefault="00B00DC7" w:rsidP="00E75B97">
            <w:pPr>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20"/>
              </w:rPr>
            </w:pPr>
            <w:r w:rsidRPr="006760A0">
              <w:rPr>
                <w:rFonts w:ascii="Arial" w:hAnsi="Arial" w:cs="Arial"/>
                <w:sz w:val="20"/>
              </w:rPr>
              <w:t>Expanded Term</w:t>
            </w:r>
          </w:p>
        </w:tc>
      </w:tr>
      <w:tr w:rsidR="00B00DC7" w:rsidRPr="006760A0" w14:paraId="44F6C68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F3D5F23" w14:textId="77777777" w:rsidR="00B00DC7" w:rsidRPr="00BC1204" w:rsidRDefault="00B00DC7" w:rsidP="00E75B97">
            <w:pPr>
              <w:rPr>
                <w:rFonts w:ascii="Arial" w:hAnsi="Arial" w:cs="Arial"/>
                <w:sz w:val="20"/>
              </w:rPr>
            </w:pPr>
            <w:r w:rsidRPr="00BC1204">
              <w:rPr>
                <w:rFonts w:ascii="Arial" w:hAnsi="Arial" w:cs="Arial"/>
                <w:sz w:val="20"/>
              </w:rPr>
              <w:t>ABN</w:t>
            </w:r>
          </w:p>
        </w:tc>
        <w:tc>
          <w:tcPr>
            <w:tcW w:w="5994" w:type="dxa"/>
          </w:tcPr>
          <w:p w14:paraId="40778A05"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Australian Business Number</w:t>
            </w:r>
          </w:p>
        </w:tc>
      </w:tr>
      <w:tr w:rsidR="00B00DC7" w:rsidRPr="006760A0" w14:paraId="5B4B9348"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4A2ABAF3" w14:textId="77777777" w:rsidR="00B00DC7" w:rsidRPr="00BC1204" w:rsidRDefault="00B00DC7" w:rsidP="00E75B97">
            <w:pPr>
              <w:rPr>
                <w:rFonts w:ascii="Arial" w:hAnsi="Arial" w:cs="Arial"/>
                <w:sz w:val="20"/>
              </w:rPr>
            </w:pPr>
            <w:r w:rsidRPr="00BC1204">
              <w:rPr>
                <w:rFonts w:ascii="Arial" w:hAnsi="Arial" w:cs="Arial"/>
                <w:sz w:val="20"/>
              </w:rPr>
              <w:t>AIIR</w:t>
            </w:r>
          </w:p>
        </w:tc>
        <w:tc>
          <w:tcPr>
            <w:tcW w:w="5994" w:type="dxa"/>
          </w:tcPr>
          <w:p w14:paraId="6452E5ED"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Annual Investment Income Report</w:t>
            </w:r>
          </w:p>
        </w:tc>
      </w:tr>
      <w:tr w:rsidR="00B00DC7" w:rsidRPr="006760A0" w14:paraId="756CB21F"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D5E175B" w14:textId="77777777" w:rsidR="00B00DC7" w:rsidRPr="00BC1204" w:rsidRDefault="00B00DC7" w:rsidP="00E75B97">
            <w:pPr>
              <w:rPr>
                <w:rFonts w:ascii="Arial" w:hAnsi="Arial" w:cs="Arial"/>
                <w:sz w:val="20"/>
              </w:rPr>
            </w:pPr>
            <w:r w:rsidRPr="00BC1204">
              <w:rPr>
                <w:rFonts w:ascii="Arial" w:hAnsi="Arial" w:cs="Arial"/>
                <w:sz w:val="20"/>
              </w:rPr>
              <w:t>AMMA</w:t>
            </w:r>
          </w:p>
        </w:tc>
        <w:tc>
          <w:tcPr>
            <w:tcW w:w="5994" w:type="dxa"/>
          </w:tcPr>
          <w:p w14:paraId="1DB2F4F9"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Annual Attribution MIT Member</w:t>
            </w:r>
          </w:p>
        </w:tc>
      </w:tr>
      <w:tr w:rsidR="00B00DC7" w:rsidRPr="006760A0" w14:paraId="630C969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5FA3BE8" w14:textId="77777777" w:rsidR="00B00DC7" w:rsidRPr="00BC1204" w:rsidRDefault="00B00DC7" w:rsidP="00E75B97">
            <w:pPr>
              <w:rPr>
                <w:rFonts w:ascii="Arial" w:hAnsi="Arial" w:cs="Arial"/>
                <w:sz w:val="20"/>
              </w:rPr>
            </w:pPr>
            <w:r w:rsidRPr="00BC1204">
              <w:rPr>
                <w:rFonts w:ascii="Arial" w:hAnsi="Arial" w:cs="Arial"/>
                <w:sz w:val="20"/>
              </w:rPr>
              <w:t>ATO</w:t>
            </w:r>
          </w:p>
        </w:tc>
        <w:tc>
          <w:tcPr>
            <w:tcW w:w="5994" w:type="dxa"/>
          </w:tcPr>
          <w:p w14:paraId="4BD91BCE"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Australian Taxation Office</w:t>
            </w:r>
          </w:p>
        </w:tc>
      </w:tr>
      <w:tr w:rsidR="00B00DC7" w:rsidRPr="006760A0" w14:paraId="0F54625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4F9CFC8" w14:textId="77777777" w:rsidR="00B00DC7" w:rsidRPr="00BC1204" w:rsidRDefault="00B00DC7" w:rsidP="00E75B97">
            <w:pPr>
              <w:rPr>
                <w:rFonts w:ascii="Arial" w:hAnsi="Arial" w:cs="Arial"/>
                <w:sz w:val="20"/>
              </w:rPr>
            </w:pPr>
            <w:r w:rsidRPr="00BC1204">
              <w:rPr>
                <w:rFonts w:ascii="Arial" w:hAnsi="Arial" w:cs="Arial"/>
                <w:sz w:val="20"/>
              </w:rPr>
              <w:t>BAS</w:t>
            </w:r>
          </w:p>
        </w:tc>
        <w:tc>
          <w:tcPr>
            <w:tcW w:w="5994" w:type="dxa"/>
          </w:tcPr>
          <w:p w14:paraId="2EA51CF3"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Business Activity Statement</w:t>
            </w:r>
          </w:p>
        </w:tc>
      </w:tr>
      <w:tr w:rsidR="00B00DC7" w:rsidRPr="006760A0" w14:paraId="0C4B36E1"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34D185E" w14:textId="77777777" w:rsidR="00B00DC7" w:rsidRPr="00BC1204" w:rsidRDefault="00B00DC7" w:rsidP="00E75B97">
            <w:pPr>
              <w:rPr>
                <w:rFonts w:ascii="Arial" w:hAnsi="Arial" w:cs="Arial"/>
                <w:sz w:val="20"/>
              </w:rPr>
            </w:pPr>
            <w:r w:rsidRPr="00BC1204">
              <w:rPr>
                <w:rFonts w:ascii="Arial" w:hAnsi="Arial" w:cs="Arial"/>
                <w:sz w:val="20"/>
              </w:rPr>
              <w:t>BMS</w:t>
            </w:r>
          </w:p>
        </w:tc>
        <w:tc>
          <w:tcPr>
            <w:tcW w:w="5994" w:type="dxa"/>
          </w:tcPr>
          <w:p w14:paraId="2FAC9E8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Business Management System</w:t>
            </w:r>
          </w:p>
        </w:tc>
      </w:tr>
      <w:tr w:rsidR="00125A79" w:rsidRPr="006760A0" w14:paraId="399C05E9"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DF17398" w14:textId="4FB67602" w:rsidR="00125A79" w:rsidRPr="00BC1204" w:rsidRDefault="00125A79" w:rsidP="00E75B97">
            <w:pPr>
              <w:rPr>
                <w:rFonts w:ascii="Arial" w:hAnsi="Arial" w:cs="Arial"/>
                <w:sz w:val="20"/>
              </w:rPr>
            </w:pPr>
            <w:r w:rsidRPr="00BC1204">
              <w:rPr>
                <w:rFonts w:ascii="Arial" w:hAnsi="Arial" w:cs="Arial"/>
                <w:sz w:val="20"/>
              </w:rPr>
              <w:t>CDEP</w:t>
            </w:r>
          </w:p>
        </w:tc>
        <w:tc>
          <w:tcPr>
            <w:tcW w:w="5994" w:type="dxa"/>
          </w:tcPr>
          <w:p w14:paraId="32EC9850" w14:textId="0D2EB69D" w:rsidR="00125A79" w:rsidRPr="006760A0" w:rsidRDefault="00125A79"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Pr>
                <w:rFonts w:ascii="Arial" w:hAnsi="Arial" w:cs="Arial"/>
                <w:sz w:val="20"/>
              </w:rPr>
              <w:t>Community Development Employment Projects [deprecated]</w:t>
            </w:r>
          </w:p>
        </w:tc>
      </w:tr>
      <w:tr w:rsidR="00B00DC7" w:rsidRPr="006760A0" w14:paraId="1CB9EBDA"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4325805" w14:textId="77777777" w:rsidR="00B00DC7" w:rsidRPr="00BC1204" w:rsidRDefault="00B00DC7" w:rsidP="00E75B97">
            <w:pPr>
              <w:rPr>
                <w:rFonts w:ascii="Arial" w:hAnsi="Arial" w:cs="Arial"/>
                <w:sz w:val="20"/>
              </w:rPr>
            </w:pPr>
            <w:r w:rsidRPr="00BC1204">
              <w:rPr>
                <w:rFonts w:ascii="Arial" w:hAnsi="Arial" w:cs="Arial"/>
                <w:sz w:val="20"/>
              </w:rPr>
              <w:t>DASP</w:t>
            </w:r>
          </w:p>
        </w:tc>
        <w:tc>
          <w:tcPr>
            <w:tcW w:w="5994" w:type="dxa"/>
          </w:tcPr>
          <w:p w14:paraId="6A676C7D"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Departing Australia Superannuation Payment</w:t>
            </w:r>
          </w:p>
        </w:tc>
      </w:tr>
      <w:tr w:rsidR="00B00DC7" w:rsidRPr="006760A0" w14:paraId="1BDB89D6"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2399C803" w14:textId="77777777" w:rsidR="00B00DC7" w:rsidRPr="00BC1204" w:rsidRDefault="00B00DC7" w:rsidP="00E75B97">
            <w:pPr>
              <w:rPr>
                <w:rFonts w:ascii="Arial" w:hAnsi="Arial" w:cs="Arial"/>
                <w:sz w:val="20"/>
              </w:rPr>
            </w:pPr>
            <w:r w:rsidRPr="00BC1204">
              <w:rPr>
                <w:rFonts w:ascii="Arial" w:hAnsi="Arial" w:cs="Arial"/>
                <w:sz w:val="20"/>
              </w:rPr>
              <w:t>DB</w:t>
            </w:r>
          </w:p>
        </w:tc>
        <w:tc>
          <w:tcPr>
            <w:tcW w:w="5994" w:type="dxa"/>
          </w:tcPr>
          <w:p w14:paraId="5D9AEF4F"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Death Benefit</w:t>
            </w:r>
          </w:p>
        </w:tc>
      </w:tr>
      <w:tr w:rsidR="00B00DC7" w:rsidRPr="006760A0" w14:paraId="5802EE54"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50438BF1" w14:textId="77777777" w:rsidR="00B00DC7" w:rsidRPr="00BC1204" w:rsidRDefault="00B00DC7" w:rsidP="00E75B97">
            <w:pPr>
              <w:rPr>
                <w:rFonts w:ascii="Arial" w:hAnsi="Arial" w:cs="Arial"/>
                <w:sz w:val="20"/>
              </w:rPr>
            </w:pPr>
            <w:r w:rsidRPr="00BC1204">
              <w:rPr>
                <w:rFonts w:ascii="Arial" w:hAnsi="Arial" w:cs="Arial"/>
                <w:sz w:val="20"/>
              </w:rPr>
              <w:t>DSP</w:t>
            </w:r>
          </w:p>
        </w:tc>
        <w:tc>
          <w:tcPr>
            <w:tcW w:w="5994" w:type="dxa"/>
          </w:tcPr>
          <w:p w14:paraId="4A5C750A"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Digital Service Provider</w:t>
            </w:r>
          </w:p>
        </w:tc>
      </w:tr>
      <w:tr w:rsidR="00B00DC7" w:rsidRPr="006760A0" w14:paraId="70A40DB2"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37DE35D" w14:textId="77777777" w:rsidR="00B00DC7" w:rsidRPr="00BC1204" w:rsidRDefault="00B00DC7" w:rsidP="00E75B97">
            <w:pPr>
              <w:rPr>
                <w:rFonts w:ascii="Arial" w:hAnsi="Arial" w:cs="Arial"/>
                <w:sz w:val="20"/>
              </w:rPr>
            </w:pPr>
            <w:r w:rsidRPr="00BC1204">
              <w:rPr>
                <w:rFonts w:ascii="Arial" w:hAnsi="Arial" w:cs="Arial"/>
                <w:sz w:val="20"/>
              </w:rPr>
              <w:t>ED</w:t>
            </w:r>
          </w:p>
        </w:tc>
        <w:tc>
          <w:tcPr>
            <w:tcW w:w="5994" w:type="dxa"/>
          </w:tcPr>
          <w:p w14:paraId="0F8807E8"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Employer Direct</w:t>
            </w:r>
          </w:p>
        </w:tc>
      </w:tr>
      <w:tr w:rsidR="00B00DC7" w:rsidRPr="006760A0" w14:paraId="6AF496FE"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0AE4B44" w14:textId="77777777" w:rsidR="00B00DC7" w:rsidRPr="00BC1204" w:rsidRDefault="00B00DC7" w:rsidP="00E75B97">
            <w:pPr>
              <w:rPr>
                <w:rFonts w:ascii="Arial" w:hAnsi="Arial" w:cs="Arial"/>
                <w:sz w:val="20"/>
              </w:rPr>
            </w:pPr>
            <w:r w:rsidRPr="00BC1204">
              <w:rPr>
                <w:rFonts w:ascii="Arial" w:hAnsi="Arial" w:cs="Arial"/>
                <w:sz w:val="20"/>
              </w:rPr>
              <w:t>EMD</w:t>
            </w:r>
          </w:p>
        </w:tc>
        <w:tc>
          <w:tcPr>
            <w:tcW w:w="5994" w:type="dxa"/>
          </w:tcPr>
          <w:p w14:paraId="198A553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Employer (multi-ABN) Direct</w:t>
            </w:r>
          </w:p>
        </w:tc>
      </w:tr>
      <w:tr w:rsidR="00B00DC7" w:rsidRPr="006760A0" w14:paraId="26B7639D"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445170F4" w14:textId="77777777" w:rsidR="00B00DC7" w:rsidRPr="00BC1204" w:rsidRDefault="00B00DC7" w:rsidP="00E75B97">
            <w:pPr>
              <w:rPr>
                <w:rFonts w:ascii="Arial" w:hAnsi="Arial" w:cs="Arial"/>
                <w:sz w:val="20"/>
              </w:rPr>
            </w:pPr>
            <w:r w:rsidRPr="00BC1204">
              <w:rPr>
                <w:rFonts w:ascii="Arial" w:hAnsi="Arial" w:cs="Arial"/>
                <w:sz w:val="20"/>
              </w:rPr>
              <w:t>EMP Life Benefit</w:t>
            </w:r>
          </w:p>
        </w:tc>
        <w:tc>
          <w:tcPr>
            <w:tcW w:w="5994" w:type="dxa"/>
          </w:tcPr>
          <w:p w14:paraId="03672307"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Employee (a payment for termination of employment)</w:t>
            </w:r>
          </w:p>
        </w:tc>
      </w:tr>
      <w:tr w:rsidR="00B00DC7" w:rsidRPr="006760A0" w14:paraId="6BA8522E"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4754DFB" w14:textId="77777777" w:rsidR="00B00DC7" w:rsidRPr="00BC1204" w:rsidRDefault="00B00DC7" w:rsidP="00E75B97">
            <w:pPr>
              <w:rPr>
                <w:rFonts w:ascii="Arial" w:hAnsi="Arial" w:cs="Arial"/>
                <w:sz w:val="20"/>
              </w:rPr>
            </w:pPr>
            <w:r w:rsidRPr="00BC1204">
              <w:rPr>
                <w:rFonts w:ascii="Arial" w:hAnsi="Arial" w:cs="Arial"/>
                <w:sz w:val="20"/>
              </w:rPr>
              <w:t>EMP Death Benefit</w:t>
            </w:r>
          </w:p>
        </w:tc>
        <w:tc>
          <w:tcPr>
            <w:tcW w:w="5994" w:type="dxa"/>
          </w:tcPr>
          <w:p w14:paraId="033D8F1F"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Employee (a payment for termination of employment)</w:t>
            </w:r>
          </w:p>
        </w:tc>
      </w:tr>
      <w:tr w:rsidR="00B00DC7" w:rsidRPr="006760A0" w14:paraId="5381A7E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3659837" w14:textId="77777777" w:rsidR="00B00DC7" w:rsidRPr="00BC1204" w:rsidRDefault="00B00DC7" w:rsidP="00E75B97">
            <w:pPr>
              <w:rPr>
                <w:rFonts w:ascii="Arial" w:hAnsi="Arial" w:cs="Arial"/>
                <w:sz w:val="20"/>
              </w:rPr>
            </w:pPr>
            <w:r w:rsidRPr="00BC1204">
              <w:rPr>
                <w:rFonts w:ascii="Arial" w:hAnsi="Arial" w:cs="Arial"/>
                <w:sz w:val="20"/>
              </w:rPr>
              <w:t xml:space="preserve">EMPS </w:t>
            </w:r>
          </w:p>
        </w:tc>
        <w:tc>
          <w:tcPr>
            <w:tcW w:w="5994" w:type="dxa"/>
          </w:tcPr>
          <w:p w14:paraId="5B8D36F1"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Employer (multi-ABN) Payroll Software</w:t>
            </w:r>
          </w:p>
        </w:tc>
      </w:tr>
      <w:tr w:rsidR="00B00DC7" w:rsidRPr="006760A0" w14:paraId="3478A8A3"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012EF0F" w14:textId="77777777" w:rsidR="00B00DC7" w:rsidRPr="00BC1204" w:rsidRDefault="00B00DC7" w:rsidP="00E75B97">
            <w:pPr>
              <w:rPr>
                <w:rFonts w:ascii="Arial" w:hAnsi="Arial" w:cs="Arial"/>
                <w:sz w:val="20"/>
              </w:rPr>
            </w:pPr>
            <w:r w:rsidRPr="00BC1204">
              <w:rPr>
                <w:rFonts w:ascii="Arial" w:hAnsi="Arial" w:cs="Arial"/>
                <w:sz w:val="20"/>
              </w:rPr>
              <w:t>EMSSP</w:t>
            </w:r>
          </w:p>
        </w:tc>
        <w:tc>
          <w:tcPr>
            <w:tcW w:w="5994" w:type="dxa"/>
          </w:tcPr>
          <w:p w14:paraId="6169D762"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Employer (multi-ABN) Sending Service Provider</w:t>
            </w:r>
          </w:p>
        </w:tc>
      </w:tr>
      <w:tr w:rsidR="00B00DC7" w:rsidRPr="006760A0" w14:paraId="2AD5452A"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3EA4D7C" w14:textId="77777777" w:rsidR="00B00DC7" w:rsidRPr="00BC1204" w:rsidRDefault="00B00DC7" w:rsidP="00E75B97">
            <w:pPr>
              <w:rPr>
                <w:rFonts w:ascii="Arial" w:hAnsi="Arial" w:cs="Arial"/>
                <w:sz w:val="20"/>
              </w:rPr>
            </w:pPr>
            <w:r w:rsidRPr="00BC1204">
              <w:rPr>
                <w:rFonts w:ascii="Arial" w:hAnsi="Arial" w:cs="Arial"/>
                <w:sz w:val="20"/>
              </w:rPr>
              <w:t>EOFY</w:t>
            </w:r>
          </w:p>
        </w:tc>
        <w:tc>
          <w:tcPr>
            <w:tcW w:w="5994" w:type="dxa"/>
          </w:tcPr>
          <w:p w14:paraId="1EAB407A"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End of Financial Year</w:t>
            </w:r>
          </w:p>
        </w:tc>
      </w:tr>
      <w:tr w:rsidR="00B00DC7" w:rsidRPr="006760A0" w14:paraId="3875EFEE"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52CB229D" w14:textId="77777777" w:rsidR="00B00DC7" w:rsidRPr="00BC1204" w:rsidRDefault="00B00DC7" w:rsidP="00E75B97">
            <w:pPr>
              <w:rPr>
                <w:rFonts w:ascii="Arial" w:hAnsi="Arial" w:cs="Arial"/>
                <w:sz w:val="20"/>
              </w:rPr>
            </w:pPr>
            <w:r w:rsidRPr="00BC1204">
              <w:rPr>
                <w:rFonts w:ascii="Arial" w:hAnsi="Arial" w:cs="Arial"/>
                <w:sz w:val="20"/>
              </w:rPr>
              <w:t>EPS</w:t>
            </w:r>
          </w:p>
        </w:tc>
        <w:tc>
          <w:tcPr>
            <w:tcW w:w="5994" w:type="dxa"/>
          </w:tcPr>
          <w:p w14:paraId="55FBD061"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Employer Payroll Software</w:t>
            </w:r>
          </w:p>
        </w:tc>
      </w:tr>
      <w:tr w:rsidR="00B00DC7" w:rsidRPr="006760A0" w14:paraId="55597279"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F825D5F" w14:textId="77777777" w:rsidR="00B00DC7" w:rsidRPr="00BC1204" w:rsidRDefault="00B00DC7" w:rsidP="00E75B97">
            <w:pPr>
              <w:rPr>
                <w:rFonts w:ascii="Arial" w:hAnsi="Arial" w:cs="Arial"/>
                <w:sz w:val="20"/>
              </w:rPr>
            </w:pPr>
            <w:r w:rsidRPr="00BC1204">
              <w:rPr>
                <w:rFonts w:ascii="Arial" w:hAnsi="Arial" w:cs="Arial"/>
                <w:sz w:val="20"/>
              </w:rPr>
              <w:t>ERA</w:t>
            </w:r>
          </w:p>
        </w:tc>
        <w:tc>
          <w:tcPr>
            <w:tcW w:w="5994" w:type="dxa"/>
          </w:tcPr>
          <w:p w14:paraId="6744CC2B"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Employer to Registered Agent</w:t>
            </w:r>
          </w:p>
        </w:tc>
      </w:tr>
      <w:tr w:rsidR="00B00DC7" w:rsidRPr="006760A0" w14:paraId="0CD47EB7"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3897887" w14:textId="77777777" w:rsidR="00B00DC7" w:rsidRPr="00BC1204" w:rsidRDefault="00B00DC7" w:rsidP="00E75B97">
            <w:pPr>
              <w:rPr>
                <w:rFonts w:ascii="Arial" w:hAnsi="Arial" w:cs="Arial"/>
                <w:sz w:val="20"/>
              </w:rPr>
            </w:pPr>
            <w:r w:rsidRPr="00BC1204">
              <w:rPr>
                <w:rFonts w:ascii="Arial" w:hAnsi="Arial" w:cs="Arial"/>
                <w:sz w:val="20"/>
              </w:rPr>
              <w:t>ERA-SA</w:t>
            </w:r>
          </w:p>
        </w:tc>
        <w:tc>
          <w:tcPr>
            <w:tcW w:w="5994" w:type="dxa"/>
          </w:tcPr>
          <w:p w14:paraId="2BE1B474"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Employer to Registered Agent – Standing Authority</w:t>
            </w:r>
          </w:p>
        </w:tc>
      </w:tr>
      <w:tr w:rsidR="00B00DC7" w:rsidRPr="006760A0" w14:paraId="1AD6597A"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4F0DEB47" w14:textId="77777777" w:rsidR="00B00DC7" w:rsidRPr="00BC1204" w:rsidRDefault="00B00DC7" w:rsidP="00E75B97">
            <w:pPr>
              <w:rPr>
                <w:rFonts w:ascii="Arial" w:hAnsi="Arial" w:cs="Arial"/>
                <w:sz w:val="20"/>
              </w:rPr>
            </w:pPr>
            <w:r w:rsidRPr="00BC1204">
              <w:rPr>
                <w:rFonts w:ascii="Arial" w:hAnsi="Arial" w:cs="Arial"/>
                <w:sz w:val="20"/>
              </w:rPr>
              <w:t>ESC</w:t>
            </w:r>
          </w:p>
        </w:tc>
        <w:tc>
          <w:tcPr>
            <w:tcW w:w="5994" w:type="dxa"/>
          </w:tcPr>
          <w:p w14:paraId="6407D07E"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Employment Separation Certificates</w:t>
            </w:r>
          </w:p>
        </w:tc>
      </w:tr>
      <w:tr w:rsidR="00B00DC7" w:rsidRPr="006760A0" w14:paraId="57FC532D"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2C335FC9" w14:textId="77777777" w:rsidR="00B00DC7" w:rsidRPr="00BC1204" w:rsidRDefault="00B00DC7" w:rsidP="00E75B97">
            <w:pPr>
              <w:rPr>
                <w:rFonts w:ascii="Arial" w:hAnsi="Arial" w:cs="Arial"/>
                <w:sz w:val="20"/>
              </w:rPr>
            </w:pPr>
            <w:r w:rsidRPr="00BC1204">
              <w:rPr>
                <w:rFonts w:ascii="Arial" w:hAnsi="Arial" w:cs="Arial"/>
                <w:sz w:val="20"/>
              </w:rPr>
              <w:t>ESSP</w:t>
            </w:r>
          </w:p>
        </w:tc>
        <w:tc>
          <w:tcPr>
            <w:tcW w:w="5994" w:type="dxa"/>
          </w:tcPr>
          <w:p w14:paraId="49EE59EA"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Employer Sending Service Provider</w:t>
            </w:r>
          </w:p>
        </w:tc>
      </w:tr>
      <w:tr w:rsidR="00B00DC7" w:rsidRPr="006760A0" w14:paraId="3EBFD727"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60FD824" w14:textId="77777777" w:rsidR="00B00DC7" w:rsidRPr="00BC1204" w:rsidRDefault="00B00DC7" w:rsidP="00E75B97">
            <w:pPr>
              <w:rPr>
                <w:rFonts w:ascii="Arial" w:hAnsi="Arial" w:cs="Arial"/>
                <w:sz w:val="20"/>
              </w:rPr>
            </w:pPr>
            <w:r w:rsidRPr="00BC1204">
              <w:rPr>
                <w:rFonts w:ascii="Arial" w:hAnsi="Arial" w:cs="Arial"/>
                <w:sz w:val="20"/>
              </w:rPr>
              <w:t>ETP</w:t>
            </w:r>
          </w:p>
        </w:tc>
        <w:tc>
          <w:tcPr>
            <w:tcW w:w="5994" w:type="dxa"/>
          </w:tcPr>
          <w:p w14:paraId="28E39B0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Employment Termination Payment</w:t>
            </w:r>
          </w:p>
        </w:tc>
      </w:tr>
      <w:tr w:rsidR="00B00DC7" w:rsidRPr="006760A0" w14:paraId="59FC3C49"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0ADCB0F" w14:textId="77777777" w:rsidR="00B00DC7" w:rsidRPr="00BC1204" w:rsidRDefault="00B00DC7" w:rsidP="00E75B97">
            <w:pPr>
              <w:rPr>
                <w:rFonts w:ascii="Arial" w:hAnsi="Arial" w:cs="Arial"/>
                <w:sz w:val="20"/>
              </w:rPr>
            </w:pPr>
            <w:r w:rsidRPr="00BC1204">
              <w:rPr>
                <w:rFonts w:ascii="Arial" w:hAnsi="Arial" w:cs="Arial"/>
                <w:sz w:val="20"/>
              </w:rPr>
              <w:t>FBT</w:t>
            </w:r>
          </w:p>
        </w:tc>
        <w:tc>
          <w:tcPr>
            <w:tcW w:w="5994" w:type="dxa"/>
          </w:tcPr>
          <w:p w14:paraId="0653DAC4"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Fringe Benefits Tax</w:t>
            </w:r>
          </w:p>
        </w:tc>
      </w:tr>
      <w:tr w:rsidR="00B00DC7" w:rsidRPr="006760A0" w14:paraId="7FC96C49"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CA1A75E" w14:textId="77777777" w:rsidR="00B00DC7" w:rsidRPr="00BC1204" w:rsidRDefault="00B00DC7" w:rsidP="00E75B97">
            <w:pPr>
              <w:rPr>
                <w:rFonts w:ascii="Arial" w:hAnsi="Arial" w:cs="Arial"/>
                <w:sz w:val="20"/>
              </w:rPr>
            </w:pPr>
            <w:r w:rsidRPr="00BC1204">
              <w:rPr>
                <w:rFonts w:ascii="Arial" w:hAnsi="Arial" w:cs="Arial"/>
                <w:sz w:val="20"/>
              </w:rPr>
              <w:t>FBTAA</w:t>
            </w:r>
          </w:p>
        </w:tc>
        <w:tc>
          <w:tcPr>
            <w:tcW w:w="5994" w:type="dxa"/>
          </w:tcPr>
          <w:p w14:paraId="209E9BBD" w14:textId="77777777" w:rsidR="00B00DC7" w:rsidRPr="004008B7"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008B7">
              <w:rPr>
                <w:rFonts w:ascii="Arial" w:hAnsi="Arial" w:cs="Arial"/>
                <w:sz w:val="20"/>
              </w:rPr>
              <w:t>Fringe Benefits Tax Administration Act 1986</w:t>
            </w:r>
          </w:p>
        </w:tc>
      </w:tr>
      <w:tr w:rsidR="00B00DC7" w:rsidRPr="006760A0" w14:paraId="6A97EBE2"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D4C296C" w14:textId="77777777" w:rsidR="00B00DC7" w:rsidRPr="00BC1204" w:rsidRDefault="00B00DC7" w:rsidP="00E75B97">
            <w:pPr>
              <w:rPr>
                <w:rFonts w:ascii="Arial" w:hAnsi="Arial" w:cs="Arial"/>
                <w:sz w:val="20"/>
              </w:rPr>
            </w:pPr>
            <w:r w:rsidRPr="00BC1204">
              <w:rPr>
                <w:rFonts w:ascii="Arial" w:hAnsi="Arial" w:cs="Arial"/>
                <w:sz w:val="20"/>
              </w:rPr>
              <w:t>FEI</w:t>
            </w:r>
          </w:p>
        </w:tc>
        <w:tc>
          <w:tcPr>
            <w:tcW w:w="5994" w:type="dxa"/>
          </w:tcPr>
          <w:p w14:paraId="1DDE0CA6"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Foreign Employment Income</w:t>
            </w:r>
          </w:p>
        </w:tc>
      </w:tr>
      <w:tr w:rsidR="00B00DC7" w:rsidRPr="006760A0" w14:paraId="74D0DFF6"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141240D" w14:textId="77777777" w:rsidR="00B00DC7" w:rsidRPr="00BC1204" w:rsidRDefault="00B00DC7" w:rsidP="00E75B97">
            <w:pPr>
              <w:rPr>
                <w:rFonts w:ascii="Arial" w:hAnsi="Arial" w:cs="Arial"/>
                <w:sz w:val="20"/>
              </w:rPr>
            </w:pPr>
            <w:r w:rsidRPr="00BC1204">
              <w:rPr>
                <w:rFonts w:ascii="Arial" w:hAnsi="Arial" w:cs="Arial"/>
                <w:sz w:val="20"/>
              </w:rPr>
              <w:t>FY</w:t>
            </w:r>
          </w:p>
        </w:tc>
        <w:tc>
          <w:tcPr>
            <w:tcW w:w="5994" w:type="dxa"/>
          </w:tcPr>
          <w:p w14:paraId="1B10F698"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Financial Year</w:t>
            </w:r>
          </w:p>
        </w:tc>
      </w:tr>
      <w:tr w:rsidR="00B00DC7" w:rsidRPr="006760A0" w14:paraId="7A2FCA9D"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C2CC9CB" w14:textId="77777777" w:rsidR="00B00DC7" w:rsidRPr="00BC1204" w:rsidRDefault="00B00DC7" w:rsidP="00E75B97">
            <w:pPr>
              <w:rPr>
                <w:rFonts w:ascii="Arial" w:hAnsi="Arial" w:cs="Arial"/>
                <w:sz w:val="20"/>
              </w:rPr>
            </w:pPr>
            <w:r w:rsidRPr="00BC1204">
              <w:rPr>
                <w:rFonts w:ascii="Arial" w:hAnsi="Arial" w:cs="Arial"/>
                <w:sz w:val="20"/>
              </w:rPr>
              <w:t>GUID</w:t>
            </w:r>
          </w:p>
        </w:tc>
        <w:tc>
          <w:tcPr>
            <w:tcW w:w="5994" w:type="dxa"/>
          </w:tcPr>
          <w:p w14:paraId="2D463A1A"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Globally Unique Identifier</w:t>
            </w:r>
          </w:p>
        </w:tc>
      </w:tr>
      <w:tr w:rsidR="00B00DC7" w:rsidRPr="006760A0" w14:paraId="5A4357D9"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67CDAB4" w14:textId="77777777" w:rsidR="00B00DC7" w:rsidRPr="00BC1204" w:rsidRDefault="00B00DC7" w:rsidP="00E75B97">
            <w:pPr>
              <w:rPr>
                <w:rFonts w:ascii="Arial" w:hAnsi="Arial" w:cs="Arial"/>
                <w:sz w:val="20"/>
              </w:rPr>
            </w:pPr>
            <w:r w:rsidRPr="00BC1204">
              <w:rPr>
                <w:rFonts w:ascii="Arial" w:hAnsi="Arial" w:cs="Arial"/>
                <w:sz w:val="20"/>
              </w:rPr>
              <w:t>H2R</w:t>
            </w:r>
          </w:p>
        </w:tc>
        <w:tc>
          <w:tcPr>
            <w:tcW w:w="5994" w:type="dxa"/>
          </w:tcPr>
          <w:p w14:paraId="4EDEF3FF"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Hire-to-Retire</w:t>
            </w:r>
          </w:p>
        </w:tc>
      </w:tr>
      <w:tr w:rsidR="00B00DC7" w:rsidRPr="006760A0" w14:paraId="17E0D200"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48E1458" w14:textId="77777777" w:rsidR="00B00DC7" w:rsidRPr="00BC1204" w:rsidRDefault="00B00DC7" w:rsidP="00E75B97">
            <w:pPr>
              <w:rPr>
                <w:rFonts w:ascii="Arial" w:hAnsi="Arial" w:cs="Arial"/>
                <w:sz w:val="20"/>
              </w:rPr>
            </w:pPr>
            <w:r w:rsidRPr="00BC1204">
              <w:rPr>
                <w:rFonts w:ascii="Arial" w:hAnsi="Arial" w:cs="Arial"/>
                <w:sz w:val="20"/>
              </w:rPr>
              <w:t>IAA</w:t>
            </w:r>
          </w:p>
        </w:tc>
        <w:tc>
          <w:tcPr>
            <w:tcW w:w="5994" w:type="dxa"/>
          </w:tcPr>
          <w:p w14:paraId="39AF5F1E"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Inbound Assignees to Australia</w:t>
            </w:r>
          </w:p>
        </w:tc>
      </w:tr>
      <w:tr w:rsidR="00B00DC7" w:rsidRPr="006760A0" w14:paraId="454373EF"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26E50425" w14:textId="77777777" w:rsidR="00B00DC7" w:rsidRPr="00BC1204" w:rsidRDefault="00B00DC7" w:rsidP="00E75B97">
            <w:pPr>
              <w:rPr>
                <w:rFonts w:ascii="Arial" w:hAnsi="Arial" w:cs="Arial"/>
                <w:sz w:val="20"/>
              </w:rPr>
            </w:pPr>
            <w:r w:rsidRPr="00BC1204">
              <w:rPr>
                <w:rFonts w:ascii="Arial" w:hAnsi="Arial" w:cs="Arial"/>
                <w:sz w:val="20"/>
              </w:rPr>
              <w:t>ID</w:t>
            </w:r>
          </w:p>
        </w:tc>
        <w:tc>
          <w:tcPr>
            <w:tcW w:w="5994" w:type="dxa"/>
          </w:tcPr>
          <w:p w14:paraId="3ADCD77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Identifier</w:t>
            </w:r>
          </w:p>
        </w:tc>
      </w:tr>
      <w:tr w:rsidR="00B00DC7" w:rsidRPr="006760A0" w14:paraId="77F9799F"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47C36107" w14:textId="77777777" w:rsidR="00B00DC7" w:rsidRPr="00BC1204" w:rsidRDefault="00B00DC7" w:rsidP="00E75B97">
            <w:pPr>
              <w:rPr>
                <w:rFonts w:ascii="Arial" w:hAnsi="Arial" w:cs="Arial"/>
                <w:sz w:val="20"/>
              </w:rPr>
            </w:pPr>
            <w:r w:rsidRPr="00BC1204">
              <w:rPr>
                <w:rFonts w:ascii="Arial" w:hAnsi="Arial" w:cs="Arial"/>
                <w:sz w:val="20"/>
              </w:rPr>
              <w:t>ID/TFN</w:t>
            </w:r>
          </w:p>
        </w:tc>
        <w:tc>
          <w:tcPr>
            <w:tcW w:w="5994" w:type="dxa"/>
          </w:tcPr>
          <w:p w14:paraId="2D6E3524"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Identification Tax File Number</w:t>
            </w:r>
          </w:p>
        </w:tc>
      </w:tr>
      <w:tr w:rsidR="00B00DC7" w:rsidRPr="006760A0" w14:paraId="77A8C1E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8BBB6E8" w14:textId="77777777" w:rsidR="00B00DC7" w:rsidRPr="00BC1204" w:rsidRDefault="00B00DC7" w:rsidP="00E75B97">
            <w:pPr>
              <w:rPr>
                <w:rFonts w:ascii="Arial" w:hAnsi="Arial" w:cs="Arial"/>
                <w:sz w:val="20"/>
              </w:rPr>
            </w:pPr>
            <w:r w:rsidRPr="00BC1204">
              <w:rPr>
                <w:rFonts w:ascii="Arial" w:hAnsi="Arial" w:cs="Arial"/>
                <w:sz w:val="20"/>
              </w:rPr>
              <w:t>IEFT</w:t>
            </w:r>
          </w:p>
        </w:tc>
        <w:tc>
          <w:tcPr>
            <w:tcW w:w="5994" w:type="dxa"/>
          </w:tcPr>
          <w:p w14:paraId="1464BCB9"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Internet Engineering Task Force</w:t>
            </w:r>
          </w:p>
        </w:tc>
      </w:tr>
      <w:tr w:rsidR="00B00DC7" w:rsidRPr="006760A0" w14:paraId="7EABF7D3"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20237357" w14:textId="77777777" w:rsidR="00B00DC7" w:rsidRPr="00BC1204" w:rsidRDefault="00B00DC7" w:rsidP="00E75B97">
            <w:pPr>
              <w:rPr>
                <w:rFonts w:ascii="Arial" w:hAnsi="Arial" w:cs="Arial"/>
                <w:sz w:val="20"/>
              </w:rPr>
            </w:pPr>
            <w:r w:rsidRPr="00BC1204">
              <w:rPr>
                <w:rFonts w:ascii="Arial" w:hAnsi="Arial" w:cs="Arial"/>
                <w:sz w:val="20"/>
              </w:rPr>
              <w:t>INB</w:t>
            </w:r>
          </w:p>
        </w:tc>
        <w:tc>
          <w:tcPr>
            <w:tcW w:w="5994" w:type="dxa"/>
          </w:tcPr>
          <w:p w14:paraId="0B0CA1E8"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 xml:space="preserve">Individual </w:t>
            </w:r>
            <w:proofErr w:type="gramStart"/>
            <w:r w:rsidRPr="006760A0">
              <w:rPr>
                <w:rFonts w:ascii="Arial" w:hAnsi="Arial" w:cs="Arial"/>
                <w:sz w:val="20"/>
              </w:rPr>
              <w:t>Non-business</w:t>
            </w:r>
            <w:proofErr w:type="gramEnd"/>
          </w:p>
        </w:tc>
      </w:tr>
      <w:tr w:rsidR="00B00DC7" w:rsidRPr="006760A0" w14:paraId="01E24B94"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264F62D9" w14:textId="77777777" w:rsidR="00B00DC7" w:rsidRPr="00BC1204" w:rsidRDefault="00B00DC7" w:rsidP="00E75B97">
            <w:pPr>
              <w:rPr>
                <w:rFonts w:ascii="Arial" w:hAnsi="Arial" w:cs="Arial"/>
                <w:sz w:val="20"/>
              </w:rPr>
            </w:pPr>
            <w:r w:rsidRPr="00BC1204">
              <w:rPr>
                <w:rFonts w:ascii="Arial" w:hAnsi="Arial" w:cs="Arial"/>
                <w:sz w:val="20"/>
              </w:rPr>
              <w:t>INB-P</w:t>
            </w:r>
          </w:p>
        </w:tc>
        <w:tc>
          <w:tcPr>
            <w:tcW w:w="5994" w:type="dxa"/>
          </w:tcPr>
          <w:p w14:paraId="4E8FE8C9"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Individual Non-business - Pension</w:t>
            </w:r>
          </w:p>
        </w:tc>
      </w:tr>
      <w:tr w:rsidR="00B00DC7" w:rsidRPr="006760A0" w14:paraId="3F3943E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17A1719" w14:textId="77777777" w:rsidR="00B00DC7" w:rsidRPr="00BC1204" w:rsidRDefault="00B00DC7" w:rsidP="00E75B97">
            <w:pPr>
              <w:rPr>
                <w:rFonts w:ascii="Arial" w:hAnsi="Arial" w:cs="Arial"/>
                <w:sz w:val="20"/>
              </w:rPr>
            </w:pPr>
            <w:r w:rsidRPr="00BC1204">
              <w:rPr>
                <w:rFonts w:ascii="Arial" w:hAnsi="Arial" w:cs="Arial"/>
                <w:sz w:val="20"/>
              </w:rPr>
              <w:lastRenderedPageBreak/>
              <w:t>IITR</w:t>
            </w:r>
          </w:p>
        </w:tc>
        <w:tc>
          <w:tcPr>
            <w:tcW w:w="5994" w:type="dxa"/>
          </w:tcPr>
          <w:p w14:paraId="23D50BFA"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Pr>
                <w:rFonts w:ascii="Arial" w:hAnsi="Arial" w:cs="Arial"/>
                <w:sz w:val="20"/>
              </w:rPr>
              <w:t xml:space="preserve">Individual </w:t>
            </w:r>
            <w:r w:rsidRPr="006760A0">
              <w:rPr>
                <w:rFonts w:ascii="Arial" w:hAnsi="Arial" w:cs="Arial"/>
                <w:sz w:val="20"/>
              </w:rPr>
              <w:t>Income Tax Return</w:t>
            </w:r>
          </w:p>
        </w:tc>
      </w:tr>
      <w:tr w:rsidR="00B00DC7" w:rsidRPr="006760A0" w14:paraId="6705A211"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2EE8C60" w14:textId="77777777" w:rsidR="00B00DC7" w:rsidRPr="00BC1204" w:rsidRDefault="00B00DC7" w:rsidP="00E75B97">
            <w:pPr>
              <w:rPr>
                <w:rFonts w:ascii="Arial" w:hAnsi="Arial" w:cs="Arial"/>
                <w:sz w:val="20"/>
              </w:rPr>
            </w:pPr>
            <w:r w:rsidRPr="00BC1204">
              <w:rPr>
                <w:rFonts w:ascii="Arial" w:hAnsi="Arial" w:cs="Arial"/>
                <w:sz w:val="20"/>
              </w:rPr>
              <w:t>JPDA</w:t>
            </w:r>
          </w:p>
        </w:tc>
        <w:tc>
          <w:tcPr>
            <w:tcW w:w="5994" w:type="dxa"/>
          </w:tcPr>
          <w:p w14:paraId="648BECBB"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Joint Petroleum Development Area</w:t>
            </w:r>
          </w:p>
        </w:tc>
      </w:tr>
      <w:tr w:rsidR="00B00DC7" w:rsidRPr="006760A0" w14:paraId="7C38477F"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5E2741BD" w14:textId="77777777" w:rsidR="00B00DC7" w:rsidRPr="00BC1204" w:rsidRDefault="00B00DC7" w:rsidP="00E75B97">
            <w:pPr>
              <w:rPr>
                <w:rFonts w:ascii="Arial" w:hAnsi="Arial" w:cs="Arial"/>
                <w:sz w:val="20"/>
              </w:rPr>
            </w:pPr>
            <w:r w:rsidRPr="00BC1204">
              <w:rPr>
                <w:rFonts w:ascii="Arial" w:hAnsi="Arial" w:cs="Arial"/>
                <w:sz w:val="20"/>
              </w:rPr>
              <w:t>LAB</w:t>
            </w:r>
          </w:p>
        </w:tc>
        <w:tc>
          <w:tcPr>
            <w:tcW w:w="5994" w:type="dxa"/>
          </w:tcPr>
          <w:p w14:paraId="2311C827"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Labour Hire</w:t>
            </w:r>
          </w:p>
        </w:tc>
      </w:tr>
      <w:tr w:rsidR="00B00DC7" w:rsidRPr="006760A0" w14:paraId="62A00B6D"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61BD058" w14:textId="77777777" w:rsidR="00B00DC7" w:rsidRPr="00BC1204" w:rsidRDefault="00B00DC7" w:rsidP="00E75B97">
            <w:pPr>
              <w:rPr>
                <w:rFonts w:ascii="Arial" w:hAnsi="Arial" w:cs="Arial"/>
                <w:sz w:val="20"/>
              </w:rPr>
            </w:pPr>
            <w:r w:rsidRPr="00BC1204">
              <w:rPr>
                <w:rFonts w:ascii="Arial" w:hAnsi="Arial" w:cs="Arial"/>
                <w:sz w:val="20"/>
              </w:rPr>
              <w:t>LVP</w:t>
            </w:r>
          </w:p>
        </w:tc>
        <w:tc>
          <w:tcPr>
            <w:tcW w:w="5994" w:type="dxa"/>
          </w:tcPr>
          <w:p w14:paraId="44148786"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Business and personal services income</w:t>
            </w:r>
          </w:p>
        </w:tc>
      </w:tr>
      <w:tr w:rsidR="00B00DC7" w:rsidRPr="006760A0" w14:paraId="371AE3A9"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0E33615" w14:textId="77777777" w:rsidR="00B00DC7" w:rsidRPr="00BC1204" w:rsidRDefault="00B00DC7" w:rsidP="00E75B97">
            <w:pPr>
              <w:rPr>
                <w:rFonts w:ascii="Arial" w:hAnsi="Arial" w:cs="Arial"/>
                <w:sz w:val="20"/>
              </w:rPr>
            </w:pPr>
            <w:r w:rsidRPr="00BC1204">
              <w:rPr>
                <w:rFonts w:ascii="Arial" w:hAnsi="Arial" w:cs="Arial"/>
                <w:sz w:val="20"/>
              </w:rPr>
              <w:t>MD</w:t>
            </w:r>
          </w:p>
        </w:tc>
        <w:tc>
          <w:tcPr>
            <w:tcW w:w="5994" w:type="dxa"/>
          </w:tcPr>
          <w:p w14:paraId="179E832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Overtime Meal Allowance</w:t>
            </w:r>
          </w:p>
        </w:tc>
      </w:tr>
      <w:tr w:rsidR="00B00DC7" w:rsidRPr="006760A0" w14:paraId="4EA6DB26"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D9C9879" w14:textId="77777777" w:rsidR="00B00DC7" w:rsidRPr="00BC1204" w:rsidRDefault="00B00DC7" w:rsidP="00E75B97">
            <w:pPr>
              <w:rPr>
                <w:rFonts w:ascii="Arial" w:hAnsi="Arial" w:cs="Arial"/>
                <w:sz w:val="20"/>
              </w:rPr>
            </w:pPr>
            <w:r w:rsidRPr="00BC1204">
              <w:rPr>
                <w:rFonts w:ascii="Arial" w:hAnsi="Arial" w:cs="Arial"/>
                <w:sz w:val="20"/>
              </w:rPr>
              <w:t>MLE</w:t>
            </w:r>
          </w:p>
        </w:tc>
        <w:tc>
          <w:tcPr>
            <w:tcW w:w="5994" w:type="dxa"/>
          </w:tcPr>
          <w:p w14:paraId="1B9217C7"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Medicare Levy Exemption</w:t>
            </w:r>
          </w:p>
        </w:tc>
      </w:tr>
      <w:tr w:rsidR="00B00DC7" w:rsidRPr="006760A0" w14:paraId="460D0864"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23220EF" w14:textId="77777777" w:rsidR="00B00DC7" w:rsidRPr="00BC1204" w:rsidRDefault="00B00DC7" w:rsidP="00E75B97">
            <w:pPr>
              <w:rPr>
                <w:rFonts w:ascii="Arial" w:hAnsi="Arial" w:cs="Arial"/>
                <w:sz w:val="20"/>
              </w:rPr>
            </w:pPr>
            <w:r w:rsidRPr="00BC1204">
              <w:rPr>
                <w:rFonts w:ascii="Arial" w:hAnsi="Arial" w:cs="Arial"/>
                <w:sz w:val="20"/>
              </w:rPr>
              <w:t>MLR</w:t>
            </w:r>
          </w:p>
        </w:tc>
        <w:tc>
          <w:tcPr>
            <w:tcW w:w="5994" w:type="dxa"/>
          </w:tcPr>
          <w:p w14:paraId="082672C1"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Medicare Levy Reduction</w:t>
            </w:r>
          </w:p>
        </w:tc>
      </w:tr>
      <w:tr w:rsidR="00B00DC7" w:rsidRPr="006760A0" w14:paraId="2A9C6062"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D07B998" w14:textId="77777777" w:rsidR="00B00DC7" w:rsidRPr="00BC1204" w:rsidRDefault="00B00DC7" w:rsidP="00E75B97">
            <w:pPr>
              <w:rPr>
                <w:rFonts w:ascii="Arial" w:hAnsi="Arial" w:cs="Arial"/>
                <w:sz w:val="20"/>
              </w:rPr>
            </w:pPr>
            <w:r w:rsidRPr="00BC1204">
              <w:rPr>
                <w:rFonts w:ascii="Arial" w:hAnsi="Arial" w:cs="Arial"/>
                <w:sz w:val="20"/>
              </w:rPr>
              <w:t>MLS</w:t>
            </w:r>
          </w:p>
        </w:tc>
        <w:tc>
          <w:tcPr>
            <w:tcW w:w="5994" w:type="dxa"/>
          </w:tcPr>
          <w:p w14:paraId="2C67F12F"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Medicare Levy Surcharge</w:t>
            </w:r>
          </w:p>
        </w:tc>
      </w:tr>
      <w:tr w:rsidR="00B00DC7" w:rsidRPr="006760A0" w14:paraId="3C56F5B9"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4C2A4DF1" w14:textId="77777777" w:rsidR="00B00DC7" w:rsidRPr="00BC1204" w:rsidRDefault="00B00DC7" w:rsidP="00E75B97">
            <w:pPr>
              <w:rPr>
                <w:rFonts w:ascii="Arial" w:hAnsi="Arial" w:cs="Arial"/>
                <w:sz w:val="20"/>
              </w:rPr>
            </w:pPr>
            <w:r w:rsidRPr="00BC1204">
              <w:rPr>
                <w:rFonts w:ascii="Arial" w:hAnsi="Arial" w:cs="Arial"/>
                <w:sz w:val="20"/>
              </w:rPr>
              <w:t>MST</w:t>
            </w:r>
          </w:p>
        </w:tc>
        <w:tc>
          <w:tcPr>
            <w:tcW w:w="5994" w:type="dxa"/>
          </w:tcPr>
          <w:p w14:paraId="0DFCF530"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Message Structure Table</w:t>
            </w:r>
          </w:p>
        </w:tc>
      </w:tr>
      <w:tr w:rsidR="00B00DC7" w:rsidRPr="006760A0" w14:paraId="1742A3F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F1D9864" w14:textId="77777777" w:rsidR="00B00DC7" w:rsidRPr="00BC1204" w:rsidRDefault="00B00DC7" w:rsidP="00E75B97">
            <w:pPr>
              <w:rPr>
                <w:rFonts w:ascii="Arial" w:hAnsi="Arial" w:cs="Arial"/>
                <w:sz w:val="20"/>
              </w:rPr>
            </w:pPr>
            <w:r w:rsidRPr="00BC1204">
              <w:rPr>
                <w:rFonts w:ascii="Arial" w:hAnsi="Arial" w:cs="Arial"/>
                <w:sz w:val="20"/>
              </w:rPr>
              <w:t>OSP</w:t>
            </w:r>
          </w:p>
        </w:tc>
        <w:tc>
          <w:tcPr>
            <w:tcW w:w="5994" w:type="dxa"/>
          </w:tcPr>
          <w:p w14:paraId="5D6C1A87"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Other Specified Payments</w:t>
            </w:r>
          </w:p>
        </w:tc>
      </w:tr>
      <w:tr w:rsidR="00B00DC7" w:rsidRPr="006760A0" w14:paraId="07C9FCC4"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298AB98" w14:textId="77777777" w:rsidR="00B00DC7" w:rsidRPr="00BC1204" w:rsidRDefault="00B00DC7" w:rsidP="00E75B97">
            <w:pPr>
              <w:rPr>
                <w:rFonts w:ascii="Arial" w:hAnsi="Arial" w:cs="Arial"/>
                <w:sz w:val="20"/>
              </w:rPr>
            </w:pPr>
            <w:r w:rsidRPr="00BC1204">
              <w:rPr>
                <w:rFonts w:ascii="Arial" w:hAnsi="Arial" w:cs="Arial"/>
                <w:sz w:val="20"/>
              </w:rPr>
              <w:t>OTE</w:t>
            </w:r>
          </w:p>
        </w:tc>
        <w:tc>
          <w:tcPr>
            <w:tcW w:w="5994" w:type="dxa"/>
          </w:tcPr>
          <w:p w14:paraId="65FBCBE5"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Ordinary Time Earnings</w:t>
            </w:r>
          </w:p>
        </w:tc>
      </w:tr>
      <w:tr w:rsidR="00B00DC7" w:rsidRPr="006760A0" w14:paraId="39136086"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AF2A63F" w14:textId="77777777" w:rsidR="00B00DC7" w:rsidRPr="00BC1204" w:rsidRDefault="00B00DC7" w:rsidP="00E75B97">
            <w:pPr>
              <w:rPr>
                <w:rFonts w:ascii="Arial" w:hAnsi="Arial" w:cs="Arial"/>
                <w:sz w:val="20"/>
              </w:rPr>
            </w:pPr>
            <w:r w:rsidRPr="00BC1204">
              <w:rPr>
                <w:rFonts w:ascii="Arial" w:hAnsi="Arial" w:cs="Arial"/>
                <w:sz w:val="20"/>
              </w:rPr>
              <w:t>PAYG</w:t>
            </w:r>
          </w:p>
        </w:tc>
        <w:tc>
          <w:tcPr>
            <w:tcW w:w="5994" w:type="dxa"/>
          </w:tcPr>
          <w:p w14:paraId="79E09DD1"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Pay-as-you-Go</w:t>
            </w:r>
          </w:p>
        </w:tc>
      </w:tr>
      <w:tr w:rsidR="00B00DC7" w:rsidRPr="006760A0" w14:paraId="16AFC3BD"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76AC96D" w14:textId="77777777" w:rsidR="00B00DC7" w:rsidRPr="00BC1204" w:rsidRDefault="00B00DC7" w:rsidP="00E75B97">
            <w:pPr>
              <w:rPr>
                <w:rFonts w:ascii="Arial" w:hAnsi="Arial" w:cs="Arial"/>
                <w:sz w:val="20"/>
              </w:rPr>
            </w:pPr>
            <w:r w:rsidRPr="00BC1204">
              <w:rPr>
                <w:rFonts w:ascii="Arial" w:hAnsi="Arial" w:cs="Arial"/>
                <w:sz w:val="20"/>
              </w:rPr>
              <w:t>PAYGW</w:t>
            </w:r>
          </w:p>
        </w:tc>
        <w:tc>
          <w:tcPr>
            <w:tcW w:w="5994" w:type="dxa"/>
          </w:tcPr>
          <w:p w14:paraId="16BE1EC9"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Pay-as-you-Go Withholding</w:t>
            </w:r>
          </w:p>
        </w:tc>
      </w:tr>
      <w:tr w:rsidR="00B00DC7" w:rsidRPr="006760A0" w14:paraId="03230C93"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FF4DE68" w14:textId="77777777" w:rsidR="00B00DC7" w:rsidRPr="00BC1204" w:rsidRDefault="00B00DC7" w:rsidP="00E75B97">
            <w:pPr>
              <w:rPr>
                <w:rFonts w:ascii="Arial" w:hAnsi="Arial" w:cs="Arial"/>
                <w:sz w:val="20"/>
              </w:rPr>
            </w:pPr>
            <w:r w:rsidRPr="00BC1204">
              <w:rPr>
                <w:rFonts w:ascii="Arial" w:hAnsi="Arial" w:cs="Arial"/>
                <w:sz w:val="20"/>
              </w:rPr>
              <w:t>PEA</w:t>
            </w:r>
          </w:p>
        </w:tc>
        <w:tc>
          <w:tcPr>
            <w:tcW w:w="5994" w:type="dxa"/>
          </w:tcPr>
          <w:p w14:paraId="20053731"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Protected Earnings Amount</w:t>
            </w:r>
          </w:p>
        </w:tc>
      </w:tr>
      <w:tr w:rsidR="00B00DC7" w:rsidRPr="006760A0" w14:paraId="58533B0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2A61899" w14:textId="77777777" w:rsidR="00B00DC7" w:rsidRPr="00BC1204" w:rsidRDefault="00B00DC7" w:rsidP="00E75B97">
            <w:pPr>
              <w:rPr>
                <w:rFonts w:ascii="Arial" w:hAnsi="Arial" w:cs="Arial"/>
                <w:sz w:val="20"/>
              </w:rPr>
            </w:pPr>
            <w:r w:rsidRPr="00BC1204">
              <w:rPr>
                <w:rFonts w:ascii="Arial" w:hAnsi="Arial" w:cs="Arial"/>
                <w:sz w:val="20"/>
              </w:rPr>
              <w:t>PEN</w:t>
            </w:r>
          </w:p>
        </w:tc>
        <w:tc>
          <w:tcPr>
            <w:tcW w:w="5994" w:type="dxa"/>
          </w:tcPr>
          <w:p w14:paraId="690AA470"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Superannuation income stream</w:t>
            </w:r>
          </w:p>
        </w:tc>
      </w:tr>
      <w:tr w:rsidR="00B00DC7" w:rsidRPr="006760A0" w14:paraId="1D8E9068"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C0C22F5" w14:textId="77777777" w:rsidR="00B00DC7" w:rsidRPr="00BC1204" w:rsidRDefault="00B00DC7" w:rsidP="00E75B97">
            <w:pPr>
              <w:rPr>
                <w:rFonts w:ascii="Arial" w:hAnsi="Arial" w:cs="Arial"/>
                <w:sz w:val="20"/>
              </w:rPr>
            </w:pPr>
            <w:r w:rsidRPr="00BC1204">
              <w:rPr>
                <w:rFonts w:ascii="Arial" w:hAnsi="Arial" w:cs="Arial"/>
                <w:sz w:val="20"/>
              </w:rPr>
              <w:t>PSAR</w:t>
            </w:r>
          </w:p>
        </w:tc>
        <w:tc>
          <w:tcPr>
            <w:tcW w:w="5994" w:type="dxa"/>
          </w:tcPr>
          <w:p w14:paraId="48A5D94F"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Payment Summary Annual Report</w:t>
            </w:r>
          </w:p>
        </w:tc>
      </w:tr>
      <w:tr w:rsidR="00B00DC7" w:rsidRPr="006760A0" w14:paraId="294114B3"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1469E0E" w14:textId="77777777" w:rsidR="00B00DC7" w:rsidRPr="00BC1204" w:rsidRDefault="00B00DC7" w:rsidP="00E75B97">
            <w:pPr>
              <w:rPr>
                <w:rFonts w:ascii="Arial" w:hAnsi="Arial" w:cs="Arial"/>
                <w:sz w:val="20"/>
              </w:rPr>
            </w:pPr>
            <w:r w:rsidRPr="00BC1204">
              <w:rPr>
                <w:rFonts w:ascii="Arial" w:hAnsi="Arial" w:cs="Arial"/>
                <w:sz w:val="20"/>
              </w:rPr>
              <w:t>RAD</w:t>
            </w:r>
          </w:p>
        </w:tc>
        <w:tc>
          <w:tcPr>
            <w:tcW w:w="5994" w:type="dxa"/>
          </w:tcPr>
          <w:p w14:paraId="0D2A4260"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Registered Agent Direct</w:t>
            </w:r>
          </w:p>
        </w:tc>
      </w:tr>
      <w:tr w:rsidR="00B00DC7" w:rsidRPr="006760A0" w14:paraId="09E98760"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40C3E25E" w14:textId="77777777" w:rsidR="00B00DC7" w:rsidRPr="00BC1204" w:rsidRDefault="00B00DC7" w:rsidP="00E75B97">
            <w:pPr>
              <w:rPr>
                <w:rFonts w:ascii="Arial" w:hAnsi="Arial" w:cs="Arial"/>
                <w:sz w:val="20"/>
              </w:rPr>
            </w:pPr>
            <w:r w:rsidRPr="00BC1204">
              <w:rPr>
                <w:rFonts w:ascii="Arial" w:hAnsi="Arial" w:cs="Arial"/>
                <w:sz w:val="20"/>
              </w:rPr>
              <w:t>RAMD</w:t>
            </w:r>
          </w:p>
        </w:tc>
        <w:tc>
          <w:tcPr>
            <w:tcW w:w="5994" w:type="dxa"/>
          </w:tcPr>
          <w:p w14:paraId="35D00F59"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Registered Agent (multi-ABN) Direct</w:t>
            </w:r>
          </w:p>
        </w:tc>
      </w:tr>
      <w:tr w:rsidR="00B00DC7" w:rsidRPr="006760A0" w14:paraId="54E3903B"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5EFB30A2" w14:textId="77777777" w:rsidR="00B00DC7" w:rsidRPr="00BC1204" w:rsidRDefault="00B00DC7" w:rsidP="00E75B97">
            <w:pPr>
              <w:rPr>
                <w:rFonts w:ascii="Arial" w:hAnsi="Arial" w:cs="Arial"/>
                <w:sz w:val="20"/>
              </w:rPr>
            </w:pPr>
            <w:r w:rsidRPr="00BC1204">
              <w:rPr>
                <w:rFonts w:ascii="Arial" w:hAnsi="Arial" w:cs="Arial"/>
                <w:sz w:val="20"/>
              </w:rPr>
              <w:t>RAMPS</w:t>
            </w:r>
          </w:p>
        </w:tc>
        <w:tc>
          <w:tcPr>
            <w:tcW w:w="5994" w:type="dxa"/>
          </w:tcPr>
          <w:p w14:paraId="6585B0F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Registered Agent (multi-ABN) Payroll Software</w:t>
            </w:r>
          </w:p>
        </w:tc>
      </w:tr>
      <w:tr w:rsidR="00B00DC7" w:rsidRPr="006760A0" w14:paraId="6F013E3C"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9211BB9" w14:textId="77777777" w:rsidR="00B00DC7" w:rsidRPr="00BC1204" w:rsidRDefault="00B00DC7" w:rsidP="00E75B97">
            <w:pPr>
              <w:rPr>
                <w:rFonts w:ascii="Arial" w:hAnsi="Arial" w:cs="Arial"/>
                <w:sz w:val="20"/>
              </w:rPr>
            </w:pPr>
            <w:r w:rsidRPr="00BC1204">
              <w:rPr>
                <w:rFonts w:ascii="Arial" w:hAnsi="Arial" w:cs="Arial"/>
                <w:sz w:val="20"/>
              </w:rPr>
              <w:t>RAPS</w:t>
            </w:r>
          </w:p>
        </w:tc>
        <w:tc>
          <w:tcPr>
            <w:tcW w:w="5994" w:type="dxa"/>
          </w:tcPr>
          <w:p w14:paraId="46315E73"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Registered Agent Payroll Software</w:t>
            </w:r>
          </w:p>
        </w:tc>
      </w:tr>
      <w:tr w:rsidR="00B00DC7" w:rsidRPr="006760A0" w14:paraId="7672ACA7"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DBD898C" w14:textId="77777777" w:rsidR="00B00DC7" w:rsidRPr="00BC1204" w:rsidRDefault="00B00DC7" w:rsidP="00E75B97">
            <w:pPr>
              <w:rPr>
                <w:rFonts w:ascii="Arial" w:hAnsi="Arial" w:cs="Arial"/>
                <w:sz w:val="20"/>
              </w:rPr>
            </w:pPr>
            <w:r w:rsidRPr="00BC1204">
              <w:rPr>
                <w:rFonts w:ascii="Arial" w:hAnsi="Arial" w:cs="Arial"/>
                <w:sz w:val="20"/>
              </w:rPr>
              <w:t>RASSP</w:t>
            </w:r>
          </w:p>
        </w:tc>
        <w:tc>
          <w:tcPr>
            <w:tcW w:w="5994" w:type="dxa"/>
          </w:tcPr>
          <w:p w14:paraId="0B527C2E"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Registered Agent Sending Service Provider</w:t>
            </w:r>
          </w:p>
        </w:tc>
      </w:tr>
      <w:tr w:rsidR="00B00DC7" w:rsidRPr="006760A0" w14:paraId="3EF23752"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2856687F" w14:textId="77777777" w:rsidR="00B00DC7" w:rsidRPr="00BC1204" w:rsidRDefault="00B00DC7" w:rsidP="00E75B97">
            <w:pPr>
              <w:rPr>
                <w:rFonts w:ascii="Arial" w:hAnsi="Arial" w:cs="Arial"/>
                <w:sz w:val="20"/>
              </w:rPr>
            </w:pPr>
            <w:r w:rsidRPr="00BC1204">
              <w:rPr>
                <w:rFonts w:ascii="Arial" w:hAnsi="Arial" w:cs="Arial"/>
                <w:sz w:val="20"/>
              </w:rPr>
              <w:t>RD</w:t>
            </w:r>
          </w:p>
        </w:tc>
        <w:tc>
          <w:tcPr>
            <w:tcW w:w="5994" w:type="dxa"/>
          </w:tcPr>
          <w:p w14:paraId="15F3A449"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Domestic or Overseas Travel Allowances</w:t>
            </w:r>
          </w:p>
        </w:tc>
      </w:tr>
      <w:tr w:rsidR="00B00DC7" w:rsidRPr="006760A0" w14:paraId="4A25B9C1"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D412478" w14:textId="77777777" w:rsidR="00B00DC7" w:rsidRPr="00BC1204" w:rsidRDefault="00B00DC7" w:rsidP="00E75B97">
            <w:pPr>
              <w:rPr>
                <w:rFonts w:ascii="Arial" w:hAnsi="Arial" w:cs="Arial"/>
                <w:sz w:val="20"/>
              </w:rPr>
            </w:pPr>
            <w:r w:rsidRPr="00BC1204">
              <w:rPr>
                <w:rFonts w:ascii="Arial" w:hAnsi="Arial" w:cs="Arial"/>
                <w:sz w:val="20"/>
              </w:rPr>
              <w:t>RDO</w:t>
            </w:r>
          </w:p>
        </w:tc>
        <w:tc>
          <w:tcPr>
            <w:tcW w:w="5994" w:type="dxa"/>
          </w:tcPr>
          <w:p w14:paraId="77210E12"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 xml:space="preserve">Rostered Day Off </w:t>
            </w:r>
          </w:p>
        </w:tc>
      </w:tr>
      <w:tr w:rsidR="00B00DC7" w:rsidRPr="006760A0" w14:paraId="050058A7"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24540CA3" w14:textId="77777777" w:rsidR="00B00DC7" w:rsidRPr="00BC1204" w:rsidRDefault="00B00DC7" w:rsidP="00E75B97">
            <w:pPr>
              <w:rPr>
                <w:rFonts w:ascii="Arial" w:hAnsi="Arial" w:cs="Arial"/>
                <w:sz w:val="20"/>
              </w:rPr>
            </w:pPr>
            <w:r w:rsidRPr="00BC1204">
              <w:rPr>
                <w:rFonts w:ascii="Arial" w:hAnsi="Arial" w:cs="Arial"/>
                <w:sz w:val="20"/>
              </w:rPr>
              <w:t>RESC</w:t>
            </w:r>
          </w:p>
        </w:tc>
        <w:tc>
          <w:tcPr>
            <w:tcW w:w="5994" w:type="dxa"/>
          </w:tcPr>
          <w:p w14:paraId="477595CB"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Reportable Employer Superannuation Contributions</w:t>
            </w:r>
          </w:p>
        </w:tc>
      </w:tr>
      <w:tr w:rsidR="00B00DC7" w:rsidRPr="006760A0" w14:paraId="6F8426E3"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955B237" w14:textId="77777777" w:rsidR="00B00DC7" w:rsidRPr="00BC1204" w:rsidRDefault="00B00DC7" w:rsidP="00E75B97">
            <w:pPr>
              <w:rPr>
                <w:rFonts w:ascii="Arial" w:hAnsi="Arial" w:cs="Arial"/>
                <w:sz w:val="20"/>
              </w:rPr>
            </w:pPr>
            <w:r w:rsidRPr="00BC1204">
              <w:rPr>
                <w:rFonts w:ascii="Arial" w:hAnsi="Arial" w:cs="Arial"/>
                <w:sz w:val="20"/>
              </w:rPr>
              <w:t>RFBA</w:t>
            </w:r>
          </w:p>
        </w:tc>
        <w:tc>
          <w:tcPr>
            <w:tcW w:w="5994" w:type="dxa"/>
          </w:tcPr>
          <w:p w14:paraId="67A2E6FB"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Reportable Fringe Benefits Amount</w:t>
            </w:r>
          </w:p>
        </w:tc>
      </w:tr>
      <w:tr w:rsidR="00B00DC7" w:rsidRPr="006760A0" w14:paraId="6663601B"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BD4CE66" w14:textId="77777777" w:rsidR="00B00DC7" w:rsidRPr="00BC1204" w:rsidRDefault="00B00DC7" w:rsidP="00E75B97">
            <w:pPr>
              <w:rPr>
                <w:rFonts w:ascii="Arial" w:hAnsi="Arial" w:cs="Arial"/>
                <w:sz w:val="20"/>
              </w:rPr>
            </w:pPr>
            <w:r w:rsidRPr="00BC1204">
              <w:rPr>
                <w:rFonts w:ascii="Arial" w:hAnsi="Arial" w:cs="Arial"/>
                <w:sz w:val="20"/>
              </w:rPr>
              <w:t>RFC</w:t>
            </w:r>
          </w:p>
        </w:tc>
        <w:tc>
          <w:tcPr>
            <w:tcW w:w="5994" w:type="dxa"/>
          </w:tcPr>
          <w:p w14:paraId="6DFEE350"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Refund of Franking Credit</w:t>
            </w:r>
          </w:p>
        </w:tc>
      </w:tr>
      <w:tr w:rsidR="00B00DC7" w:rsidRPr="006760A0" w14:paraId="725C2E2A"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D6AE951" w14:textId="77777777" w:rsidR="00B00DC7" w:rsidRPr="00BC1204" w:rsidRDefault="00B00DC7" w:rsidP="00E75B97">
            <w:pPr>
              <w:rPr>
                <w:rFonts w:ascii="Arial" w:hAnsi="Arial" w:cs="Arial"/>
                <w:sz w:val="20"/>
              </w:rPr>
            </w:pPr>
            <w:r w:rsidRPr="00BC1204">
              <w:rPr>
                <w:rFonts w:ascii="Arial" w:hAnsi="Arial" w:cs="Arial"/>
                <w:sz w:val="20"/>
              </w:rPr>
              <w:t>SBR</w:t>
            </w:r>
          </w:p>
        </w:tc>
        <w:tc>
          <w:tcPr>
            <w:tcW w:w="5994" w:type="dxa"/>
          </w:tcPr>
          <w:p w14:paraId="5985856B"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Standard Business Reporting</w:t>
            </w:r>
          </w:p>
        </w:tc>
      </w:tr>
      <w:tr w:rsidR="00B00DC7" w:rsidRPr="006760A0" w14:paraId="4D533F26"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5563E85C" w14:textId="77777777" w:rsidR="00B00DC7" w:rsidRPr="00BC1204" w:rsidRDefault="00B00DC7" w:rsidP="00E75B97">
            <w:pPr>
              <w:rPr>
                <w:rFonts w:ascii="Arial" w:hAnsi="Arial" w:cs="Arial"/>
                <w:sz w:val="20"/>
              </w:rPr>
            </w:pPr>
            <w:r w:rsidRPr="00BC1204">
              <w:rPr>
                <w:rFonts w:ascii="Arial" w:hAnsi="Arial" w:cs="Arial"/>
                <w:sz w:val="20"/>
              </w:rPr>
              <w:t>SG</w:t>
            </w:r>
          </w:p>
        </w:tc>
        <w:tc>
          <w:tcPr>
            <w:tcW w:w="5994" w:type="dxa"/>
          </w:tcPr>
          <w:p w14:paraId="74D5E8D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Superannuation Guarantee</w:t>
            </w:r>
          </w:p>
        </w:tc>
      </w:tr>
      <w:tr w:rsidR="00B00DC7" w:rsidRPr="006760A0" w14:paraId="6EF33D5E"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DAA7F22" w14:textId="77777777" w:rsidR="00B00DC7" w:rsidRPr="00BC1204" w:rsidRDefault="00B00DC7" w:rsidP="00E75B97">
            <w:pPr>
              <w:rPr>
                <w:rFonts w:ascii="Arial" w:hAnsi="Arial" w:cs="Arial"/>
                <w:sz w:val="20"/>
              </w:rPr>
            </w:pPr>
            <w:r w:rsidRPr="00BC1204">
              <w:rPr>
                <w:rFonts w:ascii="Arial" w:hAnsi="Arial" w:cs="Arial"/>
                <w:sz w:val="20"/>
              </w:rPr>
              <w:t>SGR</w:t>
            </w:r>
          </w:p>
        </w:tc>
        <w:tc>
          <w:tcPr>
            <w:tcW w:w="5994" w:type="dxa"/>
          </w:tcPr>
          <w:p w14:paraId="60DBE529"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Superannuation Guarantee Ruling</w:t>
            </w:r>
          </w:p>
        </w:tc>
      </w:tr>
      <w:tr w:rsidR="00B00DC7" w:rsidRPr="006760A0" w14:paraId="7E6D0F2C"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486396F" w14:textId="77777777" w:rsidR="00B00DC7" w:rsidRPr="00BC1204" w:rsidRDefault="00B00DC7" w:rsidP="00E75B97">
            <w:pPr>
              <w:rPr>
                <w:rFonts w:ascii="Arial" w:hAnsi="Arial" w:cs="Arial"/>
                <w:sz w:val="20"/>
              </w:rPr>
            </w:pPr>
            <w:r w:rsidRPr="00BC1204">
              <w:rPr>
                <w:rFonts w:ascii="Arial" w:hAnsi="Arial" w:cs="Arial"/>
                <w:sz w:val="20"/>
              </w:rPr>
              <w:t>SLS</w:t>
            </w:r>
          </w:p>
        </w:tc>
        <w:tc>
          <w:tcPr>
            <w:tcW w:w="5994" w:type="dxa"/>
          </w:tcPr>
          <w:p w14:paraId="2C561B96"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Superannuation lump sum</w:t>
            </w:r>
          </w:p>
        </w:tc>
      </w:tr>
      <w:tr w:rsidR="00B00DC7" w:rsidRPr="006760A0" w14:paraId="35CAED96"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8EC0857" w14:textId="77777777" w:rsidR="00B00DC7" w:rsidRPr="00BC1204" w:rsidRDefault="00B00DC7" w:rsidP="00E75B97">
            <w:pPr>
              <w:rPr>
                <w:rFonts w:ascii="Arial" w:hAnsi="Arial" w:cs="Arial"/>
                <w:sz w:val="20"/>
              </w:rPr>
            </w:pPr>
            <w:r w:rsidRPr="00BC1204">
              <w:rPr>
                <w:rFonts w:ascii="Arial" w:hAnsi="Arial" w:cs="Arial"/>
                <w:sz w:val="20"/>
              </w:rPr>
              <w:t>SR</w:t>
            </w:r>
          </w:p>
        </w:tc>
        <w:tc>
          <w:tcPr>
            <w:tcW w:w="5994" w:type="dxa"/>
          </w:tcPr>
          <w:p w14:paraId="5208C719"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ATO Service Registry</w:t>
            </w:r>
          </w:p>
        </w:tc>
      </w:tr>
      <w:tr w:rsidR="00B00DC7" w:rsidRPr="006760A0" w14:paraId="7A2C795D"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450975B9" w14:textId="77777777" w:rsidR="00B00DC7" w:rsidRPr="00BC1204" w:rsidRDefault="00B00DC7" w:rsidP="00E75B97">
            <w:pPr>
              <w:rPr>
                <w:rFonts w:ascii="Arial" w:hAnsi="Arial" w:cs="Arial"/>
                <w:sz w:val="20"/>
              </w:rPr>
            </w:pPr>
            <w:r w:rsidRPr="00BC1204">
              <w:rPr>
                <w:rFonts w:ascii="Arial" w:hAnsi="Arial" w:cs="Arial"/>
                <w:sz w:val="20"/>
              </w:rPr>
              <w:t>STP</w:t>
            </w:r>
          </w:p>
        </w:tc>
        <w:tc>
          <w:tcPr>
            <w:tcW w:w="5994" w:type="dxa"/>
          </w:tcPr>
          <w:p w14:paraId="16F61912"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Single Touch Payroll</w:t>
            </w:r>
          </w:p>
        </w:tc>
      </w:tr>
      <w:tr w:rsidR="00B00DC7" w:rsidRPr="006760A0" w14:paraId="44E3DE38"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738DCF9" w14:textId="77777777" w:rsidR="00B00DC7" w:rsidRPr="00BC1204" w:rsidRDefault="00B00DC7" w:rsidP="00E75B97">
            <w:pPr>
              <w:rPr>
                <w:rFonts w:ascii="Arial" w:hAnsi="Arial" w:cs="Arial"/>
                <w:sz w:val="20"/>
              </w:rPr>
            </w:pPr>
            <w:r w:rsidRPr="00BC1204">
              <w:rPr>
                <w:rFonts w:ascii="Arial" w:hAnsi="Arial" w:cs="Arial"/>
                <w:sz w:val="20"/>
              </w:rPr>
              <w:t>STSL</w:t>
            </w:r>
          </w:p>
        </w:tc>
        <w:tc>
          <w:tcPr>
            <w:tcW w:w="5994" w:type="dxa"/>
          </w:tcPr>
          <w:p w14:paraId="7B81FD6B"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Study Training Support Loan</w:t>
            </w:r>
          </w:p>
        </w:tc>
      </w:tr>
      <w:tr w:rsidR="00B00DC7" w:rsidRPr="006760A0" w14:paraId="1FF69C2C"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4D0D6FE" w14:textId="77777777" w:rsidR="00B00DC7" w:rsidRPr="00BC1204" w:rsidRDefault="00B00DC7" w:rsidP="00E75B97">
            <w:pPr>
              <w:rPr>
                <w:rFonts w:ascii="Arial" w:hAnsi="Arial" w:cs="Arial"/>
                <w:sz w:val="20"/>
              </w:rPr>
            </w:pPr>
            <w:r w:rsidRPr="00BC1204">
              <w:rPr>
                <w:rFonts w:ascii="Arial" w:hAnsi="Arial" w:cs="Arial"/>
                <w:sz w:val="20"/>
              </w:rPr>
              <w:t>SWP</w:t>
            </w:r>
          </w:p>
        </w:tc>
        <w:tc>
          <w:tcPr>
            <w:tcW w:w="5994" w:type="dxa"/>
          </w:tcPr>
          <w:p w14:paraId="0AD4C783"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Seasonal Workers Programme</w:t>
            </w:r>
          </w:p>
        </w:tc>
      </w:tr>
      <w:tr w:rsidR="00B00DC7" w:rsidRPr="006760A0" w14:paraId="318E5964"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52D20492" w14:textId="77777777" w:rsidR="00B00DC7" w:rsidRPr="00BC1204" w:rsidRDefault="00B00DC7" w:rsidP="00E75B97">
            <w:pPr>
              <w:rPr>
                <w:rFonts w:ascii="Arial" w:hAnsi="Arial" w:cs="Arial"/>
                <w:sz w:val="20"/>
              </w:rPr>
            </w:pPr>
            <w:r w:rsidRPr="00BC1204">
              <w:rPr>
                <w:rFonts w:ascii="Arial" w:hAnsi="Arial" w:cs="Arial"/>
                <w:sz w:val="20"/>
              </w:rPr>
              <w:t>TAA</w:t>
            </w:r>
          </w:p>
        </w:tc>
        <w:tc>
          <w:tcPr>
            <w:tcW w:w="5994" w:type="dxa"/>
          </w:tcPr>
          <w:p w14:paraId="5E0644E8"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i/>
                <w:iCs/>
                <w:sz w:val="20"/>
              </w:rPr>
            </w:pPr>
            <w:r w:rsidRPr="006760A0">
              <w:rPr>
                <w:rFonts w:ascii="Arial" w:hAnsi="Arial" w:cs="Arial"/>
                <w:i/>
                <w:iCs/>
                <w:sz w:val="20"/>
              </w:rPr>
              <w:t>Taxation Administration Act 1953</w:t>
            </w:r>
          </w:p>
        </w:tc>
      </w:tr>
      <w:tr w:rsidR="00B00DC7" w:rsidRPr="006760A0" w14:paraId="619471DF"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3D081464" w14:textId="77777777" w:rsidR="00B00DC7" w:rsidRPr="00BC1204" w:rsidRDefault="00B00DC7" w:rsidP="00E75B97">
            <w:pPr>
              <w:rPr>
                <w:rFonts w:ascii="Arial" w:hAnsi="Arial" w:cs="Arial"/>
                <w:sz w:val="20"/>
              </w:rPr>
            </w:pPr>
            <w:r w:rsidRPr="00BC1204">
              <w:rPr>
                <w:rFonts w:ascii="Arial" w:hAnsi="Arial" w:cs="Arial"/>
                <w:sz w:val="20"/>
              </w:rPr>
              <w:t>TOIL</w:t>
            </w:r>
          </w:p>
        </w:tc>
        <w:tc>
          <w:tcPr>
            <w:tcW w:w="5994" w:type="dxa"/>
          </w:tcPr>
          <w:p w14:paraId="7A03099B"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 xml:space="preserve">Time Off </w:t>
            </w:r>
            <w:proofErr w:type="gramStart"/>
            <w:r w:rsidRPr="006760A0">
              <w:rPr>
                <w:rFonts w:ascii="Arial" w:hAnsi="Arial" w:cs="Arial"/>
                <w:sz w:val="20"/>
              </w:rPr>
              <w:t>In</w:t>
            </w:r>
            <w:proofErr w:type="gramEnd"/>
            <w:r w:rsidRPr="006760A0">
              <w:rPr>
                <w:rFonts w:ascii="Arial" w:hAnsi="Arial" w:cs="Arial"/>
                <w:sz w:val="20"/>
              </w:rPr>
              <w:t xml:space="preserve"> Lieu</w:t>
            </w:r>
          </w:p>
        </w:tc>
      </w:tr>
      <w:tr w:rsidR="00B00DC7" w:rsidRPr="006760A0" w14:paraId="14B07626"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16E16DE0" w14:textId="77777777" w:rsidR="00B00DC7" w:rsidRPr="00BC1204" w:rsidRDefault="00B00DC7" w:rsidP="00E75B97">
            <w:pPr>
              <w:rPr>
                <w:rFonts w:ascii="Arial" w:hAnsi="Arial" w:cs="Arial"/>
                <w:sz w:val="20"/>
              </w:rPr>
            </w:pPr>
            <w:r w:rsidRPr="00BC1204">
              <w:rPr>
                <w:rFonts w:ascii="Arial" w:hAnsi="Arial" w:cs="Arial"/>
                <w:sz w:val="20"/>
              </w:rPr>
              <w:t>VOL</w:t>
            </w:r>
          </w:p>
        </w:tc>
        <w:tc>
          <w:tcPr>
            <w:tcW w:w="5994" w:type="dxa"/>
          </w:tcPr>
          <w:p w14:paraId="6140F97F"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Voluntary Agreement</w:t>
            </w:r>
          </w:p>
        </w:tc>
      </w:tr>
      <w:tr w:rsidR="00B00DC7" w:rsidRPr="006760A0" w14:paraId="45A292D5"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50B150B1" w14:textId="77777777" w:rsidR="00B00DC7" w:rsidRPr="00BC1204" w:rsidRDefault="00B00DC7" w:rsidP="00E75B97">
            <w:pPr>
              <w:rPr>
                <w:rFonts w:ascii="Arial" w:hAnsi="Arial" w:cs="Arial"/>
                <w:sz w:val="20"/>
              </w:rPr>
            </w:pPr>
            <w:r w:rsidRPr="00BC1204">
              <w:rPr>
                <w:rFonts w:ascii="Arial" w:hAnsi="Arial" w:cs="Arial"/>
                <w:sz w:val="20"/>
              </w:rPr>
              <w:t>W1</w:t>
            </w:r>
          </w:p>
        </w:tc>
        <w:tc>
          <w:tcPr>
            <w:tcW w:w="5994" w:type="dxa"/>
          </w:tcPr>
          <w:p w14:paraId="3D717BAE"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Total salary, wages and other payments</w:t>
            </w:r>
          </w:p>
        </w:tc>
      </w:tr>
      <w:tr w:rsidR="00B00DC7" w:rsidRPr="006760A0" w14:paraId="6150E6E9"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8E7E04E" w14:textId="77777777" w:rsidR="00B00DC7" w:rsidRPr="00BC1204" w:rsidRDefault="00B00DC7" w:rsidP="00E75B97">
            <w:pPr>
              <w:rPr>
                <w:rFonts w:ascii="Arial" w:hAnsi="Arial" w:cs="Arial"/>
                <w:sz w:val="20"/>
              </w:rPr>
            </w:pPr>
            <w:r w:rsidRPr="00BC1204">
              <w:rPr>
                <w:rFonts w:ascii="Arial" w:hAnsi="Arial" w:cs="Arial"/>
                <w:sz w:val="20"/>
              </w:rPr>
              <w:t>W2</w:t>
            </w:r>
          </w:p>
        </w:tc>
        <w:tc>
          <w:tcPr>
            <w:tcW w:w="5994" w:type="dxa"/>
          </w:tcPr>
          <w:p w14:paraId="4294CB88"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Amount withheld from payments at W1</w:t>
            </w:r>
          </w:p>
        </w:tc>
      </w:tr>
      <w:tr w:rsidR="00B00DC7" w:rsidRPr="006760A0" w14:paraId="63478297"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77B775EC" w14:textId="77777777" w:rsidR="00B00DC7" w:rsidRPr="00BC1204" w:rsidRDefault="00B00DC7" w:rsidP="00E75B97">
            <w:pPr>
              <w:rPr>
                <w:rFonts w:ascii="Arial" w:hAnsi="Arial" w:cs="Arial"/>
                <w:sz w:val="20"/>
              </w:rPr>
            </w:pPr>
            <w:r w:rsidRPr="00BC1204">
              <w:rPr>
                <w:rFonts w:ascii="Arial" w:hAnsi="Arial" w:cs="Arial"/>
                <w:sz w:val="20"/>
              </w:rPr>
              <w:t>W3</w:t>
            </w:r>
          </w:p>
        </w:tc>
        <w:tc>
          <w:tcPr>
            <w:tcW w:w="5994" w:type="dxa"/>
          </w:tcPr>
          <w:p w14:paraId="5433D38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Other amounts withheld (excl those at W2 and W4)</w:t>
            </w:r>
          </w:p>
        </w:tc>
      </w:tr>
      <w:tr w:rsidR="00B00DC7" w:rsidRPr="006760A0" w14:paraId="272C50C1"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4969C7CD" w14:textId="77777777" w:rsidR="00B00DC7" w:rsidRPr="00BC1204" w:rsidRDefault="00B00DC7" w:rsidP="00E75B97">
            <w:pPr>
              <w:rPr>
                <w:rFonts w:ascii="Arial" w:hAnsi="Arial" w:cs="Arial"/>
                <w:sz w:val="20"/>
              </w:rPr>
            </w:pPr>
            <w:r w:rsidRPr="00BC1204">
              <w:rPr>
                <w:rFonts w:ascii="Arial" w:hAnsi="Arial" w:cs="Arial"/>
                <w:sz w:val="20"/>
              </w:rPr>
              <w:lastRenderedPageBreak/>
              <w:t>W4</w:t>
            </w:r>
          </w:p>
        </w:tc>
        <w:tc>
          <w:tcPr>
            <w:tcW w:w="5994" w:type="dxa"/>
          </w:tcPr>
          <w:p w14:paraId="7A22E15B"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Amount withheld where no ABN is quoted</w:t>
            </w:r>
          </w:p>
        </w:tc>
      </w:tr>
      <w:tr w:rsidR="00B00DC7" w:rsidRPr="006760A0" w14:paraId="15C39AF0"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6A22B6C8" w14:textId="77777777" w:rsidR="00B00DC7" w:rsidRPr="00BC1204" w:rsidRDefault="00B00DC7" w:rsidP="00E75B97">
            <w:pPr>
              <w:rPr>
                <w:rFonts w:ascii="Arial" w:hAnsi="Arial" w:cs="Arial"/>
                <w:sz w:val="20"/>
              </w:rPr>
            </w:pPr>
            <w:r w:rsidRPr="00BC1204">
              <w:rPr>
                <w:rFonts w:ascii="Arial" w:hAnsi="Arial" w:cs="Arial"/>
                <w:sz w:val="20"/>
              </w:rPr>
              <w:t>WPN</w:t>
            </w:r>
          </w:p>
        </w:tc>
        <w:tc>
          <w:tcPr>
            <w:tcW w:w="5994" w:type="dxa"/>
          </w:tcPr>
          <w:p w14:paraId="50CAF91C"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Withholding Payer Number</w:t>
            </w:r>
          </w:p>
        </w:tc>
      </w:tr>
      <w:tr w:rsidR="00B00DC7" w:rsidRPr="006760A0" w14:paraId="6E667ED0" w14:textId="77777777" w:rsidTr="006755B9">
        <w:tc>
          <w:tcPr>
            <w:cnfStyle w:val="001000000000" w:firstRow="0" w:lastRow="0" w:firstColumn="1" w:lastColumn="0" w:oddVBand="0" w:evenVBand="0" w:oddHBand="0" w:evenHBand="0" w:firstRowFirstColumn="0" w:firstRowLastColumn="0" w:lastRowFirstColumn="0" w:lastRowLastColumn="0"/>
            <w:tcW w:w="3702" w:type="dxa"/>
          </w:tcPr>
          <w:p w14:paraId="0C1BB505" w14:textId="77777777" w:rsidR="00B00DC7" w:rsidRPr="00BC1204" w:rsidRDefault="00B00DC7" w:rsidP="00E75B97">
            <w:pPr>
              <w:rPr>
                <w:rFonts w:ascii="Arial" w:hAnsi="Arial" w:cs="Arial"/>
                <w:sz w:val="20"/>
              </w:rPr>
            </w:pPr>
            <w:r w:rsidRPr="00BC1204">
              <w:rPr>
                <w:rFonts w:ascii="Arial" w:hAnsi="Arial" w:cs="Arial"/>
                <w:sz w:val="20"/>
              </w:rPr>
              <w:t>YTD</w:t>
            </w:r>
          </w:p>
        </w:tc>
        <w:tc>
          <w:tcPr>
            <w:tcW w:w="5994" w:type="dxa"/>
          </w:tcPr>
          <w:p w14:paraId="1DFC2D67" w14:textId="77777777" w:rsidR="00B00DC7" w:rsidRPr="006760A0" w:rsidRDefault="00B00DC7" w:rsidP="00E75B9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6760A0">
              <w:rPr>
                <w:rFonts w:ascii="Arial" w:hAnsi="Arial" w:cs="Arial"/>
                <w:sz w:val="20"/>
              </w:rPr>
              <w:t>Year-to-Date</w:t>
            </w:r>
          </w:p>
        </w:tc>
      </w:tr>
    </w:tbl>
    <w:p w14:paraId="6060486F" w14:textId="37B2BCB2" w:rsidR="005C7E6A" w:rsidRPr="009D6999" w:rsidRDefault="005C7E6A" w:rsidP="007E7B7E">
      <w:pPr>
        <w:pStyle w:val="Heading2"/>
        <w:pageBreakBefore/>
      </w:pPr>
      <w:bookmarkStart w:id="1595" w:name="_Ref144135187"/>
      <w:bookmarkStart w:id="1596" w:name="_Ref144135196"/>
      <w:bookmarkStart w:id="1597" w:name="_Ref144136281"/>
      <w:bookmarkStart w:id="1598" w:name="_Ref144136286"/>
      <w:bookmarkStart w:id="1599" w:name="_Toc238031995"/>
      <w:r w:rsidRPr="009D6999">
        <w:lastRenderedPageBreak/>
        <w:t>Glossary</w:t>
      </w:r>
      <w:bookmarkEnd w:id="1585"/>
      <w:bookmarkEnd w:id="1595"/>
      <w:bookmarkEnd w:id="1596"/>
      <w:bookmarkEnd w:id="1597"/>
      <w:bookmarkEnd w:id="1598"/>
      <w:bookmarkEnd w:id="1599"/>
    </w:p>
    <w:p w14:paraId="68C7B372" w14:textId="60A10D45" w:rsidR="00516463" w:rsidRPr="00C24540" w:rsidRDefault="00516463" w:rsidP="000E6760">
      <w:pPr>
        <w:pStyle w:val="BodyText"/>
      </w:pPr>
      <w:r w:rsidRPr="00C24540">
        <w:rPr>
          <w:color w:val="000000"/>
        </w:rPr>
        <w:t xml:space="preserve">This table only contains terms that need specific explanation for this document. Other terminology can be found in the </w:t>
      </w:r>
      <w:hyperlink r:id="rId165" w:history="1">
        <w:r w:rsidRPr="00295390">
          <w:rPr>
            <w:rStyle w:val="Hyperlink"/>
          </w:rPr>
          <w:t>SBR glossary</w:t>
        </w:r>
      </w:hyperlink>
      <w:r w:rsidRPr="00C24540">
        <w:t xml:space="preserve">, </w:t>
      </w:r>
      <w:hyperlink r:id="rId166" w:history="1">
        <w:r w:rsidRPr="00295390">
          <w:rPr>
            <w:rStyle w:val="Hyperlink"/>
          </w:rPr>
          <w:t>ATO glossary</w:t>
        </w:r>
      </w:hyperlink>
      <w:r w:rsidRPr="00C24540">
        <w:t xml:space="preserve"> or the Common Business Implementation and Taxpayer Declaration Guide.</w:t>
      </w:r>
    </w:p>
    <w:p w14:paraId="503C168C" w14:textId="0167ADAC" w:rsidR="00393C15" w:rsidRDefault="00393C15" w:rsidP="00F572A6">
      <w:pPr>
        <w:pStyle w:val="TableCaption"/>
      </w:pPr>
      <w:bookmarkStart w:id="1600" w:name="_Ref144137098"/>
      <w:bookmarkStart w:id="1601" w:name="_Toc34474865"/>
      <w:bookmarkStart w:id="1602" w:name="_Toc55373433"/>
      <w:bookmarkStart w:id="1603" w:name="_Toc55380982"/>
      <w:bookmarkStart w:id="1604" w:name="_Toc57733160"/>
      <w:bookmarkStart w:id="1605" w:name="_Toc144116845"/>
      <w:bookmarkStart w:id="1606" w:name="_Toc144116871"/>
      <w:bookmarkStart w:id="1607" w:name="_Toc238031857"/>
      <w:r w:rsidRPr="00C24540">
        <w:t xml:space="preserve">Table </w:t>
      </w:r>
      <w:r w:rsidR="00AC4BF5" w:rsidRPr="00C24540">
        <w:fldChar w:fldCharType="begin"/>
      </w:r>
      <w:r w:rsidR="00AC4BF5" w:rsidRPr="00C24540">
        <w:instrText xml:space="preserve"> SEQ Table \* ARABIC </w:instrText>
      </w:r>
      <w:r w:rsidR="00AC4BF5" w:rsidRPr="00C24540">
        <w:fldChar w:fldCharType="separate"/>
      </w:r>
      <w:r w:rsidR="00C14FEC">
        <w:rPr>
          <w:noProof/>
        </w:rPr>
        <w:t>9</w:t>
      </w:r>
      <w:r w:rsidR="00AC4BF5" w:rsidRPr="00C24540">
        <w:rPr>
          <w:noProof/>
        </w:rPr>
        <w:fldChar w:fldCharType="end"/>
      </w:r>
      <w:bookmarkEnd w:id="1600"/>
      <w:r w:rsidRPr="00C24540">
        <w:t>: Glossary of Terms</w:t>
      </w:r>
      <w:bookmarkEnd w:id="1601"/>
      <w:bookmarkEnd w:id="1602"/>
      <w:bookmarkEnd w:id="1603"/>
      <w:bookmarkEnd w:id="1604"/>
      <w:bookmarkEnd w:id="1605"/>
      <w:bookmarkEnd w:id="1606"/>
      <w:bookmarkEnd w:id="1607"/>
    </w:p>
    <w:tbl>
      <w:tblPr>
        <w:tblStyle w:val="GridTable1Light1"/>
        <w:tblW w:w="9606" w:type="dxa"/>
        <w:tblLayout w:type="fixed"/>
        <w:tblLook w:val="04A0" w:firstRow="1" w:lastRow="0" w:firstColumn="1" w:lastColumn="0" w:noHBand="0" w:noVBand="1"/>
      </w:tblPr>
      <w:tblGrid>
        <w:gridCol w:w="2235"/>
        <w:gridCol w:w="7371"/>
      </w:tblGrid>
      <w:tr w:rsidR="00643461" w:rsidRPr="00992A26" w14:paraId="67C1F9DB" w14:textId="77777777" w:rsidTr="00EF4FB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35" w:type="dxa"/>
            <w:shd w:val="clear" w:color="auto" w:fill="CEDBE6" w:themeFill="background2"/>
          </w:tcPr>
          <w:p w14:paraId="05C8F554" w14:textId="77777777" w:rsidR="00FC5621" w:rsidRPr="00430E5F" w:rsidRDefault="00FC5621" w:rsidP="00E75B97">
            <w:pPr>
              <w:rPr>
                <w:rFonts w:ascii="Arial" w:hAnsi="Arial" w:cs="Arial"/>
                <w:b w:val="0"/>
                <w:bCs w:val="0"/>
                <w:sz w:val="20"/>
              </w:rPr>
            </w:pPr>
            <w:r w:rsidRPr="00430E5F">
              <w:rPr>
                <w:rFonts w:ascii="Arial" w:hAnsi="Arial" w:cs="Arial"/>
                <w:sz w:val="20"/>
              </w:rPr>
              <w:t>Term</w:t>
            </w:r>
          </w:p>
        </w:tc>
        <w:tc>
          <w:tcPr>
            <w:tcW w:w="7371" w:type="dxa"/>
            <w:shd w:val="clear" w:color="auto" w:fill="CEDBE6" w:themeFill="background2"/>
          </w:tcPr>
          <w:p w14:paraId="097850D7" w14:textId="77777777" w:rsidR="00FC5621" w:rsidRPr="00992A26" w:rsidRDefault="00FC5621" w:rsidP="00E75B97">
            <w:pPr>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20"/>
              </w:rPr>
            </w:pPr>
            <w:r w:rsidRPr="007A702B">
              <w:rPr>
                <w:rFonts w:ascii="Arial" w:hAnsi="Arial" w:cs="Arial"/>
                <w:sz w:val="20"/>
              </w:rPr>
              <w:t>Definition</w:t>
            </w:r>
          </w:p>
        </w:tc>
      </w:tr>
      <w:tr w:rsidR="00AB064F" w:rsidRPr="007A702B" w14:paraId="757758D8"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179B37C7" w14:textId="77777777" w:rsidR="00FC5621" w:rsidRPr="00BC1204" w:rsidRDefault="00FC5621" w:rsidP="000E6760">
            <w:pPr>
              <w:pStyle w:val="TableText1"/>
            </w:pPr>
            <w:r w:rsidRPr="00BC1204">
              <w:t>ATO Derived Aggregated Gross</w:t>
            </w:r>
          </w:p>
        </w:tc>
        <w:tc>
          <w:tcPr>
            <w:tcW w:w="7371" w:type="dxa"/>
          </w:tcPr>
          <w:p w14:paraId="38B79261" w14:textId="5CAB50BC"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The gross amount derived by the ATO –</w:t>
            </w:r>
            <w:r w:rsidR="0043588B">
              <w:t>R</w:t>
            </w:r>
            <w:r w:rsidRPr="007A702B">
              <w:t>efer</w:t>
            </w:r>
            <w:r w:rsidR="0043588B">
              <w:t xml:space="preserve"> to</w:t>
            </w:r>
            <w:r w:rsidRPr="007A702B">
              <w:t xml:space="preserve"> section </w:t>
            </w:r>
            <w:r w:rsidR="00EF0F73" w:rsidRPr="00EF0F73">
              <w:rPr>
                <w:rStyle w:val="SmartLink"/>
              </w:rPr>
              <w:fldChar w:fldCharType="begin"/>
            </w:r>
            <w:r w:rsidR="00EF0F73" w:rsidRPr="00EF0F73">
              <w:rPr>
                <w:rStyle w:val="SmartLink"/>
              </w:rPr>
              <w:instrText xml:space="preserve"> REF _Ref55228964 \r \h </w:instrText>
            </w:r>
            <w:r w:rsidR="00EF0F73">
              <w:rPr>
                <w:rStyle w:val="SmartLink"/>
              </w:rPr>
              <w:instrText xml:space="preserve"> \* MERGEFORMAT </w:instrText>
            </w:r>
            <w:r w:rsidR="00EF0F73" w:rsidRPr="00EF0F73">
              <w:rPr>
                <w:rStyle w:val="SmartLink"/>
              </w:rPr>
            </w:r>
            <w:r w:rsidR="00EF0F73" w:rsidRPr="00EF0F73">
              <w:rPr>
                <w:rStyle w:val="SmartLink"/>
              </w:rPr>
              <w:fldChar w:fldCharType="separate"/>
            </w:r>
            <w:r w:rsidR="00C14FEC">
              <w:rPr>
                <w:rStyle w:val="SmartLink"/>
              </w:rPr>
              <w:t>4.8.2</w:t>
            </w:r>
            <w:r w:rsidR="00EF0F73" w:rsidRPr="00EF0F73">
              <w:rPr>
                <w:rStyle w:val="SmartLink"/>
              </w:rPr>
              <w:fldChar w:fldCharType="end"/>
            </w:r>
          </w:p>
        </w:tc>
      </w:tr>
      <w:tr w:rsidR="00FC5621" w:rsidRPr="007A702B" w14:paraId="4BB96652"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7E984CDA" w14:textId="77777777" w:rsidR="00FC5621" w:rsidRPr="00BC1204" w:rsidRDefault="00FC5621" w:rsidP="000E6760">
            <w:pPr>
              <w:pStyle w:val="TableText1"/>
            </w:pPr>
            <w:r w:rsidRPr="00BC1204">
              <w:t>Date of Payment (“pay day”)</w:t>
            </w:r>
          </w:p>
        </w:tc>
        <w:tc>
          <w:tcPr>
            <w:tcW w:w="7371" w:type="dxa"/>
          </w:tcPr>
          <w:p w14:paraId="33C94719" w14:textId="7777777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t xml:space="preserve">The date that the payee expects to have received payment of their remuneration and the legislated due date for STP reporting in the </w:t>
            </w:r>
            <w:r w:rsidRPr="00234958">
              <w:rPr>
                <w:i/>
                <w:iCs/>
              </w:rPr>
              <w:t>Taxation Administration Act 1953</w:t>
            </w:r>
            <w:r>
              <w:t xml:space="preserve"> – “on or before pay day.”</w:t>
            </w:r>
          </w:p>
        </w:tc>
      </w:tr>
      <w:tr w:rsidR="00FC5621" w:rsidRPr="007A702B" w14:paraId="7BEA95B2"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22972245" w14:textId="77777777" w:rsidR="00FC5621" w:rsidRPr="00BC1204" w:rsidRDefault="00FC5621" w:rsidP="000E6760">
            <w:pPr>
              <w:pStyle w:val="TableText1"/>
            </w:pPr>
            <w:r w:rsidRPr="00BC1204">
              <w:t>Payee Identity</w:t>
            </w:r>
          </w:p>
        </w:tc>
        <w:tc>
          <w:tcPr>
            <w:tcW w:w="7371" w:type="dxa"/>
          </w:tcPr>
          <w:p w14:paraId="1B0A79AD" w14:textId="7F51CD25"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t xml:space="preserve">A combination of identifiers used by the ATO to identifier a specific payer and allows for circumstances where a death beneficiary is reported under the same payroll ID as the deceased payee.  </w:t>
            </w:r>
            <w:r w:rsidR="0043588B">
              <w:t>R</w:t>
            </w:r>
            <w:r>
              <w:t>efer</w:t>
            </w:r>
            <w:r w:rsidR="0043588B">
              <w:t xml:space="preserve"> to</w:t>
            </w:r>
            <w:r>
              <w:t xml:space="preserve"> section </w:t>
            </w:r>
            <w:r w:rsidR="00EF0F73" w:rsidRPr="00EF0F73">
              <w:rPr>
                <w:rStyle w:val="SmartLink"/>
              </w:rPr>
              <w:fldChar w:fldCharType="begin"/>
            </w:r>
            <w:r w:rsidR="00EF0F73" w:rsidRPr="00EF0F73">
              <w:rPr>
                <w:rStyle w:val="SmartLink"/>
              </w:rPr>
              <w:instrText xml:space="preserve"> REF _Ref33887413 \r \h  \* MERGEFORMAT </w:instrText>
            </w:r>
            <w:r w:rsidR="00EF0F73" w:rsidRPr="00EF0F73">
              <w:rPr>
                <w:rStyle w:val="SmartLink"/>
              </w:rPr>
            </w:r>
            <w:r w:rsidR="00EF0F73" w:rsidRPr="00EF0F73">
              <w:rPr>
                <w:rStyle w:val="SmartLink"/>
              </w:rPr>
              <w:fldChar w:fldCharType="separate"/>
            </w:r>
            <w:r w:rsidR="00C14FEC">
              <w:rPr>
                <w:rStyle w:val="SmartLink"/>
              </w:rPr>
              <w:t>4.3</w:t>
            </w:r>
            <w:r w:rsidR="00EF0F73" w:rsidRPr="00EF0F73">
              <w:rPr>
                <w:rStyle w:val="SmartLink"/>
              </w:rPr>
              <w:fldChar w:fldCharType="end"/>
            </w:r>
            <w:r w:rsidR="0075060B">
              <w:t>.</w:t>
            </w:r>
          </w:p>
        </w:tc>
      </w:tr>
      <w:tr w:rsidR="003573BC" w:rsidRPr="007A702B" w14:paraId="0E546F2F"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717DC22D" w14:textId="77777777" w:rsidR="00FC5621" w:rsidRPr="00BC1204" w:rsidRDefault="00FC5621" w:rsidP="000E6760">
            <w:pPr>
              <w:pStyle w:val="TableText1"/>
            </w:pPr>
            <w:r w:rsidRPr="00BC1204">
              <w:t>Payee withholding details</w:t>
            </w:r>
          </w:p>
        </w:tc>
        <w:tc>
          <w:tcPr>
            <w:tcW w:w="7371" w:type="dxa"/>
          </w:tcPr>
          <w:p w14:paraId="008F2393" w14:textId="00ACF033"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These are the </w:t>
            </w:r>
            <w:proofErr w:type="gramStart"/>
            <w:r w:rsidR="007F1E62">
              <w:t>payees</w:t>
            </w:r>
            <w:proofErr w:type="gramEnd"/>
            <w:r w:rsidRPr="007A702B">
              <w:t xml:space="preserve"> answers to the withholding questions that also appear on the TFN declaration. A payer uses these details to calculate the withholding rate.</w:t>
            </w:r>
          </w:p>
        </w:tc>
      </w:tr>
      <w:tr w:rsidR="00FC5621" w:rsidRPr="007A702B" w14:paraId="0A3C31E2"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583A1B11" w14:textId="77777777" w:rsidR="00FC5621" w:rsidRPr="00BC1204" w:rsidRDefault="00FC5621" w:rsidP="000E6760">
            <w:pPr>
              <w:pStyle w:val="TableText1"/>
            </w:pPr>
            <w:r w:rsidRPr="00BC1204">
              <w:t>Run Date/Time stamp</w:t>
            </w:r>
          </w:p>
        </w:tc>
        <w:tc>
          <w:tcPr>
            <w:tcW w:w="7371" w:type="dxa"/>
          </w:tcPr>
          <w:p w14:paraId="482D3AF9" w14:textId="0247868C"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t xml:space="preserve">A mandatory field for </w:t>
            </w:r>
            <w:r w:rsidR="00317EC3">
              <w:t>s</w:t>
            </w:r>
            <w:r w:rsidR="005B4D3E">
              <w:t>ubmit</w:t>
            </w:r>
            <w:r>
              <w:t xml:space="preserve"> and </w:t>
            </w:r>
            <w:r w:rsidR="00317EC3">
              <w:t xml:space="preserve">update </w:t>
            </w:r>
            <w:r>
              <w:t>actions used by the ATO to point to the most recent YTD.</w:t>
            </w:r>
            <w:r w:rsidR="0099741E">
              <w:t xml:space="preserve"> </w:t>
            </w:r>
            <w:r w:rsidR="0099741E" w:rsidRPr="0099741E">
              <w:t xml:space="preserve">A mandatory field for </w:t>
            </w:r>
            <w:r w:rsidR="00317EC3">
              <w:t>a</w:t>
            </w:r>
            <w:r w:rsidR="0099741E" w:rsidRPr="0099741E">
              <w:t xml:space="preserve">djust actions, as adjustments are cumulative. They are used by the ATO to identify when the adjustment was made in the payroll solution. </w:t>
            </w:r>
            <w:r w:rsidR="0043588B">
              <w:t>R</w:t>
            </w:r>
            <w:r>
              <w:t xml:space="preserve">efer to section </w:t>
            </w:r>
            <w:r w:rsidR="00EF0F73" w:rsidRPr="00EF0F73">
              <w:rPr>
                <w:rStyle w:val="SmartLink"/>
              </w:rPr>
              <w:fldChar w:fldCharType="begin"/>
            </w:r>
            <w:r w:rsidR="00EF0F73" w:rsidRPr="00EF0F73">
              <w:rPr>
                <w:rStyle w:val="SmartLink"/>
              </w:rPr>
              <w:instrText xml:space="preserve"> REF _Ref34568991 \r \h </w:instrText>
            </w:r>
            <w:r w:rsidR="00EF0F73">
              <w:rPr>
                <w:rStyle w:val="SmartLink"/>
              </w:rPr>
              <w:instrText xml:space="preserve"> \* MERGEFORMAT </w:instrText>
            </w:r>
            <w:r w:rsidR="00EF0F73" w:rsidRPr="00EF0F73">
              <w:rPr>
                <w:rStyle w:val="SmartLink"/>
              </w:rPr>
            </w:r>
            <w:r w:rsidR="00EF0F73" w:rsidRPr="00EF0F73">
              <w:rPr>
                <w:rStyle w:val="SmartLink"/>
              </w:rPr>
              <w:fldChar w:fldCharType="separate"/>
            </w:r>
            <w:r w:rsidR="00C14FEC">
              <w:rPr>
                <w:rStyle w:val="SmartLink"/>
              </w:rPr>
              <w:t>5.1.1</w:t>
            </w:r>
            <w:r w:rsidR="00EF0F73" w:rsidRPr="00EF0F73">
              <w:rPr>
                <w:rStyle w:val="SmartLink"/>
              </w:rPr>
              <w:fldChar w:fldCharType="end"/>
            </w:r>
            <w:r>
              <w:t>.</w:t>
            </w:r>
          </w:p>
        </w:tc>
      </w:tr>
      <w:tr w:rsidR="00AB064F" w:rsidRPr="007A702B" w14:paraId="6DEF2C87"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42527342" w14:textId="0D4B0E91" w:rsidR="00FC5621" w:rsidRPr="00BC1204" w:rsidRDefault="00FC5621" w:rsidP="000E6760">
            <w:pPr>
              <w:pStyle w:val="TableText1"/>
            </w:pPr>
            <w:r w:rsidRPr="00BC1204">
              <w:t xml:space="preserve">Superannuation </w:t>
            </w:r>
            <w:r w:rsidR="00F74CB9" w:rsidRPr="00BC1204">
              <w:t>L</w:t>
            </w:r>
            <w:r w:rsidRPr="00BC1204">
              <w:t>iability</w:t>
            </w:r>
          </w:p>
        </w:tc>
        <w:tc>
          <w:tcPr>
            <w:tcW w:w="7371" w:type="dxa"/>
          </w:tcPr>
          <w:p w14:paraId="59EB3DC7" w14:textId="5152AC8C" w:rsidR="002A019A" w:rsidRDefault="00FC5621" w:rsidP="002A019A">
            <w:pPr>
              <w:pStyle w:val="TableText1"/>
              <w:cnfStyle w:val="000000000000" w:firstRow="0" w:lastRow="0" w:firstColumn="0" w:lastColumn="0" w:oddVBand="0" w:evenVBand="0" w:oddHBand="0" w:evenHBand="0" w:firstRowFirstColumn="0" w:firstRowLastColumn="0" w:lastRowFirstColumn="0" w:lastRowLastColumn="0"/>
            </w:pPr>
            <w:r w:rsidRPr="007A702B">
              <w:t xml:space="preserve">At a minimum, this YTD amount should reflect the legislated </w:t>
            </w:r>
            <w:r w:rsidR="009A5243">
              <w:t>q</w:t>
            </w:r>
            <w:r w:rsidR="00F74CB9">
              <w:t xml:space="preserve">ualifying </w:t>
            </w:r>
            <w:r w:rsidR="009A5243">
              <w:t>e</w:t>
            </w:r>
            <w:r w:rsidR="00F74CB9">
              <w:t>arnings</w:t>
            </w:r>
            <w:r w:rsidR="00F74CB9" w:rsidRPr="007A702B">
              <w:t xml:space="preserve"> </w:t>
            </w:r>
            <w:r w:rsidRPr="007A702B">
              <w:t xml:space="preserve">(as per </w:t>
            </w:r>
            <w:r w:rsidR="00F74CB9">
              <w:t xml:space="preserve">the </w:t>
            </w:r>
            <w:r w:rsidR="00F74CB9" w:rsidRPr="00BC1204">
              <w:rPr>
                <w:i/>
              </w:rPr>
              <w:t>Superannuation Guarantee (Administration) Act 1992</w:t>
            </w:r>
            <w:r w:rsidR="00F74CB9">
              <w:t xml:space="preserve"> (SGAA)</w:t>
            </w:r>
            <w:r w:rsidRPr="007A702B">
              <w:t xml:space="preserve">) amount multiplied by the current SG </w:t>
            </w:r>
            <w:r w:rsidR="000D21C4">
              <w:t>rate</w:t>
            </w:r>
            <w:r w:rsidRPr="007A702B">
              <w:t xml:space="preserve"> </w:t>
            </w:r>
          </w:p>
          <w:p w14:paraId="582BC811" w14:textId="1203D257" w:rsidR="00FC5621" w:rsidRDefault="00FC5621" w:rsidP="002A019A">
            <w:pPr>
              <w:pStyle w:val="TableText1"/>
              <w:cnfStyle w:val="000000000000" w:firstRow="0" w:lastRow="0" w:firstColumn="0" w:lastColumn="0" w:oddVBand="0" w:evenVBand="0" w:oddHBand="0" w:evenHBand="0" w:firstRowFirstColumn="0" w:firstRowLastColumn="0" w:lastRowFirstColumn="0" w:lastRowLastColumn="0"/>
            </w:pPr>
            <w:r w:rsidRPr="007A702B">
              <w:t xml:space="preserve">If the payer </w:t>
            </w:r>
            <w:r w:rsidR="00F74CB9" w:rsidRPr="00F74CB9">
              <w:t>has additional obligations under an industrial instrument (award or agreement) to pay super beyond the requirements of the SGAA</w:t>
            </w:r>
            <w:r w:rsidR="00F74CB9" w:rsidRPr="00F74CB9" w:rsidDel="00F74CB9">
              <w:t xml:space="preserve"> </w:t>
            </w:r>
            <w:r w:rsidR="001E7E8C">
              <w:t>they can report the higher</w:t>
            </w:r>
            <w:r w:rsidRPr="007A702B">
              <w:t xml:space="preserve"> amount.</w:t>
            </w:r>
          </w:p>
          <w:p w14:paraId="10AA3CE7" w14:textId="7FF28DF8" w:rsidR="00FC5621" w:rsidRPr="007A702B" w:rsidRDefault="003B0937" w:rsidP="000E6760">
            <w:pPr>
              <w:pStyle w:val="TableText1"/>
              <w:cnfStyle w:val="000000000000" w:firstRow="0" w:lastRow="0" w:firstColumn="0" w:lastColumn="0" w:oddVBand="0" w:evenVBand="0" w:oddHBand="0" w:evenHBand="0" w:firstRowFirstColumn="0" w:firstRowLastColumn="0" w:lastRowFirstColumn="0" w:lastRowLastColumn="0"/>
            </w:pPr>
            <w:r>
              <w:t>The ATO will use amounts reported with Super Entitlements to determine an employer’s compliance with SG obligations.</w:t>
            </w:r>
          </w:p>
        </w:tc>
      </w:tr>
      <w:tr w:rsidR="00262082" w:rsidRPr="007A702B" w14:paraId="4299A977"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6F794365" w14:textId="77777777" w:rsidR="00262082" w:rsidRPr="00BC1204" w:rsidRDefault="00262082" w:rsidP="000E6760">
            <w:pPr>
              <w:pStyle w:val="TableText1"/>
            </w:pPr>
            <w:r w:rsidRPr="00BC1204">
              <w:t>Qualifying Earnings</w:t>
            </w:r>
          </w:p>
          <w:p w14:paraId="03EF6F22" w14:textId="77777777" w:rsidR="00262082" w:rsidRPr="00BC1204" w:rsidRDefault="00262082" w:rsidP="000E6760">
            <w:pPr>
              <w:pStyle w:val="TableText1"/>
            </w:pPr>
          </w:p>
        </w:tc>
        <w:tc>
          <w:tcPr>
            <w:tcW w:w="7371" w:type="dxa"/>
          </w:tcPr>
          <w:p w14:paraId="76FADE26" w14:textId="2ED6AFFD" w:rsidR="00C35C94" w:rsidRDefault="00262082" w:rsidP="000E6760">
            <w:pPr>
              <w:pStyle w:val="TableText1"/>
              <w:cnfStyle w:val="000000000000" w:firstRow="0" w:lastRow="0" w:firstColumn="0" w:lastColumn="0" w:oddVBand="0" w:evenVBand="0" w:oddHBand="0" w:evenHBand="0" w:firstRowFirstColumn="0" w:firstRowLastColumn="0" w:lastRowFirstColumn="0" w:lastRowLastColumn="0"/>
            </w:pPr>
            <w:r>
              <w:t xml:space="preserve">Qualifying </w:t>
            </w:r>
            <w:r w:rsidR="007F188F">
              <w:t>e</w:t>
            </w:r>
            <w:r>
              <w:t xml:space="preserve">arnings is a specific term defined in the </w:t>
            </w:r>
            <w:r w:rsidR="008904E8" w:rsidRPr="00BC1204">
              <w:rPr>
                <w:i/>
              </w:rPr>
              <w:t xml:space="preserve">Superannuation Guarantee (Administration) Act 1992 </w:t>
            </w:r>
            <w:r w:rsidR="008904E8">
              <w:t>(SGAA)</w:t>
            </w:r>
            <w:r>
              <w:t xml:space="preserve">. </w:t>
            </w:r>
          </w:p>
          <w:p w14:paraId="1A1B6F7B" w14:textId="604B70DD" w:rsidR="00262082" w:rsidRDefault="0078512D" w:rsidP="000E6760">
            <w:pPr>
              <w:pStyle w:val="TableText1"/>
              <w:cnfStyle w:val="000000000000" w:firstRow="0" w:lastRow="0" w:firstColumn="0" w:lastColumn="0" w:oddVBand="0" w:evenVBand="0" w:oddHBand="0" w:evenHBand="0" w:firstRowFirstColumn="0" w:firstRowLastColumn="0" w:lastRowFirstColumn="0" w:lastRowLastColumn="0"/>
            </w:pPr>
            <w:r>
              <w:t>Post-30</w:t>
            </w:r>
            <w:r w:rsidR="00162E07">
              <w:t xml:space="preserve"> Ju</w:t>
            </w:r>
            <w:r>
              <w:t>ne</w:t>
            </w:r>
            <w:r w:rsidR="00162E07">
              <w:t xml:space="preserve"> 2026,</w:t>
            </w:r>
            <w:r w:rsidR="00BE3EA0">
              <w:t xml:space="preserve"> i</w:t>
            </w:r>
            <w:r w:rsidR="00262082">
              <w:t>t</w:t>
            </w:r>
            <w:r w:rsidR="00BE3EA0">
              <w:t xml:space="preserve"> is used </w:t>
            </w:r>
            <w:r w:rsidR="00E90422">
              <w:t>to calculate the individual SG amount for an emplo</w:t>
            </w:r>
            <w:r w:rsidR="00356FC4">
              <w:t>yee, which</w:t>
            </w:r>
            <w:r w:rsidR="00262082">
              <w:t xml:space="preserve"> reflects the minimum legislative amount which </w:t>
            </w:r>
            <w:r w:rsidR="00356FC4">
              <w:t>emplo</w:t>
            </w:r>
            <w:r w:rsidR="00262082">
              <w:t>yers must contribut</w:t>
            </w:r>
            <w:r w:rsidR="004E0526">
              <w:t>e to avoid paying the SG charge</w:t>
            </w:r>
            <w:r w:rsidR="00262082">
              <w:t>.</w:t>
            </w:r>
          </w:p>
          <w:p w14:paraId="138724C1" w14:textId="2F9A6B51" w:rsidR="00262082" w:rsidRPr="007A702B" w:rsidRDefault="00262082" w:rsidP="000E6760">
            <w:pPr>
              <w:pStyle w:val="TableText1"/>
              <w:cnfStyle w:val="000000000000" w:firstRow="0" w:lastRow="0" w:firstColumn="0" w:lastColumn="0" w:oddVBand="0" w:evenVBand="0" w:oddHBand="0" w:evenHBand="0" w:firstRowFirstColumn="0" w:firstRowLastColumn="0" w:lastRowFirstColumn="0" w:lastRowLastColumn="0"/>
            </w:pPr>
            <w:r>
              <w:t xml:space="preserve">Post-30 June 2026 </w:t>
            </w:r>
            <w:r w:rsidR="00E17797">
              <w:t>q</w:t>
            </w:r>
            <w:r w:rsidR="00F4721D">
              <w:t xml:space="preserve">ualifying </w:t>
            </w:r>
            <w:r w:rsidR="00E17797">
              <w:t>e</w:t>
            </w:r>
            <w:r w:rsidR="00F4721D">
              <w:t>arnings</w:t>
            </w:r>
            <w:r w:rsidR="0064100B">
              <w:t xml:space="preserve"> is required to be </w:t>
            </w:r>
            <w:r>
              <w:t>reported.</w:t>
            </w:r>
          </w:p>
        </w:tc>
      </w:tr>
      <w:tr w:rsidR="00262082" w:rsidRPr="007A702B" w14:paraId="7295CD06" w14:textId="77777777" w:rsidTr="006755B9">
        <w:trPr>
          <w:trHeight w:val="964"/>
        </w:trPr>
        <w:tc>
          <w:tcPr>
            <w:cnfStyle w:val="001000000000" w:firstRow="0" w:lastRow="0" w:firstColumn="1" w:lastColumn="0" w:oddVBand="0" w:evenVBand="0" w:oddHBand="0" w:evenHBand="0" w:firstRowFirstColumn="0" w:firstRowLastColumn="0" w:lastRowFirstColumn="0" w:lastRowLastColumn="0"/>
            <w:tcW w:w="0" w:type="dxa"/>
          </w:tcPr>
          <w:p w14:paraId="0C38CEDA" w14:textId="6B643807" w:rsidR="00262082" w:rsidRPr="00BC1204" w:rsidRDefault="00262082" w:rsidP="000E6760">
            <w:pPr>
              <w:pStyle w:val="TableText1"/>
            </w:pPr>
            <w:r w:rsidRPr="00BC1204">
              <w:t>Ordinary Time Earnings (OTE)</w:t>
            </w:r>
          </w:p>
        </w:tc>
        <w:tc>
          <w:tcPr>
            <w:tcW w:w="0" w:type="dxa"/>
          </w:tcPr>
          <w:p w14:paraId="00964B1B" w14:textId="62EFAA57" w:rsidR="00262082" w:rsidRDefault="00262082" w:rsidP="000E6760">
            <w:pPr>
              <w:pStyle w:val="TableText1"/>
              <w:cnfStyle w:val="000000000000" w:firstRow="0" w:lastRow="0" w:firstColumn="0" w:lastColumn="0" w:oddVBand="0" w:evenVBand="0" w:oddHBand="0" w:evenHBand="0" w:firstRowFirstColumn="0" w:firstRowLastColumn="0" w:lastRowFirstColumn="0" w:lastRowLastColumn="0"/>
            </w:pPr>
            <w:r>
              <w:t xml:space="preserve">OTE is a specific term defined in the Superannuation Guarantee (Administration) Act 1992 (SGAA). </w:t>
            </w:r>
            <w:r w:rsidR="0078512D">
              <w:t>Pre-</w:t>
            </w:r>
            <w:r w:rsidR="00B613C2">
              <w:t>1 July 2026</w:t>
            </w:r>
            <w:r w:rsidR="00336C22">
              <w:t>, it is used to calculate the individual SG amount, which</w:t>
            </w:r>
            <w:r w:rsidR="22BE56AD">
              <w:t xml:space="preserve"> reflects the minimum legislative amount which payers must contribut</w:t>
            </w:r>
            <w:r w:rsidR="0023783B">
              <w:t>e to avoid paying the SG charge</w:t>
            </w:r>
            <w:r w:rsidR="22BE56AD">
              <w:t>.</w:t>
            </w:r>
          </w:p>
          <w:p w14:paraId="16871A6B" w14:textId="422903FB" w:rsidR="00262082" w:rsidRDefault="00262082" w:rsidP="000E6760">
            <w:pPr>
              <w:pStyle w:val="TableText1"/>
              <w:cnfStyle w:val="000000000000" w:firstRow="0" w:lastRow="0" w:firstColumn="0" w:lastColumn="0" w:oddVBand="0" w:evenVBand="0" w:oddHBand="0" w:evenHBand="0" w:firstRowFirstColumn="0" w:firstRowLastColumn="0" w:lastRowFirstColumn="0" w:lastRowLastColumn="0"/>
            </w:pPr>
            <w:r>
              <w:t>A payer may have additional obligations to contribute super amounts on payments defined in industrial instruments (awards or agreements</w:t>
            </w:r>
            <w:proofErr w:type="gramStart"/>
            <w:r>
              <w:t>),</w:t>
            </w:r>
            <w:proofErr w:type="gramEnd"/>
            <w:r>
              <w:t xml:space="preserve"> </w:t>
            </w:r>
            <w:r w:rsidR="00D70F86">
              <w:t xml:space="preserve">however </w:t>
            </w:r>
            <w:r>
              <w:t>these industrial superannuation amounts are not OTE</w:t>
            </w:r>
            <w:r w:rsidR="00BB534D">
              <w:t xml:space="preserve"> as defined in the SGAA</w:t>
            </w:r>
            <w:r>
              <w:t xml:space="preserve">. </w:t>
            </w:r>
          </w:p>
          <w:p w14:paraId="7A643D6F" w14:textId="197CD4BC" w:rsidR="00262082" w:rsidRPr="007A702B" w:rsidRDefault="00262082" w:rsidP="000E6760">
            <w:pPr>
              <w:pStyle w:val="TableText1"/>
              <w:cnfStyle w:val="000000000000" w:firstRow="0" w:lastRow="0" w:firstColumn="0" w:lastColumn="0" w:oddVBand="0" w:evenVBand="0" w:oddHBand="0" w:evenHBand="0" w:firstRowFirstColumn="0" w:firstRowLastColumn="0" w:lastRowFirstColumn="0" w:lastRowLastColumn="0"/>
            </w:pPr>
          </w:p>
        </w:tc>
      </w:tr>
      <w:tr w:rsidR="00AB064F" w:rsidRPr="007A702B" w14:paraId="5B45FF88"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0B8C233E" w14:textId="3BAB8ADA" w:rsidR="00FC5621" w:rsidRPr="00BC1204" w:rsidRDefault="00FC5621" w:rsidP="000E6760">
            <w:pPr>
              <w:pStyle w:val="TableText1"/>
            </w:pPr>
            <w:r w:rsidRPr="00BC1204">
              <w:t>Super</w:t>
            </w:r>
            <w:r w:rsidR="00CA24DA" w:rsidRPr="00BC1204">
              <w:t>annuation</w:t>
            </w:r>
            <w:r w:rsidRPr="00BC1204">
              <w:t xml:space="preserve"> guarantee amount</w:t>
            </w:r>
          </w:p>
        </w:tc>
        <w:tc>
          <w:tcPr>
            <w:tcW w:w="7371" w:type="dxa"/>
          </w:tcPr>
          <w:p w14:paraId="0488EF3B" w14:textId="11C6413F" w:rsidR="00262082" w:rsidRDefault="00262082" w:rsidP="000E6760">
            <w:pPr>
              <w:pStyle w:val="TableText1"/>
              <w:cnfStyle w:val="000000000000" w:firstRow="0" w:lastRow="0" w:firstColumn="0" w:lastColumn="0" w:oddVBand="0" w:evenVBand="0" w:oddHBand="0" w:evenHBand="0" w:firstRowFirstColumn="0" w:firstRowLastColumn="0" w:lastRowFirstColumn="0" w:lastRowLastColumn="0"/>
            </w:pPr>
            <w:r>
              <w:t>Pre-1 July 2026 this</w:t>
            </w:r>
            <w:r w:rsidRPr="007A702B">
              <w:t xml:space="preserve"> YTD amount should reflect OTE </w:t>
            </w:r>
            <w:r>
              <w:t xml:space="preserve">for the purposes of </w:t>
            </w:r>
            <w:r w:rsidR="008904E8" w:rsidRPr="00BC1204">
              <w:rPr>
                <w:i/>
              </w:rPr>
              <w:t>Superannuation Guarantee (Administration) Act 1992</w:t>
            </w:r>
            <w:r w:rsidR="008904E8">
              <w:t xml:space="preserve"> (SGAA)</w:t>
            </w:r>
            <w:r w:rsidRPr="007A702B">
              <w:t xml:space="preserve"> multiplied by the current SG percentage </w:t>
            </w:r>
          </w:p>
          <w:p w14:paraId="1A30C017" w14:textId="013043B9" w:rsidR="00FC5621" w:rsidRPr="007A702B" w:rsidRDefault="00262082" w:rsidP="000E6760">
            <w:pPr>
              <w:pStyle w:val="TableText1"/>
              <w:cnfStyle w:val="000000000000" w:firstRow="0" w:lastRow="0" w:firstColumn="0" w:lastColumn="0" w:oddVBand="0" w:evenVBand="0" w:oddHBand="0" w:evenHBand="0" w:firstRowFirstColumn="0" w:firstRowLastColumn="0" w:lastRowFirstColumn="0" w:lastRowLastColumn="0"/>
            </w:pPr>
            <w:r>
              <w:t>Post-30 June 2026 this</w:t>
            </w:r>
            <w:r w:rsidRPr="007A702B">
              <w:t xml:space="preserve"> YTD amount should reflect </w:t>
            </w:r>
            <w:r w:rsidR="0078512D">
              <w:t xml:space="preserve">the individual SG amount for the employee, which is their </w:t>
            </w:r>
            <w:r w:rsidR="00101AB3">
              <w:t>q</w:t>
            </w:r>
            <w:r w:rsidR="007E03EC">
              <w:t xml:space="preserve">ualifying </w:t>
            </w:r>
            <w:r w:rsidR="0011636B">
              <w:t>e</w:t>
            </w:r>
            <w:r w:rsidR="007E03EC">
              <w:t>arnings</w:t>
            </w:r>
            <w:r w:rsidRPr="007A702B">
              <w:t xml:space="preserve"> </w:t>
            </w:r>
            <w:r w:rsidR="00827481">
              <w:t xml:space="preserve">as defined in the </w:t>
            </w:r>
            <w:r>
              <w:t>SGAA</w:t>
            </w:r>
            <w:r w:rsidRPr="007A702B">
              <w:t xml:space="preserve"> multiplied by the current SG percentage </w:t>
            </w:r>
          </w:p>
        </w:tc>
      </w:tr>
      <w:tr w:rsidR="00AB064F" w:rsidRPr="007A702B" w14:paraId="0FE79650"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2768E1B2" w14:textId="77777777" w:rsidR="00FC5621" w:rsidRPr="00BC1204" w:rsidRDefault="00FC5621" w:rsidP="000E6760">
            <w:pPr>
              <w:pStyle w:val="TableText1"/>
            </w:pPr>
            <w:r w:rsidRPr="00BC1204">
              <w:t xml:space="preserve">Superannuation </w:t>
            </w:r>
            <w:r w:rsidRPr="00BC1204">
              <w:lastRenderedPageBreak/>
              <w:t>liability payment</w:t>
            </w:r>
          </w:p>
        </w:tc>
        <w:tc>
          <w:tcPr>
            <w:tcW w:w="7371" w:type="dxa"/>
          </w:tcPr>
          <w:p w14:paraId="7DA7229B" w14:textId="7777777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lastRenderedPageBreak/>
              <w:t>The payer payment of the superannuation liability.</w:t>
            </w:r>
          </w:p>
        </w:tc>
      </w:tr>
      <w:tr w:rsidR="00AB064F" w:rsidRPr="007A702B" w14:paraId="53207258"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427E343C" w14:textId="77777777" w:rsidR="00FC5621" w:rsidRPr="00BC1204" w:rsidRDefault="00FC5621" w:rsidP="000E6760">
            <w:pPr>
              <w:pStyle w:val="TableText1"/>
            </w:pPr>
            <w:r w:rsidRPr="00BC1204">
              <w:t>Payment subject to withholding</w:t>
            </w:r>
          </w:p>
        </w:tc>
        <w:tc>
          <w:tcPr>
            <w:tcW w:w="7371" w:type="dxa"/>
          </w:tcPr>
          <w:p w14:paraId="7EA6ABF9" w14:textId="7777777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Withholding payments and amount withheld:</w:t>
            </w:r>
          </w:p>
          <w:p w14:paraId="5B2068EA" w14:textId="1F4930D6"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w:t>
            </w:r>
            <w:r w:rsidRPr="007A702B">
              <w:tab/>
            </w:r>
            <w:r w:rsidR="00B65B19">
              <w:t>P</w:t>
            </w:r>
            <w:r w:rsidRPr="007A702B">
              <w:t>ayments for work and services</w:t>
            </w:r>
          </w:p>
          <w:p w14:paraId="0565C3C9" w14:textId="55E34853"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w:t>
            </w:r>
            <w:r w:rsidRPr="007A702B">
              <w:tab/>
            </w:r>
            <w:r w:rsidR="00B65B19">
              <w:t>P</w:t>
            </w:r>
            <w:r w:rsidRPr="007A702B">
              <w:t>ayments for retirement or termination of employment</w:t>
            </w:r>
          </w:p>
          <w:p w14:paraId="2C14A347" w14:textId="0B5A760B"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w:t>
            </w:r>
            <w:r w:rsidRPr="007A702B">
              <w:tab/>
            </w:r>
            <w:r w:rsidR="00B65B19">
              <w:t>B</w:t>
            </w:r>
            <w:r w:rsidRPr="007A702B">
              <w:t>enefit and compensation payments.</w:t>
            </w:r>
          </w:p>
          <w:p w14:paraId="2EC8A98B" w14:textId="7777777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Reporting of nil amounts:</w:t>
            </w:r>
          </w:p>
          <w:p w14:paraId="631D0FA9" w14:textId="286F27F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w:t>
            </w:r>
            <w:r w:rsidRPr="007A702B">
              <w:tab/>
            </w:r>
            <w:r w:rsidR="00B65B19">
              <w:t>O</w:t>
            </w:r>
            <w:r w:rsidRPr="007A702B">
              <w:t>nly required to report if a payment is made</w:t>
            </w:r>
          </w:p>
          <w:p w14:paraId="6CEEC240" w14:textId="4B5CE966"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w:t>
            </w:r>
            <w:r w:rsidRPr="007A702B">
              <w:tab/>
            </w:r>
            <w:r w:rsidR="00B65B19">
              <w:t>I</w:t>
            </w:r>
            <w:r w:rsidRPr="007A702B">
              <w:t>f no payment is made, there is no reporting obligation</w:t>
            </w:r>
          </w:p>
          <w:p w14:paraId="1E9EF4C2" w14:textId="4672D083" w:rsidR="00FC5621" w:rsidRPr="007A702B" w:rsidRDefault="00B65B19" w:rsidP="000E6760">
            <w:pPr>
              <w:pStyle w:val="TableText1"/>
              <w:cnfStyle w:val="000000000000" w:firstRow="0" w:lastRow="0" w:firstColumn="0" w:lastColumn="0" w:oddVBand="0" w:evenVBand="0" w:oddHBand="0" w:evenHBand="0" w:firstRowFirstColumn="0" w:firstRowLastColumn="0" w:lastRowFirstColumn="0" w:lastRowLastColumn="0"/>
            </w:pPr>
            <w:r>
              <w:t>H</w:t>
            </w:r>
            <w:r w:rsidR="00FC5621" w:rsidRPr="007A702B">
              <w:t>owever, if a payment is made and the amount withheld is zero, then this must be reported.</w:t>
            </w:r>
          </w:p>
        </w:tc>
      </w:tr>
      <w:tr w:rsidR="00AB064F" w:rsidRPr="007A702B" w14:paraId="074A343B"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1ECF78D5" w14:textId="77777777" w:rsidR="00FC5621" w:rsidRPr="00BC1204" w:rsidRDefault="00FC5621" w:rsidP="000E6760">
            <w:pPr>
              <w:pStyle w:val="TableText1"/>
            </w:pPr>
            <w:r w:rsidRPr="00BC1204">
              <w:t>Pay Period</w:t>
            </w:r>
          </w:p>
        </w:tc>
        <w:tc>
          <w:tcPr>
            <w:tcW w:w="7371" w:type="dxa"/>
          </w:tcPr>
          <w:p w14:paraId="185B3535" w14:textId="7777777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For a pay event the start date and end date of the pay period is the </w:t>
            </w:r>
            <w:proofErr w:type="gramStart"/>
            <w:r w:rsidRPr="007A702B">
              <w:t>period of time</w:t>
            </w:r>
            <w:proofErr w:type="gramEnd"/>
            <w:r w:rsidRPr="007A702B">
              <w:t>, for which the payee is paid for that pay event.</w:t>
            </w:r>
          </w:p>
          <w:p w14:paraId="7E150412" w14:textId="7777777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For an update event the start date and end date of the pay period must be the same date as the pay/update date (which is the </w:t>
            </w:r>
            <w:r w:rsidRPr="004008B7">
              <w:rPr>
                <w:i/>
                <w:iCs/>
              </w:rPr>
              <w:t>as at</w:t>
            </w:r>
            <w:r w:rsidRPr="007A702B">
              <w:t xml:space="preserve"> date for the update event and can be any date within the financial year). If the update relates to a prior financial </w:t>
            </w:r>
            <w:proofErr w:type="gramStart"/>
            <w:r w:rsidRPr="007A702B">
              <w:t>year</w:t>
            </w:r>
            <w:proofErr w:type="gramEnd"/>
            <w:r w:rsidRPr="007A702B">
              <w:t xml:space="preserve"> then this date must be the last date of the relevant financial year.</w:t>
            </w:r>
          </w:p>
        </w:tc>
      </w:tr>
      <w:tr w:rsidR="00AB064F" w:rsidRPr="007A702B" w14:paraId="7F6D3BB2"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44C2817E" w14:textId="77777777" w:rsidR="00FC5621" w:rsidRPr="00BC1204" w:rsidRDefault="00FC5621" w:rsidP="000E6760">
            <w:pPr>
              <w:pStyle w:val="TableText1"/>
            </w:pPr>
            <w:r w:rsidRPr="00BC1204">
              <w:t>Pay/update date</w:t>
            </w:r>
          </w:p>
        </w:tc>
        <w:tc>
          <w:tcPr>
            <w:tcW w:w="7371" w:type="dxa"/>
          </w:tcPr>
          <w:p w14:paraId="74EE923E" w14:textId="0A933486"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rPr>
                <w:rStyle w:val="SmartLink"/>
              </w:rPr>
            </w:pPr>
            <w:r w:rsidRPr="007A702B">
              <w:t xml:space="preserve">This is the date </w:t>
            </w:r>
            <w:r w:rsidR="00C4279E">
              <w:t>that</w:t>
            </w:r>
            <w:r w:rsidRPr="007A702B">
              <w:t xml:space="preserve"> a payment has been made to a payee, it also determines the financial year of an STP report</w:t>
            </w:r>
            <w:r>
              <w:t xml:space="preserve">. </w:t>
            </w:r>
            <w:r w:rsidR="0043588B">
              <w:t>R</w:t>
            </w:r>
            <w:r>
              <w:t xml:space="preserve">efer to section </w:t>
            </w:r>
            <w:r w:rsidR="00EF0F73" w:rsidRPr="00EF0F73">
              <w:rPr>
                <w:rStyle w:val="SmartLink"/>
              </w:rPr>
              <w:fldChar w:fldCharType="begin"/>
            </w:r>
            <w:r w:rsidR="00EF0F73" w:rsidRPr="00EF0F73">
              <w:rPr>
                <w:rStyle w:val="SmartLink"/>
              </w:rPr>
              <w:instrText xml:space="preserve"> REF _Ref34568991 \r \h </w:instrText>
            </w:r>
            <w:r w:rsidR="00EF0F73">
              <w:rPr>
                <w:rStyle w:val="SmartLink"/>
              </w:rPr>
              <w:instrText xml:space="preserve"> \* MERGEFORMAT </w:instrText>
            </w:r>
            <w:r w:rsidR="00EF0F73" w:rsidRPr="00EF0F73">
              <w:rPr>
                <w:rStyle w:val="SmartLink"/>
              </w:rPr>
            </w:r>
            <w:r w:rsidR="00EF0F73" w:rsidRPr="00EF0F73">
              <w:rPr>
                <w:rStyle w:val="SmartLink"/>
              </w:rPr>
              <w:fldChar w:fldCharType="separate"/>
            </w:r>
            <w:r w:rsidR="00C14FEC">
              <w:rPr>
                <w:rStyle w:val="SmartLink"/>
              </w:rPr>
              <w:t>5.1.1</w:t>
            </w:r>
            <w:r w:rsidR="00EF0F73" w:rsidRPr="00EF0F73">
              <w:rPr>
                <w:rStyle w:val="SmartLink"/>
              </w:rPr>
              <w:fldChar w:fldCharType="end"/>
            </w:r>
          </w:p>
        </w:tc>
      </w:tr>
      <w:tr w:rsidR="00876687" w:rsidRPr="007A702B" w14:paraId="55639C54"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500759C1" w14:textId="1B39410C" w:rsidR="00876687" w:rsidRPr="00BC1204" w:rsidRDefault="00876687" w:rsidP="000E6760">
            <w:pPr>
              <w:pStyle w:val="TableText1"/>
            </w:pPr>
            <w:r w:rsidRPr="00BC1204">
              <w:t xml:space="preserve">Qualifying Earnings </w:t>
            </w:r>
            <w:r w:rsidR="00C022FC" w:rsidRPr="00BC1204">
              <w:t>day</w:t>
            </w:r>
          </w:p>
        </w:tc>
        <w:tc>
          <w:tcPr>
            <w:tcW w:w="7371" w:type="dxa"/>
          </w:tcPr>
          <w:p w14:paraId="13608131" w14:textId="646C4E18" w:rsidR="000600CD" w:rsidRDefault="000600CD" w:rsidP="000600CD">
            <w:pPr>
              <w:pStyle w:val="TableText1"/>
              <w:cnfStyle w:val="000000000000" w:firstRow="0" w:lastRow="0" w:firstColumn="0" w:lastColumn="0" w:oddVBand="0" w:evenVBand="0" w:oddHBand="0" w:evenHBand="0" w:firstRowFirstColumn="0" w:firstRowLastColumn="0" w:lastRowFirstColumn="0" w:lastRowLastColumn="0"/>
            </w:pPr>
            <w:r>
              <w:t xml:space="preserve">A </w:t>
            </w:r>
            <w:r w:rsidR="009A5243">
              <w:t>q</w:t>
            </w:r>
            <w:r w:rsidR="007E03EC">
              <w:t xml:space="preserve">ualifying </w:t>
            </w:r>
            <w:r w:rsidR="009A5243">
              <w:t>e</w:t>
            </w:r>
            <w:r w:rsidR="007E03EC">
              <w:t>arnings</w:t>
            </w:r>
            <w:r>
              <w:t xml:space="preserve"> day refers to the day an employer pays an employee their qualifying earnings, which are the earnings subject to </w:t>
            </w:r>
            <w:r w:rsidR="000A06C1">
              <w:t>s</w:t>
            </w:r>
            <w:r>
              <w:t xml:space="preserve">uperannuation </w:t>
            </w:r>
            <w:r w:rsidR="000A06C1">
              <w:t>g</w:t>
            </w:r>
            <w:r>
              <w:t>uarantee (SG) contributions under the Payday Super reforms.</w:t>
            </w:r>
          </w:p>
          <w:p w14:paraId="535BBF3D" w14:textId="64D02A2E" w:rsidR="00341CD4" w:rsidRDefault="000600CD" w:rsidP="000600CD">
            <w:pPr>
              <w:pStyle w:val="TableText1"/>
              <w:cnfStyle w:val="000000000000" w:firstRow="0" w:lastRow="0" w:firstColumn="0" w:lastColumn="0" w:oddVBand="0" w:evenVBand="0" w:oddHBand="0" w:evenHBand="0" w:firstRowFirstColumn="0" w:firstRowLastColumn="0" w:lastRowFirstColumn="0" w:lastRowLastColumn="0"/>
            </w:pPr>
            <w:r>
              <w:t xml:space="preserve">Starting 1 July 2026, employers must ensure that SG contributions are received by the employee’s super fund within 7 business days of the </w:t>
            </w:r>
            <w:r w:rsidR="009A5243">
              <w:t>q</w:t>
            </w:r>
            <w:r w:rsidR="007E03EC">
              <w:t xml:space="preserve">ualifying </w:t>
            </w:r>
            <w:r w:rsidR="009A5243">
              <w:t>e</w:t>
            </w:r>
            <w:r w:rsidR="007E03EC">
              <w:t>arnings</w:t>
            </w:r>
            <w:r>
              <w:t xml:space="preserve"> day</w:t>
            </w:r>
            <w:r w:rsidR="006073FA">
              <w:t xml:space="preserve"> unless an extended timeframe applies.</w:t>
            </w:r>
          </w:p>
          <w:p w14:paraId="450B164F" w14:textId="27C889D0" w:rsidR="00876687" w:rsidRPr="007A702B" w:rsidRDefault="000600CD" w:rsidP="000600CD">
            <w:pPr>
              <w:pStyle w:val="TableText1"/>
              <w:cnfStyle w:val="000000000000" w:firstRow="0" w:lastRow="0" w:firstColumn="0" w:lastColumn="0" w:oddVBand="0" w:evenVBand="0" w:oddHBand="0" w:evenHBand="0" w:firstRowFirstColumn="0" w:firstRowLastColumn="0" w:lastRowFirstColumn="0" w:lastRowLastColumn="0"/>
            </w:pPr>
            <w:r>
              <w:t xml:space="preserve"> A weekend and public holidays that apply to the whole of a State or Territory are not considered business days</w:t>
            </w:r>
          </w:p>
        </w:tc>
      </w:tr>
      <w:tr w:rsidR="00AB064F" w:rsidRPr="007A702B" w14:paraId="6B87D945"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1C982084" w14:textId="77777777" w:rsidR="00FC5621" w:rsidRPr="00BC1204" w:rsidRDefault="00FC5621" w:rsidP="000E6760">
            <w:pPr>
              <w:pStyle w:val="TableText1"/>
            </w:pPr>
            <w:r w:rsidRPr="00BC1204">
              <w:t>Payment</w:t>
            </w:r>
          </w:p>
        </w:tc>
        <w:tc>
          <w:tcPr>
            <w:tcW w:w="7371" w:type="dxa"/>
          </w:tcPr>
          <w:p w14:paraId="13241D61" w14:textId="11765785"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All references to payment in this document refer to the reportable gross payment of monies detailed in Section </w:t>
            </w:r>
            <w:r w:rsidR="00EF0F73" w:rsidRPr="00EF0F73">
              <w:rPr>
                <w:rStyle w:val="SmartLink"/>
              </w:rPr>
              <w:fldChar w:fldCharType="begin"/>
            </w:r>
            <w:r w:rsidR="00EF0F73" w:rsidRPr="00EF0F73">
              <w:rPr>
                <w:rStyle w:val="SmartLink"/>
              </w:rPr>
              <w:instrText xml:space="preserve"> REF _Ref33896565 \r \h </w:instrText>
            </w:r>
            <w:r w:rsidR="00EF0F73">
              <w:rPr>
                <w:rStyle w:val="SmartLink"/>
              </w:rPr>
              <w:instrText xml:space="preserve"> \* MERGEFORMAT </w:instrText>
            </w:r>
            <w:r w:rsidR="00EF0F73" w:rsidRPr="00EF0F73">
              <w:rPr>
                <w:rStyle w:val="SmartLink"/>
              </w:rPr>
            </w:r>
            <w:r w:rsidR="00EF0F73" w:rsidRPr="00EF0F73">
              <w:rPr>
                <w:rStyle w:val="SmartLink"/>
              </w:rPr>
              <w:fldChar w:fldCharType="separate"/>
            </w:r>
            <w:r w:rsidR="00C14FEC">
              <w:rPr>
                <w:rStyle w:val="SmartLink"/>
              </w:rPr>
              <w:t>2.3</w:t>
            </w:r>
            <w:r w:rsidR="00EF0F73" w:rsidRPr="00EF0F73">
              <w:rPr>
                <w:rStyle w:val="SmartLink"/>
              </w:rPr>
              <w:fldChar w:fldCharType="end"/>
            </w:r>
            <w:r w:rsidR="00EF0F73" w:rsidRPr="00EF0F73">
              <w:rPr>
                <w:rStyle w:val="SmartLink"/>
              </w:rPr>
              <w:t xml:space="preserve"> </w:t>
            </w:r>
            <w:r w:rsidR="00EF0F73" w:rsidRPr="00EF0F73">
              <w:rPr>
                <w:rStyle w:val="SmartLink"/>
              </w:rPr>
              <w:fldChar w:fldCharType="begin"/>
            </w:r>
            <w:r w:rsidR="00EF0F73" w:rsidRPr="00EF0F73">
              <w:rPr>
                <w:rStyle w:val="SmartLink"/>
              </w:rPr>
              <w:instrText xml:space="preserve"> REF _Ref33896565 \h </w:instrText>
            </w:r>
            <w:r w:rsidR="00EF0F73">
              <w:rPr>
                <w:rStyle w:val="SmartLink"/>
              </w:rPr>
              <w:instrText xml:space="preserve"> \* MERGEFORMAT </w:instrText>
            </w:r>
            <w:r w:rsidR="00EF0F73" w:rsidRPr="00EF0F73">
              <w:rPr>
                <w:rStyle w:val="SmartLink"/>
              </w:rPr>
            </w:r>
            <w:r w:rsidR="00EF0F73" w:rsidRPr="00EF0F73">
              <w:rPr>
                <w:rStyle w:val="SmartLink"/>
              </w:rPr>
              <w:fldChar w:fldCharType="separate"/>
            </w:r>
            <w:r w:rsidR="00C14FEC" w:rsidRPr="00C14FEC">
              <w:rPr>
                <w:rStyle w:val="SmartLink"/>
              </w:rPr>
              <w:t>Scope</w:t>
            </w:r>
            <w:r w:rsidR="00EF0F73" w:rsidRPr="00EF0F73">
              <w:rPr>
                <w:rStyle w:val="SmartLink"/>
              </w:rPr>
              <w:fldChar w:fldCharType="end"/>
            </w:r>
            <w:r w:rsidRPr="007A702B">
              <w:t>. There are circumstances where the payment may not result in an actual net payment to the payee or to pay as you go withholding amounts. Reportable in this context refers to reportable on the payment summary, payment summary annual report or in single touch payroll.</w:t>
            </w:r>
          </w:p>
        </w:tc>
      </w:tr>
      <w:tr w:rsidR="00AB064F" w:rsidRPr="007A702B" w14:paraId="68F0B4F7"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55A70D66" w14:textId="77777777" w:rsidR="00FC5621" w:rsidRPr="00BC1204" w:rsidRDefault="00FC5621" w:rsidP="000E6760">
            <w:pPr>
              <w:pStyle w:val="TableText1"/>
            </w:pPr>
            <w:r w:rsidRPr="00BC1204">
              <w:t>Income Statement</w:t>
            </w:r>
          </w:p>
        </w:tc>
        <w:tc>
          <w:tcPr>
            <w:tcW w:w="7371" w:type="dxa"/>
          </w:tcPr>
          <w:p w14:paraId="04B9DA19" w14:textId="7777777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The annual STP reported data, published by the ATO on </w:t>
            </w:r>
            <w:proofErr w:type="spellStart"/>
            <w:r w:rsidRPr="007A702B">
              <w:t>myGov</w:t>
            </w:r>
            <w:proofErr w:type="spellEnd"/>
            <w:r w:rsidRPr="007A702B">
              <w:t xml:space="preserve">. Also available in hardcopy from the ATO upon request, if payees do not have a </w:t>
            </w:r>
            <w:proofErr w:type="spellStart"/>
            <w:r w:rsidRPr="007A702B">
              <w:t>myGov</w:t>
            </w:r>
            <w:proofErr w:type="spellEnd"/>
            <w:r w:rsidRPr="007A702B">
              <w:t xml:space="preserve"> account or access to the published data. This is the ATO equivalent of the payer-issued payment summary.</w:t>
            </w:r>
          </w:p>
        </w:tc>
      </w:tr>
      <w:tr w:rsidR="00AB064F" w:rsidRPr="007A702B" w14:paraId="0B95C6CD"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755B574C" w14:textId="77777777" w:rsidR="00FC5621" w:rsidRPr="00BC1204" w:rsidRDefault="00FC5621" w:rsidP="000E6760">
            <w:pPr>
              <w:pStyle w:val="TableText1"/>
            </w:pPr>
            <w:r w:rsidRPr="00BC1204">
              <w:t>GUID</w:t>
            </w:r>
          </w:p>
        </w:tc>
        <w:tc>
          <w:tcPr>
            <w:tcW w:w="7371" w:type="dxa"/>
          </w:tcPr>
          <w:p w14:paraId="4C30EA35" w14:textId="7777777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Globally Unique Identifier is a 128-bit integer number used to identify resources. For STP, the GUID is used to identify each business management system per </w:t>
            </w:r>
            <w:proofErr w:type="spellStart"/>
            <w:r w:rsidRPr="007A702B">
              <w:t>payer</w:t>
            </w:r>
            <w:proofErr w:type="spellEnd"/>
            <w:r w:rsidRPr="007A702B">
              <w:t>.</w:t>
            </w:r>
          </w:p>
        </w:tc>
      </w:tr>
      <w:tr w:rsidR="00AB064F" w:rsidRPr="007A702B" w14:paraId="2E12AC0A"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0BF86E42" w14:textId="77777777" w:rsidR="00FC5621" w:rsidRPr="00BC1204" w:rsidRDefault="00FC5621" w:rsidP="000E6760">
            <w:pPr>
              <w:pStyle w:val="TableText1"/>
            </w:pPr>
            <w:r w:rsidRPr="00BC1204">
              <w:t>Pay event</w:t>
            </w:r>
          </w:p>
        </w:tc>
        <w:tc>
          <w:tcPr>
            <w:tcW w:w="7371" w:type="dxa"/>
          </w:tcPr>
          <w:p w14:paraId="54AA8DE7" w14:textId="322A993D"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This is the business term used in the document to refer to the mechanism to allow a payer to report payments subject to withholding via STP. The technical service is called </w:t>
            </w:r>
            <w:proofErr w:type="spellStart"/>
            <w:proofErr w:type="gramStart"/>
            <w:r w:rsidRPr="007A702B">
              <w:t>payevent.collaboration.ccy.submit</w:t>
            </w:r>
            <w:proofErr w:type="spellEnd"/>
            <w:proofErr w:type="gramEnd"/>
            <w:r w:rsidRPr="007A702B">
              <w:t xml:space="preserve">, (collaboration refers to the version of the service and </w:t>
            </w:r>
            <w:proofErr w:type="spellStart"/>
            <w:r w:rsidRPr="007A702B">
              <w:t>ccyy</w:t>
            </w:r>
            <w:proofErr w:type="spellEnd"/>
            <w:r w:rsidRPr="007A702B">
              <w:t xml:space="preserve"> the relevant year)</w:t>
            </w:r>
            <w:r w:rsidR="0075060B">
              <w:t>.</w:t>
            </w:r>
          </w:p>
        </w:tc>
      </w:tr>
      <w:tr w:rsidR="00AB064F" w:rsidRPr="007A702B" w14:paraId="4EC0829D"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1D5EBC4C" w14:textId="77777777" w:rsidR="00FC5621" w:rsidRPr="00BC1204" w:rsidRDefault="00FC5621" w:rsidP="000E6760">
            <w:pPr>
              <w:pStyle w:val="TableText1"/>
            </w:pPr>
            <w:r w:rsidRPr="00BC1204">
              <w:t>Update event</w:t>
            </w:r>
          </w:p>
        </w:tc>
        <w:tc>
          <w:tcPr>
            <w:tcW w:w="7371" w:type="dxa"/>
          </w:tcPr>
          <w:p w14:paraId="566A8015" w14:textId="33D76317" w:rsidR="00FC5621" w:rsidRPr="007A702B" w:rsidRDefault="00FC5621"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This is the business term used in the document to refer to the mechanism that allows a payer to report changes to a </w:t>
            </w:r>
            <w:proofErr w:type="gramStart"/>
            <w:r w:rsidR="007F1E62">
              <w:t>payees</w:t>
            </w:r>
            <w:r w:rsidRPr="007A702B">
              <w:t xml:space="preserve"> YTD amounts</w:t>
            </w:r>
            <w:proofErr w:type="gramEnd"/>
            <w:r w:rsidRPr="007A702B">
              <w:t xml:space="preserve"> via STP. The technical service is called </w:t>
            </w:r>
            <w:proofErr w:type="spellStart"/>
            <w:proofErr w:type="gramStart"/>
            <w:r w:rsidRPr="007A702B">
              <w:t>payevent.collaboration.ccy.update</w:t>
            </w:r>
            <w:proofErr w:type="spellEnd"/>
            <w:proofErr w:type="gramEnd"/>
            <w:r w:rsidRPr="007A702B">
              <w:t xml:space="preserve">, (collaboration refers to the version of the service and </w:t>
            </w:r>
            <w:proofErr w:type="spellStart"/>
            <w:r w:rsidRPr="007A702B">
              <w:t>ccyy</w:t>
            </w:r>
            <w:proofErr w:type="spellEnd"/>
            <w:r w:rsidRPr="007A702B">
              <w:t xml:space="preserve"> the relevant year)</w:t>
            </w:r>
            <w:r w:rsidR="0075060B">
              <w:t>.</w:t>
            </w:r>
          </w:p>
        </w:tc>
      </w:tr>
      <w:tr w:rsidR="00650E98" w:rsidRPr="007A702B" w14:paraId="17703235"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541033FF" w14:textId="1D297030" w:rsidR="00650E98" w:rsidRPr="00BC1204" w:rsidRDefault="00650E98" w:rsidP="000E6760">
            <w:pPr>
              <w:pStyle w:val="TableText1"/>
            </w:pPr>
            <w:r w:rsidRPr="00BC1204">
              <w:t xml:space="preserve">Adjust </w:t>
            </w:r>
            <w:r w:rsidR="00C572F1" w:rsidRPr="00BC1204">
              <w:t>action</w:t>
            </w:r>
          </w:p>
        </w:tc>
        <w:tc>
          <w:tcPr>
            <w:tcW w:w="7371" w:type="dxa"/>
          </w:tcPr>
          <w:p w14:paraId="0CA7ABA3" w14:textId="6AA702EC" w:rsidR="00650E98" w:rsidRPr="007A702B" w:rsidRDefault="00650E98" w:rsidP="000E6760">
            <w:pPr>
              <w:pStyle w:val="TableText1"/>
              <w:cnfStyle w:val="000000000000" w:firstRow="0" w:lastRow="0" w:firstColumn="0" w:lastColumn="0" w:oddVBand="0" w:evenVBand="0" w:oddHBand="0" w:evenHBand="0" w:firstRowFirstColumn="0" w:firstRowLastColumn="0" w:lastRowFirstColumn="0" w:lastRowLastColumn="0"/>
            </w:pPr>
            <w:r w:rsidRPr="007A702B">
              <w:t xml:space="preserve">This is the business term used in the document to refer to the mechanism that allows a payer to report </w:t>
            </w:r>
            <w:r>
              <w:t>adjustments</w:t>
            </w:r>
            <w:r w:rsidR="00372060">
              <w:t xml:space="preserve"> amounts</w:t>
            </w:r>
            <w:r w:rsidRPr="007A702B">
              <w:t xml:space="preserve"> to a </w:t>
            </w:r>
            <w:r>
              <w:t>payers</w:t>
            </w:r>
            <w:r w:rsidRPr="007A702B">
              <w:t xml:space="preserve"> </w:t>
            </w:r>
            <w:r>
              <w:t xml:space="preserve">reported total Gross amount and total PAYGW amount for a prior submit </w:t>
            </w:r>
            <w:r w:rsidR="00317EC3">
              <w:t xml:space="preserve">action/pay </w:t>
            </w:r>
            <w:r>
              <w:t>event</w:t>
            </w:r>
            <w:r w:rsidRPr="007A702B">
              <w:t xml:space="preserve">. The </w:t>
            </w:r>
            <w:r w:rsidRPr="007A702B">
              <w:lastRenderedPageBreak/>
              <w:t xml:space="preserve">technical service is called </w:t>
            </w:r>
            <w:proofErr w:type="spellStart"/>
            <w:proofErr w:type="gramStart"/>
            <w:r w:rsidRPr="007A702B">
              <w:t>payevent.collaboration.ccy.</w:t>
            </w:r>
            <w:r>
              <w:t>adjust</w:t>
            </w:r>
            <w:proofErr w:type="spellEnd"/>
            <w:proofErr w:type="gramEnd"/>
            <w:r w:rsidRPr="007A702B">
              <w:t xml:space="preserve">, (collaboration refers to the version of the service and </w:t>
            </w:r>
            <w:proofErr w:type="spellStart"/>
            <w:r w:rsidRPr="007A702B">
              <w:t>ccyy</w:t>
            </w:r>
            <w:proofErr w:type="spellEnd"/>
            <w:r w:rsidRPr="007A702B">
              <w:t xml:space="preserve"> the relevant year)</w:t>
            </w:r>
            <w:r>
              <w:t>.</w:t>
            </w:r>
          </w:p>
        </w:tc>
      </w:tr>
      <w:tr w:rsidR="00650E98" w:rsidRPr="007A702B" w14:paraId="7DF2A175" w14:textId="77777777" w:rsidTr="006755B9">
        <w:tc>
          <w:tcPr>
            <w:cnfStyle w:val="001000000000" w:firstRow="0" w:lastRow="0" w:firstColumn="1" w:lastColumn="0" w:oddVBand="0" w:evenVBand="0" w:oddHBand="0" w:evenHBand="0" w:firstRowFirstColumn="0" w:firstRowLastColumn="0" w:lastRowFirstColumn="0" w:lastRowLastColumn="0"/>
            <w:tcW w:w="2235" w:type="dxa"/>
          </w:tcPr>
          <w:p w14:paraId="4A5FAAD5" w14:textId="6B713499" w:rsidR="00650E98" w:rsidRPr="00BC1204" w:rsidRDefault="00650E98" w:rsidP="000E6760">
            <w:pPr>
              <w:pStyle w:val="TableText1"/>
            </w:pPr>
            <w:r w:rsidRPr="00BC1204">
              <w:lastRenderedPageBreak/>
              <w:t>STP Reporting</w:t>
            </w:r>
          </w:p>
        </w:tc>
        <w:tc>
          <w:tcPr>
            <w:tcW w:w="7371" w:type="dxa"/>
          </w:tcPr>
          <w:p w14:paraId="53299980" w14:textId="14B786E3" w:rsidR="00650E98" w:rsidRPr="007A702B" w:rsidRDefault="00650E98" w:rsidP="000E6760">
            <w:pPr>
              <w:pStyle w:val="TableText1"/>
              <w:cnfStyle w:val="000000000000" w:firstRow="0" w:lastRow="0" w:firstColumn="0" w:lastColumn="0" w:oddVBand="0" w:evenVBand="0" w:oddHBand="0" w:evenHBand="0" w:firstRowFirstColumn="0" w:firstRowLastColumn="0" w:lastRowFirstColumn="0" w:lastRowLastColumn="0"/>
            </w:pPr>
            <w:r w:rsidRPr="00F572A6">
              <w:t xml:space="preserve">This is the generic name for reporting the </w:t>
            </w:r>
            <w:r w:rsidR="00FD45C4" w:rsidRPr="00F572A6">
              <w:t xml:space="preserve">transmission </w:t>
            </w:r>
            <w:r w:rsidRPr="00F572A6">
              <w:t>of a pay event, update event or adjust event in the approved form to the Commissioner.</w:t>
            </w:r>
          </w:p>
        </w:tc>
      </w:tr>
    </w:tbl>
    <w:p w14:paraId="09F3B31B" w14:textId="127B3964" w:rsidR="00714877" w:rsidRPr="00D56FE3" w:rsidRDefault="00714877" w:rsidP="006755B9">
      <w:pPr>
        <w:pStyle w:val="Heading2"/>
        <w:pageBreakBefore/>
      </w:pPr>
      <w:bookmarkStart w:id="1608" w:name="_Toc55341902"/>
      <w:bookmarkStart w:id="1609" w:name="_Toc55342327"/>
      <w:bookmarkStart w:id="1610" w:name="_Toc55342752"/>
      <w:bookmarkStart w:id="1611" w:name="_Toc55343177"/>
      <w:bookmarkStart w:id="1612" w:name="_Ref34846469"/>
      <w:bookmarkStart w:id="1613" w:name="_Toc54861843"/>
      <w:bookmarkStart w:id="1614" w:name="_Toc238031996"/>
      <w:bookmarkStart w:id="1615" w:name="_Ref33896272"/>
      <w:bookmarkStart w:id="1616" w:name="_Ref33896273"/>
      <w:bookmarkEnd w:id="1608"/>
      <w:bookmarkEnd w:id="1609"/>
      <w:bookmarkEnd w:id="1610"/>
      <w:bookmarkEnd w:id="1611"/>
      <w:r w:rsidRPr="00D56FE3">
        <w:lastRenderedPageBreak/>
        <w:t>Message Structure Table diagram</w:t>
      </w:r>
      <w:bookmarkEnd w:id="1612"/>
      <w:bookmarkEnd w:id="1613"/>
      <w:bookmarkEnd w:id="1614"/>
    </w:p>
    <w:p w14:paraId="652ABEA4" w14:textId="77777777" w:rsidR="00714877" w:rsidRPr="00890B9D" w:rsidRDefault="00714877" w:rsidP="00BC1204">
      <w:pPr>
        <w:pStyle w:val="BodyText"/>
      </w:pPr>
      <w:r w:rsidRPr="00890B9D">
        <w:t>The diagram below graphically illustrates the new MST structure:</w:t>
      </w:r>
    </w:p>
    <w:p w14:paraId="33E07D62" w14:textId="1C01CD52" w:rsidR="00E352A2" w:rsidRPr="00890B9D" w:rsidRDefault="00E352A2" w:rsidP="00EF0F73">
      <w:pPr>
        <w:pStyle w:val="FigureCaption"/>
        <w:keepLines/>
      </w:pPr>
      <w:bookmarkStart w:id="1617" w:name="_Toc57733225"/>
      <w:bookmarkStart w:id="1618" w:name="_Toc144116904"/>
      <w:bookmarkStart w:id="1619" w:name="_Toc238031892"/>
      <w:r w:rsidRPr="00890B9D">
        <w:t xml:space="preserve">Figure </w:t>
      </w:r>
      <w:r w:rsidR="0042409F">
        <w:fldChar w:fldCharType="begin"/>
      </w:r>
      <w:r w:rsidR="0042409F" w:rsidDel="008A2EA7">
        <w:instrText xml:space="preserve"> SEQ Figure \* ARABIC </w:instrText>
      </w:r>
      <w:r w:rsidR="0042409F">
        <w:fldChar w:fldCharType="separate"/>
      </w:r>
      <w:r w:rsidR="00C14FEC">
        <w:rPr>
          <w:noProof/>
        </w:rPr>
        <w:t>18</w:t>
      </w:r>
      <w:r w:rsidR="0042409F">
        <w:fldChar w:fldCharType="end"/>
      </w:r>
      <w:r w:rsidRPr="00890B9D">
        <w:t>: MST Page 1 of 2</w:t>
      </w:r>
      <w:bookmarkEnd w:id="1617"/>
      <w:bookmarkEnd w:id="1618"/>
      <w:bookmarkEnd w:id="1619"/>
    </w:p>
    <w:p w14:paraId="4636F058" w14:textId="3875933C" w:rsidR="00714877" w:rsidRPr="00890B9D" w:rsidRDefault="002311BD" w:rsidP="00BC1204">
      <w:pPr>
        <w:pStyle w:val="BodyText"/>
      </w:pPr>
      <w:r w:rsidRPr="006C3D7E">
        <w:rPr>
          <w:noProof/>
        </w:rPr>
        <w:drawing>
          <wp:inline distT="0" distB="0" distL="0" distR="0" wp14:anchorId="7C4B37B8" wp14:editId="230B0D8D">
            <wp:extent cx="6019800" cy="7737475"/>
            <wp:effectExtent l="0" t="0" r="0"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7">
                      <a:extLst>
                        <a:ext uri="{28A0092B-C50C-407E-A947-70E740481C1C}">
                          <a14:useLocalDpi xmlns:a14="http://schemas.microsoft.com/office/drawing/2010/main" val="0"/>
                        </a:ext>
                      </a:extLst>
                    </a:blip>
                    <a:srcRect/>
                    <a:stretch>
                      <a:fillRect/>
                    </a:stretch>
                  </pic:blipFill>
                  <pic:spPr bwMode="auto">
                    <a:xfrm>
                      <a:off x="0" y="0"/>
                      <a:ext cx="6019800" cy="7737475"/>
                    </a:xfrm>
                    <a:prstGeom prst="rect">
                      <a:avLst/>
                    </a:prstGeom>
                    <a:noFill/>
                    <a:ln>
                      <a:noFill/>
                    </a:ln>
                  </pic:spPr>
                </pic:pic>
              </a:graphicData>
            </a:graphic>
          </wp:inline>
        </w:drawing>
      </w:r>
    </w:p>
    <w:p w14:paraId="6976A1F6" w14:textId="77777777" w:rsidR="00C86997" w:rsidRDefault="00C86997" w:rsidP="00EF0F73">
      <w:pPr>
        <w:pStyle w:val="FigureCaption"/>
        <w:keepLines/>
        <w:sectPr w:rsidR="00C86997" w:rsidSect="004E469E">
          <w:headerReference w:type="even" r:id="rId168"/>
          <w:headerReference w:type="default" r:id="rId169"/>
          <w:footerReference w:type="default" r:id="rId170"/>
          <w:headerReference w:type="first" r:id="rId171"/>
          <w:pgSz w:w="11906" w:h="16838" w:code="9"/>
          <w:pgMar w:top="1134" w:right="1274" w:bottom="1135" w:left="1152" w:header="227" w:footer="227" w:gutter="0"/>
          <w:cols w:space="708"/>
          <w:docGrid w:linePitch="360"/>
        </w:sectPr>
      </w:pPr>
    </w:p>
    <w:p w14:paraId="44AF2E58" w14:textId="5EA6984A" w:rsidR="00E352A2" w:rsidRPr="00890B9D" w:rsidRDefault="00E352A2" w:rsidP="004D06A2">
      <w:pPr>
        <w:pStyle w:val="FigureCaption"/>
      </w:pPr>
      <w:bookmarkStart w:id="1620" w:name="_Toc57733226"/>
      <w:bookmarkStart w:id="1621" w:name="_Toc144116905"/>
      <w:bookmarkStart w:id="1622" w:name="_Toc238031893"/>
      <w:r w:rsidRPr="00890B9D">
        <w:lastRenderedPageBreak/>
        <w:t xml:space="preserve">Figure </w:t>
      </w:r>
      <w:r w:rsidR="0042409F">
        <w:fldChar w:fldCharType="begin"/>
      </w:r>
      <w:r w:rsidR="0042409F" w:rsidDel="008A2EA7">
        <w:instrText xml:space="preserve"> SEQ Figure \* ARABIC </w:instrText>
      </w:r>
      <w:r w:rsidR="0042409F">
        <w:fldChar w:fldCharType="separate"/>
      </w:r>
      <w:r w:rsidR="00C14FEC">
        <w:rPr>
          <w:noProof/>
        </w:rPr>
        <w:t>19</w:t>
      </w:r>
      <w:r w:rsidR="0042409F">
        <w:fldChar w:fldCharType="end"/>
      </w:r>
      <w:r w:rsidRPr="00890B9D">
        <w:t>: MST Page 2 of 2</w:t>
      </w:r>
      <w:bookmarkEnd w:id="1620"/>
      <w:bookmarkEnd w:id="1621"/>
      <w:bookmarkEnd w:id="1622"/>
    </w:p>
    <w:p w14:paraId="0F91BFA9" w14:textId="669DBE27" w:rsidR="00641AEF" w:rsidRPr="00890B9D" w:rsidRDefault="00EF31EE" w:rsidP="000E6760">
      <w:pPr>
        <w:pStyle w:val="BodyText"/>
      </w:pPr>
      <w:r w:rsidRPr="00EF31EE">
        <w:rPr>
          <w:noProof/>
        </w:rPr>
        <w:drawing>
          <wp:inline distT="0" distB="0" distL="0" distR="0" wp14:anchorId="1D0005B8" wp14:editId="6EB3F3F7">
            <wp:extent cx="9251315" cy="5641340"/>
            <wp:effectExtent l="0" t="0" r="6985" b="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72">
                      <a:extLst>
                        <a:ext uri="{28A0092B-C50C-407E-A947-70E740481C1C}">
                          <a14:useLocalDpi xmlns:a14="http://schemas.microsoft.com/office/drawing/2010/main" val="0"/>
                        </a:ext>
                      </a:extLst>
                    </a:blip>
                    <a:srcRect/>
                    <a:stretch>
                      <a:fillRect/>
                    </a:stretch>
                  </pic:blipFill>
                  <pic:spPr bwMode="auto">
                    <a:xfrm>
                      <a:off x="0" y="0"/>
                      <a:ext cx="9251315" cy="5641340"/>
                    </a:xfrm>
                    <a:prstGeom prst="rect">
                      <a:avLst/>
                    </a:prstGeom>
                    <a:noFill/>
                    <a:ln>
                      <a:noFill/>
                    </a:ln>
                  </pic:spPr>
                </pic:pic>
              </a:graphicData>
            </a:graphic>
          </wp:inline>
        </w:drawing>
      </w:r>
    </w:p>
    <w:p w14:paraId="0930687C" w14:textId="77777777" w:rsidR="00CF4B8E" w:rsidRDefault="00CF4B8E" w:rsidP="007359C5">
      <w:pPr>
        <w:pStyle w:val="Heading2"/>
        <w:rPr>
          <w:highlight w:val="yellow"/>
        </w:rPr>
        <w:sectPr w:rsidR="00CF4B8E" w:rsidSect="004E469E">
          <w:headerReference w:type="default" r:id="rId173"/>
          <w:footerReference w:type="default" r:id="rId174"/>
          <w:pgSz w:w="16838" w:h="11906" w:orient="landscape" w:code="9"/>
          <w:pgMar w:top="1152" w:right="1134" w:bottom="1274" w:left="1135" w:header="227" w:footer="227" w:gutter="0"/>
          <w:cols w:space="708"/>
          <w:docGrid w:linePitch="360"/>
        </w:sectPr>
      </w:pPr>
      <w:bookmarkStart w:id="1623" w:name="_Ref34857066"/>
      <w:bookmarkStart w:id="1624" w:name="_Toc54861844"/>
      <w:bookmarkStart w:id="1625" w:name="_Ref34848819"/>
      <w:bookmarkStart w:id="1626" w:name="_Ref34848820"/>
    </w:p>
    <w:p w14:paraId="65727A21" w14:textId="63673385" w:rsidR="009A6DC8" w:rsidRPr="00C00F67" w:rsidRDefault="009A6DC8" w:rsidP="007359C5">
      <w:pPr>
        <w:pStyle w:val="Heading2"/>
      </w:pPr>
      <w:bookmarkStart w:id="1627" w:name="_Ref55343356"/>
      <w:bookmarkStart w:id="1628" w:name="_Toc238031997"/>
      <w:r w:rsidRPr="00C00F67">
        <w:lastRenderedPageBreak/>
        <w:t>Overview of Tax Table Permissions</w:t>
      </w:r>
      <w:bookmarkEnd w:id="1623"/>
      <w:bookmarkEnd w:id="1624"/>
      <w:bookmarkEnd w:id="1627"/>
      <w:bookmarkEnd w:id="1628"/>
    </w:p>
    <w:p w14:paraId="73C4259E" w14:textId="77777777" w:rsidR="009A6DC8" w:rsidRPr="00890B9D" w:rsidRDefault="009A6DC8" w:rsidP="000E6760">
      <w:pPr>
        <w:pStyle w:val="BodyText"/>
      </w:pPr>
      <w:r w:rsidRPr="00890B9D">
        <w:t xml:space="preserve">The table below summarises the </w:t>
      </w:r>
      <w:r w:rsidR="00DD4F1E" w:rsidRPr="00890B9D">
        <w:t xml:space="preserve">withholding options permissible </w:t>
      </w:r>
      <w:r w:rsidR="00AF38A2" w:rsidRPr="00890B9D">
        <w:t>for each tax category:</w:t>
      </w:r>
    </w:p>
    <w:p w14:paraId="46E4123D" w14:textId="667314FB" w:rsidR="0014657B" w:rsidRPr="00890B9D" w:rsidRDefault="0014657B" w:rsidP="00F572A6">
      <w:pPr>
        <w:pStyle w:val="TableCaption"/>
      </w:pPr>
      <w:bookmarkStart w:id="1629" w:name="_Toc55373434"/>
      <w:bookmarkStart w:id="1630" w:name="_Toc55380983"/>
      <w:bookmarkStart w:id="1631" w:name="_Toc57733161"/>
      <w:bookmarkStart w:id="1632" w:name="_Toc144116846"/>
      <w:bookmarkStart w:id="1633" w:name="_Toc144116872"/>
      <w:bookmarkStart w:id="1634" w:name="_Toc238031858"/>
      <w:r w:rsidRPr="00890B9D">
        <w:t xml:space="preserve">Table </w:t>
      </w:r>
      <w:r w:rsidRPr="00890B9D">
        <w:fldChar w:fldCharType="begin"/>
      </w:r>
      <w:r w:rsidRPr="00890B9D">
        <w:instrText xml:space="preserve"> SEQ Table \* ARABIC </w:instrText>
      </w:r>
      <w:r w:rsidRPr="00890B9D">
        <w:fldChar w:fldCharType="separate"/>
      </w:r>
      <w:r w:rsidR="00C14FEC">
        <w:rPr>
          <w:noProof/>
        </w:rPr>
        <w:t>10</w:t>
      </w:r>
      <w:r w:rsidRPr="00890B9D">
        <w:fldChar w:fldCharType="end"/>
      </w:r>
      <w:r w:rsidRPr="00890B9D">
        <w:t>: Tax Treatment Permissions</w:t>
      </w:r>
      <w:bookmarkEnd w:id="1629"/>
      <w:bookmarkEnd w:id="1630"/>
      <w:bookmarkEnd w:id="1631"/>
      <w:bookmarkEnd w:id="1632"/>
      <w:bookmarkEnd w:id="1633"/>
      <w:bookmarkEnd w:id="1634"/>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67"/>
        <w:gridCol w:w="2164"/>
        <w:gridCol w:w="1418"/>
        <w:gridCol w:w="1549"/>
        <w:gridCol w:w="1549"/>
        <w:gridCol w:w="1549"/>
      </w:tblGrid>
      <w:tr w:rsidR="00586D5B" w:rsidRPr="00890B9D" w14:paraId="1C27420A"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tcPr>
          <w:p w14:paraId="369C811B" w14:textId="77777777" w:rsidR="00AF38A2" w:rsidRPr="00430E5F" w:rsidRDefault="00AF38A2">
            <w:pPr>
              <w:pStyle w:val="Tableheading0"/>
              <w:rPr>
                <w:color w:val="auto"/>
              </w:rPr>
            </w:pPr>
            <w:r w:rsidRPr="00430E5F">
              <w:rPr>
                <w:color w:val="auto"/>
              </w:rPr>
              <w:t>Category</w:t>
            </w:r>
          </w:p>
        </w:tc>
        <w:tc>
          <w:tcPr>
            <w:tcW w:w="2164" w:type="dxa"/>
          </w:tcPr>
          <w:p w14:paraId="2D11C592" w14:textId="1C5572E5" w:rsidR="00AF38A2" w:rsidRPr="00890B9D" w:rsidRDefault="00AF38A2">
            <w:pPr>
              <w:pStyle w:val="Tableheading0"/>
              <w:cnfStyle w:val="100000000000" w:firstRow="1" w:lastRow="0" w:firstColumn="0" w:lastColumn="0" w:oddVBand="0" w:evenVBand="0" w:oddHBand="0" w:evenHBand="0" w:firstRowFirstColumn="0" w:firstRowLastColumn="0" w:lastRowFirstColumn="0" w:lastRowLastColumn="0"/>
              <w:rPr>
                <w:color w:val="auto"/>
              </w:rPr>
            </w:pPr>
            <w:r w:rsidRPr="00890B9D">
              <w:rPr>
                <w:color w:val="auto"/>
              </w:rPr>
              <w:t>Option</w:t>
            </w:r>
          </w:p>
        </w:tc>
        <w:tc>
          <w:tcPr>
            <w:tcW w:w="1418" w:type="dxa"/>
          </w:tcPr>
          <w:p w14:paraId="1DD546EF" w14:textId="77777777" w:rsidR="00AF38A2" w:rsidRPr="00890B9D" w:rsidRDefault="00AF38A2">
            <w:pPr>
              <w:pStyle w:val="Tableheading0"/>
              <w:cnfStyle w:val="100000000000" w:firstRow="1" w:lastRow="0" w:firstColumn="0" w:lastColumn="0" w:oddVBand="0" w:evenVBand="0" w:oddHBand="0" w:evenHBand="0" w:firstRowFirstColumn="0" w:firstRowLastColumn="0" w:lastRowFirstColumn="0" w:lastRowLastColumn="0"/>
              <w:rPr>
                <w:color w:val="auto"/>
              </w:rPr>
            </w:pPr>
            <w:r w:rsidRPr="00890B9D">
              <w:rPr>
                <w:color w:val="auto"/>
              </w:rPr>
              <w:t>STSL</w:t>
            </w:r>
          </w:p>
        </w:tc>
        <w:tc>
          <w:tcPr>
            <w:tcW w:w="1549" w:type="dxa"/>
          </w:tcPr>
          <w:p w14:paraId="1A0F10F3" w14:textId="77777777" w:rsidR="00AF38A2" w:rsidRPr="00890B9D" w:rsidRDefault="00AF38A2">
            <w:pPr>
              <w:pStyle w:val="Tableheading0"/>
              <w:cnfStyle w:val="100000000000" w:firstRow="1" w:lastRow="0" w:firstColumn="0" w:lastColumn="0" w:oddVBand="0" w:evenVBand="0" w:oddHBand="0" w:evenHBand="0" w:firstRowFirstColumn="0" w:firstRowLastColumn="0" w:lastRowFirstColumn="0" w:lastRowLastColumn="0"/>
              <w:rPr>
                <w:color w:val="auto"/>
              </w:rPr>
            </w:pPr>
            <w:r w:rsidRPr="00890B9D">
              <w:rPr>
                <w:color w:val="auto"/>
              </w:rPr>
              <w:t>ML Surcharge</w:t>
            </w:r>
          </w:p>
        </w:tc>
        <w:tc>
          <w:tcPr>
            <w:tcW w:w="1549" w:type="dxa"/>
          </w:tcPr>
          <w:p w14:paraId="4F09F0C0" w14:textId="77777777" w:rsidR="00AF38A2" w:rsidRPr="00890B9D" w:rsidRDefault="00AF38A2">
            <w:pPr>
              <w:pStyle w:val="Tableheading0"/>
              <w:cnfStyle w:val="100000000000" w:firstRow="1" w:lastRow="0" w:firstColumn="0" w:lastColumn="0" w:oddVBand="0" w:evenVBand="0" w:oddHBand="0" w:evenHBand="0" w:firstRowFirstColumn="0" w:firstRowLastColumn="0" w:lastRowFirstColumn="0" w:lastRowLastColumn="0"/>
              <w:rPr>
                <w:color w:val="auto"/>
              </w:rPr>
            </w:pPr>
            <w:r w:rsidRPr="00890B9D">
              <w:rPr>
                <w:color w:val="auto"/>
              </w:rPr>
              <w:t>ML Exemption</w:t>
            </w:r>
          </w:p>
        </w:tc>
        <w:tc>
          <w:tcPr>
            <w:tcW w:w="1549" w:type="dxa"/>
          </w:tcPr>
          <w:p w14:paraId="4B65D19D" w14:textId="77777777" w:rsidR="00AF38A2" w:rsidRPr="00890B9D" w:rsidRDefault="00AF38A2">
            <w:pPr>
              <w:pStyle w:val="Tableheading0"/>
              <w:cnfStyle w:val="100000000000" w:firstRow="1" w:lastRow="0" w:firstColumn="0" w:lastColumn="0" w:oddVBand="0" w:evenVBand="0" w:oddHBand="0" w:evenHBand="0" w:firstRowFirstColumn="0" w:firstRowLastColumn="0" w:lastRowFirstColumn="0" w:lastRowLastColumn="0"/>
              <w:rPr>
                <w:color w:val="auto"/>
              </w:rPr>
            </w:pPr>
            <w:r w:rsidRPr="00890B9D">
              <w:rPr>
                <w:color w:val="auto"/>
              </w:rPr>
              <w:t>ML Reduction</w:t>
            </w:r>
          </w:p>
        </w:tc>
      </w:tr>
      <w:tr w:rsidR="003C44DB" w:rsidRPr="00890B9D" w14:paraId="2A997136"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291D307B" w14:textId="77777777" w:rsidR="00AF38A2" w:rsidRPr="00BC1204" w:rsidRDefault="00AF38A2">
            <w:pPr>
              <w:pStyle w:val="Tabletext"/>
              <w:rPr>
                <w:b/>
                <w:sz w:val="16"/>
                <w:szCs w:val="16"/>
              </w:rPr>
            </w:pPr>
            <w:r w:rsidRPr="00BC1204">
              <w:rPr>
                <w:b/>
                <w:sz w:val="16"/>
                <w:szCs w:val="16"/>
              </w:rPr>
              <w:t>Regular</w:t>
            </w:r>
          </w:p>
        </w:tc>
        <w:tc>
          <w:tcPr>
            <w:tcW w:w="2164" w:type="dxa"/>
            <w:shd w:val="clear" w:color="auto" w:fill="auto"/>
          </w:tcPr>
          <w:p w14:paraId="5FD9B706"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Tax-Free Threshold</w:t>
            </w:r>
          </w:p>
          <w:p w14:paraId="3E4F40F0"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No Tax-Free Threshold</w:t>
            </w:r>
          </w:p>
          <w:p w14:paraId="017B1647"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Daily Casuals</w:t>
            </w:r>
          </w:p>
        </w:tc>
        <w:tc>
          <w:tcPr>
            <w:tcW w:w="1418" w:type="dxa"/>
            <w:shd w:val="clear" w:color="auto" w:fill="auto"/>
          </w:tcPr>
          <w:p w14:paraId="6A124229"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 xml:space="preserve">Permissible (not for Daily Casuals) </w:t>
            </w:r>
          </w:p>
        </w:tc>
        <w:tc>
          <w:tcPr>
            <w:tcW w:w="1549" w:type="dxa"/>
            <w:shd w:val="clear" w:color="auto" w:fill="auto"/>
          </w:tcPr>
          <w:p w14:paraId="59810AB7"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Permissible (not for Daily Casuals or No Tax-Free Threshold)</w:t>
            </w:r>
          </w:p>
        </w:tc>
        <w:tc>
          <w:tcPr>
            <w:tcW w:w="1549" w:type="dxa"/>
            <w:shd w:val="clear" w:color="auto" w:fill="auto"/>
          </w:tcPr>
          <w:p w14:paraId="46850265"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Permissible (not for Daily Casuals or No Tax-Free Threshold)</w:t>
            </w:r>
          </w:p>
        </w:tc>
        <w:tc>
          <w:tcPr>
            <w:tcW w:w="1549" w:type="dxa"/>
            <w:shd w:val="clear" w:color="auto" w:fill="auto"/>
          </w:tcPr>
          <w:p w14:paraId="77B9B674"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Permissible (not for Daily Casuals or No Tax-Free Threshold)</w:t>
            </w:r>
          </w:p>
        </w:tc>
      </w:tr>
      <w:tr w:rsidR="003C44DB" w:rsidRPr="00890B9D" w14:paraId="163D6A31"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5B98DBD7" w14:textId="77777777" w:rsidR="00AF38A2" w:rsidRPr="00BC1204" w:rsidRDefault="00AF38A2">
            <w:pPr>
              <w:pStyle w:val="Tabletext"/>
              <w:rPr>
                <w:b/>
                <w:sz w:val="16"/>
                <w:szCs w:val="16"/>
              </w:rPr>
            </w:pPr>
            <w:r w:rsidRPr="00BC1204">
              <w:rPr>
                <w:b/>
                <w:sz w:val="16"/>
                <w:szCs w:val="16"/>
              </w:rPr>
              <w:t>Actors</w:t>
            </w:r>
          </w:p>
        </w:tc>
        <w:tc>
          <w:tcPr>
            <w:tcW w:w="2164" w:type="dxa"/>
            <w:shd w:val="clear" w:color="auto" w:fill="auto"/>
          </w:tcPr>
          <w:p w14:paraId="12369BED"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Tax-Free Threshold</w:t>
            </w:r>
          </w:p>
          <w:p w14:paraId="54089E40"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No Tax-Free Threshold</w:t>
            </w:r>
          </w:p>
          <w:p w14:paraId="69ABDE34"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Daily Perf.</w:t>
            </w:r>
          </w:p>
          <w:p w14:paraId="017872BF"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Promotional Actors</w:t>
            </w:r>
          </w:p>
        </w:tc>
        <w:tc>
          <w:tcPr>
            <w:tcW w:w="1418" w:type="dxa"/>
            <w:shd w:val="clear" w:color="auto" w:fill="auto"/>
          </w:tcPr>
          <w:p w14:paraId="3BD92A50" w14:textId="25BF4BBB" w:rsidR="00AF38A2" w:rsidRPr="00890B9D" w:rsidRDefault="00E1321B">
            <w:pPr>
              <w:pStyle w:val="Tabletext"/>
              <w:cnfStyle w:val="100000000000" w:firstRow="1" w:lastRow="0" w:firstColumn="0" w:lastColumn="0" w:oddVBand="0" w:evenVBand="0" w:oddHBand="0" w:evenHBand="0" w:firstRowFirstColumn="0" w:firstRowLastColumn="0" w:lastRowFirstColumn="0" w:lastRowLastColumn="0"/>
              <w:rPr>
                <w:sz w:val="16"/>
                <w:szCs w:val="16"/>
              </w:rPr>
            </w:pPr>
            <w:r>
              <w:rPr>
                <w:sz w:val="16"/>
                <w:szCs w:val="16"/>
              </w:rPr>
              <w:br/>
              <w:t>Not Permitted</w:t>
            </w:r>
          </w:p>
        </w:tc>
        <w:tc>
          <w:tcPr>
            <w:tcW w:w="1549" w:type="dxa"/>
            <w:shd w:val="clear" w:color="auto" w:fill="auto"/>
          </w:tcPr>
          <w:p w14:paraId="31CFE13D" w14:textId="36C90BD1" w:rsidR="00AF38A2"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p>
          <w:p w14:paraId="15392108" w14:textId="39A3EA96" w:rsidR="00E1321B" w:rsidRPr="00890B9D" w:rsidRDefault="00E1321B">
            <w:pPr>
              <w:pStyle w:val="Tabletext"/>
              <w:cnfStyle w:val="100000000000" w:firstRow="1" w:lastRow="0" w:firstColumn="0" w:lastColumn="0" w:oddVBand="0" w:evenVBand="0" w:oddHBand="0" w:evenHBand="0" w:firstRowFirstColumn="0" w:firstRowLastColumn="0" w:lastRowFirstColumn="0" w:lastRowLastColumn="0"/>
              <w:rPr>
                <w:sz w:val="16"/>
                <w:szCs w:val="16"/>
              </w:rPr>
            </w:pPr>
            <w:r>
              <w:rPr>
                <w:sz w:val="16"/>
                <w:szCs w:val="16"/>
              </w:rPr>
              <w:t>Not Permitted</w:t>
            </w:r>
          </w:p>
        </w:tc>
        <w:tc>
          <w:tcPr>
            <w:tcW w:w="1549" w:type="dxa"/>
            <w:shd w:val="clear" w:color="auto" w:fill="auto"/>
          </w:tcPr>
          <w:p w14:paraId="493B8D82" w14:textId="59D72452" w:rsidR="00AF38A2"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p>
          <w:p w14:paraId="4BB4DB97" w14:textId="060A9F2F" w:rsidR="00E1321B" w:rsidRPr="00890B9D" w:rsidRDefault="00E1321B">
            <w:pPr>
              <w:pStyle w:val="Tabletext"/>
              <w:cnfStyle w:val="100000000000" w:firstRow="1" w:lastRow="0" w:firstColumn="0" w:lastColumn="0" w:oddVBand="0" w:evenVBand="0" w:oddHBand="0" w:evenHBand="0" w:firstRowFirstColumn="0" w:firstRowLastColumn="0" w:lastRowFirstColumn="0" w:lastRowLastColumn="0"/>
              <w:rPr>
                <w:sz w:val="16"/>
                <w:szCs w:val="16"/>
              </w:rPr>
            </w:pPr>
            <w:r>
              <w:rPr>
                <w:sz w:val="16"/>
                <w:szCs w:val="16"/>
              </w:rPr>
              <w:t>Not Permitted</w:t>
            </w:r>
          </w:p>
        </w:tc>
        <w:tc>
          <w:tcPr>
            <w:tcW w:w="1549" w:type="dxa"/>
            <w:shd w:val="clear" w:color="auto" w:fill="auto"/>
          </w:tcPr>
          <w:p w14:paraId="2974F860" w14:textId="6AEC422A" w:rsidR="00AF38A2"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p>
          <w:p w14:paraId="745905B8" w14:textId="2E8EAE5D" w:rsidR="00E1321B" w:rsidRPr="00890B9D" w:rsidRDefault="00E1321B">
            <w:pPr>
              <w:pStyle w:val="Tabletext"/>
              <w:cnfStyle w:val="100000000000" w:firstRow="1" w:lastRow="0" w:firstColumn="0" w:lastColumn="0" w:oddVBand="0" w:evenVBand="0" w:oddHBand="0" w:evenHBand="0" w:firstRowFirstColumn="0" w:firstRowLastColumn="0" w:lastRowFirstColumn="0" w:lastRowLastColumn="0"/>
              <w:rPr>
                <w:sz w:val="16"/>
                <w:szCs w:val="16"/>
              </w:rPr>
            </w:pPr>
            <w:r>
              <w:rPr>
                <w:sz w:val="16"/>
                <w:szCs w:val="16"/>
              </w:rPr>
              <w:t>Not Permitted</w:t>
            </w:r>
          </w:p>
        </w:tc>
      </w:tr>
      <w:tr w:rsidR="003C44DB" w:rsidRPr="00890B9D" w14:paraId="0C0E186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4D1FA780" w14:textId="77777777" w:rsidR="00AF38A2" w:rsidRPr="00BC1204" w:rsidRDefault="00AF38A2">
            <w:pPr>
              <w:pStyle w:val="Tabletext"/>
              <w:rPr>
                <w:b/>
                <w:sz w:val="16"/>
                <w:szCs w:val="16"/>
              </w:rPr>
            </w:pPr>
            <w:r w:rsidRPr="00BC1204">
              <w:rPr>
                <w:b/>
                <w:sz w:val="16"/>
                <w:szCs w:val="16"/>
              </w:rPr>
              <w:t>Horticulturists and Shearers</w:t>
            </w:r>
          </w:p>
        </w:tc>
        <w:tc>
          <w:tcPr>
            <w:tcW w:w="2164" w:type="dxa"/>
            <w:shd w:val="clear" w:color="auto" w:fill="auto"/>
          </w:tcPr>
          <w:p w14:paraId="5269C133"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Tax-Free Threshold</w:t>
            </w:r>
          </w:p>
          <w:p w14:paraId="3E25AA5A"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Foreign Resident</w:t>
            </w:r>
          </w:p>
        </w:tc>
        <w:tc>
          <w:tcPr>
            <w:tcW w:w="1418" w:type="dxa"/>
            <w:shd w:val="clear" w:color="auto" w:fill="auto"/>
          </w:tcPr>
          <w:p w14:paraId="46051CF4"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4D34A9D0"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78635CFC"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16F33A3E"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r>
      <w:tr w:rsidR="003C44DB" w:rsidRPr="00890B9D" w14:paraId="4AA599E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13CA9331" w14:textId="77777777" w:rsidR="00AF38A2" w:rsidRPr="00BC1204" w:rsidRDefault="00AF38A2">
            <w:pPr>
              <w:pStyle w:val="Tabletext"/>
              <w:rPr>
                <w:b/>
                <w:sz w:val="16"/>
                <w:szCs w:val="16"/>
              </w:rPr>
            </w:pPr>
            <w:r w:rsidRPr="00BC1204">
              <w:rPr>
                <w:b/>
                <w:sz w:val="16"/>
                <w:szCs w:val="16"/>
              </w:rPr>
              <w:t>Seniors and Pensioners</w:t>
            </w:r>
          </w:p>
        </w:tc>
        <w:tc>
          <w:tcPr>
            <w:tcW w:w="2164" w:type="dxa"/>
            <w:shd w:val="clear" w:color="auto" w:fill="auto"/>
          </w:tcPr>
          <w:p w14:paraId="5D7D70A0"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Single</w:t>
            </w:r>
          </w:p>
          <w:p w14:paraId="3056A250"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Member of a couple</w:t>
            </w:r>
          </w:p>
          <w:p w14:paraId="069D9807"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Illness separated</w:t>
            </w:r>
          </w:p>
        </w:tc>
        <w:tc>
          <w:tcPr>
            <w:tcW w:w="1418" w:type="dxa"/>
            <w:shd w:val="clear" w:color="auto" w:fill="auto"/>
          </w:tcPr>
          <w:p w14:paraId="66DE0A86"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Permissible</w:t>
            </w:r>
          </w:p>
        </w:tc>
        <w:tc>
          <w:tcPr>
            <w:tcW w:w="1549" w:type="dxa"/>
            <w:shd w:val="clear" w:color="auto" w:fill="auto"/>
          </w:tcPr>
          <w:p w14:paraId="6F46A98B"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Permissible</w:t>
            </w:r>
          </w:p>
        </w:tc>
        <w:tc>
          <w:tcPr>
            <w:tcW w:w="1549" w:type="dxa"/>
            <w:shd w:val="clear" w:color="auto" w:fill="auto"/>
          </w:tcPr>
          <w:p w14:paraId="04E324CC"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Permissible</w:t>
            </w:r>
          </w:p>
        </w:tc>
        <w:tc>
          <w:tcPr>
            <w:tcW w:w="1549" w:type="dxa"/>
            <w:shd w:val="clear" w:color="auto" w:fill="auto"/>
          </w:tcPr>
          <w:p w14:paraId="19075DC9"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Permissible (no spouse option for Singles)</w:t>
            </w:r>
          </w:p>
        </w:tc>
      </w:tr>
      <w:tr w:rsidR="003C44DB" w:rsidRPr="00890B9D" w14:paraId="125B68C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4E0ECB86" w14:textId="77777777" w:rsidR="00AF38A2" w:rsidRPr="00BC1204" w:rsidRDefault="00AF38A2">
            <w:pPr>
              <w:pStyle w:val="Tabletext"/>
              <w:rPr>
                <w:b/>
                <w:sz w:val="16"/>
                <w:szCs w:val="16"/>
              </w:rPr>
            </w:pPr>
            <w:r w:rsidRPr="00BC1204">
              <w:rPr>
                <w:b/>
                <w:sz w:val="16"/>
                <w:szCs w:val="16"/>
              </w:rPr>
              <w:t>Working Holiday Makers</w:t>
            </w:r>
          </w:p>
        </w:tc>
        <w:tc>
          <w:tcPr>
            <w:tcW w:w="2164" w:type="dxa"/>
            <w:shd w:val="clear" w:color="auto" w:fill="auto"/>
          </w:tcPr>
          <w:p w14:paraId="28A2B6E3"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Registered payer</w:t>
            </w:r>
          </w:p>
          <w:p w14:paraId="054EE8D4"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Unregistered payer</w:t>
            </w:r>
          </w:p>
          <w:p w14:paraId="15CCB08C" w14:textId="4A3DB31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No TFN – foreign res.</w:t>
            </w:r>
          </w:p>
        </w:tc>
        <w:tc>
          <w:tcPr>
            <w:tcW w:w="1418" w:type="dxa"/>
            <w:shd w:val="clear" w:color="auto" w:fill="auto"/>
          </w:tcPr>
          <w:p w14:paraId="689DA467"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02B8F071"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0BECDD8B"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18FBE3B5"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r>
      <w:tr w:rsidR="003C44DB" w:rsidRPr="00890B9D" w14:paraId="79C7B27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57CFFA5D" w14:textId="77777777" w:rsidR="00AF38A2" w:rsidRPr="00BC1204" w:rsidRDefault="00AF38A2">
            <w:pPr>
              <w:pStyle w:val="Tabletext"/>
              <w:rPr>
                <w:b/>
                <w:sz w:val="16"/>
                <w:szCs w:val="16"/>
              </w:rPr>
            </w:pPr>
            <w:r w:rsidRPr="00BC1204">
              <w:rPr>
                <w:b/>
                <w:sz w:val="16"/>
                <w:szCs w:val="16"/>
              </w:rPr>
              <w:t>Seasonal Worker Programme</w:t>
            </w:r>
          </w:p>
        </w:tc>
        <w:tc>
          <w:tcPr>
            <w:tcW w:w="2164" w:type="dxa"/>
            <w:shd w:val="clear" w:color="auto" w:fill="auto"/>
          </w:tcPr>
          <w:p w14:paraId="60C4B656"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Seasonal Worker Programme</w:t>
            </w:r>
          </w:p>
        </w:tc>
        <w:tc>
          <w:tcPr>
            <w:tcW w:w="1418" w:type="dxa"/>
            <w:shd w:val="clear" w:color="auto" w:fill="auto"/>
          </w:tcPr>
          <w:p w14:paraId="7593DCA7"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4484E396"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391BC124"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78CD5F23"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r>
      <w:tr w:rsidR="003C44DB" w:rsidRPr="00890B9D" w14:paraId="7B759F3A"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7D1700C1" w14:textId="77777777" w:rsidR="00AF38A2" w:rsidRPr="00BC1204" w:rsidRDefault="00AF38A2">
            <w:pPr>
              <w:pStyle w:val="Tabletext"/>
              <w:rPr>
                <w:b/>
                <w:sz w:val="16"/>
                <w:szCs w:val="16"/>
              </w:rPr>
            </w:pPr>
            <w:r w:rsidRPr="00BC1204">
              <w:rPr>
                <w:b/>
                <w:sz w:val="16"/>
                <w:szCs w:val="16"/>
              </w:rPr>
              <w:t>Foreign Resident</w:t>
            </w:r>
          </w:p>
        </w:tc>
        <w:tc>
          <w:tcPr>
            <w:tcW w:w="2164" w:type="dxa"/>
            <w:shd w:val="clear" w:color="auto" w:fill="auto"/>
          </w:tcPr>
          <w:p w14:paraId="7684F7DA"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Foreign Resident</w:t>
            </w:r>
          </w:p>
        </w:tc>
        <w:tc>
          <w:tcPr>
            <w:tcW w:w="1418" w:type="dxa"/>
            <w:shd w:val="clear" w:color="auto" w:fill="auto"/>
          </w:tcPr>
          <w:p w14:paraId="66255D41"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Permissible</w:t>
            </w:r>
          </w:p>
        </w:tc>
        <w:tc>
          <w:tcPr>
            <w:tcW w:w="1549" w:type="dxa"/>
            <w:shd w:val="clear" w:color="auto" w:fill="auto"/>
          </w:tcPr>
          <w:p w14:paraId="42777894"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7C59AA2B"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16E21CC0"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r>
      <w:tr w:rsidR="003C44DB" w:rsidRPr="00890B9D" w14:paraId="26BF2E5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6A6A7E16" w14:textId="77777777" w:rsidR="00AF38A2" w:rsidRPr="00BC1204" w:rsidRDefault="00AF38A2">
            <w:pPr>
              <w:pStyle w:val="Tabletext"/>
              <w:rPr>
                <w:b/>
                <w:sz w:val="16"/>
                <w:szCs w:val="16"/>
              </w:rPr>
            </w:pPr>
            <w:r w:rsidRPr="00BC1204">
              <w:rPr>
                <w:b/>
                <w:sz w:val="16"/>
                <w:szCs w:val="16"/>
              </w:rPr>
              <w:t>No TFN</w:t>
            </w:r>
          </w:p>
        </w:tc>
        <w:tc>
          <w:tcPr>
            <w:tcW w:w="2164" w:type="dxa"/>
            <w:shd w:val="clear" w:color="auto" w:fill="auto"/>
          </w:tcPr>
          <w:p w14:paraId="12740250"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Foreign Resident</w:t>
            </w:r>
          </w:p>
          <w:p w14:paraId="07897542"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Australian Resident</w:t>
            </w:r>
          </w:p>
        </w:tc>
        <w:tc>
          <w:tcPr>
            <w:tcW w:w="1418" w:type="dxa"/>
            <w:shd w:val="clear" w:color="auto" w:fill="auto"/>
          </w:tcPr>
          <w:p w14:paraId="3F640F50"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7CAC3B96"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7676ED4A"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4B7A1D34"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r>
      <w:tr w:rsidR="003C44DB" w:rsidRPr="00890B9D" w14:paraId="07DCFD2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0F612F93" w14:textId="77777777" w:rsidR="00AF38A2" w:rsidRPr="00BC1204" w:rsidRDefault="00AF38A2">
            <w:pPr>
              <w:pStyle w:val="Tabletext"/>
              <w:rPr>
                <w:b/>
                <w:sz w:val="16"/>
                <w:szCs w:val="16"/>
              </w:rPr>
            </w:pPr>
            <w:r w:rsidRPr="00BC1204">
              <w:rPr>
                <w:b/>
                <w:sz w:val="16"/>
                <w:szCs w:val="16"/>
              </w:rPr>
              <w:t>ATO-Defined</w:t>
            </w:r>
          </w:p>
        </w:tc>
        <w:tc>
          <w:tcPr>
            <w:tcW w:w="2164" w:type="dxa"/>
            <w:shd w:val="clear" w:color="auto" w:fill="auto"/>
          </w:tcPr>
          <w:p w14:paraId="1E6AD2D3"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Downwards Variation</w:t>
            </w:r>
          </w:p>
          <w:p w14:paraId="0326B9E1"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Death Beneficiaries</w:t>
            </w:r>
          </w:p>
          <w:p w14:paraId="7FB59C50"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Non-Employee</w:t>
            </w:r>
          </w:p>
        </w:tc>
        <w:tc>
          <w:tcPr>
            <w:tcW w:w="1418" w:type="dxa"/>
            <w:shd w:val="clear" w:color="auto" w:fill="auto"/>
          </w:tcPr>
          <w:p w14:paraId="753AB660"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687387D2"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332E6260"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1580C39C"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r>
      <w:tr w:rsidR="003C44DB" w:rsidRPr="00890B9D" w14:paraId="77B026C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67" w:type="dxa"/>
            <w:shd w:val="clear" w:color="auto" w:fill="auto"/>
          </w:tcPr>
          <w:p w14:paraId="43E7C370" w14:textId="77777777" w:rsidR="00AF38A2" w:rsidRPr="00BC1204" w:rsidRDefault="00AF38A2">
            <w:pPr>
              <w:pStyle w:val="Tabletext"/>
              <w:rPr>
                <w:b/>
                <w:sz w:val="16"/>
                <w:szCs w:val="16"/>
              </w:rPr>
            </w:pPr>
            <w:r w:rsidRPr="00BC1204">
              <w:rPr>
                <w:b/>
                <w:sz w:val="16"/>
                <w:szCs w:val="16"/>
              </w:rPr>
              <w:t>Voluntary Agreement</w:t>
            </w:r>
          </w:p>
        </w:tc>
        <w:tc>
          <w:tcPr>
            <w:tcW w:w="2164" w:type="dxa"/>
            <w:shd w:val="clear" w:color="auto" w:fill="auto"/>
          </w:tcPr>
          <w:p w14:paraId="2D418178"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Commissioner’s Instalment Rate</w:t>
            </w:r>
          </w:p>
          <w:p w14:paraId="4510B402" w14:textId="77777777" w:rsidR="00AF38A2" w:rsidRPr="007E7B7E" w:rsidRDefault="00AF38A2" w:rsidP="0061583B">
            <w:pPr>
              <w:pStyle w:val="Tabletext"/>
              <w:numPr>
                <w:ilvl w:val="0"/>
                <w:numId w:val="69"/>
              </w:numPr>
              <w:ind w:left="64" w:hanging="140"/>
              <w:cnfStyle w:val="100000000000" w:firstRow="1" w:lastRow="0" w:firstColumn="0" w:lastColumn="0" w:oddVBand="0" w:evenVBand="0" w:oddHBand="0" w:evenHBand="0" w:firstRowFirstColumn="0" w:firstRowLastColumn="0" w:lastRowFirstColumn="0" w:lastRowLastColumn="0"/>
              <w:rPr>
                <w:sz w:val="16"/>
                <w:szCs w:val="16"/>
              </w:rPr>
            </w:pPr>
            <w:r w:rsidRPr="007E7B7E">
              <w:rPr>
                <w:sz w:val="16"/>
                <w:szCs w:val="16"/>
              </w:rPr>
              <w:t>No Commissioner’s Instalment Rate</w:t>
            </w:r>
          </w:p>
        </w:tc>
        <w:tc>
          <w:tcPr>
            <w:tcW w:w="1418" w:type="dxa"/>
            <w:shd w:val="clear" w:color="auto" w:fill="auto"/>
          </w:tcPr>
          <w:p w14:paraId="2CD67B48"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3B4448BB"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45A70407"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c>
          <w:tcPr>
            <w:tcW w:w="1549" w:type="dxa"/>
            <w:shd w:val="clear" w:color="auto" w:fill="auto"/>
          </w:tcPr>
          <w:p w14:paraId="33524F12" w14:textId="77777777" w:rsidR="00AF38A2" w:rsidRPr="00890B9D" w:rsidRDefault="00AF38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Not Permitted</w:t>
            </w:r>
          </w:p>
        </w:tc>
      </w:tr>
    </w:tbl>
    <w:p w14:paraId="3BCD6854" w14:textId="77777777" w:rsidR="00AF38A2" w:rsidRPr="00890B9D" w:rsidRDefault="00AF38A2" w:rsidP="000E6760">
      <w:pPr>
        <w:pStyle w:val="BodyText"/>
      </w:pPr>
    </w:p>
    <w:p w14:paraId="5228410C" w14:textId="77777777" w:rsidR="00D51850" w:rsidRPr="00890B9D" w:rsidRDefault="00482AFA" w:rsidP="007E7B7E">
      <w:pPr>
        <w:pStyle w:val="Heading2"/>
        <w:pageBreakBefore/>
      </w:pPr>
      <w:bookmarkStart w:id="1635" w:name="_Ref34857077"/>
      <w:bookmarkStart w:id="1636" w:name="_Toc54861845"/>
      <w:bookmarkStart w:id="1637" w:name="_Toc238031998"/>
      <w:bookmarkStart w:id="1638" w:name="_Hlk68697567"/>
      <w:r w:rsidRPr="00890B9D">
        <w:lastRenderedPageBreak/>
        <w:t>Tax Treatment Matrices</w:t>
      </w:r>
      <w:bookmarkEnd w:id="1635"/>
      <w:bookmarkEnd w:id="1636"/>
      <w:bookmarkEnd w:id="1637"/>
      <w:r w:rsidRPr="00890B9D">
        <w:t xml:space="preserve"> </w:t>
      </w:r>
    </w:p>
    <w:p w14:paraId="6D543DBA" w14:textId="77777777" w:rsidR="00482AFA" w:rsidRPr="00890B9D" w:rsidRDefault="00482AFA" w:rsidP="000E6760">
      <w:pPr>
        <w:pStyle w:val="BodyText"/>
      </w:pPr>
      <w:r w:rsidRPr="00890B9D">
        <w:t>The tables below define the valid Tax Treatment codes</w:t>
      </w:r>
      <w:r w:rsidR="00551C35" w:rsidRPr="00890B9D">
        <w:t xml:space="preserve"> </w:t>
      </w:r>
      <w:r w:rsidR="00BC2D85" w:rsidRPr="00890B9D">
        <w:t xml:space="preserve">(validation rules) </w:t>
      </w:r>
      <w:r w:rsidR="00551C35" w:rsidRPr="00890B9D">
        <w:t>for each category of tax scale:</w:t>
      </w:r>
    </w:p>
    <w:p w14:paraId="53D0F6A4" w14:textId="77777777" w:rsidR="00551C35" w:rsidRPr="00890B9D" w:rsidRDefault="00551C35" w:rsidP="004A0EAE">
      <w:pPr>
        <w:pStyle w:val="Heading3"/>
      </w:pPr>
      <w:r w:rsidRPr="00890B9D">
        <w:t>Regular</w:t>
      </w:r>
    </w:p>
    <w:p w14:paraId="1292C4FA" w14:textId="6CE8A641" w:rsidR="0014657B" w:rsidRPr="00890B9D" w:rsidRDefault="0014657B" w:rsidP="00F572A6">
      <w:pPr>
        <w:pStyle w:val="TableCaption"/>
      </w:pPr>
      <w:bookmarkStart w:id="1639" w:name="_Toc55373435"/>
      <w:bookmarkStart w:id="1640" w:name="_Toc55380984"/>
      <w:bookmarkStart w:id="1641" w:name="_Toc57733162"/>
      <w:bookmarkStart w:id="1642" w:name="_Toc144116847"/>
      <w:bookmarkStart w:id="1643" w:name="_Toc144116873"/>
      <w:bookmarkStart w:id="1644" w:name="_Toc238031859"/>
      <w:r w:rsidRPr="00890B9D">
        <w:t xml:space="preserve">Table </w:t>
      </w:r>
      <w:r w:rsidRPr="00890B9D">
        <w:fldChar w:fldCharType="begin"/>
      </w:r>
      <w:r w:rsidRPr="00890B9D">
        <w:instrText xml:space="preserve"> SEQ Table \* ARABIC </w:instrText>
      </w:r>
      <w:r w:rsidRPr="00890B9D">
        <w:fldChar w:fldCharType="separate"/>
      </w:r>
      <w:r w:rsidR="00C14FEC">
        <w:rPr>
          <w:noProof/>
        </w:rPr>
        <w:t>11</w:t>
      </w:r>
      <w:r w:rsidRPr="00890B9D">
        <w:fldChar w:fldCharType="end"/>
      </w:r>
      <w:r w:rsidRPr="00890B9D">
        <w:t>: Tax Treatment Validation Rules - Regular Category</w:t>
      </w:r>
      <w:bookmarkEnd w:id="1639"/>
      <w:bookmarkEnd w:id="1640"/>
      <w:bookmarkEnd w:id="1641"/>
      <w:bookmarkEnd w:id="1642"/>
      <w:bookmarkEnd w:id="1643"/>
      <w:bookmarkEnd w:id="1644"/>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06"/>
        <w:gridCol w:w="994"/>
        <w:gridCol w:w="1124"/>
        <w:gridCol w:w="1508"/>
        <w:gridCol w:w="1541"/>
        <w:gridCol w:w="1724"/>
        <w:gridCol w:w="1373"/>
      </w:tblGrid>
      <w:tr w:rsidR="00E4662B" w:rsidRPr="00890B9D" w14:paraId="7949184E"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39B64AB" w14:textId="77777777" w:rsidR="008B027D" w:rsidRPr="00E4662B" w:rsidRDefault="008B027D" w:rsidP="00494400">
            <w:pPr>
              <w:pStyle w:val="TableHeader"/>
            </w:pPr>
            <w:r w:rsidRPr="00E4662B">
              <w:t>Category</w:t>
            </w:r>
          </w:p>
        </w:tc>
        <w:tc>
          <w:tcPr>
            <w:tcW w:w="0" w:type="dxa"/>
          </w:tcPr>
          <w:p w14:paraId="1B71B04B" w14:textId="77777777" w:rsidR="008B027D" w:rsidRPr="00890B9D" w:rsidRDefault="008B027D" w:rsidP="00494400">
            <w:pPr>
              <w:pStyle w:val="TableHeader"/>
              <w:cnfStyle w:val="100000000000" w:firstRow="1" w:lastRow="0" w:firstColumn="0" w:lastColumn="0" w:oddVBand="0" w:evenVBand="0" w:oddHBand="0" w:evenHBand="0" w:firstRowFirstColumn="0" w:firstRowLastColumn="0" w:lastRowFirstColumn="0" w:lastRowLastColumn="0"/>
            </w:pPr>
            <w:r w:rsidRPr="00890B9D">
              <w:t>Option</w:t>
            </w:r>
          </w:p>
        </w:tc>
        <w:tc>
          <w:tcPr>
            <w:tcW w:w="0" w:type="dxa"/>
          </w:tcPr>
          <w:p w14:paraId="7384DB40" w14:textId="77777777" w:rsidR="008B027D" w:rsidRPr="00890B9D" w:rsidRDefault="008B027D" w:rsidP="00494400">
            <w:pPr>
              <w:pStyle w:val="TableHeader"/>
              <w:cnfStyle w:val="100000000000" w:firstRow="1" w:lastRow="0" w:firstColumn="0" w:lastColumn="0" w:oddVBand="0" w:evenVBand="0" w:oddHBand="0" w:evenHBand="0" w:firstRowFirstColumn="0" w:firstRowLastColumn="0" w:lastRowFirstColumn="0" w:lastRowLastColumn="0"/>
            </w:pPr>
            <w:r w:rsidRPr="00890B9D">
              <w:t xml:space="preserve">Study </w:t>
            </w:r>
            <w:r w:rsidR="006748E3">
              <w:t>and</w:t>
            </w:r>
            <w:r w:rsidRPr="00890B9D">
              <w:t xml:space="preserve"> Training Support Loan</w:t>
            </w:r>
          </w:p>
        </w:tc>
        <w:tc>
          <w:tcPr>
            <w:tcW w:w="0" w:type="auto"/>
          </w:tcPr>
          <w:p w14:paraId="4ADC1452" w14:textId="77777777" w:rsidR="008B027D" w:rsidRPr="00890B9D" w:rsidRDefault="008B027D"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0" w:type="auto"/>
          </w:tcPr>
          <w:p w14:paraId="7804612E" w14:textId="77777777" w:rsidR="008B027D" w:rsidRPr="00890B9D" w:rsidRDefault="008B027D"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0" w:type="auto"/>
          </w:tcPr>
          <w:p w14:paraId="5B112848" w14:textId="77777777" w:rsidR="008B027D" w:rsidRPr="00890B9D" w:rsidRDefault="008B027D"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0" w:type="auto"/>
          </w:tcPr>
          <w:p w14:paraId="3C4334B0" w14:textId="77777777" w:rsidR="008B027D" w:rsidRPr="00890B9D" w:rsidRDefault="008B027D" w:rsidP="00494400">
            <w:pPr>
              <w:pStyle w:val="TableHeader"/>
              <w:cnfStyle w:val="100000000000" w:firstRow="1" w:lastRow="0" w:firstColumn="0" w:lastColumn="0" w:oddVBand="0" w:evenVBand="0" w:oddHBand="0" w:evenHBand="0" w:firstRowFirstColumn="0" w:firstRowLastColumn="0" w:lastRowFirstColumn="0" w:lastRowLastColumn="0"/>
            </w:pPr>
            <w:r w:rsidRPr="00890B9D">
              <w:t>Treatment Code</w:t>
            </w:r>
          </w:p>
        </w:tc>
      </w:tr>
      <w:tr w:rsidR="00E4662B" w:rsidRPr="00890B9D" w14:paraId="73A67657"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E6EEF0" w:themeFill="accent5" w:themeFillTint="33"/>
          </w:tcPr>
          <w:p w14:paraId="04365669" w14:textId="77777777" w:rsidR="008B027D" w:rsidRPr="00BC1204" w:rsidRDefault="008B027D" w:rsidP="004D06A2">
            <w:pPr>
              <w:pStyle w:val="Tabletext"/>
              <w:rPr>
                <w:b/>
                <w:bCs/>
                <w:sz w:val="16"/>
                <w:szCs w:val="16"/>
              </w:rPr>
            </w:pPr>
            <w:r w:rsidRPr="00BC1204">
              <w:rPr>
                <w:b/>
                <w:bCs/>
                <w:sz w:val="16"/>
                <w:szCs w:val="16"/>
              </w:rPr>
              <w:t>R – Regular</w:t>
            </w:r>
          </w:p>
        </w:tc>
        <w:tc>
          <w:tcPr>
            <w:tcW w:w="0" w:type="dxa"/>
            <w:shd w:val="clear" w:color="auto" w:fill="E6EEF0" w:themeFill="accent5" w:themeFillTint="33"/>
          </w:tcPr>
          <w:p w14:paraId="339DA72D"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T</w:t>
            </w:r>
            <w:r w:rsidRPr="00890B9D">
              <w:rPr>
                <w:sz w:val="16"/>
                <w:szCs w:val="16"/>
              </w:rPr>
              <w:t xml:space="preserve"> – With tax-free threshold</w:t>
            </w:r>
          </w:p>
          <w:p w14:paraId="4223498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D</w:t>
            </w:r>
            <w:r w:rsidRPr="00890B9D">
              <w:rPr>
                <w:sz w:val="16"/>
                <w:szCs w:val="16"/>
              </w:rPr>
              <w:t xml:space="preserve"> – Daily casuals</w:t>
            </w:r>
          </w:p>
          <w:p w14:paraId="5EC9AF1D"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N</w:t>
            </w:r>
            <w:r w:rsidRPr="00890B9D">
              <w:rPr>
                <w:sz w:val="16"/>
                <w:szCs w:val="16"/>
              </w:rPr>
              <w:t xml:space="preserve"> – With no tax-free threshold</w:t>
            </w:r>
          </w:p>
        </w:tc>
        <w:tc>
          <w:tcPr>
            <w:tcW w:w="0" w:type="dxa"/>
            <w:shd w:val="clear" w:color="auto" w:fill="E6EEF0" w:themeFill="accent5" w:themeFillTint="33"/>
          </w:tcPr>
          <w:p w14:paraId="7A4FE64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S</w:t>
            </w:r>
            <w:r w:rsidRPr="00890B9D">
              <w:rPr>
                <w:sz w:val="16"/>
                <w:szCs w:val="16"/>
              </w:rPr>
              <w:t xml:space="preserve"> – Has STSL</w:t>
            </w:r>
          </w:p>
          <w:p w14:paraId="6641ACC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0" w:type="auto"/>
            <w:shd w:val="clear" w:color="auto" w:fill="E6EEF0" w:themeFill="accent5" w:themeFillTint="33"/>
          </w:tcPr>
          <w:p w14:paraId="008DFB5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w:t>
            </w:r>
            <w:r w:rsidRPr="00890B9D">
              <w:rPr>
                <w:sz w:val="16"/>
                <w:szCs w:val="16"/>
              </w:rPr>
              <w:t xml:space="preserve"> – Tier (1, 2 or 3 to be supplied)</w:t>
            </w:r>
          </w:p>
          <w:p w14:paraId="61EF7F5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0" w:type="auto"/>
            <w:shd w:val="clear" w:color="auto" w:fill="E6EEF0" w:themeFill="accent5" w:themeFillTint="33"/>
          </w:tcPr>
          <w:p w14:paraId="3BF5CEF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H</w:t>
            </w:r>
            <w:r w:rsidRPr="00890B9D">
              <w:rPr>
                <w:sz w:val="16"/>
                <w:szCs w:val="16"/>
              </w:rPr>
              <w:t xml:space="preserve"> – Half</w:t>
            </w:r>
          </w:p>
          <w:p w14:paraId="6011467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F</w:t>
            </w:r>
            <w:r w:rsidRPr="00890B9D">
              <w:rPr>
                <w:sz w:val="16"/>
                <w:szCs w:val="16"/>
              </w:rPr>
              <w:t xml:space="preserve"> – Full</w:t>
            </w:r>
          </w:p>
          <w:p w14:paraId="11C9760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exemption</w:t>
            </w:r>
          </w:p>
        </w:tc>
        <w:tc>
          <w:tcPr>
            <w:tcW w:w="0" w:type="auto"/>
            <w:shd w:val="clear" w:color="auto" w:fill="E6EEF0" w:themeFill="accent5" w:themeFillTint="33"/>
          </w:tcPr>
          <w:p w14:paraId="78C113B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0</w:t>
            </w:r>
            <w:r w:rsidRPr="00890B9D">
              <w:rPr>
                <w:sz w:val="16"/>
                <w:szCs w:val="16"/>
              </w:rPr>
              <w:t xml:space="preserve"> – Spouse only</w:t>
            </w:r>
          </w:p>
          <w:p w14:paraId="221DA63A"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w:t>
            </w:r>
            <w:r w:rsidRPr="00890B9D">
              <w:rPr>
                <w:sz w:val="16"/>
                <w:szCs w:val="16"/>
              </w:rPr>
              <w:t xml:space="preserve"> – Dependants (number between 1 and 9, A if 10 or more)</w:t>
            </w:r>
          </w:p>
          <w:p w14:paraId="667EBDA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A</w:t>
            </w:r>
            <w:r w:rsidRPr="00890B9D">
              <w:rPr>
                <w:sz w:val="16"/>
                <w:szCs w:val="16"/>
              </w:rPr>
              <w:t xml:space="preserve"> – 10 or more dependants</w:t>
            </w:r>
          </w:p>
          <w:p w14:paraId="273DE36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0" w:type="auto"/>
            <w:shd w:val="clear" w:color="auto" w:fill="E6EEF0" w:themeFill="accent5" w:themeFillTint="33"/>
          </w:tcPr>
          <w:p w14:paraId="0C49509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p>
        </w:tc>
      </w:tr>
      <w:tr w:rsidR="00E4662B" w:rsidRPr="00890B9D" w14:paraId="646708D8"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5416E99B" w14:textId="77777777" w:rsidR="008B027D" w:rsidRPr="00BC1204" w:rsidRDefault="008B027D" w:rsidP="004D06A2">
            <w:pPr>
              <w:pStyle w:val="Tabletext"/>
              <w:rPr>
                <w:b/>
                <w:bCs/>
              </w:rPr>
            </w:pPr>
            <w:r w:rsidRPr="00BC1204">
              <w:rPr>
                <w:b/>
                <w:bCs/>
              </w:rPr>
              <w:t>R</w:t>
            </w:r>
          </w:p>
        </w:tc>
        <w:tc>
          <w:tcPr>
            <w:tcW w:w="0" w:type="dxa"/>
            <w:shd w:val="clear" w:color="auto" w:fill="auto"/>
          </w:tcPr>
          <w:p w14:paraId="0E0CBED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1A022EA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60C4696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6A0C58C0"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6B5B0C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34B221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RTSXXX</w:t>
            </w:r>
          </w:p>
        </w:tc>
      </w:tr>
      <w:tr w:rsidR="00E4662B" w:rsidRPr="00890B9D" w14:paraId="5F563E36"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5FCB2D6B" w14:textId="77777777" w:rsidR="008B027D" w:rsidRPr="00BC1204" w:rsidRDefault="008B027D" w:rsidP="004D06A2">
            <w:pPr>
              <w:pStyle w:val="Tabletext"/>
              <w:rPr>
                <w:b/>
                <w:bCs/>
              </w:rPr>
            </w:pPr>
            <w:r w:rsidRPr="00BC1204">
              <w:rPr>
                <w:b/>
                <w:bCs/>
              </w:rPr>
              <w:t>R</w:t>
            </w:r>
          </w:p>
        </w:tc>
        <w:tc>
          <w:tcPr>
            <w:tcW w:w="0" w:type="dxa"/>
            <w:shd w:val="clear" w:color="auto" w:fill="auto"/>
          </w:tcPr>
          <w:p w14:paraId="109A51B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0B3EA0C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7CAA68A0"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w:t>
            </w:r>
          </w:p>
        </w:tc>
        <w:tc>
          <w:tcPr>
            <w:tcW w:w="0" w:type="auto"/>
            <w:shd w:val="clear" w:color="auto" w:fill="auto"/>
          </w:tcPr>
          <w:p w14:paraId="307CB1C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ABC9EEB"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1297ABB"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RTS#XX</w:t>
            </w:r>
          </w:p>
        </w:tc>
      </w:tr>
      <w:tr w:rsidR="00E4662B" w:rsidRPr="00890B9D" w14:paraId="7C61DFB1"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A9D7536" w14:textId="77777777" w:rsidR="008B027D" w:rsidRPr="00BC1204" w:rsidRDefault="008B027D" w:rsidP="004D06A2">
            <w:pPr>
              <w:pStyle w:val="Tabletext"/>
              <w:rPr>
                <w:b/>
                <w:bCs/>
              </w:rPr>
            </w:pPr>
            <w:r w:rsidRPr="00BC1204">
              <w:rPr>
                <w:b/>
                <w:bCs/>
              </w:rPr>
              <w:t>R</w:t>
            </w:r>
          </w:p>
        </w:tc>
        <w:tc>
          <w:tcPr>
            <w:tcW w:w="0" w:type="dxa"/>
            <w:shd w:val="clear" w:color="auto" w:fill="auto"/>
          </w:tcPr>
          <w:p w14:paraId="55A6590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69B3500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1F1192C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039AB2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H</w:t>
            </w:r>
          </w:p>
        </w:tc>
        <w:tc>
          <w:tcPr>
            <w:tcW w:w="0" w:type="auto"/>
            <w:shd w:val="clear" w:color="auto" w:fill="auto"/>
          </w:tcPr>
          <w:p w14:paraId="3F67A12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59D3E0B"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RTSXHX</w:t>
            </w:r>
          </w:p>
        </w:tc>
      </w:tr>
      <w:tr w:rsidR="00E4662B" w:rsidRPr="00890B9D" w14:paraId="5862D912"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51CF963D" w14:textId="77777777" w:rsidR="008B027D" w:rsidRPr="00BC1204" w:rsidRDefault="008B027D" w:rsidP="004D06A2">
            <w:pPr>
              <w:pStyle w:val="Tabletext"/>
              <w:rPr>
                <w:b/>
                <w:bCs/>
              </w:rPr>
            </w:pPr>
            <w:r w:rsidRPr="00BC1204">
              <w:rPr>
                <w:b/>
                <w:bCs/>
              </w:rPr>
              <w:t>R</w:t>
            </w:r>
          </w:p>
        </w:tc>
        <w:tc>
          <w:tcPr>
            <w:tcW w:w="0" w:type="dxa"/>
            <w:shd w:val="clear" w:color="auto" w:fill="auto"/>
          </w:tcPr>
          <w:p w14:paraId="23C395A0"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214FF17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12EE5F7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DD1CCF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H</w:t>
            </w:r>
          </w:p>
        </w:tc>
        <w:tc>
          <w:tcPr>
            <w:tcW w:w="0" w:type="auto"/>
            <w:shd w:val="clear" w:color="auto" w:fill="auto"/>
          </w:tcPr>
          <w:p w14:paraId="54B042E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0</w:t>
            </w:r>
          </w:p>
        </w:tc>
        <w:tc>
          <w:tcPr>
            <w:tcW w:w="0" w:type="auto"/>
            <w:shd w:val="clear" w:color="auto" w:fill="auto"/>
          </w:tcPr>
          <w:p w14:paraId="0903230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RTSXH0</w:t>
            </w:r>
          </w:p>
        </w:tc>
      </w:tr>
      <w:tr w:rsidR="00E4662B" w:rsidRPr="00890B9D" w14:paraId="5319E906"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632E5D1B" w14:textId="77777777" w:rsidR="008B027D" w:rsidRPr="00BC1204" w:rsidRDefault="008B027D" w:rsidP="004D06A2">
            <w:pPr>
              <w:pStyle w:val="Tabletext"/>
              <w:rPr>
                <w:b/>
                <w:bCs/>
              </w:rPr>
            </w:pPr>
            <w:r w:rsidRPr="00BC1204">
              <w:rPr>
                <w:b/>
                <w:bCs/>
              </w:rPr>
              <w:t>R</w:t>
            </w:r>
          </w:p>
        </w:tc>
        <w:tc>
          <w:tcPr>
            <w:tcW w:w="0" w:type="dxa"/>
            <w:shd w:val="clear" w:color="auto" w:fill="auto"/>
          </w:tcPr>
          <w:p w14:paraId="04B6BF4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71D50B4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151E0EF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D2FE1E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H</w:t>
            </w:r>
          </w:p>
        </w:tc>
        <w:tc>
          <w:tcPr>
            <w:tcW w:w="0" w:type="auto"/>
            <w:shd w:val="clear" w:color="auto" w:fill="auto"/>
          </w:tcPr>
          <w:p w14:paraId="70FB520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w:t>
            </w:r>
          </w:p>
        </w:tc>
        <w:tc>
          <w:tcPr>
            <w:tcW w:w="0" w:type="auto"/>
            <w:shd w:val="clear" w:color="auto" w:fill="auto"/>
          </w:tcPr>
          <w:p w14:paraId="7485FBCD"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RTSXH#</w:t>
            </w:r>
          </w:p>
        </w:tc>
      </w:tr>
      <w:tr w:rsidR="00E4662B" w:rsidRPr="00890B9D" w14:paraId="1324E5FE"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240D6745" w14:textId="77777777" w:rsidR="008B027D" w:rsidRPr="00BC1204" w:rsidRDefault="008B027D" w:rsidP="004D06A2">
            <w:pPr>
              <w:pStyle w:val="Tabletext"/>
              <w:rPr>
                <w:b/>
                <w:bCs/>
              </w:rPr>
            </w:pPr>
            <w:r w:rsidRPr="00BC1204">
              <w:rPr>
                <w:b/>
                <w:bCs/>
              </w:rPr>
              <w:t>R</w:t>
            </w:r>
          </w:p>
        </w:tc>
        <w:tc>
          <w:tcPr>
            <w:tcW w:w="0" w:type="dxa"/>
            <w:shd w:val="clear" w:color="auto" w:fill="auto"/>
          </w:tcPr>
          <w:p w14:paraId="313F7E9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6BE8F78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636C82C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4E20800"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H</w:t>
            </w:r>
          </w:p>
        </w:tc>
        <w:tc>
          <w:tcPr>
            <w:tcW w:w="0" w:type="auto"/>
            <w:shd w:val="clear" w:color="auto" w:fill="auto"/>
          </w:tcPr>
          <w:p w14:paraId="7E59BD9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A</w:t>
            </w:r>
          </w:p>
        </w:tc>
        <w:tc>
          <w:tcPr>
            <w:tcW w:w="0" w:type="auto"/>
            <w:shd w:val="clear" w:color="auto" w:fill="auto"/>
          </w:tcPr>
          <w:p w14:paraId="53CA4E2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RTSXHA</w:t>
            </w:r>
          </w:p>
        </w:tc>
      </w:tr>
      <w:tr w:rsidR="00E4662B" w:rsidRPr="00890B9D" w14:paraId="0C5545AD"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998011E" w14:textId="77777777" w:rsidR="008B027D" w:rsidRPr="00BC1204" w:rsidRDefault="008B027D" w:rsidP="004D06A2">
            <w:pPr>
              <w:pStyle w:val="Tabletext"/>
              <w:rPr>
                <w:b/>
                <w:bCs/>
              </w:rPr>
            </w:pPr>
            <w:r w:rsidRPr="00BC1204">
              <w:rPr>
                <w:b/>
                <w:bCs/>
              </w:rPr>
              <w:t>R</w:t>
            </w:r>
          </w:p>
        </w:tc>
        <w:tc>
          <w:tcPr>
            <w:tcW w:w="0" w:type="dxa"/>
            <w:shd w:val="clear" w:color="auto" w:fill="auto"/>
          </w:tcPr>
          <w:p w14:paraId="276F861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7C77B79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17CAB4C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6872F6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F</w:t>
            </w:r>
          </w:p>
        </w:tc>
        <w:tc>
          <w:tcPr>
            <w:tcW w:w="0" w:type="auto"/>
            <w:shd w:val="clear" w:color="auto" w:fill="auto"/>
          </w:tcPr>
          <w:p w14:paraId="1B328A3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CEC325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RTSXFX</w:t>
            </w:r>
          </w:p>
        </w:tc>
      </w:tr>
      <w:tr w:rsidR="00E4662B" w:rsidRPr="00890B9D" w14:paraId="3B214298"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3E5EA556" w14:textId="77777777" w:rsidR="008B027D" w:rsidRPr="00BC1204" w:rsidRDefault="008B027D" w:rsidP="004D06A2">
            <w:pPr>
              <w:pStyle w:val="Tabletext"/>
              <w:rPr>
                <w:b/>
                <w:bCs/>
              </w:rPr>
            </w:pPr>
            <w:r w:rsidRPr="00BC1204">
              <w:rPr>
                <w:b/>
                <w:bCs/>
              </w:rPr>
              <w:t>R</w:t>
            </w:r>
          </w:p>
        </w:tc>
        <w:tc>
          <w:tcPr>
            <w:tcW w:w="0" w:type="dxa"/>
            <w:shd w:val="clear" w:color="auto" w:fill="auto"/>
          </w:tcPr>
          <w:p w14:paraId="4FF9A38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3702DF8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044669C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C54DD6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EBF41C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0</w:t>
            </w:r>
          </w:p>
        </w:tc>
        <w:tc>
          <w:tcPr>
            <w:tcW w:w="0" w:type="auto"/>
            <w:shd w:val="clear" w:color="auto" w:fill="auto"/>
          </w:tcPr>
          <w:p w14:paraId="0A4CB0A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RTSXX0</w:t>
            </w:r>
          </w:p>
        </w:tc>
      </w:tr>
      <w:tr w:rsidR="00E4662B" w:rsidRPr="00890B9D" w14:paraId="20F6D9EE"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60491D8" w14:textId="77777777" w:rsidR="008B027D" w:rsidRPr="00BC1204" w:rsidRDefault="008B027D" w:rsidP="004D06A2">
            <w:pPr>
              <w:pStyle w:val="Tabletext"/>
              <w:rPr>
                <w:b/>
                <w:bCs/>
              </w:rPr>
            </w:pPr>
            <w:r w:rsidRPr="00BC1204">
              <w:rPr>
                <w:b/>
                <w:bCs/>
              </w:rPr>
              <w:t>R</w:t>
            </w:r>
          </w:p>
        </w:tc>
        <w:tc>
          <w:tcPr>
            <w:tcW w:w="0" w:type="dxa"/>
            <w:shd w:val="clear" w:color="auto" w:fill="auto"/>
          </w:tcPr>
          <w:p w14:paraId="785BD00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75487E1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791A721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698346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81E142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w:t>
            </w:r>
          </w:p>
        </w:tc>
        <w:tc>
          <w:tcPr>
            <w:tcW w:w="0" w:type="auto"/>
            <w:shd w:val="clear" w:color="auto" w:fill="auto"/>
          </w:tcPr>
          <w:p w14:paraId="54F6F3E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RTSXX#</w:t>
            </w:r>
          </w:p>
        </w:tc>
      </w:tr>
      <w:tr w:rsidR="00E4662B" w:rsidRPr="00890B9D" w14:paraId="7D3A8014"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3913351C" w14:textId="77777777" w:rsidR="008B027D" w:rsidRPr="00BC1204" w:rsidRDefault="008B027D" w:rsidP="004D06A2">
            <w:pPr>
              <w:pStyle w:val="Tabletext"/>
              <w:rPr>
                <w:b/>
                <w:bCs/>
              </w:rPr>
            </w:pPr>
            <w:r w:rsidRPr="00BC1204">
              <w:rPr>
                <w:b/>
                <w:bCs/>
              </w:rPr>
              <w:t>R</w:t>
            </w:r>
          </w:p>
        </w:tc>
        <w:tc>
          <w:tcPr>
            <w:tcW w:w="0" w:type="dxa"/>
            <w:shd w:val="clear" w:color="auto" w:fill="auto"/>
          </w:tcPr>
          <w:p w14:paraId="30E94F1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018CBA2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0ECDD02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8B7DA5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03FFCF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A</w:t>
            </w:r>
          </w:p>
        </w:tc>
        <w:tc>
          <w:tcPr>
            <w:tcW w:w="0" w:type="auto"/>
            <w:shd w:val="clear" w:color="auto" w:fill="auto"/>
          </w:tcPr>
          <w:p w14:paraId="01D9025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RTSXXA</w:t>
            </w:r>
          </w:p>
        </w:tc>
      </w:tr>
      <w:tr w:rsidR="00E4662B" w:rsidRPr="00890B9D" w14:paraId="687BD7BD"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48506CA0" w14:textId="77777777" w:rsidR="008B027D" w:rsidRPr="00BC1204" w:rsidRDefault="008B027D" w:rsidP="004D06A2">
            <w:pPr>
              <w:pStyle w:val="Tabletext"/>
              <w:rPr>
                <w:b/>
                <w:bCs/>
              </w:rPr>
            </w:pPr>
            <w:r w:rsidRPr="00BC1204">
              <w:rPr>
                <w:b/>
                <w:bCs/>
              </w:rPr>
              <w:t>R</w:t>
            </w:r>
          </w:p>
        </w:tc>
        <w:tc>
          <w:tcPr>
            <w:tcW w:w="0" w:type="dxa"/>
            <w:shd w:val="clear" w:color="auto" w:fill="auto"/>
          </w:tcPr>
          <w:p w14:paraId="506417E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2AF5FAB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99F493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EC8B8EB"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656AE57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0F1D4C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RTXXXX</w:t>
            </w:r>
          </w:p>
        </w:tc>
      </w:tr>
      <w:tr w:rsidR="00E4662B" w:rsidRPr="00890B9D" w14:paraId="29EAEBF4"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2104F84" w14:textId="77777777" w:rsidR="008B027D" w:rsidRPr="00BC1204" w:rsidRDefault="008B027D" w:rsidP="004D06A2">
            <w:pPr>
              <w:pStyle w:val="Tabletext"/>
              <w:rPr>
                <w:b/>
                <w:bCs/>
              </w:rPr>
            </w:pPr>
            <w:r w:rsidRPr="00BC1204">
              <w:rPr>
                <w:b/>
                <w:bCs/>
              </w:rPr>
              <w:t>R</w:t>
            </w:r>
          </w:p>
        </w:tc>
        <w:tc>
          <w:tcPr>
            <w:tcW w:w="0" w:type="dxa"/>
            <w:shd w:val="clear" w:color="auto" w:fill="auto"/>
          </w:tcPr>
          <w:p w14:paraId="76C75D5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595472C0"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7C306B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w:t>
            </w:r>
          </w:p>
        </w:tc>
        <w:tc>
          <w:tcPr>
            <w:tcW w:w="0" w:type="auto"/>
            <w:shd w:val="clear" w:color="auto" w:fill="auto"/>
          </w:tcPr>
          <w:p w14:paraId="2FE67C7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840D79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A9B7BD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RTX#XX</w:t>
            </w:r>
          </w:p>
        </w:tc>
      </w:tr>
      <w:tr w:rsidR="00E4662B" w:rsidRPr="00890B9D" w14:paraId="14B84522"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346ACB5B" w14:textId="77777777" w:rsidR="008B027D" w:rsidRPr="00BC1204" w:rsidRDefault="008B027D" w:rsidP="004D06A2">
            <w:pPr>
              <w:pStyle w:val="Tabletext"/>
              <w:rPr>
                <w:b/>
                <w:bCs/>
              </w:rPr>
            </w:pPr>
            <w:r w:rsidRPr="00BC1204">
              <w:rPr>
                <w:b/>
                <w:bCs/>
              </w:rPr>
              <w:t>R</w:t>
            </w:r>
          </w:p>
        </w:tc>
        <w:tc>
          <w:tcPr>
            <w:tcW w:w="0" w:type="dxa"/>
            <w:shd w:val="clear" w:color="auto" w:fill="auto"/>
          </w:tcPr>
          <w:p w14:paraId="00082220"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5311E4B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080181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D285EF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H</w:t>
            </w:r>
          </w:p>
        </w:tc>
        <w:tc>
          <w:tcPr>
            <w:tcW w:w="0" w:type="auto"/>
            <w:shd w:val="clear" w:color="auto" w:fill="auto"/>
          </w:tcPr>
          <w:p w14:paraId="10D0812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0</w:t>
            </w:r>
          </w:p>
        </w:tc>
        <w:tc>
          <w:tcPr>
            <w:tcW w:w="0" w:type="auto"/>
            <w:shd w:val="clear" w:color="auto" w:fill="auto"/>
          </w:tcPr>
          <w:p w14:paraId="29F7710A"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RTXXH0</w:t>
            </w:r>
          </w:p>
        </w:tc>
      </w:tr>
      <w:tr w:rsidR="00E4662B" w:rsidRPr="00890B9D" w14:paraId="7A0EDA7C"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C40DB2D" w14:textId="77777777" w:rsidR="008B027D" w:rsidRPr="00BC1204" w:rsidRDefault="008B027D" w:rsidP="004D06A2">
            <w:pPr>
              <w:pStyle w:val="Tabletext"/>
              <w:rPr>
                <w:b/>
                <w:bCs/>
              </w:rPr>
            </w:pPr>
            <w:r w:rsidRPr="00BC1204">
              <w:rPr>
                <w:b/>
                <w:bCs/>
              </w:rPr>
              <w:t>R</w:t>
            </w:r>
          </w:p>
        </w:tc>
        <w:tc>
          <w:tcPr>
            <w:tcW w:w="0" w:type="dxa"/>
            <w:shd w:val="clear" w:color="auto" w:fill="auto"/>
          </w:tcPr>
          <w:p w14:paraId="5F25458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33E959B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A24474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CCF61A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H</w:t>
            </w:r>
          </w:p>
        </w:tc>
        <w:tc>
          <w:tcPr>
            <w:tcW w:w="0" w:type="auto"/>
            <w:shd w:val="clear" w:color="auto" w:fill="auto"/>
          </w:tcPr>
          <w:p w14:paraId="3AE2555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w:t>
            </w:r>
          </w:p>
        </w:tc>
        <w:tc>
          <w:tcPr>
            <w:tcW w:w="0" w:type="auto"/>
            <w:shd w:val="clear" w:color="auto" w:fill="auto"/>
          </w:tcPr>
          <w:p w14:paraId="17F0558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RTXXH#</w:t>
            </w:r>
          </w:p>
        </w:tc>
      </w:tr>
      <w:tr w:rsidR="00E4662B" w:rsidRPr="00890B9D" w14:paraId="281970C2"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26E0C634" w14:textId="77777777" w:rsidR="008B027D" w:rsidRPr="00BC1204" w:rsidRDefault="008B027D" w:rsidP="004D06A2">
            <w:pPr>
              <w:pStyle w:val="Tabletext"/>
              <w:rPr>
                <w:b/>
                <w:bCs/>
              </w:rPr>
            </w:pPr>
            <w:r w:rsidRPr="00BC1204">
              <w:rPr>
                <w:b/>
                <w:bCs/>
              </w:rPr>
              <w:t>R</w:t>
            </w:r>
          </w:p>
        </w:tc>
        <w:tc>
          <w:tcPr>
            <w:tcW w:w="0" w:type="dxa"/>
            <w:shd w:val="clear" w:color="auto" w:fill="auto"/>
          </w:tcPr>
          <w:p w14:paraId="182075C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3054538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E1526E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C8242FB"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H</w:t>
            </w:r>
          </w:p>
        </w:tc>
        <w:tc>
          <w:tcPr>
            <w:tcW w:w="0" w:type="auto"/>
            <w:shd w:val="clear" w:color="auto" w:fill="auto"/>
          </w:tcPr>
          <w:p w14:paraId="2C5099E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A</w:t>
            </w:r>
          </w:p>
        </w:tc>
        <w:tc>
          <w:tcPr>
            <w:tcW w:w="0" w:type="auto"/>
            <w:shd w:val="clear" w:color="auto" w:fill="auto"/>
          </w:tcPr>
          <w:p w14:paraId="2B2E3E5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RTXXHA</w:t>
            </w:r>
          </w:p>
        </w:tc>
      </w:tr>
      <w:tr w:rsidR="00E4662B" w:rsidRPr="00890B9D" w14:paraId="1AA68004"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3079951" w14:textId="77777777" w:rsidR="008B027D" w:rsidRPr="00BC1204" w:rsidRDefault="008B027D" w:rsidP="004D06A2">
            <w:pPr>
              <w:pStyle w:val="Tabletext"/>
              <w:rPr>
                <w:b/>
                <w:bCs/>
              </w:rPr>
            </w:pPr>
            <w:r w:rsidRPr="00BC1204">
              <w:rPr>
                <w:b/>
                <w:bCs/>
              </w:rPr>
              <w:t>R</w:t>
            </w:r>
          </w:p>
        </w:tc>
        <w:tc>
          <w:tcPr>
            <w:tcW w:w="0" w:type="dxa"/>
            <w:shd w:val="clear" w:color="auto" w:fill="auto"/>
          </w:tcPr>
          <w:p w14:paraId="0591A64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3FA489F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64EC8D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77AB0D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H</w:t>
            </w:r>
          </w:p>
        </w:tc>
        <w:tc>
          <w:tcPr>
            <w:tcW w:w="0" w:type="auto"/>
            <w:shd w:val="clear" w:color="auto" w:fill="auto"/>
          </w:tcPr>
          <w:p w14:paraId="78DF542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AABC4B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RTXXHX</w:t>
            </w:r>
          </w:p>
        </w:tc>
      </w:tr>
      <w:tr w:rsidR="00E4662B" w:rsidRPr="00890B9D" w14:paraId="3C703BFA"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089E3A3" w14:textId="77777777" w:rsidR="008B027D" w:rsidRPr="00BC1204" w:rsidRDefault="008B027D" w:rsidP="004D06A2">
            <w:pPr>
              <w:pStyle w:val="Tabletext"/>
              <w:rPr>
                <w:b/>
                <w:bCs/>
              </w:rPr>
            </w:pPr>
            <w:r w:rsidRPr="00BC1204">
              <w:rPr>
                <w:b/>
                <w:bCs/>
              </w:rPr>
              <w:t>R</w:t>
            </w:r>
          </w:p>
        </w:tc>
        <w:tc>
          <w:tcPr>
            <w:tcW w:w="0" w:type="dxa"/>
            <w:shd w:val="clear" w:color="auto" w:fill="auto"/>
          </w:tcPr>
          <w:p w14:paraId="44EE90F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0F3B7E9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875252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11F140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F</w:t>
            </w:r>
          </w:p>
        </w:tc>
        <w:tc>
          <w:tcPr>
            <w:tcW w:w="0" w:type="auto"/>
            <w:shd w:val="clear" w:color="auto" w:fill="auto"/>
          </w:tcPr>
          <w:p w14:paraId="604FEF5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59DA92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RTXXFX</w:t>
            </w:r>
          </w:p>
        </w:tc>
      </w:tr>
      <w:tr w:rsidR="00E4662B" w:rsidRPr="00890B9D" w14:paraId="3D37D102"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38B9BFCF" w14:textId="77777777" w:rsidR="008B027D" w:rsidRPr="00BC1204" w:rsidRDefault="008B027D" w:rsidP="004D06A2">
            <w:pPr>
              <w:pStyle w:val="Tabletext"/>
              <w:rPr>
                <w:b/>
                <w:bCs/>
              </w:rPr>
            </w:pPr>
            <w:r w:rsidRPr="00BC1204">
              <w:rPr>
                <w:b/>
                <w:bCs/>
              </w:rPr>
              <w:t>R</w:t>
            </w:r>
          </w:p>
        </w:tc>
        <w:tc>
          <w:tcPr>
            <w:tcW w:w="0" w:type="dxa"/>
            <w:shd w:val="clear" w:color="auto" w:fill="auto"/>
          </w:tcPr>
          <w:p w14:paraId="490047C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2ACFA159"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A6DA24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AF8756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8BD065A"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0</w:t>
            </w:r>
          </w:p>
        </w:tc>
        <w:tc>
          <w:tcPr>
            <w:tcW w:w="0" w:type="auto"/>
            <w:shd w:val="clear" w:color="auto" w:fill="auto"/>
          </w:tcPr>
          <w:p w14:paraId="56A96FE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RTXXX0</w:t>
            </w:r>
          </w:p>
        </w:tc>
      </w:tr>
      <w:tr w:rsidR="00E4662B" w:rsidRPr="00890B9D" w14:paraId="3A1BBCD5"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215A0183" w14:textId="77777777" w:rsidR="008B027D" w:rsidRPr="00BC1204" w:rsidRDefault="008B027D" w:rsidP="004D06A2">
            <w:pPr>
              <w:pStyle w:val="Tabletext"/>
              <w:rPr>
                <w:b/>
                <w:bCs/>
              </w:rPr>
            </w:pPr>
            <w:r w:rsidRPr="00BC1204">
              <w:rPr>
                <w:b/>
                <w:bCs/>
              </w:rPr>
              <w:t>R</w:t>
            </w:r>
          </w:p>
        </w:tc>
        <w:tc>
          <w:tcPr>
            <w:tcW w:w="0" w:type="dxa"/>
            <w:shd w:val="clear" w:color="auto" w:fill="auto"/>
          </w:tcPr>
          <w:p w14:paraId="14F8B28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23E5471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DE4649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DF2DF26"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96791CA"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w:t>
            </w:r>
          </w:p>
        </w:tc>
        <w:tc>
          <w:tcPr>
            <w:tcW w:w="0" w:type="auto"/>
            <w:shd w:val="clear" w:color="auto" w:fill="auto"/>
          </w:tcPr>
          <w:p w14:paraId="7550DC2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RTXXX#</w:t>
            </w:r>
          </w:p>
        </w:tc>
      </w:tr>
      <w:tr w:rsidR="00E4662B" w:rsidRPr="00890B9D" w14:paraId="39988A10"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5528156A" w14:textId="77777777" w:rsidR="008B027D" w:rsidRPr="00BC1204" w:rsidRDefault="008B027D" w:rsidP="004D06A2">
            <w:pPr>
              <w:pStyle w:val="Tabletext"/>
              <w:rPr>
                <w:b/>
                <w:bCs/>
              </w:rPr>
            </w:pPr>
            <w:r w:rsidRPr="00BC1204">
              <w:rPr>
                <w:b/>
                <w:bCs/>
              </w:rPr>
              <w:t>R</w:t>
            </w:r>
          </w:p>
        </w:tc>
        <w:tc>
          <w:tcPr>
            <w:tcW w:w="0" w:type="dxa"/>
            <w:shd w:val="clear" w:color="auto" w:fill="auto"/>
          </w:tcPr>
          <w:p w14:paraId="7DCA5BC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572F93B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742DD1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B29E1F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0CE1280"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A</w:t>
            </w:r>
          </w:p>
        </w:tc>
        <w:tc>
          <w:tcPr>
            <w:tcW w:w="0" w:type="auto"/>
            <w:shd w:val="clear" w:color="auto" w:fill="auto"/>
          </w:tcPr>
          <w:p w14:paraId="0CA88F9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RTXXXA</w:t>
            </w:r>
          </w:p>
        </w:tc>
      </w:tr>
      <w:tr w:rsidR="00E4662B" w:rsidRPr="00890B9D" w14:paraId="2D612C45"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2BF5603B" w14:textId="77777777" w:rsidR="008B027D" w:rsidRPr="00BC1204" w:rsidRDefault="008B027D" w:rsidP="004D06A2">
            <w:pPr>
              <w:pStyle w:val="Tabletext"/>
              <w:rPr>
                <w:b/>
                <w:bCs/>
              </w:rPr>
            </w:pPr>
            <w:r w:rsidRPr="00BC1204">
              <w:rPr>
                <w:b/>
                <w:bCs/>
              </w:rPr>
              <w:t>R</w:t>
            </w:r>
          </w:p>
        </w:tc>
        <w:tc>
          <w:tcPr>
            <w:tcW w:w="0" w:type="dxa"/>
            <w:shd w:val="clear" w:color="auto" w:fill="auto"/>
          </w:tcPr>
          <w:p w14:paraId="7F7977CB"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D</w:t>
            </w:r>
          </w:p>
        </w:tc>
        <w:tc>
          <w:tcPr>
            <w:tcW w:w="0" w:type="dxa"/>
            <w:shd w:val="clear" w:color="auto" w:fill="auto"/>
          </w:tcPr>
          <w:p w14:paraId="71F5A81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83DA82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068FCD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6B8BD1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83BE8DC"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RDXXXX</w:t>
            </w:r>
          </w:p>
        </w:tc>
      </w:tr>
      <w:tr w:rsidR="00E4662B" w:rsidRPr="00890B9D" w14:paraId="366B8BBA"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3EC1FB9" w14:textId="77777777" w:rsidR="008B027D" w:rsidRPr="00BC1204" w:rsidRDefault="008B027D" w:rsidP="004D06A2">
            <w:pPr>
              <w:pStyle w:val="Tabletext"/>
              <w:rPr>
                <w:b/>
                <w:bCs/>
              </w:rPr>
            </w:pPr>
            <w:r w:rsidRPr="00BC1204">
              <w:rPr>
                <w:b/>
                <w:bCs/>
              </w:rPr>
              <w:t>R</w:t>
            </w:r>
          </w:p>
        </w:tc>
        <w:tc>
          <w:tcPr>
            <w:tcW w:w="0" w:type="dxa"/>
            <w:shd w:val="clear" w:color="auto" w:fill="auto"/>
          </w:tcPr>
          <w:p w14:paraId="1489A8B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N</w:t>
            </w:r>
          </w:p>
        </w:tc>
        <w:tc>
          <w:tcPr>
            <w:tcW w:w="0" w:type="dxa"/>
            <w:shd w:val="clear" w:color="auto" w:fill="auto"/>
          </w:tcPr>
          <w:p w14:paraId="001A4A4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0BA0387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CA23F2A"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75DF6A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ACB5AEA"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RNSXXX</w:t>
            </w:r>
          </w:p>
        </w:tc>
      </w:tr>
      <w:tr w:rsidR="00E4662B" w:rsidRPr="00890B9D" w14:paraId="460B0417"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56DC300E" w14:textId="77777777" w:rsidR="008B027D" w:rsidRPr="00BC1204" w:rsidRDefault="008B027D" w:rsidP="004D06A2">
            <w:pPr>
              <w:pStyle w:val="Tabletext"/>
              <w:rPr>
                <w:b/>
                <w:bCs/>
              </w:rPr>
            </w:pPr>
            <w:r w:rsidRPr="00BC1204">
              <w:rPr>
                <w:b/>
                <w:bCs/>
              </w:rPr>
              <w:t>R</w:t>
            </w:r>
          </w:p>
        </w:tc>
        <w:tc>
          <w:tcPr>
            <w:tcW w:w="0" w:type="dxa"/>
            <w:shd w:val="clear" w:color="auto" w:fill="auto"/>
          </w:tcPr>
          <w:p w14:paraId="582C643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N</w:t>
            </w:r>
          </w:p>
        </w:tc>
        <w:tc>
          <w:tcPr>
            <w:tcW w:w="0" w:type="dxa"/>
            <w:shd w:val="clear" w:color="auto" w:fill="auto"/>
          </w:tcPr>
          <w:p w14:paraId="3A0CCD92"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8373A1A"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9BCA5AE"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52CBA7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FFA07D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RNXXXX</w:t>
            </w:r>
          </w:p>
        </w:tc>
      </w:tr>
      <w:tr w:rsidR="00E4662B" w:rsidRPr="00890B9D" w14:paraId="5E2F28B3"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2FA8C969" w14:textId="77777777" w:rsidR="008B027D" w:rsidRPr="00BC1204" w:rsidRDefault="008B027D" w:rsidP="004D06A2">
            <w:pPr>
              <w:pStyle w:val="Tabletext"/>
              <w:rPr>
                <w:b/>
                <w:bCs/>
              </w:rPr>
            </w:pPr>
            <w:r w:rsidRPr="00BC1204">
              <w:rPr>
                <w:b/>
                <w:bCs/>
              </w:rPr>
              <w:t>R</w:t>
            </w:r>
          </w:p>
        </w:tc>
        <w:tc>
          <w:tcPr>
            <w:tcW w:w="0" w:type="dxa"/>
            <w:shd w:val="clear" w:color="auto" w:fill="auto"/>
          </w:tcPr>
          <w:p w14:paraId="79439FED"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N</w:t>
            </w:r>
          </w:p>
        </w:tc>
        <w:tc>
          <w:tcPr>
            <w:tcW w:w="0" w:type="dxa"/>
            <w:shd w:val="clear" w:color="auto" w:fill="auto"/>
          </w:tcPr>
          <w:p w14:paraId="325B3EAF"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7180958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w:t>
            </w:r>
          </w:p>
        </w:tc>
        <w:tc>
          <w:tcPr>
            <w:tcW w:w="0" w:type="auto"/>
            <w:shd w:val="clear" w:color="auto" w:fill="auto"/>
          </w:tcPr>
          <w:p w14:paraId="6CF4CFE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6D8C0F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46E7FF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RNS#XX</w:t>
            </w:r>
          </w:p>
        </w:tc>
      </w:tr>
      <w:tr w:rsidR="00E4662B" w:rsidRPr="00890B9D" w14:paraId="64A5E7F0" w14:textId="77777777" w:rsidTr="00430E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5239474C" w14:textId="77777777" w:rsidR="008B027D" w:rsidRPr="00BC1204" w:rsidRDefault="008B027D" w:rsidP="004D06A2">
            <w:pPr>
              <w:pStyle w:val="Tabletext"/>
              <w:rPr>
                <w:b/>
                <w:bCs/>
              </w:rPr>
            </w:pPr>
            <w:r w:rsidRPr="00BC1204">
              <w:rPr>
                <w:b/>
                <w:bCs/>
              </w:rPr>
              <w:t>R</w:t>
            </w:r>
          </w:p>
        </w:tc>
        <w:tc>
          <w:tcPr>
            <w:tcW w:w="0" w:type="dxa"/>
            <w:shd w:val="clear" w:color="auto" w:fill="auto"/>
          </w:tcPr>
          <w:p w14:paraId="7A711A81"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N</w:t>
            </w:r>
          </w:p>
        </w:tc>
        <w:tc>
          <w:tcPr>
            <w:tcW w:w="0" w:type="dxa"/>
            <w:shd w:val="clear" w:color="auto" w:fill="auto"/>
          </w:tcPr>
          <w:p w14:paraId="6012B648"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8E7C5E4"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w:t>
            </w:r>
          </w:p>
        </w:tc>
        <w:tc>
          <w:tcPr>
            <w:tcW w:w="0" w:type="auto"/>
            <w:shd w:val="clear" w:color="auto" w:fill="auto"/>
          </w:tcPr>
          <w:p w14:paraId="7E9F9E95"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C93A367"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6F08833" w14:textId="77777777" w:rsidR="008B027D" w:rsidRPr="00890B9D" w:rsidRDefault="008B027D"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RNX#XX</w:t>
            </w:r>
          </w:p>
        </w:tc>
      </w:tr>
    </w:tbl>
    <w:p w14:paraId="4BBFD31B" w14:textId="77777777" w:rsidR="00551C35" w:rsidRPr="00890B9D" w:rsidRDefault="001103E1" w:rsidP="00917DA5">
      <w:pPr>
        <w:pStyle w:val="Heading3"/>
      </w:pPr>
      <w:bookmarkStart w:id="1645" w:name="_Ref71217895"/>
      <w:bookmarkStart w:id="1646" w:name="_Hlk68686205"/>
      <w:r w:rsidRPr="00890B9D">
        <w:lastRenderedPageBreak/>
        <w:t>Actors</w:t>
      </w:r>
      <w:bookmarkEnd w:id="1645"/>
    </w:p>
    <w:p w14:paraId="19128263" w14:textId="578F1542" w:rsidR="0014657B" w:rsidRPr="00890B9D" w:rsidRDefault="0014657B" w:rsidP="00F572A6">
      <w:pPr>
        <w:pStyle w:val="TableCaption"/>
      </w:pPr>
      <w:bookmarkStart w:id="1647" w:name="_Toc55373436"/>
      <w:bookmarkStart w:id="1648" w:name="_Toc55380985"/>
      <w:bookmarkStart w:id="1649" w:name="_Toc57733163"/>
      <w:bookmarkStart w:id="1650" w:name="_Toc144116848"/>
      <w:bookmarkStart w:id="1651" w:name="_Toc144116874"/>
      <w:bookmarkStart w:id="1652" w:name="_Toc238031860"/>
      <w:r w:rsidRPr="00890B9D">
        <w:t xml:space="preserve">Table </w:t>
      </w:r>
      <w:r w:rsidRPr="00890B9D">
        <w:fldChar w:fldCharType="begin"/>
      </w:r>
      <w:r w:rsidRPr="00890B9D">
        <w:instrText xml:space="preserve"> SEQ Table \* ARABIC </w:instrText>
      </w:r>
      <w:r w:rsidRPr="00890B9D">
        <w:fldChar w:fldCharType="separate"/>
      </w:r>
      <w:r w:rsidR="00C14FEC">
        <w:rPr>
          <w:noProof/>
        </w:rPr>
        <w:t>12</w:t>
      </w:r>
      <w:r w:rsidRPr="00890B9D">
        <w:fldChar w:fldCharType="end"/>
      </w:r>
      <w:r w:rsidRPr="00890B9D">
        <w:t>: Tax Treatment Validation Rules - Actors Category</w:t>
      </w:r>
      <w:bookmarkEnd w:id="1647"/>
      <w:bookmarkEnd w:id="1648"/>
      <w:bookmarkEnd w:id="1649"/>
      <w:bookmarkEnd w:id="1650"/>
      <w:bookmarkEnd w:id="1651"/>
      <w:bookmarkEnd w:id="1652"/>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02"/>
        <w:gridCol w:w="1412"/>
        <w:gridCol w:w="1267"/>
        <w:gridCol w:w="1411"/>
        <w:gridCol w:w="1444"/>
        <w:gridCol w:w="1399"/>
        <w:gridCol w:w="1335"/>
      </w:tblGrid>
      <w:tr w:rsidR="00E4662B" w:rsidRPr="00890B9D" w14:paraId="3DA6B869"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620BFB1" w14:textId="77777777" w:rsidR="00CD6247" w:rsidRPr="00E4662B" w:rsidRDefault="00CD6247" w:rsidP="00BC1204">
            <w:pPr>
              <w:pStyle w:val="TableHeader"/>
            </w:pPr>
            <w:r w:rsidRPr="00E4662B">
              <w:t>Category</w:t>
            </w:r>
          </w:p>
        </w:tc>
        <w:tc>
          <w:tcPr>
            <w:tcW w:w="0" w:type="auto"/>
          </w:tcPr>
          <w:p w14:paraId="6166DE30" w14:textId="77777777" w:rsidR="00CD6247" w:rsidRPr="00890B9D" w:rsidRDefault="00CD6247" w:rsidP="00BC1204">
            <w:pPr>
              <w:pStyle w:val="TableHeader"/>
              <w:cnfStyle w:val="100000000000" w:firstRow="1" w:lastRow="0" w:firstColumn="0" w:lastColumn="0" w:oddVBand="0" w:evenVBand="0" w:oddHBand="0" w:evenHBand="0" w:firstRowFirstColumn="0" w:firstRowLastColumn="0" w:lastRowFirstColumn="0" w:lastRowLastColumn="0"/>
            </w:pPr>
            <w:r w:rsidRPr="00890B9D">
              <w:t>Option</w:t>
            </w:r>
          </w:p>
        </w:tc>
        <w:tc>
          <w:tcPr>
            <w:tcW w:w="0" w:type="auto"/>
          </w:tcPr>
          <w:p w14:paraId="4266BF10" w14:textId="77777777" w:rsidR="00CD6247" w:rsidRPr="00890B9D" w:rsidRDefault="00CD6247" w:rsidP="00BC1204">
            <w:pPr>
              <w:pStyle w:val="TableHeader"/>
              <w:cnfStyle w:val="100000000000" w:firstRow="1" w:lastRow="0" w:firstColumn="0" w:lastColumn="0" w:oddVBand="0" w:evenVBand="0" w:oddHBand="0" w:evenHBand="0" w:firstRowFirstColumn="0" w:firstRowLastColumn="0" w:lastRowFirstColumn="0" w:lastRowLastColumn="0"/>
            </w:pPr>
            <w:r w:rsidRPr="00890B9D">
              <w:t xml:space="preserve">Study </w:t>
            </w:r>
            <w:r w:rsidR="005242E5">
              <w:t>and</w:t>
            </w:r>
            <w:r w:rsidRPr="00890B9D">
              <w:t xml:space="preserve"> Training Support Loan</w:t>
            </w:r>
          </w:p>
        </w:tc>
        <w:tc>
          <w:tcPr>
            <w:tcW w:w="0" w:type="auto"/>
          </w:tcPr>
          <w:p w14:paraId="7ABCAAAA" w14:textId="77777777" w:rsidR="00CD6247" w:rsidRPr="00890B9D" w:rsidRDefault="00CD6247"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0" w:type="auto"/>
          </w:tcPr>
          <w:p w14:paraId="32EC4481" w14:textId="77777777" w:rsidR="00CD6247" w:rsidRPr="00890B9D" w:rsidRDefault="00CD6247"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0" w:type="auto"/>
          </w:tcPr>
          <w:p w14:paraId="2D0CCF5F" w14:textId="77777777" w:rsidR="00CD6247" w:rsidRPr="00890B9D" w:rsidRDefault="00CD6247"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0" w:type="auto"/>
          </w:tcPr>
          <w:p w14:paraId="5F7C466D" w14:textId="77777777" w:rsidR="00CD6247" w:rsidRPr="00890B9D" w:rsidRDefault="00CD6247" w:rsidP="00BC1204">
            <w:pPr>
              <w:pStyle w:val="TableHeader"/>
              <w:cnfStyle w:val="100000000000" w:firstRow="1" w:lastRow="0" w:firstColumn="0" w:lastColumn="0" w:oddVBand="0" w:evenVBand="0" w:oddHBand="0" w:evenHBand="0" w:firstRowFirstColumn="0" w:firstRowLastColumn="0" w:lastRowFirstColumn="0" w:lastRowLastColumn="0"/>
            </w:pPr>
            <w:r w:rsidRPr="00890B9D">
              <w:t>Treatment Code</w:t>
            </w:r>
          </w:p>
        </w:tc>
      </w:tr>
      <w:tr w:rsidR="00E4662B" w:rsidRPr="00890B9D" w14:paraId="07403212"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E6EEF0" w:themeFill="accent5" w:themeFillTint="33"/>
          </w:tcPr>
          <w:p w14:paraId="3FFD74CD" w14:textId="77777777" w:rsidR="00CD6247" w:rsidRPr="00BC1204" w:rsidRDefault="00CD6247" w:rsidP="007E7B7E">
            <w:pPr>
              <w:pStyle w:val="Tabletext"/>
              <w:keepNext/>
              <w:keepLines/>
              <w:rPr>
                <w:b/>
                <w:bCs/>
                <w:sz w:val="16"/>
                <w:szCs w:val="16"/>
              </w:rPr>
            </w:pPr>
            <w:r w:rsidRPr="00BC1204">
              <w:rPr>
                <w:b/>
                <w:bCs/>
                <w:sz w:val="16"/>
                <w:szCs w:val="16"/>
              </w:rPr>
              <w:t>A – Actor</w:t>
            </w:r>
          </w:p>
        </w:tc>
        <w:tc>
          <w:tcPr>
            <w:tcW w:w="0" w:type="auto"/>
            <w:shd w:val="clear" w:color="auto" w:fill="E6EEF0" w:themeFill="accent5" w:themeFillTint="33"/>
          </w:tcPr>
          <w:p w14:paraId="7976C272"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T</w:t>
            </w:r>
            <w:r w:rsidRPr="00890B9D">
              <w:rPr>
                <w:sz w:val="16"/>
                <w:szCs w:val="16"/>
              </w:rPr>
              <w:t xml:space="preserve"> – With tax-free threshold</w:t>
            </w:r>
          </w:p>
          <w:p w14:paraId="5C0E97C8"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D</w:t>
            </w:r>
            <w:r w:rsidRPr="00890B9D">
              <w:rPr>
                <w:sz w:val="16"/>
                <w:szCs w:val="16"/>
              </w:rPr>
              <w:t xml:space="preserve"> – 3 or less performances per week</w:t>
            </w:r>
          </w:p>
          <w:p w14:paraId="36E1C3FA"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N</w:t>
            </w:r>
            <w:r w:rsidRPr="00890B9D">
              <w:rPr>
                <w:sz w:val="16"/>
                <w:szCs w:val="16"/>
              </w:rPr>
              <w:t xml:space="preserve"> – With no tax-free threshold</w:t>
            </w:r>
          </w:p>
          <w:p w14:paraId="0E280C04"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P</w:t>
            </w:r>
            <w:r w:rsidRPr="00890B9D">
              <w:rPr>
                <w:sz w:val="16"/>
                <w:szCs w:val="16"/>
              </w:rPr>
              <w:t xml:space="preserve"> - Promotional</w:t>
            </w:r>
          </w:p>
        </w:tc>
        <w:tc>
          <w:tcPr>
            <w:tcW w:w="0" w:type="auto"/>
            <w:shd w:val="clear" w:color="auto" w:fill="E6EEF0" w:themeFill="accent5" w:themeFillTint="33"/>
          </w:tcPr>
          <w:p w14:paraId="093BD3EA"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0" w:type="auto"/>
            <w:shd w:val="clear" w:color="auto" w:fill="E6EEF0" w:themeFill="accent5" w:themeFillTint="33"/>
          </w:tcPr>
          <w:p w14:paraId="6ADB3F82"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0" w:type="auto"/>
            <w:shd w:val="clear" w:color="auto" w:fill="E6EEF0" w:themeFill="accent5" w:themeFillTint="33"/>
          </w:tcPr>
          <w:p w14:paraId="1B633498"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exemption</w:t>
            </w:r>
          </w:p>
        </w:tc>
        <w:tc>
          <w:tcPr>
            <w:tcW w:w="0" w:type="auto"/>
            <w:shd w:val="clear" w:color="auto" w:fill="E6EEF0" w:themeFill="accent5" w:themeFillTint="33"/>
          </w:tcPr>
          <w:p w14:paraId="60EA2DFA"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0" w:type="auto"/>
            <w:shd w:val="clear" w:color="auto" w:fill="E6EEF0" w:themeFill="accent5" w:themeFillTint="33"/>
          </w:tcPr>
          <w:p w14:paraId="12F2CA1B"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p>
        </w:tc>
      </w:tr>
      <w:tr w:rsidR="00E4662B" w:rsidRPr="00890B9D" w14:paraId="541F5E0C"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44CDA239" w14:textId="77777777" w:rsidR="00CD6247" w:rsidRPr="00BC1204" w:rsidRDefault="00CD6247" w:rsidP="007E7B7E">
            <w:pPr>
              <w:pStyle w:val="Tabletext"/>
              <w:keepNext/>
              <w:keepLines/>
              <w:rPr>
                <w:b/>
                <w:bCs/>
              </w:rPr>
            </w:pPr>
            <w:r w:rsidRPr="00BC1204">
              <w:rPr>
                <w:b/>
                <w:bCs/>
              </w:rPr>
              <w:t>A</w:t>
            </w:r>
          </w:p>
        </w:tc>
        <w:tc>
          <w:tcPr>
            <w:tcW w:w="0" w:type="auto"/>
            <w:shd w:val="clear" w:color="auto" w:fill="auto"/>
          </w:tcPr>
          <w:p w14:paraId="1FD53BB3"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T</w:t>
            </w:r>
          </w:p>
        </w:tc>
        <w:tc>
          <w:tcPr>
            <w:tcW w:w="0" w:type="auto"/>
            <w:shd w:val="clear" w:color="auto" w:fill="auto"/>
          </w:tcPr>
          <w:p w14:paraId="52601772" w14:textId="04B33FFF" w:rsidR="00CD6247" w:rsidRPr="00890B9D" w:rsidRDefault="00150679" w:rsidP="007E7B7E">
            <w:pPr>
              <w:pStyle w:val="Tabletext"/>
              <w:keepNext/>
              <w:keepLines/>
              <w:cnfStyle w:val="100000000000" w:firstRow="1" w:lastRow="0" w:firstColumn="0" w:lastColumn="0" w:oddVBand="0" w:evenVBand="0" w:oddHBand="0" w:evenHBand="0" w:firstRowFirstColumn="0" w:firstRowLastColumn="0" w:lastRowFirstColumn="0" w:lastRowLastColumn="0"/>
            </w:pPr>
            <w:r>
              <w:t>X</w:t>
            </w:r>
          </w:p>
        </w:tc>
        <w:tc>
          <w:tcPr>
            <w:tcW w:w="0" w:type="auto"/>
            <w:shd w:val="clear" w:color="auto" w:fill="auto"/>
          </w:tcPr>
          <w:p w14:paraId="4B704CF3"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E44ECA1"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536BAFA" w14:textId="77777777"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FAFBE2B" w14:textId="6BAABB21" w:rsidR="00CD6247" w:rsidRPr="00890B9D" w:rsidRDefault="00CD6247" w:rsidP="007E7B7E">
            <w:pPr>
              <w:pStyle w:val="Tabletext"/>
              <w:keepNext/>
              <w:keepLines/>
              <w:cnfStyle w:val="100000000000" w:firstRow="1" w:lastRow="0" w:firstColumn="0" w:lastColumn="0" w:oddVBand="0" w:evenVBand="0" w:oddHBand="0" w:evenHBand="0" w:firstRowFirstColumn="0" w:firstRowLastColumn="0" w:lastRowFirstColumn="0" w:lastRowLastColumn="0"/>
              <w:rPr>
                <w:noProof/>
              </w:rPr>
            </w:pPr>
            <w:r w:rsidRPr="00890B9D">
              <w:rPr>
                <w:noProof/>
              </w:rPr>
              <w:t>AT</w:t>
            </w:r>
            <w:r w:rsidR="00150679">
              <w:rPr>
                <w:noProof/>
              </w:rPr>
              <w:t>X</w:t>
            </w:r>
            <w:r w:rsidRPr="00890B9D">
              <w:rPr>
                <w:noProof/>
              </w:rPr>
              <w:t>XXX</w:t>
            </w:r>
          </w:p>
        </w:tc>
      </w:tr>
      <w:tr w:rsidR="00E4662B" w:rsidRPr="00890B9D" w14:paraId="7D61C4F8"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15240BBC" w14:textId="77777777" w:rsidR="00CD6247" w:rsidRPr="00BC1204" w:rsidRDefault="00CD6247" w:rsidP="004D06A2">
            <w:pPr>
              <w:pStyle w:val="Tabletext"/>
              <w:rPr>
                <w:b/>
                <w:bCs/>
              </w:rPr>
            </w:pPr>
            <w:r w:rsidRPr="00BC1204">
              <w:rPr>
                <w:b/>
                <w:bCs/>
              </w:rPr>
              <w:t>A</w:t>
            </w:r>
          </w:p>
        </w:tc>
        <w:tc>
          <w:tcPr>
            <w:tcW w:w="0" w:type="auto"/>
            <w:shd w:val="clear" w:color="auto" w:fill="auto"/>
          </w:tcPr>
          <w:p w14:paraId="22E2EC30"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N</w:t>
            </w:r>
          </w:p>
        </w:tc>
        <w:tc>
          <w:tcPr>
            <w:tcW w:w="0" w:type="auto"/>
            <w:shd w:val="clear" w:color="auto" w:fill="auto"/>
          </w:tcPr>
          <w:p w14:paraId="768BAC73" w14:textId="0FD9C240" w:rsidR="00CD6247" w:rsidRPr="00890B9D" w:rsidRDefault="00150679" w:rsidP="004D06A2">
            <w:pPr>
              <w:pStyle w:val="Tabletext"/>
              <w:cnfStyle w:val="100000000000" w:firstRow="1" w:lastRow="0" w:firstColumn="0" w:lastColumn="0" w:oddVBand="0" w:evenVBand="0" w:oddHBand="0" w:evenHBand="0" w:firstRowFirstColumn="0" w:firstRowLastColumn="0" w:lastRowFirstColumn="0" w:lastRowLastColumn="0"/>
            </w:pPr>
            <w:r>
              <w:t>X</w:t>
            </w:r>
          </w:p>
        </w:tc>
        <w:tc>
          <w:tcPr>
            <w:tcW w:w="0" w:type="auto"/>
            <w:shd w:val="clear" w:color="auto" w:fill="auto"/>
          </w:tcPr>
          <w:p w14:paraId="6763AEC3"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63459C2"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1646F65"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151262B7" w14:textId="2FFDBC09"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AN</w:t>
            </w:r>
            <w:r w:rsidR="00150679">
              <w:rPr>
                <w:noProof/>
              </w:rPr>
              <w:t>X</w:t>
            </w:r>
            <w:r w:rsidRPr="00890B9D">
              <w:rPr>
                <w:noProof/>
              </w:rPr>
              <w:t>XXX</w:t>
            </w:r>
          </w:p>
        </w:tc>
      </w:tr>
      <w:tr w:rsidR="00E4662B" w:rsidRPr="00890B9D" w14:paraId="49043661"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DE6C77C" w14:textId="77777777" w:rsidR="00CD6247" w:rsidRPr="00BC1204" w:rsidRDefault="00CD6247" w:rsidP="004D06A2">
            <w:pPr>
              <w:pStyle w:val="Tabletext"/>
              <w:rPr>
                <w:b/>
                <w:bCs/>
              </w:rPr>
            </w:pPr>
            <w:r w:rsidRPr="00BC1204">
              <w:rPr>
                <w:b/>
                <w:bCs/>
              </w:rPr>
              <w:t>A</w:t>
            </w:r>
          </w:p>
        </w:tc>
        <w:tc>
          <w:tcPr>
            <w:tcW w:w="0" w:type="auto"/>
            <w:shd w:val="clear" w:color="auto" w:fill="auto"/>
          </w:tcPr>
          <w:p w14:paraId="697F9684"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D</w:t>
            </w:r>
          </w:p>
        </w:tc>
        <w:tc>
          <w:tcPr>
            <w:tcW w:w="0" w:type="auto"/>
            <w:shd w:val="clear" w:color="auto" w:fill="auto"/>
          </w:tcPr>
          <w:p w14:paraId="5EBE482D"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4E3DAB6"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44A5553"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62B84FDB"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3DC6464"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ADXXXX</w:t>
            </w:r>
          </w:p>
        </w:tc>
      </w:tr>
      <w:tr w:rsidR="00E4662B" w:rsidRPr="00890B9D" w14:paraId="3E56E284"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41A71037" w14:textId="77777777" w:rsidR="00CD6247" w:rsidRPr="00BC1204" w:rsidRDefault="00CD6247" w:rsidP="004D06A2">
            <w:pPr>
              <w:pStyle w:val="Tabletext"/>
              <w:rPr>
                <w:b/>
                <w:bCs/>
              </w:rPr>
            </w:pPr>
            <w:r w:rsidRPr="00BC1204">
              <w:rPr>
                <w:b/>
                <w:bCs/>
              </w:rPr>
              <w:t>A</w:t>
            </w:r>
          </w:p>
        </w:tc>
        <w:tc>
          <w:tcPr>
            <w:tcW w:w="0" w:type="auto"/>
            <w:shd w:val="clear" w:color="auto" w:fill="auto"/>
          </w:tcPr>
          <w:p w14:paraId="4125D3D0"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P</w:t>
            </w:r>
          </w:p>
        </w:tc>
        <w:tc>
          <w:tcPr>
            <w:tcW w:w="0" w:type="auto"/>
            <w:shd w:val="clear" w:color="auto" w:fill="auto"/>
          </w:tcPr>
          <w:p w14:paraId="633BB77D"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4FB29F4"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2852C90"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A0B6F9F"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63C60266" w14:textId="77777777" w:rsidR="00CD6247" w:rsidRPr="00890B9D" w:rsidRDefault="00CD6247"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APXXXX</w:t>
            </w:r>
          </w:p>
        </w:tc>
      </w:tr>
    </w:tbl>
    <w:bookmarkEnd w:id="1646"/>
    <w:p w14:paraId="263CA52A" w14:textId="77777777" w:rsidR="001103E1" w:rsidRPr="00890B9D" w:rsidRDefault="00305E8C" w:rsidP="004A0EAE">
      <w:pPr>
        <w:pStyle w:val="Heading3"/>
      </w:pPr>
      <w:r w:rsidRPr="00890B9D">
        <w:t>Horticulturists and Shearers</w:t>
      </w:r>
    </w:p>
    <w:p w14:paraId="7F991379" w14:textId="5F038B07" w:rsidR="0014657B" w:rsidRPr="00890B9D" w:rsidRDefault="0014657B" w:rsidP="00F572A6">
      <w:pPr>
        <w:pStyle w:val="TableCaption"/>
      </w:pPr>
      <w:bookmarkStart w:id="1653" w:name="_Toc55373437"/>
      <w:bookmarkStart w:id="1654" w:name="_Toc55380986"/>
      <w:bookmarkStart w:id="1655" w:name="_Toc57733164"/>
      <w:bookmarkStart w:id="1656" w:name="_Toc144116849"/>
      <w:bookmarkStart w:id="1657" w:name="_Toc144116875"/>
      <w:bookmarkStart w:id="1658" w:name="_Toc238031861"/>
      <w:r w:rsidRPr="00890B9D">
        <w:t xml:space="preserve">Table </w:t>
      </w:r>
      <w:r w:rsidRPr="00890B9D">
        <w:fldChar w:fldCharType="begin"/>
      </w:r>
      <w:r w:rsidRPr="00890B9D">
        <w:instrText xml:space="preserve"> SEQ Table \* ARABIC </w:instrText>
      </w:r>
      <w:r w:rsidRPr="00890B9D">
        <w:fldChar w:fldCharType="separate"/>
      </w:r>
      <w:r w:rsidR="00C14FEC">
        <w:rPr>
          <w:noProof/>
        </w:rPr>
        <w:t>13</w:t>
      </w:r>
      <w:r w:rsidRPr="00890B9D">
        <w:fldChar w:fldCharType="end"/>
      </w:r>
      <w:r w:rsidRPr="00890B9D">
        <w:t>: Tax Treatment Validation Rules - Horticulturists and Shearers Category</w:t>
      </w:r>
      <w:bookmarkEnd w:id="1653"/>
      <w:bookmarkEnd w:id="1654"/>
      <w:bookmarkEnd w:id="1655"/>
      <w:bookmarkEnd w:id="1656"/>
      <w:bookmarkEnd w:id="1657"/>
      <w:bookmarkEnd w:id="1658"/>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30"/>
        <w:gridCol w:w="994"/>
        <w:gridCol w:w="1124"/>
        <w:gridCol w:w="1537"/>
        <w:gridCol w:w="1570"/>
        <w:gridCol w:w="1313"/>
        <w:gridCol w:w="1302"/>
      </w:tblGrid>
      <w:tr w:rsidR="00E4662B" w:rsidRPr="00890B9D" w14:paraId="414AC61E"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E8CF348" w14:textId="77777777" w:rsidR="00EB6995" w:rsidRPr="00E4662B" w:rsidRDefault="00EB6995" w:rsidP="00494400">
            <w:pPr>
              <w:pStyle w:val="TableHeader"/>
            </w:pPr>
            <w:r w:rsidRPr="00E4662B">
              <w:t>Category</w:t>
            </w:r>
          </w:p>
        </w:tc>
        <w:tc>
          <w:tcPr>
            <w:tcW w:w="0" w:type="dxa"/>
          </w:tcPr>
          <w:p w14:paraId="705DE167" w14:textId="77777777" w:rsidR="00EB6995" w:rsidRPr="00890B9D" w:rsidRDefault="00EB6995" w:rsidP="00494400">
            <w:pPr>
              <w:pStyle w:val="TableHeader"/>
              <w:cnfStyle w:val="100000000000" w:firstRow="1" w:lastRow="0" w:firstColumn="0" w:lastColumn="0" w:oddVBand="0" w:evenVBand="0" w:oddHBand="0" w:evenHBand="0" w:firstRowFirstColumn="0" w:firstRowLastColumn="0" w:lastRowFirstColumn="0" w:lastRowLastColumn="0"/>
            </w:pPr>
            <w:r w:rsidRPr="00890B9D">
              <w:t>Option</w:t>
            </w:r>
          </w:p>
        </w:tc>
        <w:tc>
          <w:tcPr>
            <w:tcW w:w="0" w:type="dxa"/>
          </w:tcPr>
          <w:p w14:paraId="5C9D1ADC" w14:textId="77777777" w:rsidR="00EB6995" w:rsidRPr="00890B9D" w:rsidRDefault="00EB6995" w:rsidP="00494400">
            <w:pPr>
              <w:pStyle w:val="TableHeader"/>
              <w:cnfStyle w:val="100000000000" w:firstRow="1" w:lastRow="0" w:firstColumn="0" w:lastColumn="0" w:oddVBand="0" w:evenVBand="0" w:oddHBand="0" w:evenHBand="0" w:firstRowFirstColumn="0" w:firstRowLastColumn="0" w:lastRowFirstColumn="0" w:lastRowLastColumn="0"/>
            </w:pPr>
            <w:r w:rsidRPr="00890B9D">
              <w:t xml:space="preserve">Study </w:t>
            </w:r>
            <w:r w:rsidR="005242E5">
              <w:t>and</w:t>
            </w:r>
            <w:r w:rsidRPr="00890B9D">
              <w:t xml:space="preserve"> Training Support Loan</w:t>
            </w:r>
          </w:p>
        </w:tc>
        <w:tc>
          <w:tcPr>
            <w:tcW w:w="0" w:type="auto"/>
          </w:tcPr>
          <w:p w14:paraId="121C603D" w14:textId="77777777" w:rsidR="00EB6995" w:rsidRPr="00890B9D" w:rsidRDefault="00EB6995"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0" w:type="auto"/>
          </w:tcPr>
          <w:p w14:paraId="65A4B05E" w14:textId="77777777" w:rsidR="00EB6995" w:rsidRPr="00890B9D" w:rsidRDefault="00EB6995"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0" w:type="dxa"/>
          </w:tcPr>
          <w:p w14:paraId="7A0EE66E" w14:textId="77777777" w:rsidR="00EB6995" w:rsidRPr="00890B9D" w:rsidRDefault="00EB6995"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0" w:type="dxa"/>
          </w:tcPr>
          <w:p w14:paraId="28AAF376" w14:textId="77777777" w:rsidR="00EB6995" w:rsidRPr="00890B9D" w:rsidRDefault="00EB6995" w:rsidP="00494400">
            <w:pPr>
              <w:pStyle w:val="TableHeader"/>
              <w:cnfStyle w:val="100000000000" w:firstRow="1" w:lastRow="0" w:firstColumn="0" w:lastColumn="0" w:oddVBand="0" w:evenVBand="0" w:oddHBand="0" w:evenHBand="0" w:firstRowFirstColumn="0" w:firstRowLastColumn="0" w:lastRowFirstColumn="0" w:lastRowLastColumn="0"/>
            </w:pPr>
            <w:r w:rsidRPr="00890B9D">
              <w:t>Treatment Code</w:t>
            </w:r>
          </w:p>
        </w:tc>
      </w:tr>
      <w:tr w:rsidR="00E4662B" w:rsidRPr="00890B9D" w14:paraId="28EB8962"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E6EEF0" w:themeFill="accent5" w:themeFillTint="33"/>
          </w:tcPr>
          <w:p w14:paraId="6C9F34FA" w14:textId="77777777" w:rsidR="00EB6995" w:rsidRPr="00BC1204" w:rsidRDefault="00EB6995" w:rsidP="004D06A2">
            <w:pPr>
              <w:pStyle w:val="Tabletext"/>
              <w:rPr>
                <w:b/>
                <w:bCs/>
                <w:sz w:val="16"/>
                <w:szCs w:val="16"/>
              </w:rPr>
            </w:pPr>
            <w:r w:rsidRPr="00BC1204">
              <w:rPr>
                <w:b/>
                <w:bCs/>
                <w:sz w:val="16"/>
                <w:szCs w:val="16"/>
              </w:rPr>
              <w:t>C – Horticulturists and Shearers</w:t>
            </w:r>
          </w:p>
        </w:tc>
        <w:tc>
          <w:tcPr>
            <w:tcW w:w="0" w:type="dxa"/>
            <w:shd w:val="clear" w:color="auto" w:fill="E6EEF0" w:themeFill="accent5" w:themeFillTint="33"/>
          </w:tcPr>
          <w:p w14:paraId="32C050FC"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T</w:t>
            </w:r>
            <w:r w:rsidRPr="00890B9D">
              <w:rPr>
                <w:sz w:val="16"/>
                <w:szCs w:val="16"/>
              </w:rPr>
              <w:t xml:space="preserve"> – With tax-free threshold</w:t>
            </w:r>
          </w:p>
          <w:p w14:paraId="16EF9842"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b/>
                <w:sz w:val="16"/>
                <w:szCs w:val="16"/>
              </w:rPr>
            </w:pPr>
            <w:r w:rsidRPr="00890B9D">
              <w:rPr>
                <w:b/>
                <w:sz w:val="16"/>
                <w:szCs w:val="16"/>
              </w:rPr>
              <w:t xml:space="preserve">F </w:t>
            </w:r>
            <w:r w:rsidRPr="00890B9D">
              <w:rPr>
                <w:sz w:val="16"/>
                <w:szCs w:val="16"/>
              </w:rPr>
              <w:t>– Foreign resident</w:t>
            </w:r>
          </w:p>
        </w:tc>
        <w:tc>
          <w:tcPr>
            <w:tcW w:w="0" w:type="dxa"/>
            <w:shd w:val="clear" w:color="auto" w:fill="E6EEF0" w:themeFill="accent5" w:themeFillTint="33"/>
          </w:tcPr>
          <w:p w14:paraId="00B0E51C"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0" w:type="auto"/>
            <w:shd w:val="clear" w:color="auto" w:fill="E6EEF0" w:themeFill="accent5" w:themeFillTint="33"/>
          </w:tcPr>
          <w:p w14:paraId="1D522171"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0" w:type="auto"/>
            <w:shd w:val="clear" w:color="auto" w:fill="E6EEF0" w:themeFill="accent5" w:themeFillTint="33"/>
          </w:tcPr>
          <w:p w14:paraId="72D99D5A"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exemption</w:t>
            </w:r>
          </w:p>
        </w:tc>
        <w:tc>
          <w:tcPr>
            <w:tcW w:w="0" w:type="dxa"/>
            <w:shd w:val="clear" w:color="auto" w:fill="E6EEF0" w:themeFill="accent5" w:themeFillTint="33"/>
          </w:tcPr>
          <w:p w14:paraId="21767EF8"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0" w:type="dxa"/>
            <w:shd w:val="clear" w:color="auto" w:fill="E6EEF0" w:themeFill="accent5" w:themeFillTint="33"/>
          </w:tcPr>
          <w:p w14:paraId="59F1B64D"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p>
        </w:tc>
      </w:tr>
      <w:tr w:rsidR="00E4662B" w:rsidRPr="00890B9D" w14:paraId="5E7217A1"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6F022D2B" w14:textId="77777777" w:rsidR="00EB6995" w:rsidRPr="00BC1204" w:rsidRDefault="00EB6995" w:rsidP="004D06A2">
            <w:pPr>
              <w:pStyle w:val="Tabletext"/>
              <w:rPr>
                <w:b/>
                <w:bCs/>
              </w:rPr>
            </w:pPr>
            <w:r w:rsidRPr="00BC1204">
              <w:rPr>
                <w:b/>
                <w:bCs/>
              </w:rPr>
              <w:t>C</w:t>
            </w:r>
          </w:p>
        </w:tc>
        <w:tc>
          <w:tcPr>
            <w:tcW w:w="0" w:type="dxa"/>
            <w:shd w:val="clear" w:color="auto" w:fill="auto"/>
          </w:tcPr>
          <w:p w14:paraId="418BD025"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T</w:t>
            </w:r>
          </w:p>
        </w:tc>
        <w:tc>
          <w:tcPr>
            <w:tcW w:w="0" w:type="dxa"/>
            <w:shd w:val="clear" w:color="auto" w:fill="auto"/>
          </w:tcPr>
          <w:p w14:paraId="2BBCE94B"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94EB186"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AFD1BE7"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dxa"/>
            <w:shd w:val="clear" w:color="auto" w:fill="auto"/>
          </w:tcPr>
          <w:p w14:paraId="4B242590"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dxa"/>
            <w:shd w:val="clear" w:color="auto" w:fill="auto"/>
          </w:tcPr>
          <w:p w14:paraId="44C1EB71"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CTXXXX</w:t>
            </w:r>
          </w:p>
        </w:tc>
      </w:tr>
      <w:tr w:rsidR="00E4662B" w:rsidRPr="00890B9D" w14:paraId="6D879EEF"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5A016390" w14:textId="77777777" w:rsidR="00EB6995" w:rsidRPr="00BC1204" w:rsidRDefault="00EB6995" w:rsidP="004D06A2">
            <w:pPr>
              <w:pStyle w:val="Tabletext"/>
              <w:rPr>
                <w:b/>
                <w:bCs/>
              </w:rPr>
            </w:pPr>
            <w:r w:rsidRPr="00BC1204">
              <w:rPr>
                <w:b/>
                <w:bCs/>
              </w:rPr>
              <w:t>C</w:t>
            </w:r>
          </w:p>
        </w:tc>
        <w:tc>
          <w:tcPr>
            <w:tcW w:w="0" w:type="dxa"/>
            <w:shd w:val="clear" w:color="auto" w:fill="auto"/>
          </w:tcPr>
          <w:p w14:paraId="0255709F"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F</w:t>
            </w:r>
          </w:p>
        </w:tc>
        <w:tc>
          <w:tcPr>
            <w:tcW w:w="0" w:type="dxa"/>
            <w:shd w:val="clear" w:color="auto" w:fill="auto"/>
          </w:tcPr>
          <w:p w14:paraId="22CE270E"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9BD0CC4"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49FB363"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dxa"/>
            <w:shd w:val="clear" w:color="auto" w:fill="auto"/>
          </w:tcPr>
          <w:p w14:paraId="3DB1C44B"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dxa"/>
            <w:shd w:val="clear" w:color="auto" w:fill="auto"/>
          </w:tcPr>
          <w:p w14:paraId="67C4373A" w14:textId="77777777" w:rsidR="00EB6995" w:rsidRPr="00890B9D" w:rsidRDefault="00EB6995"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CFXXXX</w:t>
            </w:r>
          </w:p>
        </w:tc>
      </w:tr>
    </w:tbl>
    <w:p w14:paraId="06E92220" w14:textId="77777777" w:rsidR="00305E8C" w:rsidRPr="00890B9D" w:rsidRDefault="002576AA" w:rsidP="004A0EAE">
      <w:pPr>
        <w:pStyle w:val="Heading3"/>
      </w:pPr>
      <w:bookmarkStart w:id="1659" w:name="_Ref71217787"/>
      <w:bookmarkStart w:id="1660" w:name="_Hlk68695631"/>
      <w:r w:rsidRPr="00890B9D">
        <w:t>Seniors and Pensioners</w:t>
      </w:r>
      <w:bookmarkEnd w:id="1659"/>
    </w:p>
    <w:p w14:paraId="38CEDD4C" w14:textId="16F34EB4" w:rsidR="0014657B" w:rsidRPr="00890B9D" w:rsidRDefault="0014657B" w:rsidP="00F572A6">
      <w:pPr>
        <w:pStyle w:val="TableCaption"/>
      </w:pPr>
      <w:bookmarkStart w:id="1661" w:name="_Toc55373438"/>
      <w:bookmarkStart w:id="1662" w:name="_Toc55380987"/>
      <w:bookmarkStart w:id="1663" w:name="_Toc57733165"/>
      <w:bookmarkStart w:id="1664" w:name="_Toc144116850"/>
      <w:bookmarkStart w:id="1665" w:name="_Toc144116876"/>
      <w:bookmarkStart w:id="1666" w:name="_Toc238031862"/>
      <w:r w:rsidRPr="00890B9D">
        <w:t xml:space="preserve">Table </w:t>
      </w:r>
      <w:r w:rsidRPr="00890B9D">
        <w:fldChar w:fldCharType="begin"/>
      </w:r>
      <w:r w:rsidRPr="00890B9D">
        <w:instrText xml:space="preserve"> SEQ Table \* ARABIC </w:instrText>
      </w:r>
      <w:r w:rsidRPr="00890B9D">
        <w:fldChar w:fldCharType="separate"/>
      </w:r>
      <w:r w:rsidR="00C14FEC">
        <w:rPr>
          <w:noProof/>
        </w:rPr>
        <w:t>14</w:t>
      </w:r>
      <w:r w:rsidRPr="00890B9D">
        <w:fldChar w:fldCharType="end"/>
      </w:r>
      <w:r w:rsidRPr="00890B9D">
        <w:t>: Tax Treatment Validation Rules - Seniors and Pensioners Category</w:t>
      </w:r>
      <w:bookmarkEnd w:id="1661"/>
      <w:bookmarkEnd w:id="1662"/>
      <w:bookmarkEnd w:id="1663"/>
      <w:bookmarkEnd w:id="1664"/>
      <w:bookmarkEnd w:id="1665"/>
      <w:bookmarkEnd w:id="1666"/>
    </w:p>
    <w:tbl>
      <w:tblPr>
        <w:tblStyle w:val="GridTable1Light1"/>
        <w:tblW w:w="0" w:type="auto"/>
        <w:tblLook w:val="04A0" w:firstRow="1" w:lastRow="0" w:firstColumn="1" w:lastColumn="0" w:noHBand="0" w:noVBand="1"/>
      </w:tblPr>
      <w:tblGrid>
        <w:gridCol w:w="1288"/>
        <w:gridCol w:w="1134"/>
        <w:gridCol w:w="1291"/>
        <w:gridCol w:w="1426"/>
        <w:gridCol w:w="1459"/>
        <w:gridCol w:w="1531"/>
        <w:gridCol w:w="1341"/>
      </w:tblGrid>
      <w:tr w:rsidR="00E4662B" w:rsidRPr="00890B9D" w14:paraId="6C11C55C" w14:textId="77777777" w:rsidTr="00582BC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0" w:type="auto"/>
            <w:shd w:val="clear" w:color="auto" w:fill="CEDBE6" w:themeFill="background2"/>
          </w:tcPr>
          <w:p w14:paraId="730C84DF" w14:textId="77777777" w:rsidR="00A61922" w:rsidRPr="00EF4FBC" w:rsidRDefault="00A61922" w:rsidP="00BC1204">
            <w:pPr>
              <w:pStyle w:val="TableHeader"/>
              <w:rPr>
                <w:b/>
                <w:bCs/>
              </w:rPr>
            </w:pPr>
            <w:r w:rsidRPr="00EF4FBC">
              <w:rPr>
                <w:b/>
                <w:bCs/>
              </w:rPr>
              <w:t>Category</w:t>
            </w:r>
          </w:p>
        </w:tc>
        <w:tc>
          <w:tcPr>
            <w:tcW w:w="0" w:type="auto"/>
            <w:shd w:val="clear" w:color="auto" w:fill="CEDBE6" w:themeFill="background2"/>
          </w:tcPr>
          <w:p w14:paraId="42525E2A" w14:textId="77777777" w:rsidR="00A61922" w:rsidRPr="00EF4FBC" w:rsidRDefault="00A61922" w:rsidP="00BC1204">
            <w:pPr>
              <w:pStyle w:val="TableHeader"/>
              <w:cnfStyle w:val="100000000000" w:firstRow="1" w:lastRow="0" w:firstColumn="0" w:lastColumn="0" w:oddVBand="0" w:evenVBand="0" w:oddHBand="0" w:evenHBand="0" w:firstRowFirstColumn="0" w:firstRowLastColumn="0" w:lastRowFirstColumn="0" w:lastRowLastColumn="0"/>
              <w:rPr>
                <w:b/>
                <w:bCs/>
              </w:rPr>
            </w:pPr>
            <w:r w:rsidRPr="00EF4FBC">
              <w:rPr>
                <w:b/>
                <w:bCs/>
              </w:rPr>
              <w:t>Option</w:t>
            </w:r>
          </w:p>
        </w:tc>
        <w:tc>
          <w:tcPr>
            <w:tcW w:w="0" w:type="auto"/>
            <w:shd w:val="clear" w:color="auto" w:fill="CEDBE6" w:themeFill="background2"/>
          </w:tcPr>
          <w:p w14:paraId="6CF35489" w14:textId="77777777" w:rsidR="00A61922" w:rsidRPr="00EF4FBC" w:rsidRDefault="00A61922" w:rsidP="00BC1204">
            <w:pPr>
              <w:pStyle w:val="TableHeader"/>
              <w:cnfStyle w:val="100000000000" w:firstRow="1" w:lastRow="0" w:firstColumn="0" w:lastColumn="0" w:oddVBand="0" w:evenVBand="0" w:oddHBand="0" w:evenHBand="0" w:firstRowFirstColumn="0" w:firstRowLastColumn="0" w:lastRowFirstColumn="0" w:lastRowLastColumn="0"/>
              <w:rPr>
                <w:b/>
                <w:bCs/>
              </w:rPr>
            </w:pPr>
            <w:r w:rsidRPr="00EF4FBC">
              <w:rPr>
                <w:b/>
                <w:bCs/>
              </w:rPr>
              <w:t xml:space="preserve">Study </w:t>
            </w:r>
            <w:r w:rsidR="005242E5" w:rsidRPr="00EF4FBC">
              <w:rPr>
                <w:b/>
                <w:bCs/>
              </w:rPr>
              <w:t>and</w:t>
            </w:r>
            <w:r w:rsidRPr="00EF4FBC">
              <w:rPr>
                <w:b/>
                <w:bCs/>
              </w:rPr>
              <w:t xml:space="preserve"> Training Support Loan</w:t>
            </w:r>
          </w:p>
        </w:tc>
        <w:tc>
          <w:tcPr>
            <w:tcW w:w="0" w:type="auto"/>
            <w:shd w:val="clear" w:color="auto" w:fill="CEDBE6" w:themeFill="background2"/>
          </w:tcPr>
          <w:p w14:paraId="4DFEFF75" w14:textId="77777777" w:rsidR="00A61922" w:rsidRPr="00EF4FBC" w:rsidRDefault="00A61922" w:rsidP="00BC1204">
            <w:pPr>
              <w:pStyle w:val="TableHeader"/>
              <w:cnfStyle w:val="100000000000" w:firstRow="1" w:lastRow="0" w:firstColumn="0" w:lastColumn="0" w:oddVBand="0" w:evenVBand="0" w:oddHBand="0" w:evenHBand="0" w:firstRowFirstColumn="0" w:firstRowLastColumn="0" w:lastRowFirstColumn="0" w:lastRowLastColumn="0"/>
              <w:rPr>
                <w:b/>
                <w:bCs/>
              </w:rPr>
            </w:pPr>
            <w:r w:rsidRPr="00EF4FBC">
              <w:rPr>
                <w:b/>
                <w:bCs/>
              </w:rPr>
              <w:t>Medicare Levy Surcharge</w:t>
            </w:r>
          </w:p>
        </w:tc>
        <w:tc>
          <w:tcPr>
            <w:tcW w:w="0" w:type="auto"/>
            <w:shd w:val="clear" w:color="auto" w:fill="CEDBE6" w:themeFill="background2"/>
          </w:tcPr>
          <w:p w14:paraId="4A9B16BA" w14:textId="77777777" w:rsidR="00A61922" w:rsidRPr="00EF4FBC" w:rsidRDefault="00A61922" w:rsidP="00BC1204">
            <w:pPr>
              <w:pStyle w:val="TableHeader"/>
              <w:cnfStyle w:val="100000000000" w:firstRow="1" w:lastRow="0" w:firstColumn="0" w:lastColumn="0" w:oddVBand="0" w:evenVBand="0" w:oddHBand="0" w:evenHBand="0" w:firstRowFirstColumn="0" w:firstRowLastColumn="0" w:lastRowFirstColumn="0" w:lastRowLastColumn="0"/>
              <w:rPr>
                <w:b/>
                <w:bCs/>
              </w:rPr>
            </w:pPr>
            <w:r w:rsidRPr="00EF4FBC">
              <w:rPr>
                <w:b/>
                <w:bCs/>
              </w:rPr>
              <w:t>Medicare Levy Exemption</w:t>
            </w:r>
          </w:p>
        </w:tc>
        <w:tc>
          <w:tcPr>
            <w:tcW w:w="0" w:type="auto"/>
            <w:shd w:val="clear" w:color="auto" w:fill="CEDBE6" w:themeFill="background2"/>
          </w:tcPr>
          <w:p w14:paraId="3AC3B4A3" w14:textId="77777777" w:rsidR="00A61922" w:rsidRPr="00EF4FBC" w:rsidRDefault="00A61922" w:rsidP="00BC1204">
            <w:pPr>
              <w:pStyle w:val="TableHeader"/>
              <w:cnfStyle w:val="100000000000" w:firstRow="1" w:lastRow="0" w:firstColumn="0" w:lastColumn="0" w:oddVBand="0" w:evenVBand="0" w:oddHBand="0" w:evenHBand="0" w:firstRowFirstColumn="0" w:firstRowLastColumn="0" w:lastRowFirstColumn="0" w:lastRowLastColumn="0"/>
              <w:rPr>
                <w:b/>
                <w:bCs/>
              </w:rPr>
            </w:pPr>
            <w:r w:rsidRPr="00EF4FBC">
              <w:rPr>
                <w:b/>
                <w:bCs/>
              </w:rPr>
              <w:t>Medicare Levy Reduction</w:t>
            </w:r>
          </w:p>
        </w:tc>
        <w:tc>
          <w:tcPr>
            <w:tcW w:w="0" w:type="auto"/>
            <w:shd w:val="clear" w:color="auto" w:fill="CEDBE6" w:themeFill="background2"/>
          </w:tcPr>
          <w:p w14:paraId="00F5AD9B" w14:textId="77777777" w:rsidR="00A61922" w:rsidRPr="00EF4FBC" w:rsidRDefault="00A61922" w:rsidP="00BC1204">
            <w:pPr>
              <w:pStyle w:val="TableHeader"/>
              <w:cnfStyle w:val="100000000000" w:firstRow="1" w:lastRow="0" w:firstColumn="0" w:lastColumn="0" w:oddVBand="0" w:evenVBand="0" w:oddHBand="0" w:evenHBand="0" w:firstRowFirstColumn="0" w:firstRowLastColumn="0" w:lastRowFirstColumn="0" w:lastRowLastColumn="0"/>
              <w:rPr>
                <w:b/>
                <w:bCs/>
              </w:rPr>
            </w:pPr>
            <w:r w:rsidRPr="00EF4FBC">
              <w:rPr>
                <w:b/>
                <w:bCs/>
              </w:rPr>
              <w:t>Treatment Code</w:t>
            </w:r>
          </w:p>
        </w:tc>
      </w:tr>
      <w:tr w:rsidR="00E4662B" w:rsidRPr="00890B9D" w14:paraId="2816DBCF" w14:textId="77777777" w:rsidTr="00582BC0">
        <w:tc>
          <w:tcPr>
            <w:cnfStyle w:val="001000000000" w:firstRow="0" w:lastRow="0" w:firstColumn="1" w:lastColumn="0" w:oddVBand="0" w:evenVBand="0" w:oddHBand="0" w:evenHBand="0" w:firstRowFirstColumn="0" w:firstRowLastColumn="0" w:lastRowFirstColumn="0" w:lastRowLastColumn="0"/>
            <w:tcW w:w="0" w:type="auto"/>
            <w:shd w:val="clear" w:color="auto" w:fill="E6EEF0" w:themeFill="accent5" w:themeFillTint="33"/>
          </w:tcPr>
          <w:p w14:paraId="00CD4127" w14:textId="77777777" w:rsidR="00A61922" w:rsidRPr="00BC1204" w:rsidRDefault="00A61922" w:rsidP="007E7B7E">
            <w:pPr>
              <w:pStyle w:val="Tabletext"/>
              <w:keepNext/>
              <w:keepLines/>
              <w:rPr>
                <w:sz w:val="16"/>
                <w:szCs w:val="16"/>
              </w:rPr>
            </w:pPr>
            <w:r w:rsidRPr="00BC1204">
              <w:rPr>
                <w:bCs w:val="0"/>
                <w:sz w:val="16"/>
                <w:szCs w:val="16"/>
              </w:rPr>
              <w:t>S</w:t>
            </w:r>
            <w:r w:rsidRPr="00BC1204">
              <w:rPr>
                <w:sz w:val="16"/>
                <w:szCs w:val="16"/>
              </w:rPr>
              <w:t xml:space="preserve"> – </w:t>
            </w:r>
            <w:r w:rsidRPr="00BC1204">
              <w:rPr>
                <w:bCs w:val="0"/>
                <w:sz w:val="16"/>
                <w:szCs w:val="16"/>
              </w:rPr>
              <w:t>Seniors and Pensioners</w:t>
            </w:r>
          </w:p>
        </w:tc>
        <w:tc>
          <w:tcPr>
            <w:tcW w:w="0" w:type="auto"/>
            <w:shd w:val="clear" w:color="auto" w:fill="E6EEF0" w:themeFill="accent5" w:themeFillTint="33"/>
          </w:tcPr>
          <w:p w14:paraId="5D493561"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S</w:t>
            </w:r>
            <w:r w:rsidRPr="00890B9D">
              <w:rPr>
                <w:sz w:val="16"/>
                <w:szCs w:val="16"/>
              </w:rPr>
              <w:t xml:space="preserve"> – Single</w:t>
            </w:r>
          </w:p>
          <w:p w14:paraId="5C91BDA1"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M</w:t>
            </w:r>
            <w:r w:rsidRPr="00890B9D">
              <w:rPr>
                <w:sz w:val="16"/>
                <w:szCs w:val="16"/>
              </w:rPr>
              <w:t xml:space="preserve"> – Couple</w:t>
            </w:r>
          </w:p>
          <w:p w14:paraId="5E24A44D"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b/>
                <w:sz w:val="16"/>
                <w:szCs w:val="16"/>
              </w:rPr>
            </w:pPr>
            <w:r w:rsidRPr="00890B9D">
              <w:rPr>
                <w:b/>
                <w:sz w:val="16"/>
                <w:szCs w:val="16"/>
              </w:rPr>
              <w:t xml:space="preserve">I </w:t>
            </w:r>
            <w:r w:rsidRPr="00890B9D">
              <w:rPr>
                <w:sz w:val="16"/>
                <w:szCs w:val="16"/>
              </w:rPr>
              <w:t>– Illness separated couple</w:t>
            </w:r>
          </w:p>
        </w:tc>
        <w:tc>
          <w:tcPr>
            <w:tcW w:w="0" w:type="auto"/>
            <w:shd w:val="clear" w:color="auto" w:fill="E6EEF0" w:themeFill="accent5" w:themeFillTint="33"/>
          </w:tcPr>
          <w:p w14:paraId="3EBFFD82"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S</w:t>
            </w:r>
            <w:r w:rsidRPr="00890B9D">
              <w:rPr>
                <w:sz w:val="16"/>
                <w:szCs w:val="16"/>
              </w:rPr>
              <w:t xml:space="preserve"> – Has STSL</w:t>
            </w:r>
          </w:p>
          <w:p w14:paraId="666D2E67"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0" w:type="auto"/>
            <w:shd w:val="clear" w:color="auto" w:fill="E6EEF0" w:themeFill="accent5" w:themeFillTint="33"/>
          </w:tcPr>
          <w:p w14:paraId="059A1EE1"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w:t>
            </w:r>
            <w:r w:rsidRPr="00890B9D">
              <w:rPr>
                <w:sz w:val="16"/>
                <w:szCs w:val="16"/>
              </w:rPr>
              <w:t xml:space="preserve"> – Tier (1, 2 or 3 to be supplied)</w:t>
            </w:r>
          </w:p>
          <w:p w14:paraId="049F6214"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0" w:type="auto"/>
            <w:shd w:val="clear" w:color="auto" w:fill="E6EEF0" w:themeFill="accent5" w:themeFillTint="33"/>
          </w:tcPr>
          <w:p w14:paraId="71823F8D"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H</w:t>
            </w:r>
            <w:r w:rsidRPr="00890B9D">
              <w:rPr>
                <w:sz w:val="16"/>
                <w:szCs w:val="16"/>
              </w:rPr>
              <w:t xml:space="preserve"> – Half</w:t>
            </w:r>
          </w:p>
          <w:p w14:paraId="2CCCFD75"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F</w:t>
            </w:r>
            <w:r w:rsidRPr="00890B9D">
              <w:rPr>
                <w:sz w:val="16"/>
                <w:szCs w:val="16"/>
              </w:rPr>
              <w:t xml:space="preserve"> – Full</w:t>
            </w:r>
          </w:p>
          <w:p w14:paraId="4F244772"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exemption</w:t>
            </w:r>
          </w:p>
        </w:tc>
        <w:tc>
          <w:tcPr>
            <w:tcW w:w="0" w:type="auto"/>
            <w:shd w:val="clear" w:color="auto" w:fill="E6EEF0" w:themeFill="accent5" w:themeFillTint="33"/>
          </w:tcPr>
          <w:p w14:paraId="3DD5C75E"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0</w:t>
            </w:r>
            <w:r w:rsidRPr="00890B9D">
              <w:rPr>
                <w:sz w:val="16"/>
                <w:szCs w:val="16"/>
              </w:rPr>
              <w:t xml:space="preserve"> – Spouse only</w:t>
            </w:r>
          </w:p>
          <w:p w14:paraId="4D4E2AA7"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w:t>
            </w:r>
            <w:r w:rsidRPr="00890B9D">
              <w:rPr>
                <w:sz w:val="16"/>
                <w:szCs w:val="16"/>
              </w:rPr>
              <w:t xml:space="preserve"> – Dependants (number between 1 and 9 to be supplied)</w:t>
            </w:r>
          </w:p>
          <w:p w14:paraId="4AC729C6"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A</w:t>
            </w:r>
            <w:r w:rsidRPr="00890B9D">
              <w:rPr>
                <w:sz w:val="16"/>
                <w:szCs w:val="16"/>
              </w:rPr>
              <w:t xml:space="preserve"> – 10 or more dependants</w:t>
            </w:r>
          </w:p>
          <w:p w14:paraId="559A7A5A"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0" w:type="auto"/>
            <w:shd w:val="clear" w:color="auto" w:fill="E6EEF0" w:themeFill="accent5" w:themeFillTint="33"/>
          </w:tcPr>
          <w:p w14:paraId="2254BE57"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sz w:val="16"/>
                <w:szCs w:val="16"/>
              </w:rPr>
            </w:pPr>
          </w:p>
        </w:tc>
      </w:tr>
      <w:tr w:rsidR="00E4662B" w:rsidRPr="00890B9D" w14:paraId="0F97FFE2"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FFB63A0" w14:textId="77777777" w:rsidR="00A61922" w:rsidRPr="00BC1204" w:rsidRDefault="00A61922" w:rsidP="007E7B7E">
            <w:pPr>
              <w:pStyle w:val="Tabletext"/>
              <w:keepNext/>
              <w:keepLines/>
            </w:pPr>
            <w:r w:rsidRPr="00BC1204">
              <w:t>S</w:t>
            </w:r>
          </w:p>
        </w:tc>
        <w:tc>
          <w:tcPr>
            <w:tcW w:w="0" w:type="auto"/>
          </w:tcPr>
          <w:p w14:paraId="3A29B948"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DB5D5EC"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73DCA59C"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2CA3AA5"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338B836"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1FFDB97" w14:textId="77777777" w:rsidR="00A61922" w:rsidRPr="00890B9D" w:rsidRDefault="00A61922" w:rsidP="007E7B7E">
            <w:pPr>
              <w:pStyle w:val="Tabletext"/>
              <w:keepNext/>
              <w:keepLines/>
              <w:cnfStyle w:val="000000000000" w:firstRow="0" w:lastRow="0" w:firstColumn="0" w:lastColumn="0" w:oddVBand="0" w:evenVBand="0" w:oddHBand="0" w:evenHBand="0" w:firstRowFirstColumn="0" w:firstRowLastColumn="0" w:lastRowFirstColumn="0" w:lastRowLastColumn="0"/>
              <w:rPr>
                <w:noProof/>
              </w:rPr>
            </w:pPr>
            <w:r w:rsidRPr="00890B9D">
              <w:rPr>
                <w:noProof/>
              </w:rPr>
              <w:t>SSSXXX</w:t>
            </w:r>
          </w:p>
        </w:tc>
      </w:tr>
      <w:tr w:rsidR="00E4662B" w:rsidRPr="00890B9D" w14:paraId="7A2F75DA"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5403447" w14:textId="77777777" w:rsidR="00A61922" w:rsidRPr="00BC1204" w:rsidRDefault="00A61922" w:rsidP="004D06A2">
            <w:pPr>
              <w:pStyle w:val="Tabletext"/>
            </w:pPr>
            <w:r w:rsidRPr="00BC1204">
              <w:t>S</w:t>
            </w:r>
          </w:p>
        </w:tc>
        <w:tc>
          <w:tcPr>
            <w:tcW w:w="0" w:type="auto"/>
          </w:tcPr>
          <w:p w14:paraId="1B2263F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1161718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24CA1A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30E36A0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F68466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E616A1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SSS#XX</w:t>
            </w:r>
          </w:p>
        </w:tc>
      </w:tr>
      <w:tr w:rsidR="00E4662B" w:rsidRPr="00890B9D" w14:paraId="20B60E6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9C91E51" w14:textId="77777777" w:rsidR="00A61922" w:rsidRPr="00BC1204" w:rsidRDefault="00A61922" w:rsidP="004D06A2">
            <w:pPr>
              <w:pStyle w:val="Tabletext"/>
            </w:pPr>
            <w:r w:rsidRPr="00BC1204">
              <w:t>S</w:t>
            </w:r>
          </w:p>
        </w:tc>
        <w:tc>
          <w:tcPr>
            <w:tcW w:w="0" w:type="auto"/>
          </w:tcPr>
          <w:p w14:paraId="039CAF1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2CF6D36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14184D5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35CBEC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1810AC6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2B2641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SSSXHX</w:t>
            </w:r>
          </w:p>
        </w:tc>
      </w:tr>
      <w:tr w:rsidR="00E4662B" w:rsidRPr="00890B9D" w14:paraId="18293E95"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352AB82" w14:textId="77777777" w:rsidR="00A61922" w:rsidRPr="00BC1204" w:rsidRDefault="00A61922" w:rsidP="004D06A2">
            <w:pPr>
              <w:pStyle w:val="Tabletext"/>
            </w:pPr>
            <w:r w:rsidRPr="00BC1204">
              <w:lastRenderedPageBreak/>
              <w:t>S</w:t>
            </w:r>
          </w:p>
        </w:tc>
        <w:tc>
          <w:tcPr>
            <w:tcW w:w="0" w:type="auto"/>
          </w:tcPr>
          <w:p w14:paraId="158A4EE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7601C1F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3C7C287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228DBA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747F9CF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5EB6716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SSSXH#</w:t>
            </w:r>
          </w:p>
        </w:tc>
      </w:tr>
      <w:tr w:rsidR="00E4662B" w:rsidRPr="00890B9D" w14:paraId="5F38C34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1529C85" w14:textId="77777777" w:rsidR="00A61922" w:rsidRPr="00BC1204" w:rsidRDefault="00A61922" w:rsidP="004D06A2">
            <w:pPr>
              <w:pStyle w:val="Tabletext"/>
            </w:pPr>
            <w:r w:rsidRPr="00BC1204">
              <w:t>S</w:t>
            </w:r>
          </w:p>
        </w:tc>
        <w:tc>
          <w:tcPr>
            <w:tcW w:w="0" w:type="auto"/>
          </w:tcPr>
          <w:p w14:paraId="594B4B3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38927AD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67E7B7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D527DE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00B42D2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1B351A2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SSSXHA</w:t>
            </w:r>
          </w:p>
        </w:tc>
      </w:tr>
      <w:tr w:rsidR="00E4662B" w:rsidRPr="00890B9D" w14:paraId="6D03CC88"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FA844DD" w14:textId="77777777" w:rsidR="00A61922" w:rsidRPr="00BC1204" w:rsidRDefault="00A61922" w:rsidP="004D06A2">
            <w:pPr>
              <w:pStyle w:val="Tabletext"/>
            </w:pPr>
            <w:r w:rsidRPr="00BC1204">
              <w:t>S</w:t>
            </w:r>
          </w:p>
        </w:tc>
        <w:tc>
          <w:tcPr>
            <w:tcW w:w="0" w:type="auto"/>
          </w:tcPr>
          <w:p w14:paraId="156687C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1973F80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10FEB50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673A5E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F</w:t>
            </w:r>
          </w:p>
        </w:tc>
        <w:tc>
          <w:tcPr>
            <w:tcW w:w="0" w:type="auto"/>
          </w:tcPr>
          <w:p w14:paraId="6DAFAED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7D40D0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SSSXFX</w:t>
            </w:r>
          </w:p>
        </w:tc>
      </w:tr>
      <w:tr w:rsidR="00E4662B" w:rsidRPr="00890B9D" w14:paraId="41244E1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45CA7032" w14:textId="77777777" w:rsidR="00A61922" w:rsidRPr="00BC1204" w:rsidRDefault="00A61922" w:rsidP="004D06A2">
            <w:pPr>
              <w:pStyle w:val="Tabletext"/>
            </w:pPr>
            <w:r w:rsidRPr="00BC1204">
              <w:t>S</w:t>
            </w:r>
          </w:p>
        </w:tc>
        <w:tc>
          <w:tcPr>
            <w:tcW w:w="0" w:type="auto"/>
          </w:tcPr>
          <w:p w14:paraId="023F127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48B54DE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E7B7B5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2381F0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E0A7E8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43A58D2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SSSXX#</w:t>
            </w:r>
          </w:p>
        </w:tc>
      </w:tr>
      <w:tr w:rsidR="00E4662B" w:rsidRPr="00890B9D" w14:paraId="365E942E"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8D54C35" w14:textId="77777777" w:rsidR="00A61922" w:rsidRPr="00BC1204" w:rsidRDefault="00A61922" w:rsidP="004D06A2">
            <w:pPr>
              <w:pStyle w:val="Tabletext"/>
            </w:pPr>
            <w:r w:rsidRPr="00BC1204">
              <w:t>S</w:t>
            </w:r>
          </w:p>
        </w:tc>
        <w:tc>
          <w:tcPr>
            <w:tcW w:w="0" w:type="auto"/>
          </w:tcPr>
          <w:p w14:paraId="19D9646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43ED5A0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03A452A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203B7C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3ADD80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6F449D9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SSSXXA</w:t>
            </w:r>
          </w:p>
        </w:tc>
      </w:tr>
      <w:tr w:rsidR="00E4662B" w:rsidRPr="00890B9D" w14:paraId="7060EFD0"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56778F5" w14:textId="77777777" w:rsidR="00A61922" w:rsidRPr="00BC1204" w:rsidRDefault="00A61922" w:rsidP="004D06A2">
            <w:pPr>
              <w:pStyle w:val="Tabletext"/>
            </w:pPr>
            <w:r w:rsidRPr="00BC1204">
              <w:t>S</w:t>
            </w:r>
          </w:p>
        </w:tc>
        <w:tc>
          <w:tcPr>
            <w:tcW w:w="0" w:type="auto"/>
          </w:tcPr>
          <w:p w14:paraId="4D983D7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47A349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3F3FD66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F10EF9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7C3E98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1E2443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SSXXXX</w:t>
            </w:r>
          </w:p>
        </w:tc>
      </w:tr>
      <w:tr w:rsidR="00E4662B" w:rsidRPr="00890B9D" w14:paraId="118005CA"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1DCF0FA" w14:textId="77777777" w:rsidR="00A61922" w:rsidRPr="00BC1204" w:rsidRDefault="00A61922" w:rsidP="004D06A2">
            <w:pPr>
              <w:pStyle w:val="Tabletext"/>
            </w:pPr>
            <w:r w:rsidRPr="00BC1204">
              <w:t>S</w:t>
            </w:r>
          </w:p>
        </w:tc>
        <w:tc>
          <w:tcPr>
            <w:tcW w:w="0" w:type="auto"/>
          </w:tcPr>
          <w:p w14:paraId="24158EB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A120CC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1801A0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3A72AD0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C64810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6B74FE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SSX#XX</w:t>
            </w:r>
          </w:p>
        </w:tc>
      </w:tr>
      <w:tr w:rsidR="00E4662B" w:rsidRPr="00890B9D" w14:paraId="7554CDD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76ADFCF" w14:textId="77777777" w:rsidR="00A61922" w:rsidRPr="00BC1204" w:rsidRDefault="00A61922" w:rsidP="004D06A2">
            <w:pPr>
              <w:pStyle w:val="Tabletext"/>
            </w:pPr>
            <w:r w:rsidRPr="00BC1204">
              <w:t>S</w:t>
            </w:r>
          </w:p>
        </w:tc>
        <w:tc>
          <w:tcPr>
            <w:tcW w:w="0" w:type="auto"/>
          </w:tcPr>
          <w:p w14:paraId="5A1908B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0D6FA8A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FA5B82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397885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4755497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DF0435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SSXXHX</w:t>
            </w:r>
          </w:p>
        </w:tc>
      </w:tr>
      <w:tr w:rsidR="00E4662B" w:rsidRPr="00890B9D" w14:paraId="15D4229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1691AB4" w14:textId="77777777" w:rsidR="00A61922" w:rsidRPr="00BC1204" w:rsidRDefault="00A61922" w:rsidP="004D06A2">
            <w:pPr>
              <w:pStyle w:val="Tabletext"/>
            </w:pPr>
            <w:r w:rsidRPr="00BC1204">
              <w:t>S</w:t>
            </w:r>
          </w:p>
        </w:tc>
        <w:tc>
          <w:tcPr>
            <w:tcW w:w="0" w:type="auto"/>
          </w:tcPr>
          <w:p w14:paraId="4832396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49D08E8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0F91C7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FC62DB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00D4A49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78BA156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SSXXH#</w:t>
            </w:r>
          </w:p>
        </w:tc>
      </w:tr>
      <w:tr w:rsidR="00E4662B" w:rsidRPr="00890B9D" w14:paraId="7238AA8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6406203" w14:textId="77777777" w:rsidR="00A61922" w:rsidRPr="00BC1204" w:rsidRDefault="00A61922" w:rsidP="004D06A2">
            <w:pPr>
              <w:pStyle w:val="Tabletext"/>
            </w:pPr>
            <w:r w:rsidRPr="00BC1204">
              <w:t>S</w:t>
            </w:r>
          </w:p>
        </w:tc>
        <w:tc>
          <w:tcPr>
            <w:tcW w:w="0" w:type="auto"/>
          </w:tcPr>
          <w:p w14:paraId="6EFCCE6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7388146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684519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D3A1BE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194CC91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31CBCB0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SSXXHA</w:t>
            </w:r>
          </w:p>
        </w:tc>
      </w:tr>
      <w:tr w:rsidR="00E4662B" w:rsidRPr="00890B9D" w14:paraId="598ED76F"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2F3C95B" w14:textId="77777777" w:rsidR="00A61922" w:rsidRPr="00BC1204" w:rsidRDefault="00A61922" w:rsidP="004D06A2">
            <w:pPr>
              <w:pStyle w:val="Tabletext"/>
            </w:pPr>
            <w:r w:rsidRPr="00BC1204">
              <w:t>S</w:t>
            </w:r>
          </w:p>
        </w:tc>
        <w:tc>
          <w:tcPr>
            <w:tcW w:w="0" w:type="auto"/>
          </w:tcPr>
          <w:p w14:paraId="5D804B5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1DD7846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FFE4F0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A2BD9C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F</w:t>
            </w:r>
          </w:p>
        </w:tc>
        <w:tc>
          <w:tcPr>
            <w:tcW w:w="0" w:type="auto"/>
          </w:tcPr>
          <w:p w14:paraId="4F4E6D5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EC5E92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SSXXFX</w:t>
            </w:r>
          </w:p>
        </w:tc>
      </w:tr>
      <w:tr w:rsidR="00E4662B" w:rsidRPr="00890B9D" w14:paraId="75A5BE4F"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7EB9BBC" w14:textId="77777777" w:rsidR="00A61922" w:rsidRPr="00BC1204" w:rsidRDefault="00A61922" w:rsidP="004D06A2">
            <w:pPr>
              <w:pStyle w:val="Tabletext"/>
            </w:pPr>
            <w:r w:rsidRPr="00BC1204">
              <w:t>S</w:t>
            </w:r>
          </w:p>
        </w:tc>
        <w:tc>
          <w:tcPr>
            <w:tcW w:w="0" w:type="auto"/>
          </w:tcPr>
          <w:p w14:paraId="04C2500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2D857A2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4AD1BC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300FEF7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E63B02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016AB4C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SSXXX#</w:t>
            </w:r>
          </w:p>
        </w:tc>
      </w:tr>
      <w:tr w:rsidR="00E4662B" w:rsidRPr="00890B9D" w14:paraId="2987394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282C73F" w14:textId="77777777" w:rsidR="00A61922" w:rsidRPr="00BC1204" w:rsidRDefault="00A61922" w:rsidP="004D06A2">
            <w:pPr>
              <w:pStyle w:val="Tabletext"/>
            </w:pPr>
            <w:r w:rsidRPr="00BC1204">
              <w:t>S</w:t>
            </w:r>
          </w:p>
        </w:tc>
        <w:tc>
          <w:tcPr>
            <w:tcW w:w="0" w:type="auto"/>
          </w:tcPr>
          <w:p w14:paraId="1E22AC8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3340AB0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2ED0C8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B071FC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B5A71E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27D1752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SSXXXA</w:t>
            </w:r>
          </w:p>
        </w:tc>
      </w:tr>
      <w:tr w:rsidR="00E4662B" w:rsidRPr="00890B9D" w14:paraId="3FF2AC85"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43ACF471" w14:textId="77777777" w:rsidR="00A61922" w:rsidRPr="00BC1204" w:rsidRDefault="00A61922" w:rsidP="004D06A2">
            <w:pPr>
              <w:pStyle w:val="Tabletext"/>
            </w:pPr>
            <w:r w:rsidRPr="00BC1204">
              <w:t>S</w:t>
            </w:r>
          </w:p>
        </w:tc>
        <w:tc>
          <w:tcPr>
            <w:tcW w:w="0" w:type="auto"/>
          </w:tcPr>
          <w:p w14:paraId="5D2A6DD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3FC596D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1A37C07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7DF8EB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671E0A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9C399D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SMSXXX</w:t>
            </w:r>
          </w:p>
        </w:tc>
      </w:tr>
      <w:tr w:rsidR="00E4662B" w:rsidRPr="00890B9D" w14:paraId="0B1B0CBC"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BD1401C" w14:textId="77777777" w:rsidR="00A61922" w:rsidRPr="00BC1204" w:rsidRDefault="00A61922" w:rsidP="004D06A2">
            <w:pPr>
              <w:pStyle w:val="Tabletext"/>
            </w:pPr>
            <w:r w:rsidRPr="00BC1204">
              <w:t>S</w:t>
            </w:r>
          </w:p>
        </w:tc>
        <w:tc>
          <w:tcPr>
            <w:tcW w:w="0" w:type="auto"/>
          </w:tcPr>
          <w:p w14:paraId="05954B3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4B72422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7961E56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3BAB9D6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1C3512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D0D87A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SMS#XX</w:t>
            </w:r>
          </w:p>
        </w:tc>
      </w:tr>
      <w:tr w:rsidR="00E4662B" w:rsidRPr="00890B9D" w14:paraId="7851737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7C438C7" w14:textId="77777777" w:rsidR="00A61922" w:rsidRPr="00BC1204" w:rsidRDefault="00A61922" w:rsidP="004D06A2">
            <w:pPr>
              <w:pStyle w:val="Tabletext"/>
            </w:pPr>
            <w:r w:rsidRPr="00BC1204">
              <w:t>S</w:t>
            </w:r>
          </w:p>
        </w:tc>
        <w:tc>
          <w:tcPr>
            <w:tcW w:w="0" w:type="auto"/>
          </w:tcPr>
          <w:p w14:paraId="2DC2F1C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2AC21DB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73FA8E5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E341E9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60863F2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930985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SMSXHX</w:t>
            </w:r>
          </w:p>
        </w:tc>
      </w:tr>
      <w:tr w:rsidR="00E4662B" w:rsidRPr="00890B9D" w14:paraId="2E4EB3B9"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7C83E20" w14:textId="77777777" w:rsidR="00A61922" w:rsidRPr="00BC1204" w:rsidRDefault="00A61922" w:rsidP="004D06A2">
            <w:pPr>
              <w:pStyle w:val="Tabletext"/>
            </w:pPr>
            <w:r w:rsidRPr="00BC1204">
              <w:t>S</w:t>
            </w:r>
          </w:p>
        </w:tc>
        <w:tc>
          <w:tcPr>
            <w:tcW w:w="0" w:type="auto"/>
          </w:tcPr>
          <w:p w14:paraId="080448F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2770D2F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2E59813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3ABF7CD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5F24233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0</w:t>
            </w:r>
          </w:p>
        </w:tc>
        <w:tc>
          <w:tcPr>
            <w:tcW w:w="0" w:type="auto"/>
          </w:tcPr>
          <w:p w14:paraId="08688F5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SMSXH0</w:t>
            </w:r>
          </w:p>
        </w:tc>
      </w:tr>
      <w:tr w:rsidR="00E4662B" w:rsidRPr="00890B9D" w14:paraId="7B5C20CA"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C519ADF" w14:textId="77777777" w:rsidR="00A61922" w:rsidRPr="00BC1204" w:rsidRDefault="00A61922" w:rsidP="004D06A2">
            <w:pPr>
              <w:pStyle w:val="Tabletext"/>
            </w:pPr>
            <w:r w:rsidRPr="00BC1204">
              <w:t>S</w:t>
            </w:r>
          </w:p>
        </w:tc>
        <w:tc>
          <w:tcPr>
            <w:tcW w:w="0" w:type="auto"/>
          </w:tcPr>
          <w:p w14:paraId="01AF2E9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389BE91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504A101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4573E8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6207BA6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5D86118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SMSXH#</w:t>
            </w:r>
          </w:p>
        </w:tc>
      </w:tr>
      <w:tr w:rsidR="00E4662B" w:rsidRPr="00890B9D" w14:paraId="623F2440"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862EC08" w14:textId="77777777" w:rsidR="00A61922" w:rsidRPr="00BC1204" w:rsidRDefault="00A61922" w:rsidP="004D06A2">
            <w:pPr>
              <w:pStyle w:val="Tabletext"/>
            </w:pPr>
            <w:r w:rsidRPr="00BC1204">
              <w:t>S</w:t>
            </w:r>
          </w:p>
        </w:tc>
        <w:tc>
          <w:tcPr>
            <w:tcW w:w="0" w:type="auto"/>
          </w:tcPr>
          <w:p w14:paraId="2605B21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438F001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00442D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E85C21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0C73FA3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5852241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SMSXHA</w:t>
            </w:r>
          </w:p>
        </w:tc>
      </w:tr>
      <w:tr w:rsidR="00E4662B" w:rsidRPr="00890B9D" w14:paraId="6AB12989"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B5E974C" w14:textId="77777777" w:rsidR="00A61922" w:rsidRPr="00BC1204" w:rsidRDefault="00A61922" w:rsidP="004D06A2">
            <w:pPr>
              <w:pStyle w:val="Tabletext"/>
            </w:pPr>
            <w:r w:rsidRPr="00BC1204">
              <w:t>S</w:t>
            </w:r>
          </w:p>
        </w:tc>
        <w:tc>
          <w:tcPr>
            <w:tcW w:w="0" w:type="auto"/>
          </w:tcPr>
          <w:p w14:paraId="66DF159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174C8A5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E64EE5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3117A62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F</w:t>
            </w:r>
          </w:p>
        </w:tc>
        <w:tc>
          <w:tcPr>
            <w:tcW w:w="0" w:type="auto"/>
          </w:tcPr>
          <w:p w14:paraId="734D91B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1DBDCC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SMSXFX</w:t>
            </w:r>
          </w:p>
        </w:tc>
      </w:tr>
      <w:tr w:rsidR="00E4662B" w:rsidRPr="00890B9D" w14:paraId="72760D85"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99360EA" w14:textId="77777777" w:rsidR="00A61922" w:rsidRPr="00BC1204" w:rsidRDefault="00A61922" w:rsidP="004D06A2">
            <w:pPr>
              <w:pStyle w:val="Tabletext"/>
            </w:pPr>
            <w:r w:rsidRPr="00BC1204">
              <w:t>S</w:t>
            </w:r>
          </w:p>
        </w:tc>
        <w:tc>
          <w:tcPr>
            <w:tcW w:w="0" w:type="auto"/>
          </w:tcPr>
          <w:p w14:paraId="15F9A9F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25F9D14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BDE704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F8530D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3AEE5F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0</w:t>
            </w:r>
          </w:p>
        </w:tc>
        <w:tc>
          <w:tcPr>
            <w:tcW w:w="0" w:type="auto"/>
          </w:tcPr>
          <w:p w14:paraId="77B83FD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SMXXX0</w:t>
            </w:r>
          </w:p>
        </w:tc>
      </w:tr>
      <w:tr w:rsidR="00E4662B" w:rsidRPr="00890B9D" w14:paraId="6432DB62"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5F18F3E" w14:textId="77777777" w:rsidR="00A61922" w:rsidRPr="00BC1204" w:rsidRDefault="00A61922" w:rsidP="004D06A2">
            <w:pPr>
              <w:pStyle w:val="Tabletext"/>
            </w:pPr>
            <w:r w:rsidRPr="00BC1204">
              <w:t>S</w:t>
            </w:r>
          </w:p>
        </w:tc>
        <w:tc>
          <w:tcPr>
            <w:tcW w:w="0" w:type="auto"/>
          </w:tcPr>
          <w:p w14:paraId="0F1114F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1D5E209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3F15516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FE051E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BB3E0D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4EC4851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SMSXX#</w:t>
            </w:r>
          </w:p>
        </w:tc>
      </w:tr>
      <w:tr w:rsidR="00E4662B" w:rsidRPr="00890B9D" w14:paraId="5B612D45"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E172D80" w14:textId="77777777" w:rsidR="00A61922" w:rsidRPr="00BC1204" w:rsidRDefault="00A61922" w:rsidP="004D06A2">
            <w:pPr>
              <w:pStyle w:val="Tabletext"/>
            </w:pPr>
            <w:r w:rsidRPr="00BC1204">
              <w:t>S</w:t>
            </w:r>
          </w:p>
        </w:tc>
        <w:tc>
          <w:tcPr>
            <w:tcW w:w="0" w:type="auto"/>
          </w:tcPr>
          <w:p w14:paraId="2A39346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6F9B65D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37A006C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13120B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4C0E23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16B2909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SMSXXA</w:t>
            </w:r>
          </w:p>
        </w:tc>
      </w:tr>
      <w:tr w:rsidR="00E4662B" w:rsidRPr="00890B9D" w14:paraId="1D32234E"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8B244BB" w14:textId="2781242E" w:rsidR="00125A79" w:rsidRPr="00BC1204" w:rsidRDefault="00125A79" w:rsidP="004D06A2">
            <w:pPr>
              <w:pStyle w:val="Tabletext"/>
            </w:pPr>
            <w:r w:rsidRPr="00BC1204">
              <w:t>S</w:t>
            </w:r>
          </w:p>
        </w:tc>
        <w:tc>
          <w:tcPr>
            <w:tcW w:w="0" w:type="auto"/>
          </w:tcPr>
          <w:p w14:paraId="2A037AE6" w14:textId="2055BF12" w:rsidR="00125A79" w:rsidRPr="00890B9D" w:rsidRDefault="00125A79" w:rsidP="004D06A2">
            <w:pPr>
              <w:pStyle w:val="Tabletext"/>
              <w:cnfStyle w:val="000000000000" w:firstRow="0" w:lastRow="0" w:firstColumn="0" w:lastColumn="0" w:oddVBand="0" w:evenVBand="0" w:oddHBand="0" w:evenHBand="0" w:firstRowFirstColumn="0" w:firstRowLastColumn="0" w:lastRowFirstColumn="0" w:lastRowLastColumn="0"/>
            </w:pPr>
            <w:r>
              <w:t>M</w:t>
            </w:r>
          </w:p>
        </w:tc>
        <w:tc>
          <w:tcPr>
            <w:tcW w:w="0" w:type="auto"/>
          </w:tcPr>
          <w:p w14:paraId="628E8F89" w14:textId="148FDE86" w:rsidR="00125A79" w:rsidRPr="00890B9D" w:rsidRDefault="00125A79" w:rsidP="004D06A2">
            <w:pPr>
              <w:pStyle w:val="Tabletext"/>
              <w:cnfStyle w:val="000000000000" w:firstRow="0" w:lastRow="0" w:firstColumn="0" w:lastColumn="0" w:oddVBand="0" w:evenVBand="0" w:oddHBand="0" w:evenHBand="0" w:firstRowFirstColumn="0" w:firstRowLastColumn="0" w:lastRowFirstColumn="0" w:lastRowLastColumn="0"/>
            </w:pPr>
            <w:r>
              <w:t>S</w:t>
            </w:r>
          </w:p>
        </w:tc>
        <w:tc>
          <w:tcPr>
            <w:tcW w:w="0" w:type="auto"/>
          </w:tcPr>
          <w:p w14:paraId="12256DA3" w14:textId="6E586B02" w:rsidR="00125A79" w:rsidRPr="00890B9D" w:rsidRDefault="00125A79" w:rsidP="004D06A2">
            <w:pPr>
              <w:pStyle w:val="Tabletext"/>
              <w:cnfStyle w:val="000000000000" w:firstRow="0" w:lastRow="0" w:firstColumn="0" w:lastColumn="0" w:oddVBand="0" w:evenVBand="0" w:oddHBand="0" w:evenHBand="0" w:firstRowFirstColumn="0" w:firstRowLastColumn="0" w:lastRowFirstColumn="0" w:lastRowLastColumn="0"/>
            </w:pPr>
            <w:r>
              <w:t>X</w:t>
            </w:r>
          </w:p>
        </w:tc>
        <w:tc>
          <w:tcPr>
            <w:tcW w:w="0" w:type="auto"/>
          </w:tcPr>
          <w:p w14:paraId="40EBCB26" w14:textId="510E0BA2" w:rsidR="00125A79" w:rsidRPr="00890B9D" w:rsidRDefault="00125A79" w:rsidP="004D06A2">
            <w:pPr>
              <w:pStyle w:val="Tabletext"/>
              <w:cnfStyle w:val="000000000000" w:firstRow="0" w:lastRow="0" w:firstColumn="0" w:lastColumn="0" w:oddVBand="0" w:evenVBand="0" w:oddHBand="0" w:evenHBand="0" w:firstRowFirstColumn="0" w:firstRowLastColumn="0" w:lastRowFirstColumn="0" w:lastRowLastColumn="0"/>
            </w:pPr>
            <w:r>
              <w:t>X</w:t>
            </w:r>
          </w:p>
        </w:tc>
        <w:tc>
          <w:tcPr>
            <w:tcW w:w="0" w:type="auto"/>
          </w:tcPr>
          <w:p w14:paraId="30DD4ED7" w14:textId="22E132E0" w:rsidR="00125A79" w:rsidRPr="00890B9D" w:rsidRDefault="00125A79" w:rsidP="004D06A2">
            <w:pPr>
              <w:pStyle w:val="Tabletext"/>
              <w:cnfStyle w:val="000000000000" w:firstRow="0" w:lastRow="0" w:firstColumn="0" w:lastColumn="0" w:oddVBand="0" w:evenVBand="0" w:oddHBand="0" w:evenHBand="0" w:firstRowFirstColumn="0" w:firstRowLastColumn="0" w:lastRowFirstColumn="0" w:lastRowLastColumn="0"/>
            </w:pPr>
            <w:r>
              <w:t>0</w:t>
            </w:r>
          </w:p>
        </w:tc>
        <w:tc>
          <w:tcPr>
            <w:tcW w:w="0" w:type="auto"/>
          </w:tcPr>
          <w:p w14:paraId="3526665F" w14:textId="15441813" w:rsidR="00125A79" w:rsidRPr="00890B9D" w:rsidRDefault="00125A79" w:rsidP="004D06A2">
            <w:pPr>
              <w:pStyle w:val="Tabletext"/>
              <w:cnfStyle w:val="000000000000" w:firstRow="0" w:lastRow="0" w:firstColumn="0" w:lastColumn="0" w:oddVBand="0" w:evenVBand="0" w:oddHBand="0" w:evenHBand="0" w:firstRowFirstColumn="0" w:firstRowLastColumn="0" w:lastRowFirstColumn="0" w:lastRowLastColumn="0"/>
              <w:rPr>
                <w:noProof/>
              </w:rPr>
            </w:pPr>
            <w:r>
              <w:rPr>
                <w:noProof/>
              </w:rPr>
              <w:t>SMSXX0</w:t>
            </w:r>
          </w:p>
        </w:tc>
      </w:tr>
      <w:tr w:rsidR="00E4662B" w:rsidRPr="00890B9D" w14:paraId="03AA508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A12900D" w14:textId="77777777" w:rsidR="00A61922" w:rsidRPr="00BC1204" w:rsidRDefault="00A61922" w:rsidP="004D06A2">
            <w:pPr>
              <w:pStyle w:val="Tabletext"/>
            </w:pPr>
            <w:r w:rsidRPr="00BC1204">
              <w:t>S</w:t>
            </w:r>
          </w:p>
        </w:tc>
        <w:tc>
          <w:tcPr>
            <w:tcW w:w="0" w:type="auto"/>
          </w:tcPr>
          <w:p w14:paraId="752D105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5CD9071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CF0DDD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F7B193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083D90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D28DCC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SMXXXX</w:t>
            </w:r>
          </w:p>
        </w:tc>
      </w:tr>
      <w:tr w:rsidR="00E4662B" w:rsidRPr="00890B9D" w14:paraId="0FF75452"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7DF2920" w14:textId="77777777" w:rsidR="00A61922" w:rsidRPr="00BC1204" w:rsidRDefault="00A61922" w:rsidP="004D06A2">
            <w:pPr>
              <w:pStyle w:val="Tabletext"/>
            </w:pPr>
            <w:r w:rsidRPr="00BC1204">
              <w:t>S</w:t>
            </w:r>
          </w:p>
        </w:tc>
        <w:tc>
          <w:tcPr>
            <w:tcW w:w="0" w:type="auto"/>
          </w:tcPr>
          <w:p w14:paraId="0739765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427C8BB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3F07DAB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2B5EA16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861EC9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FBE3B5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SMX#XX</w:t>
            </w:r>
          </w:p>
        </w:tc>
      </w:tr>
      <w:tr w:rsidR="00E4662B" w:rsidRPr="00890B9D" w14:paraId="08C766A4"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E6A8DDB" w14:textId="77777777" w:rsidR="00A61922" w:rsidRPr="00BC1204" w:rsidRDefault="00A61922" w:rsidP="004D06A2">
            <w:pPr>
              <w:pStyle w:val="Tabletext"/>
            </w:pPr>
            <w:r w:rsidRPr="00BC1204">
              <w:t>S</w:t>
            </w:r>
          </w:p>
        </w:tc>
        <w:tc>
          <w:tcPr>
            <w:tcW w:w="0" w:type="auto"/>
          </w:tcPr>
          <w:p w14:paraId="78D0C9A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7CD4BCE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85F841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35A692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4E80C30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3CC5BBE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SMXXHX</w:t>
            </w:r>
          </w:p>
        </w:tc>
      </w:tr>
      <w:tr w:rsidR="00E4662B" w:rsidRPr="00890B9D" w14:paraId="7E7AF5E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4B95880" w14:textId="77777777" w:rsidR="00A61922" w:rsidRPr="00BC1204" w:rsidRDefault="00A61922" w:rsidP="004D06A2">
            <w:pPr>
              <w:pStyle w:val="Tabletext"/>
            </w:pPr>
            <w:r w:rsidRPr="00BC1204">
              <w:t>S</w:t>
            </w:r>
          </w:p>
        </w:tc>
        <w:tc>
          <w:tcPr>
            <w:tcW w:w="0" w:type="auto"/>
          </w:tcPr>
          <w:p w14:paraId="358505C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4B3CB1D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27F3E3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682141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174A00B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0</w:t>
            </w:r>
          </w:p>
        </w:tc>
        <w:tc>
          <w:tcPr>
            <w:tcW w:w="0" w:type="auto"/>
          </w:tcPr>
          <w:p w14:paraId="0D0B1D9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SMXXH0</w:t>
            </w:r>
          </w:p>
        </w:tc>
      </w:tr>
      <w:tr w:rsidR="00E4662B" w:rsidRPr="00890B9D" w14:paraId="0DA3E595"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4E38AD22" w14:textId="77777777" w:rsidR="00A61922" w:rsidRPr="00BC1204" w:rsidRDefault="00A61922" w:rsidP="004D06A2">
            <w:pPr>
              <w:pStyle w:val="Tabletext"/>
            </w:pPr>
            <w:r w:rsidRPr="00BC1204">
              <w:t>S</w:t>
            </w:r>
          </w:p>
        </w:tc>
        <w:tc>
          <w:tcPr>
            <w:tcW w:w="0" w:type="auto"/>
          </w:tcPr>
          <w:p w14:paraId="6F56C1E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6E59788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970F90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E0F623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2F384AA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1D958F3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SMXXH#</w:t>
            </w:r>
          </w:p>
        </w:tc>
      </w:tr>
      <w:tr w:rsidR="00E4662B" w:rsidRPr="00890B9D" w14:paraId="4FFEA0F9"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3AB4C3C" w14:textId="77777777" w:rsidR="00A61922" w:rsidRPr="00BC1204" w:rsidRDefault="00A61922" w:rsidP="004D06A2">
            <w:pPr>
              <w:pStyle w:val="Tabletext"/>
            </w:pPr>
            <w:r w:rsidRPr="00BC1204">
              <w:t>S</w:t>
            </w:r>
          </w:p>
        </w:tc>
        <w:tc>
          <w:tcPr>
            <w:tcW w:w="0" w:type="auto"/>
          </w:tcPr>
          <w:p w14:paraId="3D98821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1EC3CCE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89983C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4604CE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4D73A9F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694D27D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SMXXHA</w:t>
            </w:r>
          </w:p>
        </w:tc>
      </w:tr>
      <w:tr w:rsidR="00E4662B" w:rsidRPr="00890B9D" w14:paraId="4AEFA4B8"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67254EF" w14:textId="77777777" w:rsidR="00A61922" w:rsidRPr="00BC1204" w:rsidRDefault="00A61922" w:rsidP="004D06A2">
            <w:pPr>
              <w:pStyle w:val="Tabletext"/>
            </w:pPr>
            <w:r w:rsidRPr="00BC1204">
              <w:t>S</w:t>
            </w:r>
          </w:p>
        </w:tc>
        <w:tc>
          <w:tcPr>
            <w:tcW w:w="0" w:type="auto"/>
          </w:tcPr>
          <w:p w14:paraId="1B3144E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4C2DBB0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16C8BE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C3F012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F</w:t>
            </w:r>
          </w:p>
        </w:tc>
        <w:tc>
          <w:tcPr>
            <w:tcW w:w="0" w:type="auto"/>
          </w:tcPr>
          <w:p w14:paraId="681BAA1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8589F9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SMXXFX</w:t>
            </w:r>
          </w:p>
        </w:tc>
      </w:tr>
      <w:tr w:rsidR="00E4662B" w:rsidRPr="00890B9D" w14:paraId="46670562"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68F1583" w14:textId="77777777" w:rsidR="00A61922" w:rsidRPr="00BC1204" w:rsidRDefault="00A61922" w:rsidP="004D06A2">
            <w:pPr>
              <w:pStyle w:val="Tabletext"/>
            </w:pPr>
            <w:r w:rsidRPr="00BC1204">
              <w:t>S</w:t>
            </w:r>
          </w:p>
        </w:tc>
        <w:tc>
          <w:tcPr>
            <w:tcW w:w="0" w:type="auto"/>
          </w:tcPr>
          <w:p w14:paraId="1A39274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1DA546E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89D0F6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C64272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93EC30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0</w:t>
            </w:r>
          </w:p>
        </w:tc>
        <w:tc>
          <w:tcPr>
            <w:tcW w:w="0" w:type="auto"/>
          </w:tcPr>
          <w:p w14:paraId="57CBF44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SMXXX0</w:t>
            </w:r>
          </w:p>
        </w:tc>
      </w:tr>
      <w:tr w:rsidR="00E4662B" w:rsidRPr="00890B9D" w14:paraId="27CB318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9466647" w14:textId="77777777" w:rsidR="00A61922" w:rsidRPr="00BC1204" w:rsidRDefault="00A61922" w:rsidP="004D06A2">
            <w:pPr>
              <w:pStyle w:val="Tabletext"/>
            </w:pPr>
            <w:r w:rsidRPr="00BC1204">
              <w:t>S</w:t>
            </w:r>
          </w:p>
        </w:tc>
        <w:tc>
          <w:tcPr>
            <w:tcW w:w="0" w:type="auto"/>
          </w:tcPr>
          <w:p w14:paraId="1CCE9E4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3D9B575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B71C7D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70C884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6D3F6D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2CB145B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SMXXX#</w:t>
            </w:r>
          </w:p>
        </w:tc>
      </w:tr>
      <w:tr w:rsidR="00E4662B" w:rsidRPr="00890B9D" w14:paraId="01E131B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937D18C" w14:textId="77777777" w:rsidR="00A61922" w:rsidRPr="00BC1204" w:rsidRDefault="00A61922" w:rsidP="004D06A2">
            <w:pPr>
              <w:pStyle w:val="Tabletext"/>
            </w:pPr>
            <w:r w:rsidRPr="00BC1204">
              <w:t>S</w:t>
            </w:r>
          </w:p>
        </w:tc>
        <w:tc>
          <w:tcPr>
            <w:tcW w:w="0" w:type="auto"/>
          </w:tcPr>
          <w:p w14:paraId="2D6EC8F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M</w:t>
            </w:r>
          </w:p>
        </w:tc>
        <w:tc>
          <w:tcPr>
            <w:tcW w:w="0" w:type="auto"/>
          </w:tcPr>
          <w:p w14:paraId="0E20952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306E8D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B1E3FC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28111A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4C8E15A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SMXXXA</w:t>
            </w:r>
          </w:p>
        </w:tc>
      </w:tr>
      <w:tr w:rsidR="00E4662B" w:rsidRPr="00890B9D" w14:paraId="1E7F24C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73CD3A2" w14:textId="77777777" w:rsidR="00A61922" w:rsidRPr="00BC1204" w:rsidRDefault="00A61922" w:rsidP="004D06A2">
            <w:pPr>
              <w:pStyle w:val="Tabletext"/>
            </w:pPr>
            <w:r w:rsidRPr="00BC1204">
              <w:t>S</w:t>
            </w:r>
          </w:p>
        </w:tc>
        <w:tc>
          <w:tcPr>
            <w:tcW w:w="0" w:type="auto"/>
          </w:tcPr>
          <w:p w14:paraId="338FB06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2A6EC23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761CD82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B9CF76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FCD17B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A12CE3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SISXXX</w:t>
            </w:r>
          </w:p>
        </w:tc>
      </w:tr>
      <w:tr w:rsidR="00E4662B" w:rsidRPr="00890B9D" w14:paraId="53AC452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EB28A43" w14:textId="77777777" w:rsidR="00A61922" w:rsidRPr="00BC1204" w:rsidRDefault="00A61922" w:rsidP="004D06A2">
            <w:pPr>
              <w:pStyle w:val="Tabletext"/>
            </w:pPr>
            <w:r w:rsidRPr="00BC1204">
              <w:t>S</w:t>
            </w:r>
          </w:p>
        </w:tc>
        <w:tc>
          <w:tcPr>
            <w:tcW w:w="0" w:type="auto"/>
          </w:tcPr>
          <w:p w14:paraId="726EE70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23A11A2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76764A9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3319B5E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C63B6A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8641CA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SIS#XX</w:t>
            </w:r>
          </w:p>
        </w:tc>
      </w:tr>
      <w:tr w:rsidR="00E4662B" w:rsidRPr="00890B9D" w14:paraId="4157D13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2E5C722" w14:textId="77777777" w:rsidR="00A61922" w:rsidRPr="00BC1204" w:rsidRDefault="00A61922" w:rsidP="004D06A2">
            <w:pPr>
              <w:pStyle w:val="Tabletext"/>
            </w:pPr>
            <w:r w:rsidRPr="00BC1204">
              <w:lastRenderedPageBreak/>
              <w:t>S</w:t>
            </w:r>
          </w:p>
        </w:tc>
        <w:tc>
          <w:tcPr>
            <w:tcW w:w="0" w:type="auto"/>
          </w:tcPr>
          <w:p w14:paraId="14150E4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06D1E36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3D0ED5C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D2C969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329B55B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C33FC0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SISXHX</w:t>
            </w:r>
          </w:p>
        </w:tc>
      </w:tr>
      <w:tr w:rsidR="00E4662B" w:rsidRPr="00890B9D" w14:paraId="14B08CEE"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101E174" w14:textId="77777777" w:rsidR="00A61922" w:rsidRPr="00BC1204" w:rsidRDefault="00A61922" w:rsidP="004D06A2">
            <w:pPr>
              <w:pStyle w:val="Tabletext"/>
            </w:pPr>
            <w:r w:rsidRPr="00BC1204">
              <w:t>S</w:t>
            </w:r>
          </w:p>
        </w:tc>
        <w:tc>
          <w:tcPr>
            <w:tcW w:w="0" w:type="auto"/>
          </w:tcPr>
          <w:p w14:paraId="2032FB0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5ED4235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0B5D840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D9DA5F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43F5479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0</w:t>
            </w:r>
          </w:p>
        </w:tc>
        <w:tc>
          <w:tcPr>
            <w:tcW w:w="0" w:type="auto"/>
          </w:tcPr>
          <w:p w14:paraId="33C7D7D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SISXH0</w:t>
            </w:r>
          </w:p>
        </w:tc>
      </w:tr>
      <w:tr w:rsidR="00E4662B" w:rsidRPr="00890B9D" w14:paraId="6DBF1BA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41B4BEB" w14:textId="77777777" w:rsidR="00A61922" w:rsidRPr="00BC1204" w:rsidRDefault="00A61922" w:rsidP="004D06A2">
            <w:pPr>
              <w:pStyle w:val="Tabletext"/>
            </w:pPr>
            <w:r w:rsidRPr="00BC1204">
              <w:t>S</w:t>
            </w:r>
          </w:p>
        </w:tc>
        <w:tc>
          <w:tcPr>
            <w:tcW w:w="0" w:type="auto"/>
          </w:tcPr>
          <w:p w14:paraId="363C5ED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450E801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58540DF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BA8143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6A1B91B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3EB2D5C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SISXH#</w:t>
            </w:r>
          </w:p>
        </w:tc>
      </w:tr>
      <w:tr w:rsidR="00E4662B" w:rsidRPr="00890B9D" w14:paraId="6F3D588F"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79423D7" w14:textId="77777777" w:rsidR="00A61922" w:rsidRPr="00BC1204" w:rsidRDefault="00A61922" w:rsidP="004D06A2">
            <w:pPr>
              <w:pStyle w:val="Tabletext"/>
            </w:pPr>
            <w:r w:rsidRPr="00BC1204">
              <w:t>S</w:t>
            </w:r>
          </w:p>
        </w:tc>
        <w:tc>
          <w:tcPr>
            <w:tcW w:w="0" w:type="auto"/>
          </w:tcPr>
          <w:p w14:paraId="692FD10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6A732F9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5FF6A91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4C10E3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4D4B961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67CAEEF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SISXHA</w:t>
            </w:r>
          </w:p>
        </w:tc>
      </w:tr>
      <w:tr w:rsidR="00E4662B" w:rsidRPr="00890B9D" w14:paraId="66DB6484"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F7B4AF4" w14:textId="77777777" w:rsidR="00A61922" w:rsidRPr="00BC1204" w:rsidRDefault="00A61922" w:rsidP="004D06A2">
            <w:pPr>
              <w:pStyle w:val="Tabletext"/>
            </w:pPr>
            <w:r w:rsidRPr="00BC1204">
              <w:t>S</w:t>
            </w:r>
          </w:p>
        </w:tc>
        <w:tc>
          <w:tcPr>
            <w:tcW w:w="0" w:type="auto"/>
          </w:tcPr>
          <w:p w14:paraId="57F746C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4463662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3453F8C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47B029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F</w:t>
            </w:r>
          </w:p>
        </w:tc>
        <w:tc>
          <w:tcPr>
            <w:tcW w:w="0" w:type="auto"/>
          </w:tcPr>
          <w:p w14:paraId="4E1F4C1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1B639F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SISXFX</w:t>
            </w:r>
          </w:p>
        </w:tc>
      </w:tr>
      <w:tr w:rsidR="00E4662B" w:rsidRPr="00890B9D" w14:paraId="54B957E9"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9AC1258" w14:textId="77777777" w:rsidR="00A61922" w:rsidRPr="00BC1204" w:rsidRDefault="00A61922" w:rsidP="004D06A2">
            <w:pPr>
              <w:pStyle w:val="Tabletext"/>
            </w:pPr>
            <w:r w:rsidRPr="00BC1204">
              <w:t>S</w:t>
            </w:r>
          </w:p>
        </w:tc>
        <w:tc>
          <w:tcPr>
            <w:tcW w:w="0" w:type="auto"/>
          </w:tcPr>
          <w:p w14:paraId="29486D2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5A90009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6173FDD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39DD2E0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53B294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0</w:t>
            </w:r>
          </w:p>
        </w:tc>
        <w:tc>
          <w:tcPr>
            <w:tcW w:w="0" w:type="auto"/>
          </w:tcPr>
          <w:p w14:paraId="79ABF3E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SISXX0</w:t>
            </w:r>
          </w:p>
        </w:tc>
      </w:tr>
      <w:tr w:rsidR="00E4662B" w:rsidRPr="00890B9D" w14:paraId="25B42DE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56E61E1" w14:textId="77777777" w:rsidR="00A61922" w:rsidRPr="00BC1204" w:rsidRDefault="00A61922" w:rsidP="004D06A2">
            <w:pPr>
              <w:pStyle w:val="Tabletext"/>
            </w:pPr>
            <w:r w:rsidRPr="00BC1204">
              <w:t>S</w:t>
            </w:r>
          </w:p>
        </w:tc>
        <w:tc>
          <w:tcPr>
            <w:tcW w:w="0" w:type="auto"/>
          </w:tcPr>
          <w:p w14:paraId="56ADE59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684D4DB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78ABFF8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97612B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1B9C7E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0F36003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SISXX#</w:t>
            </w:r>
          </w:p>
        </w:tc>
      </w:tr>
      <w:tr w:rsidR="00E4662B" w:rsidRPr="00890B9D" w14:paraId="206F1B3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C50E509" w14:textId="77777777" w:rsidR="00A61922" w:rsidRPr="00BC1204" w:rsidRDefault="00A61922" w:rsidP="004D06A2">
            <w:pPr>
              <w:pStyle w:val="Tabletext"/>
            </w:pPr>
            <w:r w:rsidRPr="00BC1204">
              <w:t>S</w:t>
            </w:r>
          </w:p>
        </w:tc>
        <w:tc>
          <w:tcPr>
            <w:tcW w:w="0" w:type="auto"/>
          </w:tcPr>
          <w:p w14:paraId="166F4B0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469D632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S</w:t>
            </w:r>
          </w:p>
        </w:tc>
        <w:tc>
          <w:tcPr>
            <w:tcW w:w="0" w:type="auto"/>
          </w:tcPr>
          <w:p w14:paraId="1EF2417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EC71C3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79278F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5936A54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SISXXA</w:t>
            </w:r>
          </w:p>
        </w:tc>
      </w:tr>
      <w:tr w:rsidR="00E4662B" w:rsidRPr="00890B9D" w14:paraId="76C5FD9E"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174BE76" w14:textId="77777777" w:rsidR="00A61922" w:rsidRPr="00BC1204" w:rsidRDefault="00A61922" w:rsidP="004D06A2">
            <w:pPr>
              <w:pStyle w:val="Tabletext"/>
            </w:pPr>
            <w:r w:rsidRPr="00BC1204">
              <w:t>S</w:t>
            </w:r>
          </w:p>
        </w:tc>
        <w:tc>
          <w:tcPr>
            <w:tcW w:w="0" w:type="auto"/>
          </w:tcPr>
          <w:p w14:paraId="56BBA3C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77864315"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4C8754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947764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590C9F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EA122E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SIXXXX</w:t>
            </w:r>
          </w:p>
        </w:tc>
      </w:tr>
      <w:tr w:rsidR="00E4662B" w:rsidRPr="00890B9D" w14:paraId="7ACD128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49F8B97" w14:textId="77777777" w:rsidR="00A61922" w:rsidRPr="00BC1204" w:rsidRDefault="00A61922" w:rsidP="004D06A2">
            <w:pPr>
              <w:pStyle w:val="Tabletext"/>
            </w:pPr>
            <w:r w:rsidRPr="00BC1204">
              <w:t>S</w:t>
            </w:r>
          </w:p>
        </w:tc>
        <w:tc>
          <w:tcPr>
            <w:tcW w:w="0" w:type="auto"/>
          </w:tcPr>
          <w:p w14:paraId="17BAD6A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75C8AFD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F0F6EC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7E1A8D4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BA9EE3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123F07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SIX#XX</w:t>
            </w:r>
          </w:p>
        </w:tc>
      </w:tr>
      <w:tr w:rsidR="00E4662B" w:rsidRPr="00890B9D" w14:paraId="1CC08DE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84D4E5E" w14:textId="77777777" w:rsidR="00A61922" w:rsidRPr="00BC1204" w:rsidRDefault="00A61922" w:rsidP="004D06A2">
            <w:pPr>
              <w:pStyle w:val="Tabletext"/>
            </w:pPr>
            <w:r w:rsidRPr="00BC1204">
              <w:t>S</w:t>
            </w:r>
          </w:p>
        </w:tc>
        <w:tc>
          <w:tcPr>
            <w:tcW w:w="0" w:type="auto"/>
          </w:tcPr>
          <w:p w14:paraId="38C426F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5817C21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227F0AC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ECD8D9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2EBDF27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80C590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SIXXHX</w:t>
            </w:r>
          </w:p>
        </w:tc>
      </w:tr>
      <w:tr w:rsidR="00E4662B" w:rsidRPr="00890B9D" w14:paraId="7FA51C8A"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20FC1E3" w14:textId="77777777" w:rsidR="00A61922" w:rsidRPr="00BC1204" w:rsidRDefault="00A61922" w:rsidP="004D06A2">
            <w:pPr>
              <w:pStyle w:val="Tabletext"/>
            </w:pPr>
            <w:r w:rsidRPr="00BC1204">
              <w:t>S</w:t>
            </w:r>
          </w:p>
        </w:tc>
        <w:tc>
          <w:tcPr>
            <w:tcW w:w="0" w:type="auto"/>
          </w:tcPr>
          <w:p w14:paraId="518DF07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4D4DE3C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02778F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558A6B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7500DED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0</w:t>
            </w:r>
          </w:p>
        </w:tc>
        <w:tc>
          <w:tcPr>
            <w:tcW w:w="0" w:type="auto"/>
          </w:tcPr>
          <w:p w14:paraId="3D72FEC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SIXXH0</w:t>
            </w:r>
          </w:p>
        </w:tc>
      </w:tr>
      <w:tr w:rsidR="00E4662B" w:rsidRPr="00890B9D" w14:paraId="5950E7A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C44CAD2" w14:textId="77777777" w:rsidR="00A61922" w:rsidRPr="00BC1204" w:rsidRDefault="00A61922" w:rsidP="004D06A2">
            <w:pPr>
              <w:pStyle w:val="Tabletext"/>
            </w:pPr>
            <w:r w:rsidRPr="00BC1204">
              <w:t>S</w:t>
            </w:r>
          </w:p>
        </w:tc>
        <w:tc>
          <w:tcPr>
            <w:tcW w:w="0" w:type="auto"/>
          </w:tcPr>
          <w:p w14:paraId="7625E1A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264FD91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048B54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05E4D49"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1CC7DF1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3AC6023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SIXXH#</w:t>
            </w:r>
          </w:p>
        </w:tc>
      </w:tr>
      <w:tr w:rsidR="00E4662B" w:rsidRPr="00890B9D" w14:paraId="256C1DF0"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FD3D76D" w14:textId="77777777" w:rsidR="00A61922" w:rsidRPr="00BC1204" w:rsidRDefault="00A61922" w:rsidP="004D06A2">
            <w:pPr>
              <w:pStyle w:val="Tabletext"/>
            </w:pPr>
            <w:r w:rsidRPr="00BC1204">
              <w:t>S</w:t>
            </w:r>
          </w:p>
        </w:tc>
        <w:tc>
          <w:tcPr>
            <w:tcW w:w="0" w:type="auto"/>
          </w:tcPr>
          <w:p w14:paraId="4CFC175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7E18148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CD9956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244859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H</w:t>
            </w:r>
          </w:p>
        </w:tc>
        <w:tc>
          <w:tcPr>
            <w:tcW w:w="0" w:type="auto"/>
          </w:tcPr>
          <w:p w14:paraId="59C5426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7F922A4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SIXXHA</w:t>
            </w:r>
          </w:p>
        </w:tc>
      </w:tr>
      <w:tr w:rsidR="00E4662B" w:rsidRPr="00890B9D" w14:paraId="62688684"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FC552AF" w14:textId="77777777" w:rsidR="00A61922" w:rsidRPr="00BC1204" w:rsidRDefault="00A61922" w:rsidP="004D06A2">
            <w:pPr>
              <w:pStyle w:val="Tabletext"/>
            </w:pPr>
            <w:r w:rsidRPr="00BC1204">
              <w:t>S</w:t>
            </w:r>
          </w:p>
        </w:tc>
        <w:tc>
          <w:tcPr>
            <w:tcW w:w="0" w:type="auto"/>
          </w:tcPr>
          <w:p w14:paraId="1001DCE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3283DE16"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7EBC1D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A792D3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F</w:t>
            </w:r>
          </w:p>
        </w:tc>
        <w:tc>
          <w:tcPr>
            <w:tcW w:w="0" w:type="auto"/>
          </w:tcPr>
          <w:p w14:paraId="15C9D4A8"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7AEFF3C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SIXXFX</w:t>
            </w:r>
          </w:p>
        </w:tc>
      </w:tr>
      <w:tr w:rsidR="00E4662B" w:rsidRPr="00890B9D" w14:paraId="734A630E"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EFD52CA" w14:textId="77777777" w:rsidR="00A61922" w:rsidRPr="00BC1204" w:rsidRDefault="00A61922" w:rsidP="004D06A2">
            <w:pPr>
              <w:pStyle w:val="Tabletext"/>
            </w:pPr>
            <w:r w:rsidRPr="00BC1204">
              <w:t>S</w:t>
            </w:r>
          </w:p>
        </w:tc>
        <w:tc>
          <w:tcPr>
            <w:tcW w:w="0" w:type="auto"/>
          </w:tcPr>
          <w:p w14:paraId="375DEB3F"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29169DE4"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3B3EAA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83EC731"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B6C5C32"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0</w:t>
            </w:r>
          </w:p>
        </w:tc>
        <w:tc>
          <w:tcPr>
            <w:tcW w:w="0" w:type="auto"/>
          </w:tcPr>
          <w:p w14:paraId="3719C94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SIXXX0</w:t>
            </w:r>
          </w:p>
        </w:tc>
      </w:tr>
      <w:bookmarkEnd w:id="1660"/>
      <w:tr w:rsidR="00E4662B" w:rsidRPr="00890B9D" w14:paraId="7B971EFA"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7C702E1" w14:textId="77777777" w:rsidR="00A61922" w:rsidRPr="00BC1204" w:rsidRDefault="00A61922" w:rsidP="004D06A2">
            <w:pPr>
              <w:pStyle w:val="Tabletext"/>
            </w:pPr>
            <w:r w:rsidRPr="00BC1204">
              <w:t>S</w:t>
            </w:r>
          </w:p>
        </w:tc>
        <w:tc>
          <w:tcPr>
            <w:tcW w:w="0" w:type="auto"/>
          </w:tcPr>
          <w:p w14:paraId="78C62FB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6620EE8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86C48E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0D3589CE"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59F46D0A"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w:t>
            </w:r>
          </w:p>
        </w:tc>
        <w:tc>
          <w:tcPr>
            <w:tcW w:w="0" w:type="auto"/>
          </w:tcPr>
          <w:p w14:paraId="1108043C"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SIXXX#</w:t>
            </w:r>
          </w:p>
        </w:tc>
      </w:tr>
      <w:tr w:rsidR="00E4662B" w:rsidRPr="00890B9D" w14:paraId="6597790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F8C4AF6" w14:textId="77777777" w:rsidR="00A61922" w:rsidRPr="00BC1204" w:rsidRDefault="00A61922" w:rsidP="004D06A2">
            <w:pPr>
              <w:pStyle w:val="Tabletext"/>
            </w:pPr>
            <w:r w:rsidRPr="00BC1204">
              <w:t>S</w:t>
            </w:r>
          </w:p>
        </w:tc>
        <w:tc>
          <w:tcPr>
            <w:tcW w:w="0" w:type="auto"/>
          </w:tcPr>
          <w:p w14:paraId="7424C02B"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I</w:t>
            </w:r>
          </w:p>
        </w:tc>
        <w:tc>
          <w:tcPr>
            <w:tcW w:w="0" w:type="auto"/>
          </w:tcPr>
          <w:p w14:paraId="40ED14C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6241EF93"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1690D4D7"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X</w:t>
            </w:r>
          </w:p>
        </w:tc>
        <w:tc>
          <w:tcPr>
            <w:tcW w:w="0" w:type="auto"/>
          </w:tcPr>
          <w:p w14:paraId="4D41E7F0"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pPr>
            <w:r w:rsidRPr="00890B9D">
              <w:t>A</w:t>
            </w:r>
          </w:p>
        </w:tc>
        <w:tc>
          <w:tcPr>
            <w:tcW w:w="0" w:type="auto"/>
          </w:tcPr>
          <w:p w14:paraId="746BC5FD" w14:textId="77777777" w:rsidR="00A61922" w:rsidRPr="00890B9D" w:rsidRDefault="00A61922" w:rsidP="004D06A2">
            <w:pPr>
              <w:pStyle w:val="Tabletext"/>
              <w:cnfStyle w:val="000000000000" w:firstRow="0" w:lastRow="0" w:firstColumn="0" w:lastColumn="0" w:oddVBand="0" w:evenVBand="0" w:oddHBand="0" w:evenHBand="0" w:firstRowFirstColumn="0" w:firstRowLastColumn="0" w:lastRowFirstColumn="0" w:lastRowLastColumn="0"/>
              <w:rPr>
                <w:noProof/>
              </w:rPr>
            </w:pPr>
            <w:r w:rsidRPr="00890B9D">
              <w:rPr>
                <w:noProof/>
              </w:rPr>
              <w:t>SIXXXA</w:t>
            </w:r>
          </w:p>
        </w:tc>
      </w:tr>
    </w:tbl>
    <w:p w14:paraId="7F0A5CE6" w14:textId="77777777" w:rsidR="002576AA" w:rsidRPr="00890B9D" w:rsidRDefault="00217440" w:rsidP="004A0EAE">
      <w:pPr>
        <w:pStyle w:val="Heading3"/>
      </w:pPr>
      <w:r w:rsidRPr="00890B9D">
        <w:t>Working Holiday Maker</w:t>
      </w:r>
    </w:p>
    <w:p w14:paraId="4B9AEA93" w14:textId="11C298BE" w:rsidR="007256C3" w:rsidRPr="00890B9D" w:rsidRDefault="007256C3" w:rsidP="00F572A6">
      <w:pPr>
        <w:pStyle w:val="TableCaption"/>
      </w:pPr>
      <w:bookmarkStart w:id="1667" w:name="_Toc55373439"/>
      <w:bookmarkStart w:id="1668" w:name="_Toc55380988"/>
      <w:bookmarkStart w:id="1669" w:name="_Toc57733166"/>
      <w:bookmarkStart w:id="1670" w:name="_Toc144116851"/>
      <w:bookmarkStart w:id="1671" w:name="_Toc144116877"/>
      <w:bookmarkStart w:id="1672" w:name="_Toc238031863"/>
      <w:r w:rsidRPr="00890B9D">
        <w:t xml:space="preserve">Table </w:t>
      </w:r>
      <w:r w:rsidRPr="00890B9D">
        <w:fldChar w:fldCharType="begin"/>
      </w:r>
      <w:r w:rsidRPr="00890B9D">
        <w:instrText xml:space="preserve"> SEQ Table \* ARABIC </w:instrText>
      </w:r>
      <w:r w:rsidRPr="00890B9D">
        <w:fldChar w:fldCharType="separate"/>
      </w:r>
      <w:r w:rsidR="00C14FEC">
        <w:rPr>
          <w:noProof/>
        </w:rPr>
        <w:t>15</w:t>
      </w:r>
      <w:r w:rsidRPr="00890B9D">
        <w:fldChar w:fldCharType="end"/>
      </w:r>
      <w:r w:rsidRPr="00890B9D">
        <w:t>: Tax Treatment Validation Rules - Working Holiday Maker Category</w:t>
      </w:r>
      <w:bookmarkEnd w:id="1667"/>
      <w:bookmarkEnd w:id="1668"/>
      <w:bookmarkEnd w:id="1669"/>
      <w:bookmarkEnd w:id="1670"/>
      <w:bookmarkEnd w:id="1671"/>
      <w:bookmarkEnd w:id="1672"/>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72"/>
        <w:gridCol w:w="1571"/>
        <w:gridCol w:w="1134"/>
        <w:gridCol w:w="1418"/>
        <w:gridCol w:w="1417"/>
        <w:gridCol w:w="1418"/>
        <w:gridCol w:w="1366"/>
      </w:tblGrid>
      <w:tr w:rsidR="00201923" w:rsidRPr="00890B9D" w14:paraId="1CDA721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72" w:type="dxa"/>
          </w:tcPr>
          <w:p w14:paraId="1125EF88" w14:textId="77777777" w:rsidR="0098047C" w:rsidRPr="00E4662B" w:rsidRDefault="0098047C" w:rsidP="00494400">
            <w:pPr>
              <w:pStyle w:val="TableHeader"/>
            </w:pPr>
            <w:r w:rsidRPr="00E4662B">
              <w:t>Category</w:t>
            </w:r>
          </w:p>
        </w:tc>
        <w:tc>
          <w:tcPr>
            <w:tcW w:w="1571" w:type="dxa"/>
          </w:tcPr>
          <w:p w14:paraId="7762FDFC" w14:textId="77777777" w:rsidR="0098047C" w:rsidRPr="00890B9D" w:rsidRDefault="0098047C" w:rsidP="00494400">
            <w:pPr>
              <w:pStyle w:val="TableHeader"/>
              <w:cnfStyle w:val="100000000000" w:firstRow="1" w:lastRow="0" w:firstColumn="0" w:lastColumn="0" w:oddVBand="0" w:evenVBand="0" w:oddHBand="0" w:evenHBand="0" w:firstRowFirstColumn="0" w:firstRowLastColumn="0" w:lastRowFirstColumn="0" w:lastRowLastColumn="0"/>
            </w:pPr>
            <w:r w:rsidRPr="00890B9D">
              <w:t>Option</w:t>
            </w:r>
          </w:p>
        </w:tc>
        <w:tc>
          <w:tcPr>
            <w:tcW w:w="1134" w:type="dxa"/>
          </w:tcPr>
          <w:p w14:paraId="2BB694A0" w14:textId="77777777" w:rsidR="0098047C" w:rsidRPr="00890B9D" w:rsidRDefault="0098047C" w:rsidP="00494400">
            <w:pPr>
              <w:pStyle w:val="TableHeader"/>
              <w:cnfStyle w:val="100000000000" w:firstRow="1" w:lastRow="0" w:firstColumn="0" w:lastColumn="0" w:oddVBand="0" w:evenVBand="0" w:oddHBand="0" w:evenHBand="0" w:firstRowFirstColumn="0" w:firstRowLastColumn="0" w:lastRowFirstColumn="0" w:lastRowLastColumn="0"/>
            </w:pPr>
            <w:r w:rsidRPr="00890B9D">
              <w:t xml:space="preserve">Study </w:t>
            </w:r>
            <w:r w:rsidR="00D978D0">
              <w:t>and</w:t>
            </w:r>
            <w:r w:rsidRPr="00890B9D">
              <w:t xml:space="preserve"> Training Support Loan</w:t>
            </w:r>
          </w:p>
        </w:tc>
        <w:tc>
          <w:tcPr>
            <w:tcW w:w="1418" w:type="dxa"/>
          </w:tcPr>
          <w:p w14:paraId="16707D24" w14:textId="77777777" w:rsidR="0098047C" w:rsidRPr="00890B9D" w:rsidRDefault="0098047C"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1417" w:type="dxa"/>
          </w:tcPr>
          <w:p w14:paraId="747D9EB3" w14:textId="77777777" w:rsidR="0098047C" w:rsidRPr="00890B9D" w:rsidRDefault="0098047C"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1418" w:type="dxa"/>
          </w:tcPr>
          <w:p w14:paraId="123E23F4" w14:textId="77777777" w:rsidR="0098047C" w:rsidRPr="00890B9D" w:rsidRDefault="0098047C"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1366" w:type="dxa"/>
          </w:tcPr>
          <w:p w14:paraId="74F602E8" w14:textId="77777777" w:rsidR="0098047C" w:rsidRPr="00890B9D" w:rsidRDefault="0098047C" w:rsidP="00494400">
            <w:pPr>
              <w:pStyle w:val="TableHeader"/>
              <w:cnfStyle w:val="100000000000" w:firstRow="1" w:lastRow="0" w:firstColumn="0" w:lastColumn="0" w:oddVBand="0" w:evenVBand="0" w:oddHBand="0" w:evenHBand="0" w:firstRowFirstColumn="0" w:firstRowLastColumn="0" w:lastRowFirstColumn="0" w:lastRowLastColumn="0"/>
            </w:pPr>
            <w:r w:rsidRPr="00890B9D">
              <w:t>Treatment Code</w:t>
            </w:r>
          </w:p>
        </w:tc>
      </w:tr>
      <w:tr w:rsidR="000D0E6F" w:rsidRPr="00890B9D" w14:paraId="085A981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shd w:val="clear" w:color="auto" w:fill="E6EEF0" w:themeFill="accent5" w:themeFillTint="33"/>
          </w:tcPr>
          <w:p w14:paraId="0358E236" w14:textId="77777777" w:rsidR="0098047C" w:rsidRPr="00BC1204" w:rsidRDefault="0098047C" w:rsidP="004D06A2">
            <w:pPr>
              <w:pStyle w:val="Tabletext"/>
              <w:rPr>
                <w:b/>
                <w:bCs/>
                <w:sz w:val="16"/>
                <w:szCs w:val="16"/>
              </w:rPr>
            </w:pPr>
            <w:r w:rsidRPr="00BC1204">
              <w:rPr>
                <w:b/>
                <w:bCs/>
                <w:sz w:val="16"/>
                <w:szCs w:val="16"/>
              </w:rPr>
              <w:t>H – Working Holiday Maker</w:t>
            </w:r>
          </w:p>
        </w:tc>
        <w:tc>
          <w:tcPr>
            <w:tcW w:w="0" w:type="dxa"/>
            <w:shd w:val="clear" w:color="auto" w:fill="E6EEF0" w:themeFill="accent5" w:themeFillTint="33"/>
          </w:tcPr>
          <w:p w14:paraId="03EAE805"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R</w:t>
            </w:r>
            <w:r w:rsidRPr="00890B9D">
              <w:rPr>
                <w:sz w:val="16"/>
                <w:szCs w:val="16"/>
              </w:rPr>
              <w:t xml:space="preserve"> – Registered employer</w:t>
            </w:r>
          </w:p>
          <w:p w14:paraId="65D3B658"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U</w:t>
            </w:r>
            <w:r w:rsidRPr="00890B9D">
              <w:rPr>
                <w:sz w:val="16"/>
                <w:szCs w:val="16"/>
              </w:rPr>
              <w:t xml:space="preserve"> – Unregistered employer</w:t>
            </w:r>
          </w:p>
          <w:p w14:paraId="6026ACFA" w14:textId="015280BC"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b/>
                <w:sz w:val="16"/>
                <w:szCs w:val="16"/>
              </w:rPr>
            </w:pPr>
            <w:r w:rsidRPr="00890B9D">
              <w:rPr>
                <w:b/>
                <w:sz w:val="16"/>
                <w:szCs w:val="16"/>
              </w:rPr>
              <w:t>F</w:t>
            </w:r>
            <w:r w:rsidRPr="00890B9D">
              <w:rPr>
                <w:sz w:val="16"/>
                <w:szCs w:val="16"/>
              </w:rPr>
              <w:t xml:space="preserve"> – Foreign resident no TFN</w:t>
            </w:r>
          </w:p>
        </w:tc>
        <w:tc>
          <w:tcPr>
            <w:tcW w:w="0" w:type="dxa"/>
            <w:shd w:val="clear" w:color="auto" w:fill="E6EEF0" w:themeFill="accent5" w:themeFillTint="33"/>
          </w:tcPr>
          <w:p w14:paraId="46C6CEAF"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1418" w:type="dxa"/>
            <w:shd w:val="clear" w:color="auto" w:fill="E6EEF0" w:themeFill="accent5" w:themeFillTint="33"/>
          </w:tcPr>
          <w:p w14:paraId="53F3DD93"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1417" w:type="dxa"/>
            <w:shd w:val="clear" w:color="auto" w:fill="E6EEF0" w:themeFill="accent5" w:themeFillTint="33"/>
          </w:tcPr>
          <w:p w14:paraId="4D882D9D"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sz w:val="16"/>
                <w:szCs w:val="16"/>
              </w:rPr>
              <w:t>X – No exemption</w:t>
            </w:r>
          </w:p>
        </w:tc>
        <w:tc>
          <w:tcPr>
            <w:tcW w:w="1418" w:type="dxa"/>
            <w:shd w:val="clear" w:color="auto" w:fill="E6EEF0" w:themeFill="accent5" w:themeFillTint="33"/>
          </w:tcPr>
          <w:p w14:paraId="7C4AB85F"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0" w:type="dxa"/>
            <w:shd w:val="clear" w:color="auto" w:fill="E6EEF0" w:themeFill="accent5" w:themeFillTint="33"/>
          </w:tcPr>
          <w:p w14:paraId="59901AA2"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p>
        </w:tc>
      </w:tr>
      <w:tr w:rsidR="00B711E9" w:rsidRPr="00890B9D" w14:paraId="636FFF2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72" w:type="dxa"/>
            <w:shd w:val="clear" w:color="auto" w:fill="auto"/>
          </w:tcPr>
          <w:p w14:paraId="168958AA" w14:textId="77777777" w:rsidR="0098047C" w:rsidRPr="00BC1204" w:rsidRDefault="0098047C" w:rsidP="004D06A2">
            <w:pPr>
              <w:pStyle w:val="Tabletext"/>
              <w:rPr>
                <w:b/>
                <w:bCs/>
              </w:rPr>
            </w:pPr>
            <w:r w:rsidRPr="00BC1204">
              <w:rPr>
                <w:b/>
                <w:bCs/>
              </w:rPr>
              <w:t>H</w:t>
            </w:r>
          </w:p>
        </w:tc>
        <w:tc>
          <w:tcPr>
            <w:tcW w:w="1571" w:type="dxa"/>
            <w:shd w:val="clear" w:color="auto" w:fill="auto"/>
          </w:tcPr>
          <w:p w14:paraId="2E1B2EFA"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R</w:t>
            </w:r>
          </w:p>
        </w:tc>
        <w:tc>
          <w:tcPr>
            <w:tcW w:w="1134" w:type="dxa"/>
            <w:shd w:val="clear" w:color="auto" w:fill="auto"/>
          </w:tcPr>
          <w:p w14:paraId="63E5EFA8"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8" w:type="dxa"/>
            <w:shd w:val="clear" w:color="auto" w:fill="auto"/>
          </w:tcPr>
          <w:p w14:paraId="0727DAC6"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7" w:type="dxa"/>
            <w:shd w:val="clear" w:color="auto" w:fill="auto"/>
          </w:tcPr>
          <w:p w14:paraId="1F009022"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8" w:type="dxa"/>
            <w:shd w:val="clear" w:color="auto" w:fill="auto"/>
          </w:tcPr>
          <w:p w14:paraId="73A636A6"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366" w:type="dxa"/>
            <w:shd w:val="clear" w:color="auto" w:fill="auto"/>
          </w:tcPr>
          <w:p w14:paraId="4A8B7763"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HRXXXX</w:t>
            </w:r>
          </w:p>
        </w:tc>
      </w:tr>
      <w:tr w:rsidR="00B711E9" w:rsidRPr="00890B9D" w14:paraId="386D1CA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72" w:type="dxa"/>
            <w:shd w:val="clear" w:color="auto" w:fill="auto"/>
          </w:tcPr>
          <w:p w14:paraId="5A9D8F54" w14:textId="77777777" w:rsidR="0098047C" w:rsidRPr="00BC1204" w:rsidRDefault="0098047C" w:rsidP="004D06A2">
            <w:pPr>
              <w:pStyle w:val="Tabletext"/>
              <w:rPr>
                <w:b/>
                <w:bCs/>
              </w:rPr>
            </w:pPr>
            <w:r w:rsidRPr="00BC1204">
              <w:rPr>
                <w:b/>
                <w:bCs/>
              </w:rPr>
              <w:t>H</w:t>
            </w:r>
          </w:p>
        </w:tc>
        <w:tc>
          <w:tcPr>
            <w:tcW w:w="1571" w:type="dxa"/>
            <w:shd w:val="clear" w:color="auto" w:fill="auto"/>
          </w:tcPr>
          <w:p w14:paraId="699080E0"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U</w:t>
            </w:r>
          </w:p>
        </w:tc>
        <w:tc>
          <w:tcPr>
            <w:tcW w:w="1134" w:type="dxa"/>
            <w:shd w:val="clear" w:color="auto" w:fill="auto"/>
          </w:tcPr>
          <w:p w14:paraId="67ACF8C6"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8" w:type="dxa"/>
            <w:shd w:val="clear" w:color="auto" w:fill="auto"/>
          </w:tcPr>
          <w:p w14:paraId="71D0B73E"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7" w:type="dxa"/>
            <w:shd w:val="clear" w:color="auto" w:fill="auto"/>
          </w:tcPr>
          <w:p w14:paraId="6F12B444"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8" w:type="dxa"/>
            <w:shd w:val="clear" w:color="auto" w:fill="auto"/>
          </w:tcPr>
          <w:p w14:paraId="3B9A8087"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366" w:type="dxa"/>
            <w:shd w:val="clear" w:color="auto" w:fill="auto"/>
          </w:tcPr>
          <w:p w14:paraId="31417D35"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HUXXXX</w:t>
            </w:r>
          </w:p>
        </w:tc>
      </w:tr>
      <w:tr w:rsidR="00B711E9" w:rsidRPr="00890B9D" w14:paraId="496FD0C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72" w:type="dxa"/>
            <w:shd w:val="clear" w:color="auto" w:fill="auto"/>
          </w:tcPr>
          <w:p w14:paraId="4CF096DE" w14:textId="77777777" w:rsidR="0098047C" w:rsidRPr="00BC1204" w:rsidRDefault="0098047C" w:rsidP="004D06A2">
            <w:pPr>
              <w:pStyle w:val="Tabletext"/>
              <w:rPr>
                <w:b/>
                <w:bCs/>
              </w:rPr>
            </w:pPr>
            <w:r w:rsidRPr="00BC1204">
              <w:rPr>
                <w:b/>
                <w:bCs/>
              </w:rPr>
              <w:t>H</w:t>
            </w:r>
          </w:p>
        </w:tc>
        <w:tc>
          <w:tcPr>
            <w:tcW w:w="1571" w:type="dxa"/>
            <w:shd w:val="clear" w:color="auto" w:fill="auto"/>
          </w:tcPr>
          <w:p w14:paraId="44D8B3F1"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F</w:t>
            </w:r>
          </w:p>
        </w:tc>
        <w:tc>
          <w:tcPr>
            <w:tcW w:w="1134" w:type="dxa"/>
            <w:shd w:val="clear" w:color="auto" w:fill="auto"/>
          </w:tcPr>
          <w:p w14:paraId="487BF09A"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8" w:type="dxa"/>
            <w:shd w:val="clear" w:color="auto" w:fill="auto"/>
          </w:tcPr>
          <w:p w14:paraId="55CA2BCB"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7" w:type="dxa"/>
            <w:shd w:val="clear" w:color="auto" w:fill="auto"/>
          </w:tcPr>
          <w:p w14:paraId="47FF0182"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418" w:type="dxa"/>
            <w:shd w:val="clear" w:color="auto" w:fill="auto"/>
          </w:tcPr>
          <w:p w14:paraId="1CE9AE3F"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1366" w:type="dxa"/>
            <w:shd w:val="clear" w:color="auto" w:fill="auto"/>
          </w:tcPr>
          <w:p w14:paraId="4BCE6E71" w14:textId="77777777" w:rsidR="0098047C" w:rsidRPr="00890B9D" w:rsidRDefault="0098047C"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HFXXXX</w:t>
            </w:r>
          </w:p>
        </w:tc>
      </w:tr>
    </w:tbl>
    <w:p w14:paraId="0005CFA2" w14:textId="77777777" w:rsidR="00217440" w:rsidRPr="00890B9D" w:rsidRDefault="00984011" w:rsidP="004A0EAE">
      <w:pPr>
        <w:pStyle w:val="Heading3"/>
      </w:pPr>
      <w:r w:rsidRPr="00890B9D">
        <w:lastRenderedPageBreak/>
        <w:t>Seasonal Worker Programme</w:t>
      </w:r>
    </w:p>
    <w:p w14:paraId="79FB1AD1" w14:textId="0DD91AE1" w:rsidR="007256C3" w:rsidRPr="00890B9D" w:rsidRDefault="007256C3" w:rsidP="00F572A6">
      <w:pPr>
        <w:pStyle w:val="TableCaption"/>
      </w:pPr>
      <w:bookmarkStart w:id="1673" w:name="_Toc55373440"/>
      <w:bookmarkStart w:id="1674" w:name="_Toc55380989"/>
      <w:bookmarkStart w:id="1675" w:name="_Toc57733167"/>
      <w:bookmarkStart w:id="1676" w:name="_Toc144116852"/>
      <w:bookmarkStart w:id="1677" w:name="_Toc144116878"/>
      <w:bookmarkStart w:id="1678" w:name="_Toc238031864"/>
      <w:r w:rsidRPr="00890B9D">
        <w:t xml:space="preserve">Table </w:t>
      </w:r>
      <w:r w:rsidRPr="00890B9D">
        <w:fldChar w:fldCharType="begin"/>
      </w:r>
      <w:r w:rsidRPr="00890B9D">
        <w:instrText xml:space="preserve"> SEQ Table \* ARABIC </w:instrText>
      </w:r>
      <w:r w:rsidRPr="00890B9D">
        <w:fldChar w:fldCharType="separate"/>
      </w:r>
      <w:r w:rsidR="00C14FEC">
        <w:rPr>
          <w:noProof/>
        </w:rPr>
        <w:t>16</w:t>
      </w:r>
      <w:r w:rsidRPr="00890B9D">
        <w:fldChar w:fldCharType="end"/>
      </w:r>
      <w:r w:rsidRPr="00890B9D">
        <w:t>: Tax Treatment Validation Rules - Seasonal Worker Programme Category</w:t>
      </w:r>
      <w:bookmarkEnd w:id="1673"/>
      <w:bookmarkEnd w:id="1674"/>
      <w:bookmarkEnd w:id="1675"/>
      <w:bookmarkEnd w:id="1676"/>
      <w:bookmarkEnd w:id="1677"/>
      <w:bookmarkEnd w:id="1678"/>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14"/>
        <w:gridCol w:w="1171"/>
        <w:gridCol w:w="1124"/>
        <w:gridCol w:w="1325"/>
        <w:gridCol w:w="1358"/>
        <w:gridCol w:w="1313"/>
        <w:gridCol w:w="1465"/>
      </w:tblGrid>
      <w:tr w:rsidR="00494400" w:rsidRPr="00890B9D" w14:paraId="71D24AC3"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140C122" w14:textId="77777777" w:rsidR="00A32674" w:rsidRPr="00E4662B" w:rsidRDefault="00A32674" w:rsidP="00494400">
            <w:pPr>
              <w:pStyle w:val="TableHeader"/>
            </w:pPr>
            <w:r w:rsidRPr="00E4662B">
              <w:t>Category</w:t>
            </w:r>
          </w:p>
        </w:tc>
        <w:tc>
          <w:tcPr>
            <w:tcW w:w="0" w:type="dxa"/>
          </w:tcPr>
          <w:p w14:paraId="1C3E0AB3" w14:textId="77777777" w:rsidR="00A32674" w:rsidRPr="00890B9D" w:rsidRDefault="00A32674" w:rsidP="00494400">
            <w:pPr>
              <w:pStyle w:val="TableHeader"/>
              <w:cnfStyle w:val="100000000000" w:firstRow="1" w:lastRow="0" w:firstColumn="0" w:lastColumn="0" w:oddVBand="0" w:evenVBand="0" w:oddHBand="0" w:evenHBand="0" w:firstRowFirstColumn="0" w:firstRowLastColumn="0" w:lastRowFirstColumn="0" w:lastRowLastColumn="0"/>
            </w:pPr>
            <w:r w:rsidRPr="00890B9D">
              <w:t>Option</w:t>
            </w:r>
          </w:p>
        </w:tc>
        <w:tc>
          <w:tcPr>
            <w:tcW w:w="0" w:type="dxa"/>
          </w:tcPr>
          <w:p w14:paraId="132D243C" w14:textId="77777777" w:rsidR="00A32674" w:rsidRPr="00890B9D" w:rsidRDefault="00A32674" w:rsidP="00494400">
            <w:pPr>
              <w:pStyle w:val="TableHeader"/>
              <w:cnfStyle w:val="100000000000" w:firstRow="1" w:lastRow="0" w:firstColumn="0" w:lastColumn="0" w:oddVBand="0" w:evenVBand="0" w:oddHBand="0" w:evenHBand="0" w:firstRowFirstColumn="0" w:firstRowLastColumn="0" w:lastRowFirstColumn="0" w:lastRowLastColumn="0"/>
            </w:pPr>
            <w:r w:rsidRPr="00890B9D">
              <w:t xml:space="preserve">Study </w:t>
            </w:r>
            <w:r w:rsidR="00D978D0">
              <w:t>and</w:t>
            </w:r>
            <w:r w:rsidRPr="00890B9D">
              <w:t xml:space="preserve"> Training Support Loan</w:t>
            </w:r>
          </w:p>
        </w:tc>
        <w:tc>
          <w:tcPr>
            <w:tcW w:w="0" w:type="dxa"/>
          </w:tcPr>
          <w:p w14:paraId="45D3D5E8" w14:textId="77777777" w:rsidR="00A32674" w:rsidRPr="00890B9D" w:rsidRDefault="00A32674"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0" w:type="dxa"/>
          </w:tcPr>
          <w:p w14:paraId="6AC20364" w14:textId="77777777" w:rsidR="00A32674" w:rsidRPr="00890B9D" w:rsidRDefault="00A32674"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0" w:type="dxa"/>
          </w:tcPr>
          <w:p w14:paraId="3008F290" w14:textId="77777777" w:rsidR="00A32674" w:rsidRPr="00890B9D" w:rsidRDefault="00A32674"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0" w:type="auto"/>
          </w:tcPr>
          <w:p w14:paraId="624E52FB" w14:textId="77777777" w:rsidR="00A32674" w:rsidRPr="00890B9D" w:rsidRDefault="00A32674" w:rsidP="00494400">
            <w:pPr>
              <w:pStyle w:val="TableHeader"/>
              <w:cnfStyle w:val="100000000000" w:firstRow="1" w:lastRow="0" w:firstColumn="0" w:lastColumn="0" w:oddVBand="0" w:evenVBand="0" w:oddHBand="0" w:evenHBand="0" w:firstRowFirstColumn="0" w:firstRowLastColumn="0" w:lastRowFirstColumn="0" w:lastRowLastColumn="0"/>
            </w:pPr>
            <w:r w:rsidRPr="00890B9D">
              <w:t>Treatment Code</w:t>
            </w:r>
          </w:p>
        </w:tc>
      </w:tr>
      <w:tr w:rsidR="00494400" w:rsidRPr="00890B9D" w14:paraId="1E656AEB"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E6EEF0" w:themeFill="accent5" w:themeFillTint="33"/>
          </w:tcPr>
          <w:p w14:paraId="2B8B040A" w14:textId="77777777" w:rsidR="00A32674" w:rsidRPr="00BC1204" w:rsidRDefault="00A32674" w:rsidP="004D06A2">
            <w:pPr>
              <w:pStyle w:val="Tabletext"/>
              <w:rPr>
                <w:b/>
                <w:bCs/>
                <w:sz w:val="16"/>
                <w:szCs w:val="16"/>
              </w:rPr>
            </w:pPr>
            <w:r w:rsidRPr="00BC1204">
              <w:rPr>
                <w:b/>
                <w:bCs/>
                <w:sz w:val="16"/>
                <w:szCs w:val="16"/>
              </w:rPr>
              <w:t>W – Seasonal Worker Programme</w:t>
            </w:r>
          </w:p>
        </w:tc>
        <w:tc>
          <w:tcPr>
            <w:tcW w:w="0" w:type="dxa"/>
            <w:shd w:val="clear" w:color="auto" w:fill="E6EEF0" w:themeFill="accent5" w:themeFillTint="33"/>
          </w:tcPr>
          <w:p w14:paraId="0F26CE60"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rPr>
                <w:b/>
                <w:sz w:val="16"/>
                <w:szCs w:val="16"/>
              </w:rPr>
            </w:pPr>
            <w:r w:rsidRPr="00890B9D">
              <w:rPr>
                <w:b/>
                <w:sz w:val="16"/>
                <w:szCs w:val="16"/>
              </w:rPr>
              <w:t>P</w:t>
            </w:r>
            <w:r w:rsidRPr="00890B9D">
              <w:rPr>
                <w:sz w:val="16"/>
                <w:szCs w:val="16"/>
              </w:rPr>
              <w:t xml:space="preserve"> - Seasonal Worker Programme</w:t>
            </w:r>
          </w:p>
        </w:tc>
        <w:tc>
          <w:tcPr>
            <w:tcW w:w="0" w:type="dxa"/>
            <w:shd w:val="clear" w:color="auto" w:fill="E6EEF0" w:themeFill="accent5" w:themeFillTint="33"/>
          </w:tcPr>
          <w:p w14:paraId="5EC7EB13"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0" w:type="dxa"/>
            <w:shd w:val="clear" w:color="auto" w:fill="E6EEF0" w:themeFill="accent5" w:themeFillTint="33"/>
          </w:tcPr>
          <w:p w14:paraId="36922C91"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0" w:type="dxa"/>
            <w:shd w:val="clear" w:color="auto" w:fill="E6EEF0" w:themeFill="accent5" w:themeFillTint="33"/>
          </w:tcPr>
          <w:p w14:paraId="20C48966"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bCs/>
                <w:sz w:val="16"/>
                <w:szCs w:val="16"/>
              </w:rPr>
              <w:t>X</w:t>
            </w:r>
            <w:r w:rsidRPr="00890B9D">
              <w:rPr>
                <w:sz w:val="16"/>
                <w:szCs w:val="16"/>
              </w:rPr>
              <w:t xml:space="preserve"> – No exemption</w:t>
            </w:r>
          </w:p>
        </w:tc>
        <w:tc>
          <w:tcPr>
            <w:tcW w:w="0" w:type="dxa"/>
            <w:shd w:val="clear" w:color="auto" w:fill="E6EEF0" w:themeFill="accent5" w:themeFillTint="33"/>
          </w:tcPr>
          <w:p w14:paraId="2ED7D5EA"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0" w:type="auto"/>
            <w:shd w:val="clear" w:color="auto" w:fill="E6EEF0" w:themeFill="accent5" w:themeFillTint="33"/>
          </w:tcPr>
          <w:p w14:paraId="29362CE7"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p>
        </w:tc>
      </w:tr>
      <w:tr w:rsidR="00494400" w:rsidRPr="00890B9D" w14:paraId="34660407"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33C37A69" w14:textId="77777777" w:rsidR="00A32674" w:rsidRPr="00BC1204" w:rsidRDefault="00A32674" w:rsidP="004D06A2">
            <w:pPr>
              <w:pStyle w:val="Tabletext"/>
              <w:rPr>
                <w:b/>
                <w:bCs/>
              </w:rPr>
            </w:pPr>
            <w:r w:rsidRPr="00BC1204">
              <w:rPr>
                <w:b/>
                <w:bCs/>
              </w:rPr>
              <w:t>W</w:t>
            </w:r>
          </w:p>
        </w:tc>
        <w:tc>
          <w:tcPr>
            <w:tcW w:w="0" w:type="dxa"/>
            <w:shd w:val="clear" w:color="auto" w:fill="auto"/>
          </w:tcPr>
          <w:p w14:paraId="6D3BDB18"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pPr>
            <w:r w:rsidRPr="00890B9D">
              <w:t>P</w:t>
            </w:r>
          </w:p>
        </w:tc>
        <w:tc>
          <w:tcPr>
            <w:tcW w:w="0" w:type="dxa"/>
            <w:shd w:val="clear" w:color="auto" w:fill="auto"/>
          </w:tcPr>
          <w:p w14:paraId="2C511677"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dxa"/>
            <w:shd w:val="clear" w:color="auto" w:fill="auto"/>
          </w:tcPr>
          <w:p w14:paraId="3DD798B1"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dxa"/>
            <w:shd w:val="clear" w:color="auto" w:fill="auto"/>
          </w:tcPr>
          <w:p w14:paraId="13098064"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dxa"/>
            <w:shd w:val="clear" w:color="auto" w:fill="auto"/>
          </w:tcPr>
          <w:p w14:paraId="6E8F37BE"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75A75CE" w14:textId="77777777" w:rsidR="00A32674" w:rsidRPr="00890B9D" w:rsidRDefault="00A32674"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WPXXXX</w:t>
            </w:r>
          </w:p>
        </w:tc>
      </w:tr>
    </w:tbl>
    <w:p w14:paraId="48B5501E" w14:textId="77777777" w:rsidR="00984011" w:rsidRPr="00890B9D" w:rsidRDefault="00053D15" w:rsidP="00941319">
      <w:pPr>
        <w:pStyle w:val="Heading3"/>
        <w:keepNext w:val="0"/>
        <w:keepLines w:val="0"/>
        <w:widowControl w:val="0"/>
      </w:pPr>
      <w:r w:rsidRPr="00890B9D">
        <w:t>Foreign Resident</w:t>
      </w:r>
    </w:p>
    <w:p w14:paraId="6ECF64FD" w14:textId="41EF8A94" w:rsidR="007256C3" w:rsidRPr="00890B9D" w:rsidRDefault="007256C3" w:rsidP="00F572A6">
      <w:pPr>
        <w:pStyle w:val="TableCaption"/>
      </w:pPr>
      <w:bookmarkStart w:id="1679" w:name="_Toc55373441"/>
      <w:bookmarkStart w:id="1680" w:name="_Toc55380990"/>
      <w:bookmarkStart w:id="1681" w:name="_Toc57733168"/>
      <w:bookmarkStart w:id="1682" w:name="_Toc144116853"/>
      <w:bookmarkStart w:id="1683" w:name="_Toc144116879"/>
      <w:bookmarkStart w:id="1684" w:name="_Toc238031865"/>
      <w:r w:rsidRPr="00890B9D">
        <w:t xml:space="preserve">Table </w:t>
      </w:r>
      <w:r w:rsidRPr="00890B9D">
        <w:fldChar w:fldCharType="begin"/>
      </w:r>
      <w:r w:rsidRPr="00890B9D">
        <w:instrText xml:space="preserve"> SEQ Table \* ARABIC </w:instrText>
      </w:r>
      <w:r w:rsidRPr="00890B9D">
        <w:fldChar w:fldCharType="separate"/>
      </w:r>
      <w:r w:rsidR="00C14FEC">
        <w:rPr>
          <w:noProof/>
        </w:rPr>
        <w:t>17</w:t>
      </w:r>
      <w:r w:rsidRPr="00890B9D">
        <w:fldChar w:fldCharType="end"/>
      </w:r>
      <w:r w:rsidRPr="00890B9D">
        <w:t>: Tax Treatment Validation Rules - Foreign Resident Category</w:t>
      </w:r>
      <w:bookmarkEnd w:id="1679"/>
      <w:bookmarkEnd w:id="1680"/>
      <w:bookmarkEnd w:id="1681"/>
      <w:bookmarkEnd w:id="1682"/>
      <w:bookmarkEnd w:id="1683"/>
      <w:bookmarkEnd w:id="1684"/>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72"/>
        <w:gridCol w:w="1064"/>
        <w:gridCol w:w="1358"/>
        <w:gridCol w:w="1466"/>
        <w:gridCol w:w="1499"/>
        <w:gridCol w:w="1454"/>
        <w:gridCol w:w="1357"/>
      </w:tblGrid>
      <w:tr w:rsidR="00494400" w:rsidRPr="00890B9D" w14:paraId="296B398C"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56232CD" w14:textId="77777777" w:rsidR="00796F2C" w:rsidRPr="00E4662B" w:rsidRDefault="00796F2C" w:rsidP="00BC1204">
            <w:pPr>
              <w:pStyle w:val="TableHeader"/>
            </w:pPr>
            <w:r w:rsidRPr="00E4662B">
              <w:t>Category</w:t>
            </w:r>
          </w:p>
        </w:tc>
        <w:tc>
          <w:tcPr>
            <w:tcW w:w="0" w:type="auto"/>
          </w:tcPr>
          <w:p w14:paraId="4343A3BC" w14:textId="77777777" w:rsidR="00796F2C" w:rsidRPr="00890B9D" w:rsidRDefault="00796F2C" w:rsidP="00BC1204">
            <w:pPr>
              <w:pStyle w:val="TableHeader"/>
              <w:cnfStyle w:val="100000000000" w:firstRow="1" w:lastRow="0" w:firstColumn="0" w:lastColumn="0" w:oddVBand="0" w:evenVBand="0" w:oddHBand="0" w:evenHBand="0" w:firstRowFirstColumn="0" w:firstRowLastColumn="0" w:lastRowFirstColumn="0" w:lastRowLastColumn="0"/>
            </w:pPr>
            <w:r w:rsidRPr="00890B9D">
              <w:t>Option</w:t>
            </w:r>
          </w:p>
        </w:tc>
        <w:tc>
          <w:tcPr>
            <w:tcW w:w="0" w:type="auto"/>
          </w:tcPr>
          <w:p w14:paraId="14ED4528" w14:textId="77777777" w:rsidR="00796F2C" w:rsidRPr="00890B9D" w:rsidRDefault="00796F2C" w:rsidP="00BC1204">
            <w:pPr>
              <w:pStyle w:val="TableHeader"/>
              <w:cnfStyle w:val="100000000000" w:firstRow="1" w:lastRow="0" w:firstColumn="0" w:lastColumn="0" w:oddVBand="0" w:evenVBand="0" w:oddHBand="0" w:evenHBand="0" w:firstRowFirstColumn="0" w:firstRowLastColumn="0" w:lastRowFirstColumn="0" w:lastRowLastColumn="0"/>
            </w:pPr>
            <w:r w:rsidRPr="00890B9D">
              <w:t xml:space="preserve">Study </w:t>
            </w:r>
            <w:r w:rsidR="00D978D0">
              <w:t>and</w:t>
            </w:r>
            <w:r w:rsidRPr="00890B9D">
              <w:t xml:space="preserve"> Training Support Loan</w:t>
            </w:r>
          </w:p>
        </w:tc>
        <w:tc>
          <w:tcPr>
            <w:tcW w:w="0" w:type="auto"/>
          </w:tcPr>
          <w:p w14:paraId="6D82CB8C" w14:textId="77777777" w:rsidR="00796F2C" w:rsidRPr="00890B9D" w:rsidRDefault="00796F2C"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0" w:type="auto"/>
          </w:tcPr>
          <w:p w14:paraId="4DC7A6A8" w14:textId="77777777" w:rsidR="00796F2C" w:rsidRPr="00890B9D" w:rsidRDefault="00796F2C"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0" w:type="auto"/>
          </w:tcPr>
          <w:p w14:paraId="7F514AFA" w14:textId="77777777" w:rsidR="00796F2C" w:rsidRPr="00890B9D" w:rsidRDefault="00796F2C"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0" w:type="auto"/>
          </w:tcPr>
          <w:p w14:paraId="6CB651C1" w14:textId="77777777" w:rsidR="00796F2C" w:rsidRPr="00890B9D" w:rsidRDefault="00796F2C" w:rsidP="00BC1204">
            <w:pPr>
              <w:pStyle w:val="TableHeader"/>
              <w:cnfStyle w:val="100000000000" w:firstRow="1" w:lastRow="0" w:firstColumn="0" w:lastColumn="0" w:oddVBand="0" w:evenVBand="0" w:oddHBand="0" w:evenHBand="0" w:firstRowFirstColumn="0" w:firstRowLastColumn="0" w:lastRowFirstColumn="0" w:lastRowLastColumn="0"/>
            </w:pPr>
            <w:r w:rsidRPr="00890B9D">
              <w:t>Treatment Code</w:t>
            </w:r>
          </w:p>
        </w:tc>
      </w:tr>
      <w:tr w:rsidR="00494400" w:rsidRPr="00890B9D" w14:paraId="11AB193C"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E6EEF0" w:themeFill="accent5" w:themeFillTint="33"/>
          </w:tcPr>
          <w:p w14:paraId="118B8103" w14:textId="77777777" w:rsidR="00796F2C" w:rsidRPr="00BC1204" w:rsidRDefault="00796F2C" w:rsidP="00941319">
            <w:pPr>
              <w:pStyle w:val="Tabletext"/>
              <w:widowControl w:val="0"/>
              <w:rPr>
                <w:b/>
                <w:bCs/>
                <w:sz w:val="16"/>
                <w:szCs w:val="16"/>
              </w:rPr>
            </w:pPr>
            <w:r w:rsidRPr="00BC1204">
              <w:rPr>
                <w:b/>
                <w:bCs/>
                <w:sz w:val="16"/>
                <w:szCs w:val="16"/>
              </w:rPr>
              <w:t>F – Foreign Resident</w:t>
            </w:r>
          </w:p>
        </w:tc>
        <w:tc>
          <w:tcPr>
            <w:tcW w:w="0" w:type="auto"/>
            <w:shd w:val="clear" w:color="auto" w:fill="E6EEF0" w:themeFill="accent5" w:themeFillTint="33"/>
          </w:tcPr>
          <w:p w14:paraId="2FE0F8B4"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F</w:t>
            </w:r>
            <w:r w:rsidRPr="00890B9D">
              <w:rPr>
                <w:sz w:val="16"/>
                <w:szCs w:val="16"/>
              </w:rPr>
              <w:t xml:space="preserve"> – Foreign Resident</w:t>
            </w:r>
          </w:p>
        </w:tc>
        <w:tc>
          <w:tcPr>
            <w:tcW w:w="0" w:type="auto"/>
            <w:shd w:val="clear" w:color="auto" w:fill="E6EEF0" w:themeFill="accent5" w:themeFillTint="33"/>
          </w:tcPr>
          <w:p w14:paraId="64B1D619"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S</w:t>
            </w:r>
            <w:r w:rsidRPr="00890B9D">
              <w:rPr>
                <w:sz w:val="16"/>
                <w:szCs w:val="16"/>
              </w:rPr>
              <w:t xml:space="preserve"> – Has STSL</w:t>
            </w:r>
          </w:p>
          <w:p w14:paraId="156F6C94"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0" w:type="auto"/>
            <w:shd w:val="clear" w:color="auto" w:fill="E6EEF0" w:themeFill="accent5" w:themeFillTint="33"/>
          </w:tcPr>
          <w:p w14:paraId="6EA52807"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0" w:type="auto"/>
            <w:shd w:val="clear" w:color="auto" w:fill="E6EEF0" w:themeFill="accent5" w:themeFillTint="33"/>
          </w:tcPr>
          <w:p w14:paraId="50FD9292"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sz w:val="16"/>
                <w:szCs w:val="16"/>
              </w:rPr>
            </w:pPr>
            <w:r w:rsidRPr="00890B9D">
              <w:rPr>
                <w:b/>
                <w:bCs/>
                <w:sz w:val="16"/>
                <w:szCs w:val="16"/>
              </w:rPr>
              <w:t>X</w:t>
            </w:r>
            <w:r w:rsidRPr="00890B9D">
              <w:rPr>
                <w:sz w:val="16"/>
                <w:szCs w:val="16"/>
              </w:rPr>
              <w:t xml:space="preserve"> – No exemption</w:t>
            </w:r>
          </w:p>
        </w:tc>
        <w:tc>
          <w:tcPr>
            <w:tcW w:w="0" w:type="auto"/>
            <w:shd w:val="clear" w:color="auto" w:fill="E6EEF0" w:themeFill="accent5" w:themeFillTint="33"/>
          </w:tcPr>
          <w:p w14:paraId="2AECD8F6"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0" w:type="auto"/>
            <w:shd w:val="clear" w:color="auto" w:fill="E6EEF0" w:themeFill="accent5" w:themeFillTint="33"/>
          </w:tcPr>
          <w:p w14:paraId="5B4C1AC0"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sz w:val="16"/>
                <w:szCs w:val="16"/>
              </w:rPr>
            </w:pPr>
          </w:p>
        </w:tc>
      </w:tr>
      <w:tr w:rsidR="00494400" w:rsidRPr="00890B9D" w14:paraId="45610EAD"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6BF3D255" w14:textId="77777777" w:rsidR="00796F2C" w:rsidRPr="00BC1204" w:rsidRDefault="00796F2C" w:rsidP="00941319">
            <w:pPr>
              <w:pStyle w:val="Tabletext"/>
              <w:widowControl w:val="0"/>
              <w:rPr>
                <w:b/>
                <w:bCs/>
              </w:rPr>
            </w:pPr>
            <w:r w:rsidRPr="00BC1204">
              <w:rPr>
                <w:b/>
                <w:bCs/>
              </w:rPr>
              <w:t>F</w:t>
            </w:r>
          </w:p>
        </w:tc>
        <w:tc>
          <w:tcPr>
            <w:tcW w:w="0" w:type="auto"/>
            <w:shd w:val="clear" w:color="auto" w:fill="auto"/>
          </w:tcPr>
          <w:p w14:paraId="03D90849"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F</w:t>
            </w:r>
          </w:p>
        </w:tc>
        <w:tc>
          <w:tcPr>
            <w:tcW w:w="0" w:type="auto"/>
            <w:shd w:val="clear" w:color="auto" w:fill="auto"/>
          </w:tcPr>
          <w:p w14:paraId="381F804F"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S</w:t>
            </w:r>
          </w:p>
        </w:tc>
        <w:tc>
          <w:tcPr>
            <w:tcW w:w="0" w:type="auto"/>
            <w:shd w:val="clear" w:color="auto" w:fill="auto"/>
          </w:tcPr>
          <w:p w14:paraId="2B8A1B7C"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6C4D3425"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68D64FF2"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0C5F553"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noProof/>
              </w:rPr>
            </w:pPr>
            <w:r w:rsidRPr="00890B9D">
              <w:rPr>
                <w:noProof/>
              </w:rPr>
              <w:t>FFSXXX</w:t>
            </w:r>
          </w:p>
        </w:tc>
      </w:tr>
      <w:tr w:rsidR="00494400" w:rsidRPr="00890B9D" w14:paraId="6F177A8B" w14:textId="77777777" w:rsidTr="00E466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377CCC0E" w14:textId="77777777" w:rsidR="00796F2C" w:rsidRPr="00BC1204" w:rsidRDefault="00796F2C" w:rsidP="00941319">
            <w:pPr>
              <w:pStyle w:val="Tabletext"/>
              <w:widowControl w:val="0"/>
              <w:rPr>
                <w:b/>
                <w:bCs/>
              </w:rPr>
            </w:pPr>
            <w:r w:rsidRPr="00BC1204">
              <w:rPr>
                <w:b/>
                <w:bCs/>
              </w:rPr>
              <w:t>F</w:t>
            </w:r>
          </w:p>
        </w:tc>
        <w:tc>
          <w:tcPr>
            <w:tcW w:w="0" w:type="auto"/>
            <w:shd w:val="clear" w:color="auto" w:fill="auto"/>
          </w:tcPr>
          <w:p w14:paraId="49AD05C9"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F</w:t>
            </w:r>
          </w:p>
        </w:tc>
        <w:tc>
          <w:tcPr>
            <w:tcW w:w="0" w:type="auto"/>
            <w:shd w:val="clear" w:color="auto" w:fill="auto"/>
          </w:tcPr>
          <w:p w14:paraId="0DC3BB8D"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28FEC74C"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130757E"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B18362B"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7AE2EFD3" w14:textId="77777777" w:rsidR="00796F2C" w:rsidRPr="00890B9D" w:rsidRDefault="00796F2C" w:rsidP="00941319">
            <w:pPr>
              <w:pStyle w:val="Tabletext"/>
              <w:widowControl w:val="0"/>
              <w:cnfStyle w:val="100000000000" w:firstRow="1" w:lastRow="0" w:firstColumn="0" w:lastColumn="0" w:oddVBand="0" w:evenVBand="0" w:oddHBand="0" w:evenHBand="0" w:firstRowFirstColumn="0" w:firstRowLastColumn="0" w:lastRowFirstColumn="0" w:lastRowLastColumn="0"/>
              <w:rPr>
                <w:noProof/>
              </w:rPr>
            </w:pPr>
            <w:r w:rsidRPr="00890B9D">
              <w:rPr>
                <w:noProof/>
              </w:rPr>
              <w:t>FFXXXX</w:t>
            </w:r>
          </w:p>
        </w:tc>
      </w:tr>
    </w:tbl>
    <w:p w14:paraId="72C5214D" w14:textId="77777777" w:rsidR="00053D15" w:rsidRPr="00890B9D" w:rsidRDefault="00796F2C" w:rsidP="00941319">
      <w:pPr>
        <w:pStyle w:val="Heading3"/>
      </w:pPr>
      <w:r w:rsidRPr="00890B9D">
        <w:t>No TFN</w:t>
      </w:r>
    </w:p>
    <w:p w14:paraId="0F9B7C17" w14:textId="7C3A9F96" w:rsidR="007256C3" w:rsidRPr="00890B9D" w:rsidRDefault="007256C3" w:rsidP="00F572A6">
      <w:pPr>
        <w:pStyle w:val="TableCaption"/>
      </w:pPr>
      <w:bookmarkStart w:id="1685" w:name="_Toc55373442"/>
      <w:bookmarkStart w:id="1686" w:name="_Toc55380991"/>
      <w:bookmarkStart w:id="1687" w:name="_Toc57733169"/>
      <w:bookmarkStart w:id="1688" w:name="_Toc144116854"/>
      <w:bookmarkStart w:id="1689" w:name="_Toc144116880"/>
      <w:bookmarkStart w:id="1690" w:name="_Toc238031866"/>
      <w:r w:rsidRPr="00890B9D">
        <w:t xml:space="preserve">Table </w:t>
      </w:r>
      <w:r w:rsidRPr="00890B9D">
        <w:fldChar w:fldCharType="begin"/>
      </w:r>
      <w:r w:rsidRPr="00890B9D">
        <w:instrText xml:space="preserve"> SEQ Table \* ARABIC </w:instrText>
      </w:r>
      <w:r w:rsidRPr="00890B9D">
        <w:fldChar w:fldCharType="separate"/>
      </w:r>
      <w:r w:rsidR="00C14FEC">
        <w:rPr>
          <w:noProof/>
        </w:rPr>
        <w:t>18</w:t>
      </w:r>
      <w:r w:rsidRPr="00890B9D">
        <w:fldChar w:fldCharType="end"/>
      </w:r>
      <w:r w:rsidRPr="00890B9D">
        <w:t>: Tax Treatment Validation Rules - No TFN Category</w:t>
      </w:r>
      <w:bookmarkEnd w:id="1685"/>
      <w:bookmarkEnd w:id="1686"/>
      <w:bookmarkEnd w:id="1687"/>
      <w:bookmarkEnd w:id="1688"/>
      <w:bookmarkEnd w:id="1689"/>
      <w:bookmarkEnd w:id="1690"/>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02"/>
        <w:gridCol w:w="1135"/>
        <w:gridCol w:w="1357"/>
        <w:gridCol w:w="1466"/>
        <w:gridCol w:w="1499"/>
        <w:gridCol w:w="1454"/>
        <w:gridCol w:w="1357"/>
      </w:tblGrid>
      <w:tr w:rsidR="00494400" w:rsidRPr="00890B9D" w14:paraId="1FE89E09" w14:textId="77777777" w:rsidTr="0049440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AF42E3C" w14:textId="77777777" w:rsidR="00F87326" w:rsidRPr="00494400" w:rsidRDefault="00F87326" w:rsidP="00BC1204">
            <w:pPr>
              <w:pStyle w:val="TableHeader"/>
            </w:pPr>
            <w:r w:rsidRPr="00494400">
              <w:t>Category</w:t>
            </w:r>
          </w:p>
        </w:tc>
        <w:tc>
          <w:tcPr>
            <w:tcW w:w="0" w:type="auto"/>
          </w:tcPr>
          <w:p w14:paraId="649E9042" w14:textId="77777777" w:rsidR="00F87326" w:rsidRPr="00890B9D" w:rsidRDefault="00F87326" w:rsidP="00BC1204">
            <w:pPr>
              <w:pStyle w:val="TableHeader"/>
              <w:cnfStyle w:val="100000000000" w:firstRow="1" w:lastRow="0" w:firstColumn="0" w:lastColumn="0" w:oddVBand="0" w:evenVBand="0" w:oddHBand="0" w:evenHBand="0" w:firstRowFirstColumn="0" w:firstRowLastColumn="0" w:lastRowFirstColumn="0" w:lastRowLastColumn="0"/>
            </w:pPr>
            <w:r w:rsidRPr="00890B9D">
              <w:t>Option</w:t>
            </w:r>
          </w:p>
        </w:tc>
        <w:tc>
          <w:tcPr>
            <w:tcW w:w="0" w:type="auto"/>
          </w:tcPr>
          <w:p w14:paraId="3211135D" w14:textId="77777777" w:rsidR="00F87326" w:rsidRPr="00890B9D" w:rsidRDefault="00F87326" w:rsidP="00BC1204">
            <w:pPr>
              <w:pStyle w:val="TableHeader"/>
              <w:cnfStyle w:val="100000000000" w:firstRow="1" w:lastRow="0" w:firstColumn="0" w:lastColumn="0" w:oddVBand="0" w:evenVBand="0" w:oddHBand="0" w:evenHBand="0" w:firstRowFirstColumn="0" w:firstRowLastColumn="0" w:lastRowFirstColumn="0" w:lastRowLastColumn="0"/>
            </w:pPr>
            <w:r w:rsidRPr="00890B9D">
              <w:t xml:space="preserve">Study </w:t>
            </w:r>
            <w:r w:rsidR="00D978D0">
              <w:t>and</w:t>
            </w:r>
            <w:r w:rsidRPr="00890B9D">
              <w:t xml:space="preserve"> Training Support Loan</w:t>
            </w:r>
          </w:p>
        </w:tc>
        <w:tc>
          <w:tcPr>
            <w:tcW w:w="0" w:type="auto"/>
          </w:tcPr>
          <w:p w14:paraId="54209307" w14:textId="77777777" w:rsidR="00F87326" w:rsidRPr="00890B9D" w:rsidRDefault="00F87326"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0" w:type="auto"/>
          </w:tcPr>
          <w:p w14:paraId="00B54EE2" w14:textId="77777777" w:rsidR="00F87326" w:rsidRPr="00890B9D" w:rsidRDefault="00F87326"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0" w:type="auto"/>
          </w:tcPr>
          <w:p w14:paraId="469FF7B0" w14:textId="77777777" w:rsidR="00F87326" w:rsidRPr="00890B9D" w:rsidRDefault="00F87326" w:rsidP="00BC1204">
            <w:pPr>
              <w:pStyle w:val="TableHeader"/>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0" w:type="auto"/>
          </w:tcPr>
          <w:p w14:paraId="01EDEEA3" w14:textId="77777777" w:rsidR="00F87326" w:rsidRPr="00890B9D" w:rsidRDefault="00F87326" w:rsidP="00BC1204">
            <w:pPr>
              <w:pStyle w:val="TableHeader"/>
              <w:cnfStyle w:val="100000000000" w:firstRow="1" w:lastRow="0" w:firstColumn="0" w:lastColumn="0" w:oddVBand="0" w:evenVBand="0" w:oddHBand="0" w:evenHBand="0" w:firstRowFirstColumn="0" w:firstRowLastColumn="0" w:lastRowFirstColumn="0" w:lastRowLastColumn="0"/>
            </w:pPr>
            <w:r w:rsidRPr="00890B9D">
              <w:t>Treatment Code</w:t>
            </w:r>
          </w:p>
        </w:tc>
      </w:tr>
      <w:tr w:rsidR="00494400" w:rsidRPr="00890B9D" w14:paraId="0174A717" w14:textId="77777777" w:rsidTr="0049440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E6EEF0" w:themeFill="accent5" w:themeFillTint="33"/>
          </w:tcPr>
          <w:p w14:paraId="3A03894D" w14:textId="77777777" w:rsidR="00F87326" w:rsidRPr="00BC1204" w:rsidRDefault="00F87326" w:rsidP="00941319">
            <w:pPr>
              <w:pStyle w:val="Tabletext"/>
              <w:keepNext/>
              <w:keepLines/>
              <w:rPr>
                <w:b/>
                <w:bCs/>
                <w:sz w:val="16"/>
                <w:szCs w:val="16"/>
              </w:rPr>
            </w:pPr>
            <w:r w:rsidRPr="00BC1204">
              <w:rPr>
                <w:b/>
                <w:bCs/>
                <w:sz w:val="16"/>
                <w:szCs w:val="16"/>
              </w:rPr>
              <w:t>N – No TFN</w:t>
            </w:r>
          </w:p>
        </w:tc>
        <w:tc>
          <w:tcPr>
            <w:tcW w:w="0" w:type="auto"/>
            <w:shd w:val="clear" w:color="auto" w:fill="E6EEF0" w:themeFill="accent5" w:themeFillTint="33"/>
          </w:tcPr>
          <w:p w14:paraId="34B72B23"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b/>
                <w:sz w:val="16"/>
                <w:szCs w:val="16"/>
              </w:rPr>
            </w:pPr>
            <w:r w:rsidRPr="00890B9D">
              <w:rPr>
                <w:b/>
                <w:sz w:val="16"/>
                <w:szCs w:val="16"/>
              </w:rPr>
              <w:t xml:space="preserve">F </w:t>
            </w:r>
            <w:r w:rsidRPr="00890B9D">
              <w:rPr>
                <w:sz w:val="16"/>
                <w:szCs w:val="16"/>
              </w:rPr>
              <w:t>– Foreign resident</w:t>
            </w:r>
          </w:p>
          <w:p w14:paraId="71FEA139"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b/>
                <w:sz w:val="16"/>
                <w:szCs w:val="16"/>
              </w:rPr>
            </w:pPr>
            <w:r w:rsidRPr="00890B9D">
              <w:rPr>
                <w:b/>
                <w:sz w:val="16"/>
                <w:szCs w:val="16"/>
              </w:rPr>
              <w:t xml:space="preserve">A </w:t>
            </w:r>
            <w:r w:rsidRPr="00890B9D">
              <w:rPr>
                <w:sz w:val="16"/>
                <w:szCs w:val="16"/>
              </w:rPr>
              <w:t>– Australian resident</w:t>
            </w:r>
          </w:p>
        </w:tc>
        <w:tc>
          <w:tcPr>
            <w:tcW w:w="0" w:type="auto"/>
            <w:shd w:val="clear" w:color="auto" w:fill="E6EEF0" w:themeFill="accent5" w:themeFillTint="33"/>
          </w:tcPr>
          <w:p w14:paraId="507BFACC"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0" w:type="auto"/>
            <w:shd w:val="clear" w:color="auto" w:fill="E6EEF0" w:themeFill="accent5" w:themeFillTint="33"/>
          </w:tcPr>
          <w:p w14:paraId="3F513DF3"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0" w:type="auto"/>
            <w:shd w:val="clear" w:color="auto" w:fill="E6EEF0" w:themeFill="accent5" w:themeFillTint="33"/>
          </w:tcPr>
          <w:p w14:paraId="2AC264F3"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bCs/>
                <w:sz w:val="16"/>
                <w:szCs w:val="16"/>
              </w:rPr>
              <w:t>X</w:t>
            </w:r>
            <w:r w:rsidRPr="00890B9D">
              <w:rPr>
                <w:sz w:val="16"/>
                <w:szCs w:val="16"/>
              </w:rPr>
              <w:t xml:space="preserve"> – No exemption</w:t>
            </w:r>
          </w:p>
        </w:tc>
        <w:tc>
          <w:tcPr>
            <w:tcW w:w="0" w:type="auto"/>
            <w:shd w:val="clear" w:color="auto" w:fill="E6EEF0" w:themeFill="accent5" w:themeFillTint="33"/>
          </w:tcPr>
          <w:p w14:paraId="7EA797AA"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0" w:type="auto"/>
            <w:shd w:val="clear" w:color="auto" w:fill="E6EEF0" w:themeFill="accent5" w:themeFillTint="33"/>
          </w:tcPr>
          <w:p w14:paraId="7E724958"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p>
        </w:tc>
      </w:tr>
      <w:tr w:rsidR="00494400" w:rsidRPr="00890B9D" w14:paraId="1C935FC5" w14:textId="77777777" w:rsidTr="0049440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33AC30B" w14:textId="77777777" w:rsidR="00F87326" w:rsidRPr="00BC1204" w:rsidRDefault="00F87326" w:rsidP="00941319">
            <w:pPr>
              <w:pStyle w:val="Tabletext"/>
              <w:keepNext/>
              <w:keepLines/>
              <w:rPr>
                <w:b/>
                <w:bCs/>
              </w:rPr>
            </w:pPr>
            <w:r w:rsidRPr="00BC1204">
              <w:rPr>
                <w:b/>
                <w:bCs/>
              </w:rPr>
              <w:t>N</w:t>
            </w:r>
          </w:p>
        </w:tc>
        <w:tc>
          <w:tcPr>
            <w:tcW w:w="0" w:type="auto"/>
            <w:shd w:val="clear" w:color="auto" w:fill="auto"/>
          </w:tcPr>
          <w:p w14:paraId="305964D9"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F</w:t>
            </w:r>
          </w:p>
        </w:tc>
        <w:tc>
          <w:tcPr>
            <w:tcW w:w="0" w:type="auto"/>
            <w:shd w:val="clear" w:color="auto" w:fill="auto"/>
          </w:tcPr>
          <w:p w14:paraId="707EB4C4"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47E9BE89"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6D3F6702"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45F9E61"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34BC362"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noProof/>
              </w:rPr>
            </w:pPr>
            <w:r w:rsidRPr="00890B9D">
              <w:rPr>
                <w:noProof/>
              </w:rPr>
              <w:t>NFXXXX</w:t>
            </w:r>
          </w:p>
        </w:tc>
      </w:tr>
      <w:tr w:rsidR="00494400" w:rsidRPr="00890B9D" w14:paraId="1B1EAF50" w14:textId="77777777" w:rsidTr="0049440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5CCDC1E3" w14:textId="77777777" w:rsidR="00F87326" w:rsidRPr="00BC1204" w:rsidRDefault="00F87326" w:rsidP="00941319">
            <w:pPr>
              <w:pStyle w:val="Tabletext"/>
              <w:keepNext/>
              <w:keepLines/>
              <w:rPr>
                <w:b/>
                <w:bCs/>
              </w:rPr>
            </w:pPr>
            <w:r w:rsidRPr="00BC1204">
              <w:rPr>
                <w:b/>
                <w:bCs/>
              </w:rPr>
              <w:t>N</w:t>
            </w:r>
          </w:p>
        </w:tc>
        <w:tc>
          <w:tcPr>
            <w:tcW w:w="0" w:type="auto"/>
            <w:shd w:val="clear" w:color="auto" w:fill="auto"/>
          </w:tcPr>
          <w:p w14:paraId="5C93F994"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A</w:t>
            </w:r>
          </w:p>
        </w:tc>
        <w:tc>
          <w:tcPr>
            <w:tcW w:w="0" w:type="auto"/>
            <w:shd w:val="clear" w:color="auto" w:fill="auto"/>
          </w:tcPr>
          <w:p w14:paraId="33DA93FC"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636BEFA1"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3ED4DF76"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078D81E5"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0" w:type="auto"/>
            <w:shd w:val="clear" w:color="auto" w:fill="auto"/>
          </w:tcPr>
          <w:p w14:paraId="5ABCE15E" w14:textId="77777777" w:rsidR="00F87326" w:rsidRPr="00890B9D" w:rsidRDefault="00F87326" w:rsidP="00941319">
            <w:pPr>
              <w:pStyle w:val="Tabletext"/>
              <w:keepNext/>
              <w:keepLines/>
              <w:cnfStyle w:val="100000000000" w:firstRow="1" w:lastRow="0" w:firstColumn="0" w:lastColumn="0" w:oddVBand="0" w:evenVBand="0" w:oddHBand="0" w:evenHBand="0" w:firstRowFirstColumn="0" w:firstRowLastColumn="0" w:lastRowFirstColumn="0" w:lastRowLastColumn="0"/>
              <w:rPr>
                <w:noProof/>
              </w:rPr>
            </w:pPr>
            <w:r w:rsidRPr="00890B9D">
              <w:rPr>
                <w:noProof/>
              </w:rPr>
              <w:t>NAXXXX</w:t>
            </w:r>
          </w:p>
        </w:tc>
      </w:tr>
    </w:tbl>
    <w:p w14:paraId="03385394" w14:textId="77777777" w:rsidR="00F87326" w:rsidRPr="00890B9D" w:rsidRDefault="007C6D28" w:rsidP="004A0EAE">
      <w:pPr>
        <w:pStyle w:val="Heading3"/>
      </w:pPr>
      <w:r w:rsidRPr="00890B9D">
        <w:t>ATO</w:t>
      </w:r>
      <w:r w:rsidR="007256C3" w:rsidRPr="00890B9D">
        <w:t>-</w:t>
      </w:r>
      <w:r w:rsidRPr="00890B9D">
        <w:t>Defined</w:t>
      </w:r>
    </w:p>
    <w:p w14:paraId="22EAFB22" w14:textId="3AEAFA3D" w:rsidR="007256C3" w:rsidRPr="00890B9D" w:rsidRDefault="007256C3" w:rsidP="00F572A6">
      <w:pPr>
        <w:pStyle w:val="TableCaption"/>
      </w:pPr>
      <w:bookmarkStart w:id="1691" w:name="_Toc55373443"/>
      <w:bookmarkStart w:id="1692" w:name="_Toc55380992"/>
      <w:bookmarkStart w:id="1693" w:name="_Toc57733170"/>
      <w:bookmarkStart w:id="1694" w:name="_Toc144116855"/>
      <w:bookmarkStart w:id="1695" w:name="_Toc144116881"/>
      <w:bookmarkStart w:id="1696" w:name="_Toc238031867"/>
      <w:r w:rsidRPr="00890B9D">
        <w:t xml:space="preserve">Table </w:t>
      </w:r>
      <w:r w:rsidRPr="00890B9D">
        <w:fldChar w:fldCharType="begin"/>
      </w:r>
      <w:r w:rsidRPr="00890B9D">
        <w:instrText xml:space="preserve"> SEQ Table \* ARABIC </w:instrText>
      </w:r>
      <w:r w:rsidRPr="00890B9D">
        <w:fldChar w:fldCharType="separate"/>
      </w:r>
      <w:r w:rsidR="00C14FEC">
        <w:rPr>
          <w:noProof/>
        </w:rPr>
        <w:t>19</w:t>
      </w:r>
      <w:r w:rsidRPr="00890B9D">
        <w:fldChar w:fldCharType="end"/>
      </w:r>
      <w:r w:rsidRPr="00890B9D">
        <w:t>: Tax Treatment Validation Rules - ATO-Defined Category</w:t>
      </w:r>
      <w:bookmarkEnd w:id="1691"/>
      <w:bookmarkEnd w:id="1692"/>
      <w:bookmarkEnd w:id="1693"/>
      <w:bookmarkEnd w:id="1694"/>
      <w:bookmarkEnd w:id="1695"/>
      <w:bookmarkEnd w:id="1696"/>
    </w:p>
    <w:tbl>
      <w:tblPr>
        <w:tblStyle w:val="BIG"/>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79"/>
        <w:gridCol w:w="103"/>
        <w:gridCol w:w="1322"/>
        <w:gridCol w:w="1319"/>
        <w:gridCol w:w="1325"/>
        <w:gridCol w:w="1358"/>
        <w:gridCol w:w="1388"/>
        <w:gridCol w:w="1376"/>
      </w:tblGrid>
      <w:tr w:rsidR="00494400" w:rsidRPr="00890B9D" w14:paraId="04BE9C38"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81" w:type="pct"/>
          </w:tcPr>
          <w:p w14:paraId="2BB0FAD5" w14:textId="77777777" w:rsidR="007C6D28" w:rsidRPr="00494400" w:rsidRDefault="007C6D28" w:rsidP="00494400">
            <w:pPr>
              <w:pStyle w:val="TableHeader"/>
            </w:pPr>
            <w:r w:rsidRPr="00494400">
              <w:t>Category</w:t>
            </w:r>
          </w:p>
        </w:tc>
        <w:tc>
          <w:tcPr>
            <w:tcW w:w="764" w:type="pct"/>
            <w:gridSpan w:val="2"/>
          </w:tcPr>
          <w:p w14:paraId="3F937FB1" w14:textId="77777777" w:rsidR="007C6D28" w:rsidRPr="00890B9D" w:rsidRDefault="007C6D28" w:rsidP="00494400">
            <w:pPr>
              <w:pStyle w:val="TableHeader"/>
              <w:cnfStyle w:val="100000000000" w:firstRow="1" w:lastRow="0" w:firstColumn="0" w:lastColumn="0" w:oddVBand="0" w:evenVBand="0" w:oddHBand="0" w:evenHBand="0" w:firstRowFirstColumn="0" w:firstRowLastColumn="0" w:lastRowFirstColumn="0" w:lastRowLastColumn="0"/>
            </w:pPr>
            <w:r w:rsidRPr="00890B9D">
              <w:t>Option</w:t>
            </w:r>
          </w:p>
        </w:tc>
        <w:tc>
          <w:tcPr>
            <w:tcW w:w="702" w:type="pct"/>
          </w:tcPr>
          <w:p w14:paraId="189679A0" w14:textId="77777777" w:rsidR="007C6D28" w:rsidRPr="00890B9D" w:rsidRDefault="007C6D28" w:rsidP="00494400">
            <w:pPr>
              <w:pStyle w:val="TableHeader"/>
              <w:cnfStyle w:val="100000000000" w:firstRow="1" w:lastRow="0" w:firstColumn="0" w:lastColumn="0" w:oddVBand="0" w:evenVBand="0" w:oddHBand="0" w:evenHBand="0" w:firstRowFirstColumn="0" w:firstRowLastColumn="0" w:lastRowFirstColumn="0" w:lastRowLastColumn="0"/>
            </w:pPr>
            <w:r w:rsidRPr="00890B9D">
              <w:t xml:space="preserve">Study </w:t>
            </w:r>
            <w:r w:rsidR="00D978D0">
              <w:t>and</w:t>
            </w:r>
            <w:r w:rsidRPr="00890B9D">
              <w:t xml:space="preserve"> Training Support Loan</w:t>
            </w:r>
          </w:p>
        </w:tc>
        <w:tc>
          <w:tcPr>
            <w:tcW w:w="683" w:type="pct"/>
          </w:tcPr>
          <w:p w14:paraId="5FC4BE2C" w14:textId="77777777" w:rsidR="007C6D28" w:rsidRPr="00890B9D" w:rsidRDefault="007C6D28"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700" w:type="pct"/>
          </w:tcPr>
          <w:p w14:paraId="19C09007" w14:textId="77777777" w:rsidR="007C6D28" w:rsidRPr="00890B9D" w:rsidRDefault="007C6D28"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738" w:type="pct"/>
          </w:tcPr>
          <w:p w14:paraId="0B62218E" w14:textId="77777777" w:rsidR="007C6D28" w:rsidRPr="00890B9D" w:rsidRDefault="007C6D28" w:rsidP="00494400">
            <w:pPr>
              <w:pStyle w:val="TableHeader"/>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732" w:type="pct"/>
          </w:tcPr>
          <w:p w14:paraId="4EAE033A" w14:textId="77777777" w:rsidR="007C6D28" w:rsidRPr="00890B9D" w:rsidRDefault="007C6D28" w:rsidP="00494400">
            <w:pPr>
              <w:pStyle w:val="TableHeader"/>
              <w:cnfStyle w:val="100000000000" w:firstRow="1" w:lastRow="0" w:firstColumn="0" w:lastColumn="0" w:oddVBand="0" w:evenVBand="0" w:oddHBand="0" w:evenHBand="0" w:firstRowFirstColumn="0" w:firstRowLastColumn="0" w:lastRowFirstColumn="0" w:lastRowLastColumn="0"/>
            </w:pPr>
            <w:r w:rsidRPr="00890B9D">
              <w:t>Treatment Code</w:t>
            </w:r>
          </w:p>
        </w:tc>
      </w:tr>
      <w:tr w:rsidR="00494400" w:rsidRPr="00890B9D" w14:paraId="53E9C223"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81" w:type="pct"/>
            <w:shd w:val="clear" w:color="auto" w:fill="E6EEF0" w:themeFill="accent5" w:themeFillTint="33"/>
          </w:tcPr>
          <w:p w14:paraId="1F7BC326" w14:textId="77777777" w:rsidR="007C6D28" w:rsidRPr="00BC1204" w:rsidRDefault="007C6D28" w:rsidP="004D06A2">
            <w:pPr>
              <w:pStyle w:val="Tabletext"/>
              <w:rPr>
                <w:b/>
                <w:bCs/>
                <w:sz w:val="16"/>
                <w:szCs w:val="16"/>
              </w:rPr>
            </w:pPr>
            <w:r w:rsidRPr="00BC1204">
              <w:rPr>
                <w:b/>
                <w:bCs/>
                <w:sz w:val="16"/>
                <w:szCs w:val="16"/>
              </w:rPr>
              <w:t>D – ATO Defined</w:t>
            </w:r>
          </w:p>
        </w:tc>
        <w:tc>
          <w:tcPr>
            <w:tcW w:w="764" w:type="pct"/>
            <w:gridSpan w:val="2"/>
            <w:shd w:val="clear" w:color="auto" w:fill="E6EEF0" w:themeFill="accent5" w:themeFillTint="33"/>
          </w:tcPr>
          <w:p w14:paraId="69FA421F"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 xml:space="preserve">B </w:t>
            </w:r>
            <w:r w:rsidRPr="00890B9D">
              <w:rPr>
                <w:sz w:val="16"/>
                <w:szCs w:val="16"/>
              </w:rPr>
              <w:t>– Death Beneficiary</w:t>
            </w:r>
          </w:p>
          <w:p w14:paraId="40C79DBE"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 xml:space="preserve">V </w:t>
            </w:r>
            <w:r w:rsidRPr="00890B9D">
              <w:rPr>
                <w:sz w:val="16"/>
                <w:szCs w:val="16"/>
              </w:rPr>
              <w:t>– Downward Variation</w:t>
            </w:r>
          </w:p>
          <w:p w14:paraId="44FB4CE0"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Z</w:t>
            </w:r>
            <w:r w:rsidRPr="00890B9D">
              <w:rPr>
                <w:sz w:val="16"/>
                <w:szCs w:val="16"/>
              </w:rPr>
              <w:t xml:space="preserve"> - </w:t>
            </w:r>
            <w:proofErr w:type="gramStart"/>
            <w:r w:rsidRPr="00890B9D">
              <w:rPr>
                <w:sz w:val="16"/>
                <w:szCs w:val="16"/>
              </w:rPr>
              <w:t>Non-Employee</w:t>
            </w:r>
            <w:proofErr w:type="gramEnd"/>
          </w:p>
        </w:tc>
        <w:tc>
          <w:tcPr>
            <w:tcW w:w="702" w:type="pct"/>
            <w:shd w:val="clear" w:color="auto" w:fill="E6EEF0" w:themeFill="accent5" w:themeFillTint="33"/>
          </w:tcPr>
          <w:p w14:paraId="77C118D2"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683" w:type="pct"/>
            <w:shd w:val="clear" w:color="auto" w:fill="E6EEF0" w:themeFill="accent5" w:themeFillTint="33"/>
          </w:tcPr>
          <w:p w14:paraId="45E21C43"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700" w:type="pct"/>
            <w:shd w:val="clear" w:color="auto" w:fill="E6EEF0" w:themeFill="accent5" w:themeFillTint="33"/>
          </w:tcPr>
          <w:p w14:paraId="0E630671"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bCs/>
                <w:sz w:val="16"/>
                <w:szCs w:val="16"/>
              </w:rPr>
              <w:t>X</w:t>
            </w:r>
            <w:r w:rsidRPr="00890B9D">
              <w:rPr>
                <w:sz w:val="16"/>
                <w:szCs w:val="16"/>
              </w:rPr>
              <w:t xml:space="preserve"> – No exemption</w:t>
            </w:r>
          </w:p>
        </w:tc>
        <w:tc>
          <w:tcPr>
            <w:tcW w:w="738" w:type="pct"/>
            <w:shd w:val="clear" w:color="auto" w:fill="E6EEF0" w:themeFill="accent5" w:themeFillTint="33"/>
          </w:tcPr>
          <w:p w14:paraId="07FAD733"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732" w:type="pct"/>
            <w:shd w:val="clear" w:color="auto" w:fill="E6EEF0" w:themeFill="accent5" w:themeFillTint="33"/>
          </w:tcPr>
          <w:p w14:paraId="3D1E7135"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sz w:val="16"/>
                <w:szCs w:val="16"/>
              </w:rPr>
            </w:pPr>
          </w:p>
        </w:tc>
      </w:tr>
      <w:tr w:rsidR="00494400" w:rsidRPr="00890B9D" w14:paraId="16BB52A6" w14:textId="77777777" w:rsidTr="0049440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41" w:type="pct"/>
            <w:gridSpan w:val="2"/>
            <w:shd w:val="clear" w:color="auto" w:fill="auto"/>
          </w:tcPr>
          <w:p w14:paraId="49C9A848" w14:textId="77777777" w:rsidR="007C6D28" w:rsidRPr="00BC1204" w:rsidRDefault="007C6D28" w:rsidP="004D06A2">
            <w:pPr>
              <w:pStyle w:val="Tabletext"/>
              <w:rPr>
                <w:b/>
                <w:bCs/>
              </w:rPr>
            </w:pPr>
            <w:r w:rsidRPr="00BC1204">
              <w:rPr>
                <w:b/>
                <w:bCs/>
              </w:rPr>
              <w:t>D</w:t>
            </w:r>
          </w:p>
        </w:tc>
        <w:tc>
          <w:tcPr>
            <w:tcW w:w="704" w:type="pct"/>
            <w:shd w:val="clear" w:color="auto" w:fill="auto"/>
          </w:tcPr>
          <w:p w14:paraId="5849BDC1"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B</w:t>
            </w:r>
          </w:p>
        </w:tc>
        <w:tc>
          <w:tcPr>
            <w:tcW w:w="702" w:type="pct"/>
            <w:shd w:val="clear" w:color="auto" w:fill="auto"/>
          </w:tcPr>
          <w:p w14:paraId="200168A9"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683" w:type="pct"/>
            <w:shd w:val="clear" w:color="auto" w:fill="auto"/>
          </w:tcPr>
          <w:p w14:paraId="7118E32C"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00" w:type="pct"/>
            <w:shd w:val="clear" w:color="auto" w:fill="auto"/>
          </w:tcPr>
          <w:p w14:paraId="62D00FA2"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38" w:type="pct"/>
            <w:shd w:val="clear" w:color="auto" w:fill="auto"/>
          </w:tcPr>
          <w:p w14:paraId="62F4B568"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32" w:type="pct"/>
            <w:shd w:val="clear" w:color="auto" w:fill="auto"/>
          </w:tcPr>
          <w:p w14:paraId="60E044C6"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DBXXXX</w:t>
            </w:r>
          </w:p>
        </w:tc>
      </w:tr>
      <w:tr w:rsidR="00494400" w:rsidRPr="00890B9D" w14:paraId="3B7F5633" w14:textId="77777777" w:rsidTr="0049440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41" w:type="pct"/>
            <w:gridSpan w:val="2"/>
            <w:shd w:val="clear" w:color="auto" w:fill="auto"/>
          </w:tcPr>
          <w:p w14:paraId="2B5E614E" w14:textId="77777777" w:rsidR="007C6D28" w:rsidRPr="00BC1204" w:rsidRDefault="007C6D28" w:rsidP="004D06A2">
            <w:pPr>
              <w:pStyle w:val="Tabletext"/>
              <w:rPr>
                <w:b/>
                <w:bCs/>
              </w:rPr>
            </w:pPr>
            <w:r w:rsidRPr="00BC1204">
              <w:rPr>
                <w:b/>
                <w:bCs/>
              </w:rPr>
              <w:t>D</w:t>
            </w:r>
          </w:p>
        </w:tc>
        <w:tc>
          <w:tcPr>
            <w:tcW w:w="704" w:type="pct"/>
            <w:shd w:val="clear" w:color="auto" w:fill="auto"/>
          </w:tcPr>
          <w:p w14:paraId="5EC7AD40"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V</w:t>
            </w:r>
          </w:p>
        </w:tc>
        <w:tc>
          <w:tcPr>
            <w:tcW w:w="702" w:type="pct"/>
            <w:shd w:val="clear" w:color="auto" w:fill="auto"/>
          </w:tcPr>
          <w:p w14:paraId="2D4E47C5"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683" w:type="pct"/>
            <w:shd w:val="clear" w:color="auto" w:fill="auto"/>
          </w:tcPr>
          <w:p w14:paraId="2F240A0A"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00" w:type="pct"/>
            <w:shd w:val="clear" w:color="auto" w:fill="auto"/>
          </w:tcPr>
          <w:p w14:paraId="14A1E153"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38" w:type="pct"/>
            <w:shd w:val="clear" w:color="auto" w:fill="auto"/>
          </w:tcPr>
          <w:p w14:paraId="214DEFC4"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32" w:type="pct"/>
            <w:shd w:val="clear" w:color="auto" w:fill="auto"/>
          </w:tcPr>
          <w:p w14:paraId="45F3F809"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DVXXXX</w:t>
            </w:r>
          </w:p>
        </w:tc>
      </w:tr>
      <w:tr w:rsidR="00494400" w:rsidRPr="00890B9D" w14:paraId="56EC5AFB" w14:textId="77777777" w:rsidTr="0049440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41" w:type="pct"/>
            <w:gridSpan w:val="2"/>
            <w:shd w:val="clear" w:color="auto" w:fill="auto"/>
          </w:tcPr>
          <w:p w14:paraId="1F1AAFB5" w14:textId="77777777" w:rsidR="007C6D28" w:rsidRPr="00BC1204" w:rsidRDefault="007C6D28" w:rsidP="004D06A2">
            <w:pPr>
              <w:pStyle w:val="Tabletext"/>
              <w:rPr>
                <w:b/>
                <w:bCs/>
              </w:rPr>
            </w:pPr>
            <w:r w:rsidRPr="00BC1204">
              <w:rPr>
                <w:b/>
                <w:bCs/>
              </w:rPr>
              <w:t>D</w:t>
            </w:r>
          </w:p>
        </w:tc>
        <w:tc>
          <w:tcPr>
            <w:tcW w:w="704" w:type="pct"/>
            <w:shd w:val="clear" w:color="auto" w:fill="auto"/>
          </w:tcPr>
          <w:p w14:paraId="5DD369AD"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Z</w:t>
            </w:r>
          </w:p>
        </w:tc>
        <w:tc>
          <w:tcPr>
            <w:tcW w:w="702" w:type="pct"/>
            <w:shd w:val="clear" w:color="auto" w:fill="auto"/>
          </w:tcPr>
          <w:p w14:paraId="1289F129"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683" w:type="pct"/>
            <w:shd w:val="clear" w:color="auto" w:fill="auto"/>
          </w:tcPr>
          <w:p w14:paraId="50F5672B"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00" w:type="pct"/>
            <w:shd w:val="clear" w:color="auto" w:fill="auto"/>
          </w:tcPr>
          <w:p w14:paraId="7183BC14"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38" w:type="pct"/>
            <w:shd w:val="clear" w:color="auto" w:fill="auto"/>
          </w:tcPr>
          <w:p w14:paraId="65D334D6"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pPr>
            <w:r w:rsidRPr="00890B9D">
              <w:t>X</w:t>
            </w:r>
          </w:p>
        </w:tc>
        <w:tc>
          <w:tcPr>
            <w:tcW w:w="732" w:type="pct"/>
            <w:shd w:val="clear" w:color="auto" w:fill="auto"/>
          </w:tcPr>
          <w:p w14:paraId="729EF365" w14:textId="77777777" w:rsidR="007C6D28" w:rsidRPr="00890B9D" w:rsidRDefault="007C6D28" w:rsidP="004D06A2">
            <w:pPr>
              <w:pStyle w:val="Tabletext"/>
              <w:cnfStyle w:val="100000000000" w:firstRow="1" w:lastRow="0" w:firstColumn="0" w:lastColumn="0" w:oddVBand="0" w:evenVBand="0" w:oddHBand="0" w:evenHBand="0" w:firstRowFirstColumn="0" w:firstRowLastColumn="0" w:lastRowFirstColumn="0" w:lastRowLastColumn="0"/>
              <w:rPr>
                <w:noProof/>
              </w:rPr>
            </w:pPr>
            <w:r w:rsidRPr="00890B9D">
              <w:rPr>
                <w:noProof/>
              </w:rPr>
              <w:t>DZXXXX</w:t>
            </w:r>
          </w:p>
        </w:tc>
      </w:tr>
    </w:tbl>
    <w:p w14:paraId="446B4199" w14:textId="77777777" w:rsidR="007C6D28" w:rsidRPr="00890B9D" w:rsidRDefault="000539DF" w:rsidP="004A0EAE">
      <w:pPr>
        <w:pStyle w:val="Heading3"/>
      </w:pPr>
      <w:r w:rsidRPr="00890B9D">
        <w:lastRenderedPageBreak/>
        <w:t>Voluntary Agreement</w:t>
      </w:r>
    </w:p>
    <w:p w14:paraId="61C0726E" w14:textId="10B0892C" w:rsidR="007256C3" w:rsidRPr="00890B9D" w:rsidRDefault="007256C3" w:rsidP="00F572A6">
      <w:pPr>
        <w:pStyle w:val="TableCaption"/>
      </w:pPr>
      <w:bookmarkStart w:id="1697" w:name="_Toc55373444"/>
      <w:bookmarkStart w:id="1698" w:name="_Toc55380993"/>
      <w:bookmarkStart w:id="1699" w:name="_Toc57733171"/>
      <w:bookmarkStart w:id="1700" w:name="_Toc144116856"/>
      <w:bookmarkStart w:id="1701" w:name="_Toc144116882"/>
      <w:bookmarkStart w:id="1702" w:name="_Toc238031868"/>
      <w:r w:rsidRPr="00890B9D">
        <w:t xml:space="preserve">Table </w:t>
      </w:r>
      <w:r w:rsidRPr="00890B9D">
        <w:fldChar w:fldCharType="begin"/>
      </w:r>
      <w:r w:rsidRPr="00890B9D">
        <w:instrText xml:space="preserve"> SEQ Table \* ARABIC </w:instrText>
      </w:r>
      <w:r w:rsidRPr="00890B9D">
        <w:fldChar w:fldCharType="separate"/>
      </w:r>
      <w:r w:rsidR="00C14FEC">
        <w:rPr>
          <w:noProof/>
        </w:rPr>
        <w:t>20</w:t>
      </w:r>
      <w:r w:rsidRPr="00890B9D">
        <w:fldChar w:fldCharType="end"/>
      </w:r>
      <w:r w:rsidRPr="00890B9D">
        <w:t>: Tax Treatment Validation Rules - Voluntary Agreement Category</w:t>
      </w:r>
      <w:bookmarkEnd w:id="1697"/>
      <w:bookmarkEnd w:id="1698"/>
      <w:bookmarkEnd w:id="1699"/>
      <w:bookmarkEnd w:id="1700"/>
      <w:bookmarkEnd w:id="1701"/>
      <w:bookmarkEnd w:id="1702"/>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75"/>
        <w:gridCol w:w="1479"/>
        <w:gridCol w:w="1051"/>
        <w:gridCol w:w="1506"/>
        <w:gridCol w:w="1701"/>
        <w:gridCol w:w="1560"/>
        <w:gridCol w:w="1224"/>
      </w:tblGrid>
      <w:tr w:rsidR="00201923" w:rsidRPr="00890B9D" w14:paraId="062CE88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dxa"/>
          </w:tcPr>
          <w:p w14:paraId="2EF2DCB9" w14:textId="77777777" w:rsidR="000539DF" w:rsidRPr="00494400" w:rsidRDefault="000539DF" w:rsidP="00BC1204">
            <w:pPr>
              <w:pStyle w:val="TableHeader2"/>
            </w:pPr>
            <w:r w:rsidRPr="00494400">
              <w:t>Category</w:t>
            </w:r>
          </w:p>
        </w:tc>
        <w:tc>
          <w:tcPr>
            <w:tcW w:w="1479" w:type="dxa"/>
          </w:tcPr>
          <w:p w14:paraId="360A7B3A" w14:textId="77777777" w:rsidR="000539DF" w:rsidRPr="00890B9D" w:rsidRDefault="000539DF" w:rsidP="00BC1204">
            <w:pPr>
              <w:pStyle w:val="TableHeader2"/>
              <w:cnfStyle w:val="100000000000" w:firstRow="1" w:lastRow="0" w:firstColumn="0" w:lastColumn="0" w:oddVBand="0" w:evenVBand="0" w:oddHBand="0" w:evenHBand="0" w:firstRowFirstColumn="0" w:firstRowLastColumn="0" w:lastRowFirstColumn="0" w:lastRowLastColumn="0"/>
            </w:pPr>
            <w:r w:rsidRPr="00890B9D">
              <w:t>Option</w:t>
            </w:r>
          </w:p>
        </w:tc>
        <w:tc>
          <w:tcPr>
            <w:tcW w:w="1051" w:type="dxa"/>
          </w:tcPr>
          <w:p w14:paraId="4B2627A0" w14:textId="77777777" w:rsidR="000539DF" w:rsidRPr="00890B9D" w:rsidRDefault="000539DF" w:rsidP="00BC1204">
            <w:pPr>
              <w:pStyle w:val="TableHeader2"/>
              <w:cnfStyle w:val="100000000000" w:firstRow="1" w:lastRow="0" w:firstColumn="0" w:lastColumn="0" w:oddVBand="0" w:evenVBand="0" w:oddHBand="0" w:evenHBand="0" w:firstRowFirstColumn="0" w:firstRowLastColumn="0" w:lastRowFirstColumn="0" w:lastRowLastColumn="0"/>
            </w:pPr>
            <w:r w:rsidRPr="00890B9D">
              <w:t xml:space="preserve">Study </w:t>
            </w:r>
            <w:r w:rsidR="00D978D0">
              <w:t>and</w:t>
            </w:r>
            <w:r w:rsidRPr="00890B9D">
              <w:t xml:space="preserve"> Training Support Loan</w:t>
            </w:r>
          </w:p>
        </w:tc>
        <w:tc>
          <w:tcPr>
            <w:tcW w:w="1506" w:type="dxa"/>
          </w:tcPr>
          <w:p w14:paraId="11CB10E0" w14:textId="77777777" w:rsidR="000539DF" w:rsidRPr="00890B9D" w:rsidRDefault="000539DF" w:rsidP="00BC1204">
            <w:pPr>
              <w:pStyle w:val="TableHeader2"/>
              <w:cnfStyle w:val="100000000000" w:firstRow="1" w:lastRow="0" w:firstColumn="0" w:lastColumn="0" w:oddVBand="0" w:evenVBand="0" w:oddHBand="0" w:evenHBand="0" w:firstRowFirstColumn="0" w:firstRowLastColumn="0" w:lastRowFirstColumn="0" w:lastRowLastColumn="0"/>
            </w:pPr>
            <w:r w:rsidRPr="00890B9D">
              <w:t>Medicare Levy Surcharge</w:t>
            </w:r>
          </w:p>
        </w:tc>
        <w:tc>
          <w:tcPr>
            <w:tcW w:w="1701" w:type="dxa"/>
          </w:tcPr>
          <w:p w14:paraId="36531C7F" w14:textId="77777777" w:rsidR="000539DF" w:rsidRPr="00890B9D" w:rsidRDefault="000539DF" w:rsidP="00BC1204">
            <w:pPr>
              <w:pStyle w:val="TableHeader2"/>
              <w:cnfStyle w:val="100000000000" w:firstRow="1" w:lastRow="0" w:firstColumn="0" w:lastColumn="0" w:oddVBand="0" w:evenVBand="0" w:oddHBand="0" w:evenHBand="0" w:firstRowFirstColumn="0" w:firstRowLastColumn="0" w:lastRowFirstColumn="0" w:lastRowLastColumn="0"/>
            </w:pPr>
            <w:r w:rsidRPr="00890B9D">
              <w:t>Medicare Levy Exemption</w:t>
            </w:r>
          </w:p>
        </w:tc>
        <w:tc>
          <w:tcPr>
            <w:tcW w:w="1560" w:type="dxa"/>
          </w:tcPr>
          <w:p w14:paraId="2D78F3AD" w14:textId="77777777" w:rsidR="000539DF" w:rsidRPr="00890B9D" w:rsidRDefault="000539DF" w:rsidP="00BC1204">
            <w:pPr>
              <w:pStyle w:val="TableHeader2"/>
              <w:cnfStyle w:val="100000000000" w:firstRow="1" w:lastRow="0" w:firstColumn="0" w:lastColumn="0" w:oddVBand="0" w:evenVBand="0" w:oddHBand="0" w:evenHBand="0" w:firstRowFirstColumn="0" w:firstRowLastColumn="0" w:lastRowFirstColumn="0" w:lastRowLastColumn="0"/>
            </w:pPr>
            <w:r w:rsidRPr="00890B9D">
              <w:t>Medicare Levy Reduction</w:t>
            </w:r>
          </w:p>
        </w:tc>
        <w:tc>
          <w:tcPr>
            <w:tcW w:w="1224" w:type="dxa"/>
          </w:tcPr>
          <w:p w14:paraId="14290EE3" w14:textId="77777777" w:rsidR="000539DF" w:rsidRPr="00890B9D" w:rsidRDefault="000539DF" w:rsidP="00BC1204">
            <w:pPr>
              <w:pStyle w:val="TableHeader2"/>
              <w:cnfStyle w:val="100000000000" w:firstRow="1" w:lastRow="0" w:firstColumn="0" w:lastColumn="0" w:oddVBand="0" w:evenVBand="0" w:oddHBand="0" w:evenHBand="0" w:firstRowFirstColumn="0" w:firstRowLastColumn="0" w:lastRowFirstColumn="0" w:lastRowLastColumn="0"/>
            </w:pPr>
            <w:r w:rsidRPr="00890B9D">
              <w:t>Treatment Code</w:t>
            </w:r>
          </w:p>
        </w:tc>
      </w:tr>
      <w:tr w:rsidR="000D0E6F" w:rsidRPr="00890B9D" w14:paraId="7D2D881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dxa"/>
            <w:shd w:val="clear" w:color="auto" w:fill="E6EEF0" w:themeFill="accent5" w:themeFillTint="33"/>
          </w:tcPr>
          <w:p w14:paraId="03E1DA51" w14:textId="77777777" w:rsidR="000539DF" w:rsidRPr="00BC1204" w:rsidRDefault="000539DF" w:rsidP="007E7B7E">
            <w:pPr>
              <w:pStyle w:val="Tabletext"/>
              <w:keepNext/>
              <w:keepLines/>
              <w:rPr>
                <w:b/>
                <w:bCs/>
                <w:sz w:val="16"/>
                <w:szCs w:val="16"/>
              </w:rPr>
            </w:pPr>
            <w:r w:rsidRPr="00BC1204">
              <w:rPr>
                <w:b/>
                <w:bCs/>
                <w:sz w:val="16"/>
                <w:szCs w:val="16"/>
              </w:rPr>
              <w:t>V – Voluntary Agreement</w:t>
            </w:r>
          </w:p>
        </w:tc>
        <w:tc>
          <w:tcPr>
            <w:tcW w:w="1479" w:type="dxa"/>
            <w:shd w:val="clear" w:color="auto" w:fill="E6EEF0" w:themeFill="accent5" w:themeFillTint="33"/>
          </w:tcPr>
          <w:p w14:paraId="0A810349"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C</w:t>
            </w:r>
            <w:r w:rsidRPr="00890B9D">
              <w:rPr>
                <w:sz w:val="16"/>
                <w:szCs w:val="16"/>
              </w:rPr>
              <w:t xml:space="preserve"> – With Commissioner’s instalment rate (CIR)</w:t>
            </w:r>
          </w:p>
          <w:p w14:paraId="1267C14B"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rPr>
                <w:b/>
                <w:sz w:val="16"/>
                <w:szCs w:val="16"/>
              </w:rPr>
            </w:pPr>
            <w:r w:rsidRPr="00890B9D">
              <w:rPr>
                <w:b/>
                <w:sz w:val="16"/>
                <w:szCs w:val="16"/>
              </w:rPr>
              <w:t>O</w:t>
            </w:r>
            <w:r w:rsidRPr="00890B9D">
              <w:rPr>
                <w:sz w:val="16"/>
                <w:szCs w:val="16"/>
              </w:rPr>
              <w:t xml:space="preserve"> – Without Commissioner’s instalment rate (CIR)</w:t>
            </w:r>
          </w:p>
        </w:tc>
        <w:tc>
          <w:tcPr>
            <w:tcW w:w="1051" w:type="dxa"/>
            <w:shd w:val="clear" w:color="auto" w:fill="E6EEF0" w:themeFill="accent5" w:themeFillTint="33"/>
          </w:tcPr>
          <w:p w14:paraId="316F0F72"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STSL</w:t>
            </w:r>
          </w:p>
        </w:tc>
        <w:tc>
          <w:tcPr>
            <w:tcW w:w="1506" w:type="dxa"/>
            <w:shd w:val="clear" w:color="auto" w:fill="E6EEF0" w:themeFill="accent5" w:themeFillTint="33"/>
          </w:tcPr>
          <w:p w14:paraId="0CB060E8"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surcharge</w:t>
            </w:r>
          </w:p>
        </w:tc>
        <w:tc>
          <w:tcPr>
            <w:tcW w:w="1701" w:type="dxa"/>
            <w:shd w:val="clear" w:color="auto" w:fill="E6EEF0" w:themeFill="accent5" w:themeFillTint="33"/>
          </w:tcPr>
          <w:p w14:paraId="65826B9C"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bCs/>
                <w:sz w:val="16"/>
                <w:szCs w:val="16"/>
              </w:rPr>
              <w:t>X</w:t>
            </w:r>
            <w:r w:rsidRPr="00890B9D">
              <w:rPr>
                <w:sz w:val="16"/>
                <w:szCs w:val="16"/>
              </w:rPr>
              <w:t xml:space="preserve"> – No exemption</w:t>
            </w:r>
          </w:p>
        </w:tc>
        <w:tc>
          <w:tcPr>
            <w:tcW w:w="1560" w:type="dxa"/>
            <w:shd w:val="clear" w:color="auto" w:fill="E6EEF0" w:themeFill="accent5" w:themeFillTint="33"/>
          </w:tcPr>
          <w:p w14:paraId="57673CE0"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r w:rsidRPr="00890B9D">
              <w:rPr>
                <w:b/>
                <w:sz w:val="16"/>
                <w:szCs w:val="16"/>
              </w:rPr>
              <w:t>X</w:t>
            </w:r>
            <w:r w:rsidRPr="00890B9D">
              <w:rPr>
                <w:sz w:val="16"/>
                <w:szCs w:val="16"/>
              </w:rPr>
              <w:t xml:space="preserve"> – No reduction</w:t>
            </w:r>
          </w:p>
        </w:tc>
        <w:tc>
          <w:tcPr>
            <w:tcW w:w="1224" w:type="dxa"/>
            <w:shd w:val="clear" w:color="auto" w:fill="E6EEF0" w:themeFill="accent5" w:themeFillTint="33"/>
          </w:tcPr>
          <w:p w14:paraId="2E974B39"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rPr>
                <w:sz w:val="16"/>
                <w:szCs w:val="16"/>
              </w:rPr>
            </w:pPr>
          </w:p>
        </w:tc>
      </w:tr>
      <w:tr w:rsidR="00C77DE0" w:rsidRPr="00890B9D" w14:paraId="249B155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dxa"/>
            <w:shd w:val="clear" w:color="auto" w:fill="auto"/>
          </w:tcPr>
          <w:p w14:paraId="56CBF2DD" w14:textId="77777777" w:rsidR="000539DF" w:rsidRPr="00BC1204" w:rsidRDefault="000539DF" w:rsidP="007E7B7E">
            <w:pPr>
              <w:pStyle w:val="Tabletext"/>
              <w:keepNext/>
              <w:keepLines/>
              <w:rPr>
                <w:b/>
                <w:bCs/>
              </w:rPr>
            </w:pPr>
            <w:r w:rsidRPr="00BC1204">
              <w:rPr>
                <w:b/>
                <w:bCs/>
              </w:rPr>
              <w:t>V</w:t>
            </w:r>
          </w:p>
        </w:tc>
        <w:tc>
          <w:tcPr>
            <w:tcW w:w="1479" w:type="dxa"/>
            <w:shd w:val="clear" w:color="auto" w:fill="auto"/>
          </w:tcPr>
          <w:p w14:paraId="6930EDD0"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C</w:t>
            </w:r>
          </w:p>
        </w:tc>
        <w:tc>
          <w:tcPr>
            <w:tcW w:w="1051" w:type="dxa"/>
            <w:shd w:val="clear" w:color="auto" w:fill="auto"/>
          </w:tcPr>
          <w:p w14:paraId="15202320"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1506" w:type="dxa"/>
            <w:shd w:val="clear" w:color="auto" w:fill="auto"/>
          </w:tcPr>
          <w:p w14:paraId="0CF03EF2"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1701" w:type="dxa"/>
            <w:shd w:val="clear" w:color="auto" w:fill="auto"/>
          </w:tcPr>
          <w:p w14:paraId="77AB85DB"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1560" w:type="dxa"/>
            <w:shd w:val="clear" w:color="auto" w:fill="auto"/>
          </w:tcPr>
          <w:p w14:paraId="0A3B0864"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1224" w:type="dxa"/>
            <w:shd w:val="clear" w:color="auto" w:fill="auto"/>
          </w:tcPr>
          <w:p w14:paraId="15BD921D"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VCXXXX</w:t>
            </w:r>
          </w:p>
        </w:tc>
      </w:tr>
      <w:tr w:rsidR="00C77DE0" w:rsidRPr="00890B9D" w14:paraId="76ED1021"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dxa"/>
            <w:shd w:val="clear" w:color="auto" w:fill="auto"/>
          </w:tcPr>
          <w:p w14:paraId="6C8E63EC" w14:textId="77777777" w:rsidR="000539DF" w:rsidRPr="00BC1204" w:rsidRDefault="000539DF" w:rsidP="007E7B7E">
            <w:pPr>
              <w:pStyle w:val="Tabletext"/>
              <w:keepNext/>
              <w:keepLines/>
              <w:rPr>
                <w:b/>
                <w:bCs/>
              </w:rPr>
            </w:pPr>
            <w:r w:rsidRPr="00BC1204">
              <w:rPr>
                <w:b/>
                <w:bCs/>
              </w:rPr>
              <w:t>V</w:t>
            </w:r>
          </w:p>
        </w:tc>
        <w:tc>
          <w:tcPr>
            <w:tcW w:w="1479" w:type="dxa"/>
            <w:shd w:val="clear" w:color="auto" w:fill="auto"/>
          </w:tcPr>
          <w:p w14:paraId="2D9C5337"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O</w:t>
            </w:r>
          </w:p>
        </w:tc>
        <w:tc>
          <w:tcPr>
            <w:tcW w:w="1051" w:type="dxa"/>
            <w:shd w:val="clear" w:color="auto" w:fill="auto"/>
          </w:tcPr>
          <w:p w14:paraId="61312FD5"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1506" w:type="dxa"/>
            <w:shd w:val="clear" w:color="auto" w:fill="auto"/>
          </w:tcPr>
          <w:p w14:paraId="3704E9D4"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1701" w:type="dxa"/>
            <w:shd w:val="clear" w:color="auto" w:fill="auto"/>
          </w:tcPr>
          <w:p w14:paraId="528B2FA0"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1560" w:type="dxa"/>
            <w:shd w:val="clear" w:color="auto" w:fill="auto"/>
          </w:tcPr>
          <w:p w14:paraId="40AEDD26" w14:textId="77777777"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X</w:t>
            </w:r>
          </w:p>
        </w:tc>
        <w:tc>
          <w:tcPr>
            <w:tcW w:w="1224" w:type="dxa"/>
            <w:shd w:val="clear" w:color="auto" w:fill="auto"/>
          </w:tcPr>
          <w:p w14:paraId="0F66D459" w14:textId="15256C33" w:rsidR="000539DF" w:rsidRPr="00890B9D" w:rsidRDefault="000539DF" w:rsidP="007E7B7E">
            <w:pPr>
              <w:pStyle w:val="Tabletext"/>
              <w:keepNext/>
              <w:keepLines/>
              <w:cnfStyle w:val="100000000000" w:firstRow="1" w:lastRow="0" w:firstColumn="0" w:lastColumn="0" w:oddVBand="0" w:evenVBand="0" w:oddHBand="0" w:evenHBand="0" w:firstRowFirstColumn="0" w:firstRowLastColumn="0" w:lastRowFirstColumn="0" w:lastRowLastColumn="0"/>
            </w:pPr>
            <w:r w:rsidRPr="00890B9D">
              <w:t>VOXXXX</w:t>
            </w:r>
          </w:p>
        </w:tc>
      </w:tr>
    </w:tbl>
    <w:p w14:paraId="7AC484AB" w14:textId="5E58034E" w:rsidR="000F6CA2" w:rsidRPr="005B3458" w:rsidRDefault="001F512E" w:rsidP="007E7B7E">
      <w:pPr>
        <w:pStyle w:val="Heading2"/>
        <w:pageBreakBefore/>
      </w:pPr>
      <w:bookmarkStart w:id="1703" w:name="_Ref33904908"/>
      <w:bookmarkStart w:id="1704" w:name="_Toc54861847"/>
      <w:bookmarkStart w:id="1705" w:name="_Toc238031999"/>
      <w:bookmarkStart w:id="1706" w:name="_Ref33357263"/>
      <w:bookmarkStart w:id="1707" w:name="_Ref33356155"/>
      <w:bookmarkStart w:id="1708" w:name="_Ref33356158"/>
      <w:bookmarkStart w:id="1709" w:name="_Ref33357092"/>
      <w:bookmarkStart w:id="1710" w:name="_Ref33357095"/>
      <w:bookmarkEnd w:id="1615"/>
      <w:bookmarkEnd w:id="1616"/>
      <w:bookmarkEnd w:id="1625"/>
      <w:bookmarkEnd w:id="1626"/>
      <w:bookmarkEnd w:id="1638"/>
      <w:r w:rsidRPr="005B3458">
        <w:lastRenderedPageBreak/>
        <w:t>Comple</w:t>
      </w:r>
      <w:r w:rsidR="007076FB">
        <w:t>x B</w:t>
      </w:r>
      <w:r w:rsidRPr="005B3458">
        <w:t>usiness Rules</w:t>
      </w:r>
      <w:bookmarkEnd w:id="1703"/>
      <w:bookmarkEnd w:id="1704"/>
      <w:bookmarkEnd w:id="1705"/>
    </w:p>
    <w:p w14:paraId="60228A0E" w14:textId="74933594" w:rsidR="001F512E" w:rsidRPr="00890B9D" w:rsidRDefault="001F512E" w:rsidP="000E6760">
      <w:pPr>
        <w:pStyle w:val="BodyText"/>
      </w:pPr>
      <w:r w:rsidRPr="00890B9D">
        <w:t>The following table</w:t>
      </w:r>
      <w:r w:rsidR="00CE19FB" w:rsidRPr="00890B9D">
        <w:t xml:space="preserve"> provides a summary of the fields in the MST that require further definitions than can be provided in the MST</w:t>
      </w:r>
      <w:r w:rsidR="000435F9">
        <w:t xml:space="preserve">. </w:t>
      </w:r>
      <w:r w:rsidR="002568F5">
        <w:t xml:space="preserve">It </w:t>
      </w:r>
      <w:r w:rsidR="006B3254">
        <w:t xml:space="preserve">is in reference to section </w:t>
      </w:r>
      <w:r w:rsidR="006B3254">
        <w:fldChar w:fldCharType="begin"/>
      </w:r>
      <w:r w:rsidR="006B3254">
        <w:instrText xml:space="preserve"> REF _Ref55118576 \r \h </w:instrText>
      </w:r>
      <w:r w:rsidR="006B3254">
        <w:fldChar w:fldCharType="separate"/>
      </w:r>
      <w:r w:rsidR="00C14FEC">
        <w:t>1.5</w:t>
      </w:r>
      <w:r w:rsidR="006B3254">
        <w:fldChar w:fldCharType="end"/>
      </w:r>
      <w:r w:rsidR="006B3254">
        <w:t xml:space="preserve">. </w:t>
      </w:r>
      <w:r w:rsidR="000435F9">
        <w:t>Cross references are provided to the sections that explain both the context and the rules</w:t>
      </w:r>
      <w:r w:rsidR="00CE19FB" w:rsidRPr="00890B9D">
        <w:t>:</w:t>
      </w:r>
    </w:p>
    <w:p w14:paraId="281737B2" w14:textId="6C5D7CD3" w:rsidR="00291CDC" w:rsidRPr="00890B9D" w:rsidRDefault="00291CDC" w:rsidP="00F572A6">
      <w:pPr>
        <w:pStyle w:val="TableCaption"/>
      </w:pPr>
      <w:bookmarkStart w:id="1711" w:name="_Toc34474867"/>
      <w:bookmarkStart w:id="1712" w:name="_Toc55373445"/>
      <w:bookmarkStart w:id="1713" w:name="_Toc55380994"/>
      <w:bookmarkStart w:id="1714" w:name="_Toc57733172"/>
      <w:bookmarkStart w:id="1715" w:name="_Toc144116857"/>
      <w:bookmarkStart w:id="1716" w:name="_Toc144116883"/>
      <w:bookmarkStart w:id="1717" w:name="_Toc238031869"/>
      <w:r w:rsidRPr="00890B9D">
        <w:t xml:space="preserve">Table </w:t>
      </w:r>
      <w:r w:rsidRPr="00890B9D">
        <w:fldChar w:fldCharType="begin"/>
      </w:r>
      <w:r w:rsidRPr="00890B9D">
        <w:instrText xml:space="preserve"> SEQ Table \* ARABIC </w:instrText>
      </w:r>
      <w:r w:rsidRPr="00890B9D">
        <w:fldChar w:fldCharType="separate"/>
      </w:r>
      <w:r w:rsidR="00C14FEC">
        <w:rPr>
          <w:noProof/>
        </w:rPr>
        <w:t>21</w:t>
      </w:r>
      <w:r w:rsidRPr="00890B9D">
        <w:fldChar w:fldCharType="end"/>
      </w:r>
      <w:r w:rsidRPr="00890B9D">
        <w:t>: Summary of MST Complex Business Rule Fields</w:t>
      </w:r>
      <w:bookmarkEnd w:id="1711"/>
      <w:bookmarkEnd w:id="1712"/>
      <w:bookmarkEnd w:id="1713"/>
      <w:bookmarkEnd w:id="1714"/>
      <w:bookmarkEnd w:id="1715"/>
      <w:bookmarkEnd w:id="1716"/>
      <w:bookmarkEnd w:id="1717"/>
    </w:p>
    <w:tbl>
      <w:tblPr>
        <w:tblStyle w:val="GridTable1Light1"/>
        <w:tblW w:w="5000" w:type="pct"/>
        <w:tblLayout w:type="fixed"/>
        <w:tblLook w:val="04A0" w:firstRow="1" w:lastRow="0" w:firstColumn="1" w:lastColumn="0" w:noHBand="0" w:noVBand="1"/>
      </w:tblPr>
      <w:tblGrid>
        <w:gridCol w:w="2367"/>
        <w:gridCol w:w="2367"/>
        <w:gridCol w:w="2368"/>
        <w:gridCol w:w="2368"/>
      </w:tblGrid>
      <w:tr w:rsidR="008F4288" w:rsidRPr="00890B9D" w14:paraId="0D87A515" w14:textId="77777777" w:rsidTr="008F62F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250" w:type="pct"/>
            <w:shd w:val="clear" w:color="auto" w:fill="CEDBE6" w:themeFill="background2"/>
          </w:tcPr>
          <w:p w14:paraId="1DC05DC4" w14:textId="77777777" w:rsidR="00A77D91" w:rsidRPr="008F62FA" w:rsidRDefault="00A77D91" w:rsidP="000E6760">
            <w:pPr>
              <w:pStyle w:val="TableHeading"/>
              <w:rPr>
                <w:b/>
                <w:bCs/>
              </w:rPr>
            </w:pPr>
            <w:r w:rsidRPr="008F62FA">
              <w:rPr>
                <w:b/>
                <w:bCs/>
              </w:rPr>
              <w:t>Alias</w:t>
            </w:r>
          </w:p>
        </w:tc>
        <w:tc>
          <w:tcPr>
            <w:tcW w:w="1250" w:type="pct"/>
            <w:shd w:val="clear" w:color="auto" w:fill="CEDBE6" w:themeFill="background2"/>
          </w:tcPr>
          <w:p w14:paraId="77D9E138" w14:textId="77777777" w:rsidR="00A77D91" w:rsidRPr="008F62FA" w:rsidRDefault="00A77D91" w:rsidP="000E6760">
            <w:pPr>
              <w:pStyle w:val="TableHeading"/>
              <w:cnfStyle w:val="100000000000" w:firstRow="1" w:lastRow="0" w:firstColumn="0" w:lastColumn="0" w:oddVBand="0" w:evenVBand="0" w:oddHBand="0" w:evenHBand="0" w:firstRowFirstColumn="0" w:firstRowLastColumn="0" w:lastRowFirstColumn="0" w:lastRowLastColumn="0"/>
              <w:rPr>
                <w:b/>
                <w:bCs/>
              </w:rPr>
            </w:pPr>
            <w:r w:rsidRPr="008F62FA">
              <w:rPr>
                <w:b/>
                <w:bCs/>
              </w:rPr>
              <w:t>Label</w:t>
            </w:r>
          </w:p>
        </w:tc>
        <w:tc>
          <w:tcPr>
            <w:tcW w:w="1250" w:type="pct"/>
            <w:shd w:val="clear" w:color="auto" w:fill="CEDBE6" w:themeFill="background2"/>
          </w:tcPr>
          <w:p w14:paraId="4DFAA140" w14:textId="77777777" w:rsidR="00A77D91" w:rsidRPr="008F62FA" w:rsidRDefault="00A77D91" w:rsidP="000E6760">
            <w:pPr>
              <w:pStyle w:val="TableHeading"/>
              <w:cnfStyle w:val="100000000000" w:firstRow="1" w:lastRow="0" w:firstColumn="0" w:lastColumn="0" w:oddVBand="0" w:evenVBand="0" w:oddHBand="0" w:evenHBand="0" w:firstRowFirstColumn="0" w:firstRowLastColumn="0" w:lastRowFirstColumn="0" w:lastRowLastColumn="0"/>
              <w:rPr>
                <w:b/>
                <w:bCs/>
              </w:rPr>
            </w:pPr>
            <w:r w:rsidRPr="008F62FA">
              <w:rPr>
                <w:b/>
                <w:bCs/>
              </w:rPr>
              <w:t>Description</w:t>
            </w:r>
          </w:p>
        </w:tc>
        <w:tc>
          <w:tcPr>
            <w:tcW w:w="1250" w:type="pct"/>
            <w:shd w:val="clear" w:color="auto" w:fill="CEDBE6" w:themeFill="background2"/>
          </w:tcPr>
          <w:p w14:paraId="7CA22A4F" w14:textId="6DA04308" w:rsidR="00A77D91" w:rsidRPr="008F62FA" w:rsidRDefault="00A77D91" w:rsidP="000E6760">
            <w:pPr>
              <w:pStyle w:val="TableHeading"/>
              <w:cnfStyle w:val="100000000000" w:firstRow="1" w:lastRow="0" w:firstColumn="0" w:lastColumn="0" w:oddVBand="0" w:evenVBand="0" w:oddHBand="0" w:evenHBand="0" w:firstRowFirstColumn="0" w:firstRowLastColumn="0" w:lastRowFirstColumn="0" w:lastRowLastColumn="0"/>
              <w:rPr>
                <w:b/>
                <w:bCs/>
              </w:rPr>
            </w:pPr>
            <w:r w:rsidRPr="008F62FA">
              <w:rPr>
                <w:b/>
                <w:bCs/>
              </w:rPr>
              <w:t>Cross reference</w:t>
            </w:r>
          </w:p>
        </w:tc>
      </w:tr>
      <w:tr w:rsidR="008F4288" w:rsidRPr="00890B9D" w14:paraId="1FEC06E1"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27D4CB01" w14:textId="77777777" w:rsidR="00A77D91" w:rsidRPr="00BC1204" w:rsidRDefault="00A77D91" w:rsidP="000E6760">
            <w:pPr>
              <w:pStyle w:val="TableText1"/>
            </w:pPr>
            <w:r w:rsidRPr="00BC1204">
              <w:t>PAYEVNT63</w:t>
            </w:r>
          </w:p>
        </w:tc>
        <w:tc>
          <w:tcPr>
            <w:tcW w:w="1250" w:type="pct"/>
          </w:tcPr>
          <w:p w14:paraId="297CBDEE"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BMS Identifier</w:t>
            </w:r>
          </w:p>
        </w:tc>
        <w:tc>
          <w:tcPr>
            <w:tcW w:w="1250" w:type="pct"/>
          </w:tcPr>
          <w:p w14:paraId="318F21C3" w14:textId="4F91A808"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Identifies the Business Management System software used by the payer</w:t>
            </w:r>
            <w:r>
              <w:t>.</w:t>
            </w:r>
          </w:p>
        </w:tc>
        <w:tc>
          <w:tcPr>
            <w:tcW w:w="1250" w:type="pct"/>
          </w:tcPr>
          <w:p w14:paraId="5B0F088F" w14:textId="35DAFB8D"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_Ref33887367 \h \r  \* MERGEFORMAT </w:instrText>
            </w:r>
            <w:r w:rsidRPr="00EF0F73">
              <w:rPr>
                <w:rStyle w:val="SmartLink"/>
              </w:rPr>
            </w:r>
            <w:r w:rsidRPr="00EF0F73">
              <w:rPr>
                <w:rStyle w:val="SmartLink"/>
              </w:rPr>
              <w:fldChar w:fldCharType="separate"/>
            </w:r>
            <w:r w:rsidR="00C14FEC">
              <w:rPr>
                <w:rStyle w:val="SmartLink"/>
              </w:rPr>
              <w:t>4.2</w:t>
            </w:r>
            <w:r w:rsidRPr="00EF0F73">
              <w:rPr>
                <w:rStyle w:val="SmartLink"/>
              </w:rPr>
              <w:fldChar w:fldCharType="end"/>
            </w:r>
            <w:r w:rsidRPr="00890B9D">
              <w:t xml:space="preserve"> context</w:t>
            </w:r>
          </w:p>
          <w:p w14:paraId="6AC8442B" w14:textId="0453190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_Ref34387213 \r \h </w:instrText>
            </w:r>
            <w:r w:rsidR="008F4288">
              <w:rPr>
                <w:rStyle w:val="SmartLink"/>
              </w:rPr>
              <w:instrText xml:space="preserve"> \* MERGEFORMAT </w:instrText>
            </w:r>
            <w:r w:rsidRPr="00EF0F73">
              <w:rPr>
                <w:rStyle w:val="SmartLink"/>
              </w:rPr>
            </w:r>
            <w:r w:rsidRPr="00EF0F73">
              <w:rPr>
                <w:rStyle w:val="SmartLink"/>
              </w:rPr>
              <w:fldChar w:fldCharType="separate"/>
            </w:r>
            <w:r w:rsidRPr="00EF0F73">
              <w:rPr>
                <w:rStyle w:val="SmartLink"/>
              </w:rPr>
              <w:t>5.2</w:t>
            </w:r>
            <w:r w:rsidRPr="00EF0F73">
              <w:rPr>
                <w:rStyle w:val="SmartLink"/>
              </w:rPr>
              <w:fldChar w:fldCharType="end"/>
            </w:r>
            <w:r w:rsidRPr="00890B9D">
              <w:t xml:space="preserve"> rules</w:t>
            </w:r>
          </w:p>
        </w:tc>
      </w:tr>
      <w:tr w:rsidR="008F4288" w:rsidRPr="00890B9D" w14:paraId="738FAFF2"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3CD0B6E3" w14:textId="77777777" w:rsidR="00A77D91" w:rsidRPr="00BC1204" w:rsidRDefault="00A77D91" w:rsidP="000E6760">
            <w:pPr>
              <w:pStyle w:val="TableText1"/>
            </w:pPr>
            <w:r w:rsidRPr="00BC1204">
              <w:t>PAYEVNT101</w:t>
            </w:r>
          </w:p>
        </w:tc>
        <w:tc>
          <w:tcPr>
            <w:tcW w:w="1250" w:type="pct"/>
          </w:tcPr>
          <w:p w14:paraId="2E04F171"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Previous BMS Identifier</w:t>
            </w:r>
          </w:p>
        </w:tc>
        <w:tc>
          <w:tcPr>
            <w:tcW w:w="1250" w:type="pct"/>
          </w:tcPr>
          <w:p w14:paraId="0EAF40C3" w14:textId="7F1B261A"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Identifies the previous Business Management System software used by the payer</w:t>
            </w:r>
            <w:r>
              <w:t>.</w:t>
            </w:r>
          </w:p>
        </w:tc>
        <w:tc>
          <w:tcPr>
            <w:tcW w:w="1250" w:type="pct"/>
          </w:tcPr>
          <w:p w14:paraId="745441F8"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_Ref33887367 \r \h  \* MERGEFORMAT </w:instrText>
            </w:r>
            <w:r w:rsidRPr="00EF0F73">
              <w:rPr>
                <w:rStyle w:val="SmartLink"/>
              </w:rPr>
            </w:r>
            <w:r w:rsidRPr="00EF0F73">
              <w:rPr>
                <w:rStyle w:val="SmartLink"/>
              </w:rPr>
              <w:fldChar w:fldCharType="separate"/>
            </w:r>
            <w:r w:rsidRPr="00EF0F73">
              <w:rPr>
                <w:rStyle w:val="SmartLink"/>
              </w:rPr>
              <w:t>4.2</w:t>
            </w:r>
            <w:r w:rsidRPr="00EF0F73">
              <w:rPr>
                <w:rStyle w:val="SmartLink"/>
              </w:rPr>
              <w:fldChar w:fldCharType="end"/>
            </w:r>
            <w:r w:rsidRPr="00890B9D">
              <w:t xml:space="preserve"> context</w:t>
            </w:r>
          </w:p>
          <w:p w14:paraId="5F73ABB9" w14:textId="508D6018"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_Ref34387213 \r \h </w:instrText>
            </w:r>
            <w:r w:rsidR="008F4288">
              <w:rPr>
                <w:rStyle w:val="SmartLink"/>
              </w:rPr>
              <w:instrText xml:space="preserve"> \* MERGEFORMAT </w:instrText>
            </w:r>
            <w:r w:rsidRPr="00EF0F73">
              <w:rPr>
                <w:rStyle w:val="SmartLink"/>
              </w:rPr>
            </w:r>
            <w:r w:rsidRPr="00EF0F73">
              <w:rPr>
                <w:rStyle w:val="SmartLink"/>
              </w:rPr>
              <w:fldChar w:fldCharType="separate"/>
            </w:r>
            <w:r w:rsidRPr="00EF0F73">
              <w:rPr>
                <w:rStyle w:val="SmartLink"/>
              </w:rPr>
              <w:t>5.2</w:t>
            </w:r>
            <w:r w:rsidRPr="00EF0F73">
              <w:rPr>
                <w:rStyle w:val="SmartLink"/>
              </w:rPr>
              <w:fldChar w:fldCharType="end"/>
            </w:r>
            <w:r w:rsidRPr="00890B9D">
              <w:t xml:space="preserve"> rules</w:t>
            </w:r>
          </w:p>
        </w:tc>
      </w:tr>
      <w:tr w:rsidR="008F4288" w:rsidRPr="00890B9D" w14:paraId="5CBDD5D4"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6A5DCBA6" w14:textId="77777777" w:rsidR="00A77D91" w:rsidRPr="00BC1204" w:rsidRDefault="00A77D91" w:rsidP="000E6760">
            <w:pPr>
              <w:pStyle w:val="TableText1"/>
            </w:pPr>
            <w:r w:rsidRPr="00BC1204">
              <w:t>PAYEVNT71</w:t>
            </w:r>
          </w:p>
        </w:tc>
        <w:tc>
          <w:tcPr>
            <w:tcW w:w="1250" w:type="pct"/>
          </w:tcPr>
          <w:p w14:paraId="2B5A9F82"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Run Date/Time Stamp</w:t>
            </w:r>
          </w:p>
        </w:tc>
        <w:tc>
          <w:tcPr>
            <w:tcW w:w="1250" w:type="pct"/>
          </w:tcPr>
          <w:p w14:paraId="4EA60FE6" w14:textId="21E82D06"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The generation date and time of a Business Signal</w:t>
            </w:r>
            <w:r>
              <w:t>.</w:t>
            </w:r>
          </w:p>
        </w:tc>
        <w:tc>
          <w:tcPr>
            <w:tcW w:w="1250" w:type="pct"/>
          </w:tcPr>
          <w:p w14:paraId="53BCC3F1" w14:textId="38DF30E5"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_Ref33902817 \h \r  \* MERGEFORMAT </w:instrText>
            </w:r>
            <w:r w:rsidRPr="00EF0F73">
              <w:rPr>
                <w:rStyle w:val="SmartLink"/>
              </w:rPr>
            </w:r>
            <w:r w:rsidRPr="00EF0F73">
              <w:rPr>
                <w:rStyle w:val="SmartLink"/>
              </w:rPr>
              <w:fldChar w:fldCharType="separate"/>
            </w:r>
            <w:r w:rsidR="00C14FEC">
              <w:rPr>
                <w:rStyle w:val="SmartLink"/>
              </w:rPr>
              <w:t>4.1.1</w:t>
            </w:r>
            <w:r w:rsidRPr="00EF0F73">
              <w:rPr>
                <w:rStyle w:val="SmartLink"/>
              </w:rPr>
              <w:fldChar w:fldCharType="end"/>
            </w:r>
            <w:r w:rsidRPr="00890B9D">
              <w:t xml:space="preserve"> context</w:t>
            </w:r>
          </w:p>
          <w:p w14:paraId="0BB5E925" w14:textId="2E2246B0"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_Ref34568991 \r \h  \* MERGEFORMAT </w:instrText>
            </w:r>
            <w:r w:rsidRPr="00EF0F73">
              <w:rPr>
                <w:rStyle w:val="SmartLink"/>
              </w:rPr>
            </w:r>
            <w:r w:rsidRPr="00EF0F73">
              <w:rPr>
                <w:rStyle w:val="SmartLink"/>
              </w:rPr>
              <w:fldChar w:fldCharType="separate"/>
            </w:r>
            <w:r w:rsidRPr="00EF0F73">
              <w:rPr>
                <w:rStyle w:val="SmartLink"/>
              </w:rPr>
              <w:t>5.1.1</w:t>
            </w:r>
            <w:r w:rsidRPr="00EF0F73">
              <w:rPr>
                <w:rStyle w:val="SmartLink"/>
              </w:rPr>
              <w:fldChar w:fldCharType="end"/>
            </w:r>
            <w:r w:rsidRPr="00890B9D">
              <w:t xml:space="preserve"> rules</w:t>
            </w:r>
          </w:p>
        </w:tc>
      </w:tr>
      <w:tr w:rsidR="008F4288" w:rsidRPr="00890B9D" w14:paraId="3EFCB71F"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79C1185A" w14:textId="77777777" w:rsidR="00A77D91" w:rsidRPr="00BC1204" w:rsidRDefault="00A77D91" w:rsidP="000E6760">
            <w:pPr>
              <w:pStyle w:val="TableText1"/>
            </w:pPr>
            <w:r w:rsidRPr="00BC1204">
              <w:t>PAYEVNT20</w:t>
            </w:r>
          </w:p>
        </w:tc>
        <w:tc>
          <w:tcPr>
            <w:tcW w:w="1250" w:type="pct"/>
          </w:tcPr>
          <w:p w14:paraId="7FD03BF0"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Payer Total PAYGW Amount</w:t>
            </w:r>
          </w:p>
        </w:tc>
        <w:tc>
          <w:tcPr>
            <w:tcW w:w="1250" w:type="pct"/>
          </w:tcPr>
          <w:p w14:paraId="72986124"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The value, during the relevant period, for the amount withheld under the Pay </w:t>
            </w:r>
            <w:proofErr w:type="gramStart"/>
            <w:r w:rsidRPr="00890B9D">
              <w:t>As</w:t>
            </w:r>
            <w:proofErr w:type="gramEnd"/>
            <w:r w:rsidRPr="00890B9D">
              <w:t xml:space="preserve"> You Go (PAYG) arrangement.</w:t>
            </w:r>
          </w:p>
        </w:tc>
        <w:tc>
          <w:tcPr>
            <w:tcW w:w="1250" w:type="pct"/>
          </w:tcPr>
          <w:p w14:paraId="5AD3A520" w14:textId="73FE93FE"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_Ref33902856 \r \h  \* MERGEFORMAT </w:instrText>
            </w:r>
            <w:r w:rsidRPr="00EF0F73">
              <w:rPr>
                <w:rStyle w:val="SmartLink"/>
              </w:rPr>
            </w:r>
            <w:r w:rsidRPr="00EF0F73">
              <w:rPr>
                <w:rStyle w:val="SmartLink"/>
              </w:rPr>
              <w:fldChar w:fldCharType="separate"/>
            </w:r>
            <w:r w:rsidRPr="00EF0F73">
              <w:rPr>
                <w:rStyle w:val="SmartLink"/>
              </w:rPr>
              <w:t>4.1.2</w:t>
            </w:r>
            <w:r w:rsidRPr="00EF0F73">
              <w:rPr>
                <w:rStyle w:val="SmartLink"/>
              </w:rPr>
              <w:fldChar w:fldCharType="end"/>
            </w:r>
            <w:r w:rsidRPr="00890B9D">
              <w:t xml:space="preserve"> context</w:t>
            </w:r>
          </w:p>
          <w:p w14:paraId="0472B0FE" w14:textId="0880711C"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_Ref33955647 \r \h  \* MERGEFORMAT </w:instrText>
            </w:r>
            <w:r w:rsidRPr="00EF0F73">
              <w:rPr>
                <w:rStyle w:val="SmartLink"/>
              </w:rPr>
            </w:r>
            <w:r w:rsidRPr="00EF0F73">
              <w:rPr>
                <w:rStyle w:val="SmartLink"/>
              </w:rPr>
              <w:fldChar w:fldCharType="separate"/>
            </w:r>
            <w:r w:rsidRPr="00EF0F73">
              <w:rPr>
                <w:rStyle w:val="SmartLink"/>
              </w:rPr>
              <w:t>5.1.2</w:t>
            </w:r>
            <w:r w:rsidRPr="00EF0F73">
              <w:rPr>
                <w:rStyle w:val="SmartLink"/>
              </w:rPr>
              <w:fldChar w:fldCharType="end"/>
            </w:r>
            <w:r w:rsidRPr="00890B9D">
              <w:t xml:space="preserve"> rules</w:t>
            </w:r>
          </w:p>
        </w:tc>
      </w:tr>
      <w:tr w:rsidR="008F4288" w:rsidRPr="00890B9D" w14:paraId="2B92878E"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0009F89B" w14:textId="77777777" w:rsidR="00A77D91" w:rsidRPr="00BC1204" w:rsidRDefault="00A77D91" w:rsidP="000E6760">
            <w:pPr>
              <w:pStyle w:val="TableText1"/>
            </w:pPr>
            <w:r w:rsidRPr="00BC1204">
              <w:t>PAYEVNT22</w:t>
            </w:r>
          </w:p>
        </w:tc>
        <w:tc>
          <w:tcPr>
            <w:tcW w:w="1250" w:type="pct"/>
          </w:tcPr>
          <w:p w14:paraId="19930BB5" w14:textId="4FD21255"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Payer Total Gross Payments</w:t>
            </w:r>
            <w:r>
              <w:t xml:space="preserve"> Amount</w:t>
            </w:r>
          </w:p>
        </w:tc>
        <w:tc>
          <w:tcPr>
            <w:tcW w:w="1250" w:type="pct"/>
          </w:tcPr>
          <w:p w14:paraId="3934D77A"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The total of salary, wages and other payments paid during the reporting period</w:t>
            </w:r>
            <w:r>
              <w:t>,</w:t>
            </w:r>
            <w:r w:rsidRPr="00890B9D">
              <w:t xml:space="preserve"> from which an amount must be withheld.</w:t>
            </w:r>
          </w:p>
        </w:tc>
        <w:tc>
          <w:tcPr>
            <w:tcW w:w="1250" w:type="pct"/>
          </w:tcPr>
          <w:p w14:paraId="3B3B37B5" w14:textId="42800023"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_Ref33902856 \r \h  \* MERGEFORMAT </w:instrText>
            </w:r>
            <w:r w:rsidRPr="00EF0F73">
              <w:rPr>
                <w:rStyle w:val="SmartLink"/>
              </w:rPr>
            </w:r>
            <w:r w:rsidRPr="00EF0F73">
              <w:rPr>
                <w:rStyle w:val="SmartLink"/>
              </w:rPr>
              <w:fldChar w:fldCharType="separate"/>
            </w:r>
            <w:r w:rsidRPr="00EF0F73">
              <w:rPr>
                <w:rStyle w:val="SmartLink"/>
              </w:rPr>
              <w:t>4.1.2</w:t>
            </w:r>
            <w:r w:rsidRPr="00EF0F73">
              <w:rPr>
                <w:rStyle w:val="SmartLink"/>
              </w:rPr>
              <w:fldChar w:fldCharType="end"/>
            </w:r>
            <w:r w:rsidRPr="00890B9D">
              <w:t xml:space="preserve"> context</w:t>
            </w:r>
          </w:p>
          <w:p w14:paraId="69D500F4" w14:textId="439204B3"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_Ref33955647 \r \h  \* MERGEFORMAT </w:instrText>
            </w:r>
            <w:r w:rsidRPr="00EF0F73">
              <w:rPr>
                <w:rStyle w:val="SmartLink"/>
              </w:rPr>
            </w:r>
            <w:r w:rsidRPr="00EF0F73">
              <w:rPr>
                <w:rStyle w:val="SmartLink"/>
              </w:rPr>
              <w:fldChar w:fldCharType="separate"/>
            </w:r>
            <w:r w:rsidRPr="00EF0F73">
              <w:rPr>
                <w:rStyle w:val="SmartLink"/>
              </w:rPr>
              <w:t>5.1.2</w:t>
            </w:r>
            <w:r w:rsidRPr="00EF0F73">
              <w:rPr>
                <w:rStyle w:val="SmartLink"/>
              </w:rPr>
              <w:fldChar w:fldCharType="end"/>
            </w:r>
            <w:r w:rsidRPr="00890B9D">
              <w:t xml:space="preserve"> rules</w:t>
            </w:r>
          </w:p>
        </w:tc>
      </w:tr>
      <w:tr w:rsidR="008F4288" w:rsidRPr="00890B9D" w14:paraId="44FD9A30"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2F67102E" w14:textId="77777777" w:rsidR="00A77D91" w:rsidRPr="00BC1204" w:rsidRDefault="00A77D91" w:rsidP="000E6760">
            <w:pPr>
              <w:pStyle w:val="TableText1"/>
            </w:pPr>
            <w:r w:rsidRPr="00BC1204">
              <w:t>PAYEVNT103</w:t>
            </w:r>
          </w:p>
        </w:tc>
        <w:tc>
          <w:tcPr>
            <w:tcW w:w="1250" w:type="pct"/>
          </w:tcPr>
          <w:p w14:paraId="1FE47407" w14:textId="7183B2EE"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Child Support </w:t>
            </w:r>
            <w:r>
              <w:t>Total</w:t>
            </w:r>
            <w:r w:rsidRPr="00890B9D">
              <w:t xml:space="preserve"> Garnishee </w:t>
            </w:r>
            <w:r>
              <w:t>Amount</w:t>
            </w:r>
            <w:r w:rsidRPr="00890B9D">
              <w:t xml:space="preserve"> </w:t>
            </w:r>
          </w:p>
        </w:tc>
        <w:tc>
          <w:tcPr>
            <w:tcW w:w="1250" w:type="pct"/>
          </w:tcPr>
          <w:p w14:paraId="1A43F6AE" w14:textId="63140B28"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Total amount an employer has garnisheed from employees’ pay under section 72A of the Child Support (Registration and Collection) Act 1988 during the reporting period</w:t>
            </w:r>
            <w:r>
              <w:t>.</w:t>
            </w:r>
          </w:p>
        </w:tc>
        <w:tc>
          <w:tcPr>
            <w:tcW w:w="1250" w:type="pct"/>
          </w:tcPr>
          <w:p w14:paraId="3C5B2549" w14:textId="35FAD936"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_Ref33892740 \h \r  \* MERGEFORMAT </w:instrText>
            </w:r>
            <w:r w:rsidRPr="00EF0F73">
              <w:rPr>
                <w:rStyle w:val="SmartLink"/>
              </w:rPr>
            </w:r>
            <w:r w:rsidRPr="00EF0F73">
              <w:rPr>
                <w:rStyle w:val="SmartLink"/>
              </w:rPr>
              <w:fldChar w:fldCharType="separate"/>
            </w:r>
            <w:r w:rsidR="00C14FEC">
              <w:rPr>
                <w:rStyle w:val="SmartLink"/>
              </w:rPr>
              <w:t>4.9.1</w:t>
            </w:r>
            <w:r w:rsidRPr="00EF0F73">
              <w:rPr>
                <w:rStyle w:val="SmartLink"/>
              </w:rPr>
              <w:fldChar w:fldCharType="end"/>
            </w:r>
            <w:r w:rsidRPr="00890B9D">
              <w:t xml:space="preserve"> context</w:t>
            </w:r>
          </w:p>
          <w:p w14:paraId="0FB24494" w14:textId="0A1657C1"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_Ref33887113 \h \r  \* MERGEFORMAT </w:instrText>
            </w:r>
            <w:r w:rsidRPr="00EF0F73">
              <w:rPr>
                <w:rStyle w:val="SmartLink"/>
              </w:rPr>
            </w:r>
            <w:r w:rsidRPr="00EF0F73">
              <w:rPr>
                <w:rStyle w:val="SmartLink"/>
              </w:rPr>
              <w:fldChar w:fldCharType="separate"/>
            </w:r>
            <w:r w:rsidR="00C14FEC">
              <w:rPr>
                <w:rStyle w:val="SmartLink"/>
              </w:rPr>
              <w:t>5.10.1</w:t>
            </w:r>
            <w:r w:rsidRPr="00EF0F73">
              <w:rPr>
                <w:rStyle w:val="SmartLink"/>
              </w:rPr>
              <w:fldChar w:fldCharType="end"/>
            </w:r>
            <w:r w:rsidRPr="00890B9D">
              <w:t xml:space="preserve"> rules</w:t>
            </w:r>
          </w:p>
        </w:tc>
      </w:tr>
      <w:tr w:rsidR="008F4288" w:rsidRPr="00890B9D" w14:paraId="1E68857F"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5010F4A9" w14:textId="77777777" w:rsidR="00A77D91" w:rsidRPr="00BC1204" w:rsidRDefault="00A77D91" w:rsidP="000E6760">
            <w:pPr>
              <w:pStyle w:val="TableText1"/>
            </w:pPr>
            <w:r w:rsidRPr="00BC1204">
              <w:t>PAYEVNT104</w:t>
            </w:r>
          </w:p>
        </w:tc>
        <w:tc>
          <w:tcPr>
            <w:tcW w:w="1250" w:type="pct"/>
          </w:tcPr>
          <w:p w14:paraId="3586CD57" w14:textId="64744E5E"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Child Support </w:t>
            </w:r>
            <w:r>
              <w:t>Total</w:t>
            </w:r>
            <w:r w:rsidRPr="00890B9D">
              <w:t xml:space="preserve"> </w:t>
            </w:r>
            <w:proofErr w:type="gramStart"/>
            <w:r w:rsidRPr="00890B9D">
              <w:t xml:space="preserve">Deductions </w:t>
            </w:r>
            <w:r>
              <w:t xml:space="preserve"> Amount</w:t>
            </w:r>
            <w:proofErr w:type="gramEnd"/>
          </w:p>
        </w:tc>
        <w:tc>
          <w:tcPr>
            <w:tcW w:w="1250" w:type="pct"/>
          </w:tcPr>
          <w:p w14:paraId="0F804332"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This is the total amount an employer has deducted under section 45 of the Child Support (Registration and Collection) Act 1988 from employees’ pay during the reporting period.</w:t>
            </w:r>
          </w:p>
        </w:tc>
        <w:tc>
          <w:tcPr>
            <w:tcW w:w="1250" w:type="pct"/>
          </w:tcPr>
          <w:p w14:paraId="469E9EAB" w14:textId="7BA12D81"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_Ref33892740 \h \r  \* MERGEFORMAT </w:instrText>
            </w:r>
            <w:r w:rsidRPr="00EF0F73">
              <w:rPr>
                <w:rStyle w:val="SmartLink"/>
              </w:rPr>
            </w:r>
            <w:r w:rsidRPr="00EF0F73">
              <w:rPr>
                <w:rStyle w:val="SmartLink"/>
              </w:rPr>
              <w:fldChar w:fldCharType="separate"/>
            </w:r>
            <w:r w:rsidR="00C14FEC">
              <w:rPr>
                <w:rStyle w:val="SmartLink"/>
              </w:rPr>
              <w:t>4.9.1</w:t>
            </w:r>
            <w:r w:rsidRPr="00EF0F73">
              <w:rPr>
                <w:rStyle w:val="SmartLink"/>
              </w:rPr>
              <w:fldChar w:fldCharType="end"/>
            </w:r>
            <w:r w:rsidRPr="00890B9D">
              <w:t xml:space="preserve"> context</w:t>
            </w:r>
          </w:p>
          <w:p w14:paraId="4E39E73A" w14:textId="5EBC8BD8"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_Ref33887113 \r \h  \* MERGEFORMAT </w:instrText>
            </w:r>
            <w:r w:rsidRPr="00EF0F73">
              <w:rPr>
                <w:rStyle w:val="SmartLink"/>
              </w:rPr>
            </w:r>
            <w:r w:rsidRPr="00EF0F73">
              <w:rPr>
                <w:rStyle w:val="SmartLink"/>
              </w:rPr>
              <w:fldChar w:fldCharType="separate"/>
            </w:r>
            <w:r w:rsidRPr="00EF0F73">
              <w:rPr>
                <w:rStyle w:val="SmartLink"/>
              </w:rPr>
              <w:t>5.10.1</w:t>
            </w:r>
            <w:r w:rsidRPr="00EF0F73">
              <w:rPr>
                <w:rStyle w:val="SmartLink"/>
              </w:rPr>
              <w:fldChar w:fldCharType="end"/>
            </w:r>
            <w:r w:rsidRPr="00890B9D">
              <w:t xml:space="preserve"> rules</w:t>
            </w:r>
          </w:p>
        </w:tc>
      </w:tr>
      <w:tr w:rsidR="008F4288" w:rsidRPr="00890B9D" w14:paraId="72BCFC20"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2AD6226B" w14:textId="77777777" w:rsidR="00A77D91" w:rsidRPr="00BC1204" w:rsidRDefault="00A77D91" w:rsidP="000E6760">
            <w:pPr>
              <w:pStyle w:val="TableText1"/>
            </w:pPr>
            <w:r w:rsidRPr="00BC1204">
              <w:t>PAYEVNTEMP251</w:t>
            </w:r>
          </w:p>
        </w:tc>
        <w:tc>
          <w:tcPr>
            <w:tcW w:w="1250" w:type="pct"/>
          </w:tcPr>
          <w:p w14:paraId="73F32F12"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Previous Payroll ID</w:t>
            </w:r>
          </w:p>
        </w:tc>
        <w:tc>
          <w:tcPr>
            <w:tcW w:w="1250" w:type="pct"/>
          </w:tcPr>
          <w:p w14:paraId="5361BB53"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Number allocated by the payer payroll system to identify a payee. </w:t>
            </w:r>
          </w:p>
        </w:tc>
        <w:tc>
          <w:tcPr>
            <w:tcW w:w="1250" w:type="pct"/>
          </w:tcPr>
          <w:p w14:paraId="675C4DAB" w14:textId="024DB643"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_Ref33887367 \r \h  \* MERGEFORMAT </w:instrText>
            </w:r>
            <w:r w:rsidRPr="00EF0F73">
              <w:rPr>
                <w:rStyle w:val="SmartLink"/>
              </w:rPr>
            </w:r>
            <w:r w:rsidRPr="00EF0F73">
              <w:rPr>
                <w:rStyle w:val="SmartLink"/>
              </w:rPr>
              <w:fldChar w:fldCharType="separate"/>
            </w:r>
            <w:r w:rsidRPr="00EF0F73">
              <w:rPr>
                <w:rStyle w:val="SmartLink"/>
              </w:rPr>
              <w:t>4.2</w:t>
            </w:r>
            <w:r w:rsidRPr="00EF0F73">
              <w:rPr>
                <w:rStyle w:val="SmartLink"/>
              </w:rPr>
              <w:fldChar w:fldCharType="end"/>
            </w:r>
            <w:r w:rsidRPr="00890B9D">
              <w:t xml:space="preserve"> context</w:t>
            </w:r>
          </w:p>
          <w:p w14:paraId="5B1C9640" w14:textId="7A55E52E"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_Ref34387213 \r \h  \* MERGEFORMAT </w:instrText>
            </w:r>
            <w:r w:rsidRPr="00EF0F73">
              <w:rPr>
                <w:rStyle w:val="SmartLink"/>
              </w:rPr>
            </w:r>
            <w:r w:rsidRPr="00EF0F73">
              <w:rPr>
                <w:rStyle w:val="SmartLink"/>
              </w:rPr>
              <w:fldChar w:fldCharType="separate"/>
            </w:r>
            <w:r w:rsidRPr="00EF0F73">
              <w:rPr>
                <w:rStyle w:val="SmartLink"/>
              </w:rPr>
              <w:t>5.2</w:t>
            </w:r>
            <w:r w:rsidRPr="00EF0F73">
              <w:rPr>
                <w:rStyle w:val="SmartLink"/>
              </w:rPr>
              <w:fldChar w:fldCharType="end"/>
            </w:r>
            <w:r w:rsidRPr="00890B9D">
              <w:t xml:space="preserve"> rules</w:t>
            </w:r>
          </w:p>
        </w:tc>
      </w:tr>
      <w:tr w:rsidR="008F4288" w:rsidRPr="00890B9D" w14:paraId="1596AC5F"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57214086" w14:textId="77777777" w:rsidR="00A77D91" w:rsidRPr="00BC1204" w:rsidRDefault="00A77D91" w:rsidP="000E6760">
            <w:pPr>
              <w:pStyle w:val="TableText1"/>
            </w:pPr>
            <w:r w:rsidRPr="00BC1204">
              <w:t>PAYEVNTEMP92</w:t>
            </w:r>
          </w:p>
        </w:tc>
        <w:tc>
          <w:tcPr>
            <w:tcW w:w="1250" w:type="pct"/>
          </w:tcPr>
          <w:p w14:paraId="31B539E9"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Payee Commencement Date</w:t>
            </w:r>
          </w:p>
        </w:tc>
        <w:tc>
          <w:tcPr>
            <w:tcW w:w="1250" w:type="pct"/>
          </w:tcPr>
          <w:p w14:paraId="107B6255"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The date when a person commenced paid employment.</w:t>
            </w:r>
          </w:p>
        </w:tc>
        <w:tc>
          <w:tcPr>
            <w:tcW w:w="1250" w:type="pct"/>
          </w:tcPr>
          <w:p w14:paraId="687823AE" w14:textId="5AAC5002"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_Ref33887669 \r \h </w:instrText>
            </w:r>
            <w:r w:rsidR="008F4288">
              <w:rPr>
                <w:rStyle w:val="SmartLink"/>
              </w:rPr>
              <w:instrText xml:space="preserve"> \* MERGEFORMAT </w:instrText>
            </w:r>
            <w:r w:rsidRPr="00EF0F73">
              <w:rPr>
                <w:rStyle w:val="SmartLink"/>
              </w:rPr>
            </w:r>
            <w:r w:rsidRPr="00EF0F73">
              <w:rPr>
                <w:rStyle w:val="SmartLink"/>
              </w:rPr>
              <w:fldChar w:fldCharType="separate"/>
            </w:r>
            <w:r w:rsidRPr="00EF0F73">
              <w:rPr>
                <w:rStyle w:val="SmartLink"/>
              </w:rPr>
              <w:t>4.4</w:t>
            </w:r>
            <w:r w:rsidRPr="00EF0F73">
              <w:rPr>
                <w:rStyle w:val="SmartLink"/>
              </w:rPr>
              <w:fldChar w:fldCharType="end"/>
            </w:r>
            <w:r w:rsidRPr="00890B9D">
              <w:t xml:space="preserve"> context</w:t>
            </w:r>
          </w:p>
          <w:p w14:paraId="63FDAB04" w14:textId="1F864E05"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_Ref34569631 \r \h </w:instrText>
            </w:r>
            <w:r w:rsidR="008F4288">
              <w:rPr>
                <w:rStyle w:val="SmartLink"/>
              </w:rPr>
              <w:instrText xml:space="preserve"> \* MERGEFORMAT </w:instrText>
            </w:r>
            <w:r w:rsidRPr="00EF0F73">
              <w:rPr>
                <w:rStyle w:val="SmartLink"/>
              </w:rPr>
            </w:r>
            <w:r w:rsidRPr="00EF0F73">
              <w:rPr>
                <w:rStyle w:val="SmartLink"/>
              </w:rPr>
              <w:fldChar w:fldCharType="separate"/>
            </w:r>
            <w:r w:rsidRPr="00EF0F73">
              <w:rPr>
                <w:rStyle w:val="SmartLink"/>
              </w:rPr>
              <w:t>5.4.1</w:t>
            </w:r>
            <w:r w:rsidRPr="00EF0F73">
              <w:rPr>
                <w:rStyle w:val="SmartLink"/>
              </w:rPr>
              <w:fldChar w:fldCharType="end"/>
            </w:r>
            <w:r w:rsidRPr="00890B9D">
              <w:t xml:space="preserve"> rules</w:t>
            </w:r>
          </w:p>
        </w:tc>
      </w:tr>
      <w:tr w:rsidR="008F4288" w:rsidRPr="00890B9D" w14:paraId="33935731"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505F6BE9" w14:textId="77777777" w:rsidR="00A77D91" w:rsidRPr="00BC1204" w:rsidRDefault="00A77D91" w:rsidP="000E6760">
            <w:pPr>
              <w:pStyle w:val="TableText1"/>
            </w:pPr>
            <w:r w:rsidRPr="00BC1204">
              <w:lastRenderedPageBreak/>
              <w:t>PAYEVNTEMP93</w:t>
            </w:r>
          </w:p>
        </w:tc>
        <w:tc>
          <w:tcPr>
            <w:tcW w:w="1250" w:type="pct"/>
          </w:tcPr>
          <w:p w14:paraId="77BBBAB5"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Payee Cessation Date</w:t>
            </w:r>
          </w:p>
        </w:tc>
        <w:tc>
          <w:tcPr>
            <w:tcW w:w="1250" w:type="pct"/>
          </w:tcPr>
          <w:p w14:paraId="77F6B5A0"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The date when a person ceases paid employment.</w:t>
            </w:r>
          </w:p>
        </w:tc>
        <w:tc>
          <w:tcPr>
            <w:tcW w:w="1250" w:type="pct"/>
          </w:tcPr>
          <w:p w14:paraId="4EA2AF57" w14:textId="668E7053"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_Ref33887669 \r \h  \* MERGEFORMAT </w:instrText>
            </w:r>
            <w:r w:rsidRPr="00EF0F73">
              <w:rPr>
                <w:rStyle w:val="SmartLink"/>
              </w:rPr>
            </w:r>
            <w:r w:rsidRPr="00EF0F73">
              <w:rPr>
                <w:rStyle w:val="SmartLink"/>
              </w:rPr>
              <w:fldChar w:fldCharType="separate"/>
            </w:r>
            <w:r w:rsidRPr="00EF0F73">
              <w:rPr>
                <w:rStyle w:val="SmartLink"/>
              </w:rPr>
              <w:t>4.4</w:t>
            </w:r>
            <w:r w:rsidRPr="00EF0F73">
              <w:rPr>
                <w:rStyle w:val="SmartLink"/>
              </w:rPr>
              <w:fldChar w:fldCharType="end"/>
            </w:r>
            <w:r w:rsidRPr="00890B9D">
              <w:t xml:space="preserve"> context</w:t>
            </w:r>
          </w:p>
          <w:p w14:paraId="522D6BF4" w14:textId="7E6BE1DD"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_Ref34569690 \r \h </w:instrText>
            </w:r>
            <w:r w:rsidR="008F4288">
              <w:rPr>
                <w:rStyle w:val="SmartLink"/>
              </w:rPr>
              <w:instrText xml:space="preserve"> \* MERGEFORMAT </w:instrText>
            </w:r>
            <w:r w:rsidRPr="00EF0F73">
              <w:rPr>
                <w:rStyle w:val="SmartLink"/>
              </w:rPr>
            </w:r>
            <w:r w:rsidRPr="00EF0F73">
              <w:rPr>
                <w:rStyle w:val="SmartLink"/>
              </w:rPr>
              <w:fldChar w:fldCharType="separate"/>
            </w:r>
            <w:r w:rsidRPr="00EF0F73">
              <w:rPr>
                <w:rStyle w:val="SmartLink"/>
              </w:rPr>
              <w:t>5.4.2</w:t>
            </w:r>
            <w:r w:rsidRPr="00EF0F73">
              <w:rPr>
                <w:rStyle w:val="SmartLink"/>
              </w:rPr>
              <w:fldChar w:fldCharType="end"/>
            </w:r>
            <w:r w:rsidRPr="00890B9D">
              <w:t xml:space="preserve"> rules</w:t>
            </w:r>
          </w:p>
        </w:tc>
      </w:tr>
      <w:tr w:rsidR="008F4288" w:rsidRPr="00890B9D" w14:paraId="0DA58187"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3684CDB1" w14:textId="77777777" w:rsidR="00A77D91" w:rsidRPr="00BC1204" w:rsidRDefault="00A77D91" w:rsidP="000E6760">
            <w:pPr>
              <w:pStyle w:val="TableText1"/>
            </w:pPr>
            <w:r w:rsidRPr="00BC1204">
              <w:t>PAYEVNTEMP254</w:t>
            </w:r>
          </w:p>
        </w:tc>
        <w:tc>
          <w:tcPr>
            <w:tcW w:w="1250" w:type="pct"/>
          </w:tcPr>
          <w:p w14:paraId="1FD3BF71"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Tax Treatment Code</w:t>
            </w:r>
          </w:p>
        </w:tc>
        <w:tc>
          <w:tcPr>
            <w:tcW w:w="1250" w:type="pct"/>
          </w:tcPr>
          <w:p w14:paraId="1964181D"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Indicates how the amount withheld was calculated.</w:t>
            </w:r>
          </w:p>
        </w:tc>
        <w:tc>
          <w:tcPr>
            <w:tcW w:w="1250" w:type="pct"/>
          </w:tcPr>
          <w:p w14:paraId="2FFDBDA5" w14:textId="0BC4E981"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_Ref33890205 \r \h </w:instrText>
            </w:r>
            <w:r w:rsidR="008F4288">
              <w:rPr>
                <w:rStyle w:val="SmartLink"/>
              </w:rPr>
              <w:instrText xml:space="preserve"> \* MERGEFORMAT </w:instrText>
            </w:r>
            <w:r w:rsidRPr="00EF0F73">
              <w:rPr>
                <w:rStyle w:val="SmartLink"/>
              </w:rPr>
            </w:r>
            <w:r w:rsidRPr="00EF0F73">
              <w:rPr>
                <w:rStyle w:val="SmartLink"/>
              </w:rPr>
              <w:fldChar w:fldCharType="separate"/>
            </w:r>
            <w:r w:rsidRPr="00EF0F73">
              <w:rPr>
                <w:rStyle w:val="SmartLink"/>
              </w:rPr>
              <w:t>4.4.3</w:t>
            </w:r>
            <w:r w:rsidRPr="00EF0F73">
              <w:rPr>
                <w:rStyle w:val="SmartLink"/>
              </w:rPr>
              <w:fldChar w:fldCharType="end"/>
            </w:r>
            <w:r w:rsidRPr="00890B9D">
              <w:t xml:space="preserve"> context</w:t>
            </w:r>
          </w:p>
          <w:p w14:paraId="346123C1" w14:textId="1C3EA40D"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_Ref33893418 \r \h </w:instrText>
            </w:r>
            <w:r w:rsidR="008F4288">
              <w:rPr>
                <w:rStyle w:val="SmartLink"/>
              </w:rPr>
              <w:instrText xml:space="preserve"> \* MERGEFORMAT </w:instrText>
            </w:r>
            <w:r w:rsidRPr="00EF0F73">
              <w:rPr>
                <w:rStyle w:val="SmartLink"/>
              </w:rPr>
            </w:r>
            <w:r w:rsidRPr="00EF0F73">
              <w:rPr>
                <w:rStyle w:val="SmartLink"/>
              </w:rPr>
              <w:fldChar w:fldCharType="separate"/>
            </w:r>
            <w:r w:rsidRPr="00EF0F73">
              <w:rPr>
                <w:rStyle w:val="SmartLink"/>
              </w:rPr>
              <w:t>5.4.5</w:t>
            </w:r>
            <w:r w:rsidRPr="00EF0F73">
              <w:rPr>
                <w:rStyle w:val="SmartLink"/>
              </w:rPr>
              <w:fldChar w:fldCharType="end"/>
            </w:r>
            <w:r w:rsidRPr="00890B9D">
              <w:t xml:space="preserve"> rules</w:t>
            </w:r>
          </w:p>
        </w:tc>
      </w:tr>
      <w:tr w:rsidR="008F4288" w:rsidRPr="00890B9D" w14:paraId="137EAF64"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2166C66D" w14:textId="77777777" w:rsidR="00A77D91" w:rsidRPr="00BC1204" w:rsidRDefault="00A77D91" w:rsidP="000E6760">
            <w:pPr>
              <w:pStyle w:val="TableText1"/>
            </w:pPr>
            <w:r w:rsidRPr="00BC1204">
              <w:t>PAYEVNTEMP255</w:t>
            </w:r>
          </w:p>
        </w:tc>
        <w:tc>
          <w:tcPr>
            <w:tcW w:w="1250" w:type="pct"/>
          </w:tcPr>
          <w:p w14:paraId="7ED707C7"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Tax Offset Amount</w:t>
            </w:r>
          </w:p>
        </w:tc>
        <w:tc>
          <w:tcPr>
            <w:tcW w:w="1250" w:type="pct"/>
          </w:tcPr>
          <w:p w14:paraId="1A5268BD"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The value, during the relevant period, for the total of all tax offsets being claimed.</w:t>
            </w:r>
          </w:p>
        </w:tc>
        <w:tc>
          <w:tcPr>
            <w:tcW w:w="1250" w:type="pct"/>
          </w:tcPr>
          <w:p w14:paraId="6688CF7C"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_Ref33887669 \r \h  \* MERGEFORMAT </w:instrText>
            </w:r>
            <w:r w:rsidRPr="00EF0F73">
              <w:rPr>
                <w:rStyle w:val="SmartLink"/>
              </w:rPr>
            </w:r>
            <w:r w:rsidRPr="00EF0F73">
              <w:rPr>
                <w:rStyle w:val="SmartLink"/>
              </w:rPr>
              <w:fldChar w:fldCharType="separate"/>
            </w:r>
            <w:r w:rsidRPr="00EF0F73">
              <w:rPr>
                <w:rStyle w:val="SmartLink"/>
              </w:rPr>
              <w:t>4.4</w:t>
            </w:r>
            <w:r w:rsidRPr="00EF0F73">
              <w:rPr>
                <w:rStyle w:val="SmartLink"/>
              </w:rPr>
              <w:fldChar w:fldCharType="end"/>
            </w:r>
            <w:r w:rsidRPr="00890B9D">
              <w:t xml:space="preserve"> context</w:t>
            </w:r>
          </w:p>
          <w:p w14:paraId="298CA40F"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_Ref34569811 \r \h  \* MERGEFORMAT </w:instrText>
            </w:r>
            <w:r w:rsidRPr="00EF0F73">
              <w:rPr>
                <w:rStyle w:val="SmartLink"/>
              </w:rPr>
            </w:r>
            <w:r w:rsidRPr="00EF0F73">
              <w:rPr>
                <w:rStyle w:val="SmartLink"/>
              </w:rPr>
              <w:fldChar w:fldCharType="separate"/>
            </w:r>
            <w:r w:rsidRPr="00EF0F73">
              <w:rPr>
                <w:rStyle w:val="SmartLink"/>
              </w:rPr>
              <w:t>5.4.6</w:t>
            </w:r>
            <w:r w:rsidRPr="00EF0F73">
              <w:rPr>
                <w:rStyle w:val="SmartLink"/>
              </w:rPr>
              <w:fldChar w:fldCharType="end"/>
            </w:r>
            <w:r w:rsidRPr="00890B9D">
              <w:t xml:space="preserve"> rules</w:t>
            </w:r>
          </w:p>
        </w:tc>
      </w:tr>
      <w:tr w:rsidR="008F4288" w:rsidRPr="00890B9D" w14:paraId="6747D2E3"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7E1B3DEE" w14:textId="77777777" w:rsidR="00A77D91" w:rsidRPr="00BC1204" w:rsidRDefault="00A77D91" w:rsidP="000E6760">
            <w:pPr>
              <w:pStyle w:val="TableText1"/>
            </w:pPr>
            <w:r w:rsidRPr="00BC1204">
              <w:t>PAYEVNTEMP29</w:t>
            </w:r>
          </w:p>
        </w:tc>
        <w:tc>
          <w:tcPr>
            <w:tcW w:w="1250" w:type="pct"/>
          </w:tcPr>
          <w:p w14:paraId="7623D2E9"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Period Start Date</w:t>
            </w:r>
          </w:p>
        </w:tc>
        <w:tc>
          <w:tcPr>
            <w:tcW w:w="1250" w:type="pct"/>
          </w:tcPr>
          <w:p w14:paraId="575F33CC"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Initial date of the period.</w:t>
            </w:r>
          </w:p>
        </w:tc>
        <w:tc>
          <w:tcPr>
            <w:tcW w:w="1250" w:type="pct"/>
          </w:tcPr>
          <w:p w14:paraId="7A52FC63"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_Ref33903144 \r \h  \* MERGEFORMAT </w:instrText>
            </w:r>
            <w:r w:rsidRPr="00EF0F73">
              <w:rPr>
                <w:rStyle w:val="SmartLink"/>
              </w:rPr>
            </w:r>
            <w:r w:rsidRPr="00EF0F73">
              <w:rPr>
                <w:rStyle w:val="SmartLink"/>
              </w:rPr>
              <w:fldChar w:fldCharType="separate"/>
            </w:r>
            <w:r w:rsidRPr="00EF0F73">
              <w:rPr>
                <w:rStyle w:val="SmartLink"/>
              </w:rPr>
              <w:t>4.5</w:t>
            </w:r>
            <w:r w:rsidRPr="00EF0F73">
              <w:rPr>
                <w:rStyle w:val="SmartLink"/>
              </w:rPr>
              <w:fldChar w:fldCharType="end"/>
            </w:r>
            <w:r w:rsidRPr="00890B9D">
              <w:t xml:space="preserve"> context</w:t>
            </w:r>
          </w:p>
          <w:p w14:paraId="5CA955A7"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_Ref34569924 \r \h  \* MERGEFORMAT </w:instrText>
            </w:r>
            <w:r w:rsidRPr="00EF0F73">
              <w:rPr>
                <w:rStyle w:val="SmartLink"/>
              </w:rPr>
            </w:r>
            <w:r w:rsidRPr="00EF0F73">
              <w:rPr>
                <w:rStyle w:val="SmartLink"/>
              </w:rPr>
              <w:fldChar w:fldCharType="separate"/>
            </w:r>
            <w:r w:rsidRPr="00EF0F73">
              <w:rPr>
                <w:rStyle w:val="SmartLink"/>
              </w:rPr>
              <w:t>5.5</w:t>
            </w:r>
            <w:r w:rsidRPr="00EF0F73">
              <w:rPr>
                <w:rStyle w:val="SmartLink"/>
              </w:rPr>
              <w:fldChar w:fldCharType="end"/>
            </w:r>
            <w:r w:rsidRPr="00890B9D">
              <w:t xml:space="preserve"> rules</w:t>
            </w:r>
          </w:p>
        </w:tc>
      </w:tr>
      <w:tr w:rsidR="008F4288" w:rsidRPr="00890B9D" w14:paraId="3A6991B9"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49724BE5" w14:textId="77777777" w:rsidR="00A77D91" w:rsidRPr="00BC1204" w:rsidRDefault="00A77D91" w:rsidP="000E6760">
            <w:pPr>
              <w:pStyle w:val="TableText1"/>
            </w:pPr>
            <w:r w:rsidRPr="00BC1204">
              <w:t>PAYEVNTEMP30</w:t>
            </w:r>
          </w:p>
        </w:tc>
        <w:tc>
          <w:tcPr>
            <w:tcW w:w="1250" w:type="pct"/>
          </w:tcPr>
          <w:p w14:paraId="40D66C94"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Period End Date</w:t>
            </w:r>
          </w:p>
        </w:tc>
        <w:tc>
          <w:tcPr>
            <w:tcW w:w="1250" w:type="pct"/>
          </w:tcPr>
          <w:p w14:paraId="7D10422D"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Final date of the period.</w:t>
            </w:r>
          </w:p>
        </w:tc>
        <w:tc>
          <w:tcPr>
            <w:tcW w:w="1250" w:type="pct"/>
          </w:tcPr>
          <w:p w14:paraId="73C7C56F"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_Ref33903144 \r \h  \* MERGEFORMAT </w:instrText>
            </w:r>
            <w:r w:rsidRPr="00EF0F73">
              <w:rPr>
                <w:rStyle w:val="SmartLink"/>
              </w:rPr>
            </w:r>
            <w:r w:rsidRPr="00EF0F73">
              <w:rPr>
                <w:rStyle w:val="SmartLink"/>
              </w:rPr>
              <w:fldChar w:fldCharType="separate"/>
            </w:r>
            <w:r w:rsidRPr="00EF0F73">
              <w:rPr>
                <w:rStyle w:val="SmartLink"/>
              </w:rPr>
              <w:t>4.5</w:t>
            </w:r>
            <w:r w:rsidRPr="00EF0F73">
              <w:rPr>
                <w:rStyle w:val="SmartLink"/>
              </w:rPr>
              <w:fldChar w:fldCharType="end"/>
            </w:r>
            <w:r w:rsidRPr="00890B9D">
              <w:t xml:space="preserve"> context</w:t>
            </w:r>
          </w:p>
          <w:p w14:paraId="51EE34BA"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_Ref34569924 \r \h  \* MERGEFORMAT </w:instrText>
            </w:r>
            <w:r w:rsidRPr="00EF0F73">
              <w:rPr>
                <w:rStyle w:val="SmartLink"/>
              </w:rPr>
            </w:r>
            <w:r w:rsidRPr="00EF0F73">
              <w:rPr>
                <w:rStyle w:val="SmartLink"/>
              </w:rPr>
              <w:fldChar w:fldCharType="separate"/>
            </w:r>
            <w:r w:rsidRPr="00EF0F73">
              <w:rPr>
                <w:rStyle w:val="SmartLink"/>
              </w:rPr>
              <w:t>5.5</w:t>
            </w:r>
            <w:r w:rsidRPr="00EF0F73">
              <w:rPr>
                <w:rStyle w:val="SmartLink"/>
              </w:rPr>
              <w:fldChar w:fldCharType="end"/>
            </w:r>
            <w:r w:rsidRPr="00890B9D">
              <w:t xml:space="preserve"> rules</w:t>
            </w:r>
          </w:p>
        </w:tc>
      </w:tr>
      <w:tr w:rsidR="008F4288" w:rsidRPr="00890B9D" w14:paraId="14835980"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7F082AFD" w14:textId="77777777" w:rsidR="00A77D91" w:rsidRPr="00BC1204" w:rsidRDefault="00A77D91" w:rsidP="000E6760">
            <w:pPr>
              <w:pStyle w:val="TableText1"/>
            </w:pPr>
            <w:r w:rsidRPr="00BC1204">
              <w:t>PAYEVNTEMP260</w:t>
            </w:r>
          </w:p>
        </w:tc>
        <w:tc>
          <w:tcPr>
            <w:tcW w:w="1250" w:type="pct"/>
          </w:tcPr>
          <w:p w14:paraId="7766225E"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Country Code</w:t>
            </w:r>
          </w:p>
        </w:tc>
        <w:tc>
          <w:tcPr>
            <w:tcW w:w="1250" w:type="pct"/>
          </w:tcPr>
          <w:p w14:paraId="24417719"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This represents the Country Code as prescribed by AS4590 and inherited from ISO 3166. </w:t>
            </w:r>
          </w:p>
        </w:tc>
        <w:tc>
          <w:tcPr>
            <w:tcW w:w="1250" w:type="pct"/>
          </w:tcPr>
          <w:p w14:paraId="7E82B2CD"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_Ref33890428 \r \h  \* MERGEFORMAT </w:instrText>
            </w:r>
            <w:r w:rsidRPr="00EF0F73">
              <w:rPr>
                <w:rStyle w:val="SmartLink"/>
              </w:rPr>
            </w:r>
            <w:r w:rsidRPr="00EF0F73">
              <w:rPr>
                <w:rStyle w:val="SmartLink"/>
              </w:rPr>
              <w:fldChar w:fldCharType="separate"/>
            </w:r>
            <w:r w:rsidRPr="00EF0F73">
              <w:rPr>
                <w:rStyle w:val="SmartLink"/>
              </w:rPr>
              <w:t>4.6.2</w:t>
            </w:r>
            <w:r w:rsidRPr="00EF0F73">
              <w:rPr>
                <w:rStyle w:val="SmartLink"/>
              </w:rPr>
              <w:fldChar w:fldCharType="end"/>
            </w:r>
            <w:r w:rsidRPr="00890B9D">
              <w:t xml:space="preserve"> context</w:t>
            </w:r>
          </w:p>
          <w:p w14:paraId="77124F91"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_Ref33886255 \r \h  \* MERGEFORMAT </w:instrText>
            </w:r>
            <w:r w:rsidRPr="00EF0F73">
              <w:rPr>
                <w:rStyle w:val="SmartLink"/>
              </w:rPr>
            </w:r>
            <w:r w:rsidRPr="00EF0F73">
              <w:rPr>
                <w:rStyle w:val="SmartLink"/>
              </w:rPr>
              <w:fldChar w:fldCharType="separate"/>
            </w:r>
            <w:r w:rsidRPr="00EF0F73">
              <w:rPr>
                <w:rStyle w:val="SmartLink"/>
              </w:rPr>
              <w:t>5.7</w:t>
            </w:r>
            <w:r w:rsidRPr="00EF0F73">
              <w:rPr>
                <w:rStyle w:val="SmartLink"/>
              </w:rPr>
              <w:fldChar w:fldCharType="end"/>
            </w:r>
            <w:r w:rsidRPr="00890B9D">
              <w:t xml:space="preserve"> rules</w:t>
            </w:r>
          </w:p>
        </w:tc>
      </w:tr>
      <w:tr w:rsidR="008F4288" w:rsidRPr="00890B9D" w14:paraId="5A2EAC30"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0E0D45AA" w14:textId="77777777" w:rsidR="00A77D91" w:rsidRPr="00BC1204" w:rsidRDefault="00A77D91" w:rsidP="000E6760">
            <w:pPr>
              <w:pStyle w:val="TableText1"/>
            </w:pPr>
            <w:r w:rsidRPr="00BC1204">
              <w:t>PAYEVNTEMP258</w:t>
            </w:r>
          </w:p>
        </w:tc>
        <w:tc>
          <w:tcPr>
            <w:tcW w:w="1250" w:type="pct"/>
          </w:tcPr>
          <w:p w14:paraId="2E364D25"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Gross Amount</w:t>
            </w:r>
          </w:p>
        </w:tc>
        <w:tc>
          <w:tcPr>
            <w:tcW w:w="1250" w:type="pct"/>
          </w:tcPr>
          <w:p w14:paraId="743A5BBB"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Gross remuneration amount </w:t>
            </w:r>
            <w:proofErr w:type="gramStart"/>
            <w:r w:rsidRPr="00890B9D">
              <w:t>less</w:t>
            </w:r>
            <w:proofErr w:type="gramEnd"/>
            <w:r w:rsidRPr="00890B9D">
              <w:t xml:space="preserve"> other amounts reported elsewhere.</w:t>
            </w:r>
          </w:p>
        </w:tc>
        <w:tc>
          <w:tcPr>
            <w:tcW w:w="1250" w:type="pct"/>
          </w:tcPr>
          <w:p w14:paraId="7DDE0639" w14:textId="646E1CB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_Ref57732610 \r \h </w:instrText>
            </w:r>
            <w:r w:rsidR="008F4288">
              <w:rPr>
                <w:rStyle w:val="SmartLink"/>
              </w:rPr>
              <w:instrText xml:space="preserve"> \* MERGEFORMAT </w:instrText>
            </w:r>
            <w:r w:rsidRPr="00EF0F73">
              <w:rPr>
                <w:rStyle w:val="SmartLink"/>
              </w:rPr>
            </w:r>
            <w:r w:rsidRPr="00EF0F73">
              <w:rPr>
                <w:rStyle w:val="SmartLink"/>
              </w:rPr>
              <w:fldChar w:fldCharType="separate"/>
            </w:r>
            <w:r w:rsidR="00C14FEC">
              <w:rPr>
                <w:rStyle w:val="SmartLink"/>
              </w:rPr>
              <w:t>4.8.7</w:t>
            </w:r>
            <w:r w:rsidRPr="00EF0F73">
              <w:rPr>
                <w:rStyle w:val="SmartLink"/>
              </w:rPr>
              <w:fldChar w:fldCharType="end"/>
            </w:r>
            <w:r w:rsidRPr="00890B9D">
              <w:t xml:space="preserve"> context</w:t>
            </w:r>
          </w:p>
          <w:p w14:paraId="49A1AB1F" w14:textId="7EFBE5E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_Ref33969912 \h \r  \* MERGEFORMAT </w:instrText>
            </w:r>
            <w:r w:rsidRPr="00EF0F73">
              <w:rPr>
                <w:rStyle w:val="SmartLink"/>
              </w:rPr>
            </w:r>
            <w:r w:rsidRPr="00EF0F73">
              <w:rPr>
                <w:rStyle w:val="SmartLink"/>
              </w:rPr>
              <w:fldChar w:fldCharType="separate"/>
            </w:r>
            <w:r w:rsidR="00C14FEC">
              <w:rPr>
                <w:rStyle w:val="SmartLink"/>
              </w:rPr>
              <w:t>5.9.4</w:t>
            </w:r>
            <w:r w:rsidRPr="00EF0F73">
              <w:rPr>
                <w:rStyle w:val="SmartLink"/>
              </w:rPr>
              <w:fldChar w:fldCharType="end"/>
            </w:r>
            <w:r w:rsidRPr="00890B9D">
              <w:t xml:space="preserve"> rules</w:t>
            </w:r>
          </w:p>
        </w:tc>
      </w:tr>
      <w:tr w:rsidR="008F4288" w:rsidRPr="00890B9D" w14:paraId="1D072E1F"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4B9084CE" w14:textId="77777777" w:rsidR="00A77D91" w:rsidRPr="00BC1204" w:rsidRDefault="00A77D91" w:rsidP="000E6760">
            <w:pPr>
              <w:pStyle w:val="TableText1"/>
            </w:pPr>
            <w:r w:rsidRPr="00BC1204">
              <w:t>PAYEVNTEMP7</w:t>
            </w:r>
          </w:p>
        </w:tc>
        <w:tc>
          <w:tcPr>
            <w:tcW w:w="1250" w:type="pct"/>
          </w:tcPr>
          <w:p w14:paraId="0243A4BD"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Allowance Type Code</w:t>
            </w:r>
          </w:p>
        </w:tc>
        <w:tc>
          <w:tcPr>
            <w:tcW w:w="1250" w:type="pct"/>
          </w:tcPr>
          <w:p w14:paraId="7813883A"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The type of allowance.</w:t>
            </w:r>
          </w:p>
        </w:tc>
        <w:tc>
          <w:tcPr>
            <w:tcW w:w="1250" w:type="pct"/>
          </w:tcPr>
          <w:p w14:paraId="205E014D" w14:textId="1267B87F"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_Ref33892298 \h \r  \* MERGEFORMAT </w:instrText>
            </w:r>
            <w:r w:rsidRPr="00EF0F73">
              <w:rPr>
                <w:rStyle w:val="SmartLink"/>
              </w:rPr>
            </w:r>
            <w:r w:rsidRPr="00EF0F73">
              <w:rPr>
                <w:rStyle w:val="SmartLink"/>
              </w:rPr>
              <w:fldChar w:fldCharType="separate"/>
            </w:r>
            <w:r w:rsidR="00C14FEC">
              <w:rPr>
                <w:rStyle w:val="SmartLink"/>
              </w:rPr>
              <w:t>4.8.9</w:t>
            </w:r>
            <w:r w:rsidRPr="00EF0F73">
              <w:rPr>
                <w:rStyle w:val="SmartLink"/>
              </w:rPr>
              <w:fldChar w:fldCharType="end"/>
            </w:r>
            <w:r w:rsidRPr="00890B9D">
              <w:t xml:space="preserve"> context</w:t>
            </w:r>
          </w:p>
          <w:p w14:paraId="5164A47D"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_Ref33886499 \r \h  \* MERGEFORMAT </w:instrText>
            </w:r>
            <w:r w:rsidRPr="00EF0F73">
              <w:rPr>
                <w:rStyle w:val="SmartLink"/>
              </w:rPr>
            </w:r>
            <w:r w:rsidRPr="00EF0F73">
              <w:rPr>
                <w:rStyle w:val="SmartLink"/>
              </w:rPr>
              <w:fldChar w:fldCharType="separate"/>
            </w:r>
            <w:r w:rsidRPr="00EF0F73">
              <w:rPr>
                <w:rStyle w:val="SmartLink"/>
              </w:rPr>
              <w:t>5.9.6</w:t>
            </w:r>
            <w:r w:rsidRPr="00EF0F73">
              <w:rPr>
                <w:rStyle w:val="SmartLink"/>
              </w:rPr>
              <w:fldChar w:fldCharType="end"/>
            </w:r>
            <w:r w:rsidRPr="00890B9D">
              <w:t xml:space="preserve"> rules</w:t>
            </w:r>
          </w:p>
        </w:tc>
      </w:tr>
      <w:tr w:rsidR="008F4288" w:rsidRPr="00890B9D" w14:paraId="6FD5436C"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37812584" w14:textId="77777777" w:rsidR="00A77D91" w:rsidRPr="00BC1204" w:rsidRDefault="00A77D91" w:rsidP="000E6760">
            <w:pPr>
              <w:pStyle w:val="TableText1"/>
            </w:pPr>
            <w:r w:rsidRPr="00BC1204">
              <w:t>PAYEVNTEMP62</w:t>
            </w:r>
          </w:p>
        </w:tc>
        <w:tc>
          <w:tcPr>
            <w:tcW w:w="1250" w:type="pct"/>
          </w:tcPr>
          <w:p w14:paraId="70891304"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Payee Allowance Amount</w:t>
            </w:r>
          </w:p>
        </w:tc>
        <w:tc>
          <w:tcPr>
            <w:tcW w:w="1250" w:type="pct"/>
          </w:tcPr>
          <w:p w14:paraId="55AB6707"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YTD amount for the specific allowance.</w:t>
            </w:r>
          </w:p>
        </w:tc>
        <w:tc>
          <w:tcPr>
            <w:tcW w:w="1250" w:type="pct"/>
          </w:tcPr>
          <w:p w14:paraId="2B9C6B02" w14:textId="7ADCD262"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_Ref33892298 \h \r  \* MERGEFORMAT </w:instrText>
            </w:r>
            <w:r w:rsidRPr="00EF0F73">
              <w:rPr>
                <w:rStyle w:val="SmartLink"/>
              </w:rPr>
            </w:r>
            <w:r w:rsidRPr="00EF0F73">
              <w:rPr>
                <w:rStyle w:val="SmartLink"/>
              </w:rPr>
              <w:fldChar w:fldCharType="separate"/>
            </w:r>
            <w:r w:rsidR="00C14FEC">
              <w:rPr>
                <w:rStyle w:val="SmartLink"/>
              </w:rPr>
              <w:t>4.8.9</w:t>
            </w:r>
            <w:r w:rsidRPr="00EF0F73">
              <w:rPr>
                <w:rStyle w:val="SmartLink"/>
              </w:rPr>
              <w:fldChar w:fldCharType="end"/>
            </w:r>
            <w:r w:rsidRPr="00890B9D">
              <w:t xml:space="preserve"> context</w:t>
            </w:r>
          </w:p>
          <w:p w14:paraId="2AC2020C" w14:textId="77777777"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fldLock="1"/>
            </w:r>
            <w:r w:rsidRPr="00EF0F73">
              <w:rPr>
                <w:rStyle w:val="SmartLink"/>
              </w:rPr>
              <w:instrText xml:space="preserve"> REF _Ref33886499 \r \h  \* MERGEFORMAT </w:instrText>
            </w:r>
            <w:r w:rsidRPr="00EF0F73">
              <w:rPr>
                <w:rStyle w:val="SmartLink"/>
              </w:rPr>
            </w:r>
            <w:r w:rsidRPr="00EF0F73">
              <w:rPr>
                <w:rStyle w:val="SmartLink"/>
              </w:rPr>
              <w:fldChar w:fldCharType="separate"/>
            </w:r>
            <w:r w:rsidRPr="00EF0F73">
              <w:rPr>
                <w:rStyle w:val="SmartLink"/>
              </w:rPr>
              <w:t>5.9.6</w:t>
            </w:r>
            <w:r w:rsidRPr="00EF0F73">
              <w:rPr>
                <w:rStyle w:val="SmartLink"/>
              </w:rPr>
              <w:fldChar w:fldCharType="end"/>
            </w:r>
            <w:r w:rsidRPr="00890B9D">
              <w:t xml:space="preserve"> rules</w:t>
            </w:r>
          </w:p>
        </w:tc>
      </w:tr>
      <w:tr w:rsidR="008F4288" w:rsidRPr="00890B9D" w14:paraId="02763087" w14:textId="77777777" w:rsidTr="00EF56FD">
        <w:tc>
          <w:tcPr>
            <w:cnfStyle w:val="001000000000" w:firstRow="0" w:lastRow="0" w:firstColumn="1" w:lastColumn="0" w:oddVBand="0" w:evenVBand="0" w:oddHBand="0" w:evenHBand="0" w:firstRowFirstColumn="0" w:firstRowLastColumn="0" w:lastRowFirstColumn="0" w:lastRowLastColumn="0"/>
            <w:tcW w:w="1250" w:type="pct"/>
          </w:tcPr>
          <w:p w14:paraId="638887DC" w14:textId="77777777" w:rsidR="00A77D91" w:rsidRPr="00BC1204" w:rsidRDefault="00A77D91" w:rsidP="000E6760">
            <w:pPr>
              <w:pStyle w:val="TableText1"/>
            </w:pPr>
            <w:r w:rsidRPr="00BC1204">
              <w:t>PAYEVNTEMP10</w:t>
            </w:r>
          </w:p>
        </w:tc>
        <w:tc>
          <w:tcPr>
            <w:tcW w:w="1250" w:type="pct"/>
          </w:tcPr>
          <w:p w14:paraId="07D0E60E" w14:textId="77777777"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Deduction Type</w:t>
            </w:r>
          </w:p>
        </w:tc>
        <w:tc>
          <w:tcPr>
            <w:tcW w:w="1250" w:type="pct"/>
          </w:tcPr>
          <w:p w14:paraId="74166679" w14:textId="12FCDE6B" w:rsidR="00A77D91" w:rsidRPr="00890B9D" w:rsidRDefault="00A77D91" w:rsidP="000E6760">
            <w:pPr>
              <w:pStyle w:val="TableText1"/>
              <w:cnfStyle w:val="000000000000" w:firstRow="0" w:lastRow="0" w:firstColumn="0" w:lastColumn="0" w:oddVBand="0" w:evenVBand="0" w:oddHBand="0" w:evenHBand="0" w:firstRowFirstColumn="0" w:firstRowLastColumn="0" w:lastRowFirstColumn="0" w:lastRowLastColumn="0"/>
            </w:pPr>
            <w:r w:rsidRPr="00890B9D">
              <w:t>The code for the type of deduction</w:t>
            </w:r>
            <w:r>
              <w:t>.</w:t>
            </w:r>
          </w:p>
        </w:tc>
        <w:tc>
          <w:tcPr>
            <w:tcW w:w="1250" w:type="pct"/>
          </w:tcPr>
          <w:p w14:paraId="1A66236D" w14:textId="3C2F0A8D"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_Ref33892740 \h \r  \* MERGEFORMAT </w:instrText>
            </w:r>
            <w:r w:rsidRPr="00EF0F73">
              <w:rPr>
                <w:rStyle w:val="SmartLink"/>
              </w:rPr>
            </w:r>
            <w:r w:rsidRPr="00EF0F73">
              <w:rPr>
                <w:rStyle w:val="SmartLink"/>
              </w:rPr>
              <w:fldChar w:fldCharType="separate"/>
            </w:r>
            <w:r w:rsidR="00C14FEC">
              <w:rPr>
                <w:rStyle w:val="SmartLink"/>
              </w:rPr>
              <w:t>4.9.1</w:t>
            </w:r>
            <w:r w:rsidRPr="00EF0F73">
              <w:rPr>
                <w:rStyle w:val="SmartLink"/>
              </w:rPr>
              <w:fldChar w:fldCharType="end"/>
            </w:r>
            <w:r w:rsidRPr="00890B9D">
              <w:t xml:space="preserve"> context</w:t>
            </w:r>
          </w:p>
          <w:p w14:paraId="5B69BCA0" w14:textId="73FFD4B6" w:rsidR="00A77D91" w:rsidRPr="00890B9D" w:rsidRDefault="00A77D91">
            <w:pPr>
              <w:pStyle w:val="Cross-Reference"/>
              <w:cnfStyle w:val="000000000000" w:firstRow="0" w:lastRow="0" w:firstColumn="0" w:lastColumn="0" w:oddVBand="0" w:evenVBand="0" w:oddHBand="0" w:evenHBand="0" w:firstRowFirstColumn="0" w:firstRowLastColumn="0" w:lastRowFirstColumn="0" w:lastRowLastColumn="0"/>
            </w:pPr>
            <w:r w:rsidRPr="00890B9D">
              <w:t>S</w:t>
            </w:r>
            <w:r w:rsidRPr="00EF0F73">
              <w:rPr>
                <w:rStyle w:val="SmartLink"/>
              </w:rPr>
              <w:fldChar w:fldCharType="begin"/>
            </w:r>
            <w:r w:rsidRPr="00EF0F73">
              <w:rPr>
                <w:rStyle w:val="SmartLink"/>
              </w:rPr>
              <w:instrText xml:space="preserve"> REF  _Ref33887113 \h \r  \* MERGEFORMAT </w:instrText>
            </w:r>
            <w:r w:rsidRPr="00EF0F73">
              <w:rPr>
                <w:rStyle w:val="SmartLink"/>
              </w:rPr>
            </w:r>
            <w:r w:rsidRPr="00EF0F73">
              <w:rPr>
                <w:rStyle w:val="SmartLink"/>
              </w:rPr>
              <w:fldChar w:fldCharType="separate"/>
            </w:r>
            <w:r w:rsidR="00C14FEC">
              <w:rPr>
                <w:rStyle w:val="SmartLink"/>
              </w:rPr>
              <w:t>5.10.1</w:t>
            </w:r>
            <w:r w:rsidRPr="00EF0F73">
              <w:rPr>
                <w:rStyle w:val="SmartLink"/>
              </w:rPr>
              <w:fldChar w:fldCharType="end"/>
            </w:r>
            <w:r w:rsidRPr="00890B9D">
              <w:t xml:space="preserve"> rules</w:t>
            </w:r>
          </w:p>
        </w:tc>
      </w:tr>
    </w:tbl>
    <w:p w14:paraId="0B305BD3" w14:textId="77777777" w:rsidR="002B5828" w:rsidRPr="00890B9D" w:rsidRDefault="002B5828" w:rsidP="007E7B7E">
      <w:pPr>
        <w:pStyle w:val="Heading2"/>
        <w:pageBreakBefore/>
      </w:pPr>
      <w:bookmarkStart w:id="1718" w:name="_Ref34589033"/>
      <w:bookmarkStart w:id="1719" w:name="_Toc54861848"/>
      <w:bookmarkStart w:id="1720" w:name="_Toc238032000"/>
      <w:bookmarkStart w:id="1721" w:name="_Ref33956788"/>
      <w:r w:rsidRPr="00890B9D">
        <w:lastRenderedPageBreak/>
        <w:t>Tax File Number Exemption Codes</w:t>
      </w:r>
      <w:bookmarkEnd w:id="1718"/>
      <w:bookmarkEnd w:id="1719"/>
      <w:bookmarkEnd w:id="1720"/>
    </w:p>
    <w:p w14:paraId="593F6AA5" w14:textId="77777777" w:rsidR="002B5828" w:rsidRPr="00890B9D" w:rsidRDefault="002B5828" w:rsidP="000E6760">
      <w:pPr>
        <w:pStyle w:val="BodyText"/>
      </w:pPr>
      <w:r w:rsidRPr="00890B9D">
        <w:t xml:space="preserve">The following table identifies the circumstances </w:t>
      </w:r>
      <w:r w:rsidR="00C1415C">
        <w:t>when</w:t>
      </w:r>
      <w:r w:rsidRPr="00890B9D">
        <w:t xml:space="preserve"> the ATO TFN exemption codes may be used:</w:t>
      </w:r>
    </w:p>
    <w:p w14:paraId="70EB273A" w14:textId="1DB59F66" w:rsidR="00E82A71" w:rsidRPr="00890B9D" w:rsidRDefault="00E82A71" w:rsidP="00F572A6">
      <w:pPr>
        <w:pStyle w:val="TableCaption"/>
      </w:pPr>
      <w:bookmarkStart w:id="1722" w:name="_Toc55373446"/>
      <w:bookmarkStart w:id="1723" w:name="_Toc55380995"/>
      <w:bookmarkStart w:id="1724" w:name="_Toc57733173"/>
      <w:bookmarkStart w:id="1725" w:name="_Toc144116858"/>
      <w:bookmarkStart w:id="1726" w:name="_Toc144116884"/>
      <w:bookmarkStart w:id="1727" w:name="_Toc238031870"/>
      <w:r w:rsidRPr="00890B9D">
        <w:t xml:space="preserve">Table </w:t>
      </w:r>
      <w:r w:rsidRPr="00890B9D">
        <w:fldChar w:fldCharType="begin"/>
      </w:r>
      <w:r w:rsidRPr="00890B9D">
        <w:instrText xml:space="preserve"> SEQ Table \* ARABIC </w:instrText>
      </w:r>
      <w:r w:rsidRPr="00890B9D">
        <w:fldChar w:fldCharType="separate"/>
      </w:r>
      <w:r w:rsidR="00C14FEC">
        <w:rPr>
          <w:noProof/>
        </w:rPr>
        <w:t>22</w:t>
      </w:r>
      <w:r w:rsidRPr="00890B9D">
        <w:fldChar w:fldCharType="end"/>
      </w:r>
      <w:r w:rsidRPr="00890B9D">
        <w:t>: ATO Exemption Codes</w:t>
      </w:r>
      <w:bookmarkEnd w:id="1722"/>
      <w:bookmarkEnd w:id="1723"/>
      <w:bookmarkEnd w:id="1724"/>
      <w:bookmarkEnd w:id="1725"/>
      <w:bookmarkEnd w:id="1726"/>
      <w:bookmarkEnd w:id="1727"/>
    </w:p>
    <w:tbl>
      <w:tblPr>
        <w:tblStyle w:val="BIG"/>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24"/>
        <w:gridCol w:w="7846"/>
      </w:tblGrid>
      <w:tr w:rsidR="002B5828" w:rsidRPr="00890B9D" w14:paraId="0E54D5E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84CD130" w14:textId="77777777" w:rsidR="002B5828" w:rsidRPr="008F4288" w:rsidRDefault="002B5828" w:rsidP="000E6760">
            <w:pPr>
              <w:pStyle w:val="TableHeading"/>
            </w:pPr>
            <w:r w:rsidRPr="008F4288">
              <w:t>TFN Exemption Code</w:t>
            </w:r>
          </w:p>
        </w:tc>
        <w:tc>
          <w:tcPr>
            <w:tcW w:w="0" w:type="auto"/>
          </w:tcPr>
          <w:p w14:paraId="0601CE52" w14:textId="77777777" w:rsidR="002B5828" w:rsidRPr="00890B9D" w:rsidRDefault="002B5828" w:rsidP="000E6760">
            <w:pPr>
              <w:pStyle w:val="TableHeading"/>
              <w:cnfStyle w:val="100000000000" w:firstRow="1" w:lastRow="0" w:firstColumn="0" w:lastColumn="0" w:oddVBand="0" w:evenVBand="0" w:oddHBand="0" w:evenHBand="0" w:firstRowFirstColumn="0" w:firstRowLastColumn="0" w:lastRowFirstColumn="0" w:lastRowLastColumn="0"/>
            </w:pPr>
            <w:r w:rsidRPr="00890B9D">
              <w:t>Purpose/Permitted Use</w:t>
            </w:r>
          </w:p>
        </w:tc>
      </w:tr>
      <w:tr w:rsidR="002B5828" w:rsidRPr="00890B9D" w14:paraId="43ED2F4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679E44D9" w14:textId="77777777" w:rsidR="002B5828" w:rsidRPr="00BC1204" w:rsidRDefault="002B5828" w:rsidP="000E6760">
            <w:pPr>
              <w:pStyle w:val="TableText1"/>
              <w:rPr>
                <w:b/>
                <w:bCs/>
              </w:rPr>
            </w:pPr>
            <w:r w:rsidRPr="00BC1204">
              <w:rPr>
                <w:b/>
                <w:bCs/>
              </w:rPr>
              <w:t>000000000</w:t>
            </w:r>
          </w:p>
        </w:tc>
        <w:tc>
          <w:tcPr>
            <w:tcW w:w="0" w:type="auto"/>
            <w:shd w:val="clear" w:color="auto" w:fill="auto"/>
          </w:tcPr>
          <w:p w14:paraId="3DC41B70" w14:textId="77777777" w:rsidR="007515BF" w:rsidRPr="00516463" w:rsidRDefault="007515BF" w:rsidP="000E6760">
            <w:pPr>
              <w:pStyle w:val="TableText1"/>
              <w:cnfStyle w:val="100000000000" w:firstRow="1" w:lastRow="0" w:firstColumn="0" w:lastColumn="0" w:oddVBand="0" w:evenVBand="0" w:oddHBand="0" w:evenHBand="0" w:firstRowFirstColumn="0" w:firstRowLastColumn="0" w:lastRowFirstColumn="0" w:lastRowLastColumn="0"/>
            </w:pPr>
            <w:r w:rsidRPr="00516463">
              <w:t>No TFN quoted by the payee:</w:t>
            </w:r>
          </w:p>
          <w:p w14:paraId="275D7307" w14:textId="77777777" w:rsidR="007515BF" w:rsidRPr="00516463" w:rsidRDefault="007515BF" w:rsidP="000E6760">
            <w:pPr>
              <w:pStyle w:val="TableBullet1"/>
              <w:numPr>
                <w:ilvl w:val="0"/>
                <w:numId w:val="90"/>
              </w:numPr>
              <w:cnfStyle w:val="100000000000" w:firstRow="1" w:lastRow="0" w:firstColumn="0" w:lastColumn="0" w:oddVBand="0" w:evenVBand="0" w:oddHBand="0" w:evenHBand="0" w:firstRowFirstColumn="0" w:firstRowLastColumn="0" w:lastRowFirstColumn="0" w:lastRowLastColumn="0"/>
            </w:pPr>
            <w:r w:rsidRPr="00516463">
              <w:t>the payee has not completed a TFN declaration, or</w:t>
            </w:r>
          </w:p>
          <w:p w14:paraId="47129721" w14:textId="77777777" w:rsidR="007515BF" w:rsidRPr="00516463" w:rsidRDefault="007515BF" w:rsidP="000E6760">
            <w:pPr>
              <w:pStyle w:val="TableBullet1"/>
              <w:numPr>
                <w:ilvl w:val="0"/>
                <w:numId w:val="90"/>
              </w:numPr>
              <w:cnfStyle w:val="100000000000" w:firstRow="1" w:lastRow="0" w:firstColumn="0" w:lastColumn="0" w:oddVBand="0" w:evenVBand="0" w:oddHBand="0" w:evenHBand="0" w:firstRowFirstColumn="0" w:firstRowLastColumn="0" w:lastRowFirstColumn="0" w:lastRowLastColumn="0"/>
            </w:pPr>
            <w:r w:rsidRPr="00516463">
              <w:t xml:space="preserve">the payee has completed a TFN declaration and chooses not to quote a </w:t>
            </w:r>
            <w:r w:rsidRPr="005F1D2F">
              <w:t>valid</w:t>
            </w:r>
            <w:r w:rsidRPr="00516463">
              <w:t xml:space="preserve"> TFN, or</w:t>
            </w:r>
          </w:p>
          <w:p w14:paraId="2F3CA0AF" w14:textId="77777777" w:rsidR="002B5828" w:rsidRPr="00516463" w:rsidRDefault="007515BF" w:rsidP="000E6760">
            <w:pPr>
              <w:pStyle w:val="TableBullet1"/>
              <w:numPr>
                <w:ilvl w:val="0"/>
                <w:numId w:val="90"/>
              </w:numPr>
              <w:cnfStyle w:val="100000000000" w:firstRow="1" w:lastRow="0" w:firstColumn="0" w:lastColumn="0" w:oddVBand="0" w:evenVBand="0" w:oddHBand="0" w:evenHBand="0" w:firstRowFirstColumn="0" w:firstRowLastColumn="0" w:lastRowFirstColumn="0" w:lastRowLastColumn="0"/>
            </w:pPr>
            <w:r w:rsidRPr="00516463">
              <w:t>the payee has indicated that they applied or enquired about a TFN with the ATO and failed to provide a TFN within 28 days.</w:t>
            </w:r>
          </w:p>
        </w:tc>
      </w:tr>
      <w:tr w:rsidR="002B5828" w:rsidRPr="00890B9D" w14:paraId="2A6268A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D3C224A" w14:textId="77777777" w:rsidR="002B5828" w:rsidRPr="00BC1204" w:rsidRDefault="002B5828" w:rsidP="000E6760">
            <w:pPr>
              <w:pStyle w:val="TableText1"/>
              <w:rPr>
                <w:b/>
                <w:bCs/>
              </w:rPr>
            </w:pPr>
            <w:r w:rsidRPr="00BC1204">
              <w:rPr>
                <w:b/>
                <w:bCs/>
              </w:rPr>
              <w:t>111111111</w:t>
            </w:r>
          </w:p>
        </w:tc>
        <w:tc>
          <w:tcPr>
            <w:tcW w:w="0" w:type="auto"/>
            <w:shd w:val="clear" w:color="auto" w:fill="auto"/>
          </w:tcPr>
          <w:p w14:paraId="06FC6D1E" w14:textId="465A72E2" w:rsidR="007515BF" w:rsidRPr="00890B9D" w:rsidRDefault="007515BF" w:rsidP="000E6760">
            <w:pPr>
              <w:pStyle w:val="TableText1"/>
              <w:cnfStyle w:val="100000000000" w:firstRow="1" w:lastRow="0" w:firstColumn="0" w:lastColumn="0" w:oddVBand="0" w:evenVBand="0" w:oddHBand="0" w:evenHBand="0" w:firstRowFirstColumn="0" w:firstRowLastColumn="0" w:lastRowFirstColumn="0" w:lastRowLastColumn="0"/>
            </w:pPr>
            <w:r w:rsidRPr="00890B9D">
              <w:t xml:space="preserve">If a payee does not provide a </w:t>
            </w:r>
            <w:r w:rsidR="00DC0059">
              <w:t xml:space="preserve">valid </w:t>
            </w:r>
            <w:r w:rsidRPr="00890B9D">
              <w:t xml:space="preserve">TFN </w:t>
            </w:r>
            <w:r w:rsidR="002D60F8">
              <w:t>or</w:t>
            </w:r>
            <w:r w:rsidRPr="00890B9D">
              <w:t xml:space="preserve"> indicate on the TFN declaration that they have applied or enquired about a TFN with the ATO, an interim code of 111111111 can be used by the payer.</w:t>
            </w:r>
          </w:p>
          <w:p w14:paraId="1CF2D1AC" w14:textId="69013E3F" w:rsidR="002B5828" w:rsidRPr="00890B9D" w:rsidRDefault="007515BF" w:rsidP="000E6760">
            <w:pPr>
              <w:pStyle w:val="TableText1"/>
              <w:cnfStyle w:val="100000000000" w:firstRow="1" w:lastRow="0" w:firstColumn="0" w:lastColumn="0" w:oddVBand="0" w:evenVBand="0" w:oddHBand="0" w:evenHBand="0" w:firstRowFirstColumn="0" w:firstRowLastColumn="0" w:lastRowFirstColumn="0" w:lastRowLastColumn="0"/>
            </w:pPr>
            <w:r w:rsidRPr="00890B9D">
              <w:t xml:space="preserve">This code would be updated with the </w:t>
            </w:r>
            <w:r w:rsidR="007F1E62">
              <w:t>payees</w:t>
            </w:r>
            <w:r w:rsidRPr="00890B9D">
              <w:t xml:space="preserve"> TFN or with the no TFN quoted code [000000000] where the payee fails to provide the TFN to the payer within the </w:t>
            </w:r>
            <w:proofErr w:type="gramStart"/>
            <w:r w:rsidRPr="00890B9D">
              <w:t>28 day</w:t>
            </w:r>
            <w:proofErr w:type="gramEnd"/>
            <w:r w:rsidRPr="00890B9D">
              <w:t xml:space="preserve"> period allowed, under legislation, to obtain and provide the TFN to the payer.</w:t>
            </w:r>
          </w:p>
        </w:tc>
      </w:tr>
      <w:tr w:rsidR="002B5828" w:rsidRPr="00890B9D" w14:paraId="62ABBA7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1C56DA11" w14:textId="77777777" w:rsidR="002B5828" w:rsidRPr="00BC1204" w:rsidRDefault="002B5828" w:rsidP="000E6760">
            <w:pPr>
              <w:pStyle w:val="TableText1"/>
              <w:rPr>
                <w:b/>
                <w:bCs/>
              </w:rPr>
            </w:pPr>
            <w:r w:rsidRPr="00BC1204">
              <w:rPr>
                <w:b/>
                <w:bCs/>
              </w:rPr>
              <w:t>333333333</w:t>
            </w:r>
          </w:p>
        </w:tc>
        <w:tc>
          <w:tcPr>
            <w:tcW w:w="0" w:type="auto"/>
            <w:shd w:val="clear" w:color="auto" w:fill="auto"/>
          </w:tcPr>
          <w:p w14:paraId="4AF88582" w14:textId="33F36976" w:rsidR="007515BF" w:rsidRPr="00890B9D" w:rsidRDefault="007515BF" w:rsidP="000E6760">
            <w:pPr>
              <w:pStyle w:val="TableText1"/>
              <w:cnfStyle w:val="100000000000" w:firstRow="1" w:lastRow="0" w:firstColumn="0" w:lastColumn="0" w:oddVBand="0" w:evenVBand="0" w:oddHBand="0" w:evenHBand="0" w:firstRowFirstColumn="0" w:firstRowLastColumn="0" w:lastRowFirstColumn="0" w:lastRowLastColumn="0"/>
            </w:pPr>
            <w:r w:rsidRPr="00890B9D">
              <w:t>Where the payee is under the age of eighteen and</w:t>
            </w:r>
            <w:r w:rsidR="008D0A72">
              <w:t xml:space="preserve"> has not quoted a TFN</w:t>
            </w:r>
            <w:r w:rsidRPr="00890B9D">
              <w:t>:</w:t>
            </w:r>
          </w:p>
          <w:p w14:paraId="3B26A312" w14:textId="77777777" w:rsidR="007515BF" w:rsidRPr="00890B9D" w:rsidRDefault="007515BF" w:rsidP="000E6760">
            <w:pPr>
              <w:pStyle w:val="TableBullet1"/>
              <w:numPr>
                <w:ilvl w:val="0"/>
                <w:numId w:val="91"/>
              </w:numPr>
              <w:cnfStyle w:val="100000000000" w:firstRow="1" w:lastRow="0" w:firstColumn="0" w:lastColumn="0" w:oddVBand="0" w:evenVBand="0" w:oddHBand="0" w:evenHBand="0" w:firstRowFirstColumn="0" w:firstRowLastColumn="0" w:lastRowFirstColumn="0" w:lastRowLastColumn="0"/>
            </w:pPr>
            <w:r w:rsidRPr="00890B9D">
              <w:t>earns $350 or less weekly, or</w:t>
            </w:r>
          </w:p>
          <w:p w14:paraId="544AB105" w14:textId="77777777" w:rsidR="007515BF" w:rsidRPr="00890B9D" w:rsidRDefault="007515BF" w:rsidP="000E6760">
            <w:pPr>
              <w:pStyle w:val="TableBullet1"/>
              <w:numPr>
                <w:ilvl w:val="0"/>
                <w:numId w:val="91"/>
              </w:numPr>
              <w:cnfStyle w:val="100000000000" w:firstRow="1" w:lastRow="0" w:firstColumn="0" w:lastColumn="0" w:oddVBand="0" w:evenVBand="0" w:oddHBand="0" w:evenHBand="0" w:firstRowFirstColumn="0" w:firstRowLastColumn="0" w:lastRowFirstColumn="0" w:lastRowLastColumn="0"/>
            </w:pPr>
            <w:r w:rsidRPr="00890B9D">
              <w:t>earns $700 or less fortnightly, or</w:t>
            </w:r>
          </w:p>
          <w:p w14:paraId="5075F198" w14:textId="77777777" w:rsidR="007515BF" w:rsidRPr="00890B9D" w:rsidRDefault="007515BF" w:rsidP="000E6760">
            <w:pPr>
              <w:pStyle w:val="TableBullet1"/>
              <w:numPr>
                <w:ilvl w:val="0"/>
                <w:numId w:val="91"/>
              </w:numPr>
              <w:cnfStyle w:val="100000000000" w:firstRow="1" w:lastRow="0" w:firstColumn="0" w:lastColumn="0" w:oddVBand="0" w:evenVBand="0" w:oddHBand="0" w:evenHBand="0" w:firstRowFirstColumn="0" w:firstRowLastColumn="0" w:lastRowFirstColumn="0" w:lastRowLastColumn="0"/>
            </w:pPr>
            <w:r w:rsidRPr="00890B9D">
              <w:t>earns $1517 or less monthly.</w:t>
            </w:r>
          </w:p>
          <w:p w14:paraId="57C239D2" w14:textId="77777777" w:rsidR="007515BF" w:rsidRPr="00890B9D" w:rsidRDefault="007515BF" w:rsidP="000E6760">
            <w:pPr>
              <w:pStyle w:val="TableText1"/>
              <w:cnfStyle w:val="100000000000" w:firstRow="1" w:lastRow="0" w:firstColumn="0" w:lastColumn="0" w:oddVBand="0" w:evenVBand="0" w:oddHBand="0" w:evenHBand="0" w:firstRowFirstColumn="0" w:firstRowLastColumn="0" w:lastRowFirstColumn="0" w:lastRowLastColumn="0"/>
            </w:pPr>
            <w:r w:rsidRPr="00890B9D">
              <w:t>The code 333333333 must be used when claiming an exemption from quoting a TFN.</w:t>
            </w:r>
          </w:p>
          <w:p w14:paraId="513112D1" w14:textId="77777777" w:rsidR="002B5828" w:rsidRPr="00890B9D" w:rsidRDefault="007515BF" w:rsidP="000E6760">
            <w:pPr>
              <w:pStyle w:val="TableText1"/>
              <w:cnfStyle w:val="100000000000" w:firstRow="1" w:lastRow="0" w:firstColumn="0" w:lastColumn="0" w:oddVBand="0" w:evenVBand="0" w:oddHBand="0" w:evenHBand="0" w:firstRowFirstColumn="0" w:firstRowLastColumn="0" w:lastRowFirstColumn="0" w:lastRowLastColumn="0"/>
            </w:pPr>
            <w:r w:rsidRPr="00890B9D">
              <w:t>If circumstances change and the payee subsequently earns a level of income that attracts withholding tax, a TFN will be required to be provided at that time.</w:t>
            </w:r>
          </w:p>
        </w:tc>
      </w:tr>
      <w:tr w:rsidR="00D133D5" w:rsidRPr="00890B9D" w14:paraId="39DCA53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711E09BA" w14:textId="77777777" w:rsidR="00D133D5" w:rsidRPr="00BC1204" w:rsidRDefault="00D133D5" w:rsidP="000E6760">
            <w:pPr>
              <w:pStyle w:val="TableText1"/>
              <w:rPr>
                <w:b/>
                <w:bCs/>
              </w:rPr>
            </w:pPr>
            <w:r w:rsidRPr="00BC1204">
              <w:rPr>
                <w:b/>
                <w:bCs/>
              </w:rPr>
              <w:t>444444444</w:t>
            </w:r>
          </w:p>
        </w:tc>
        <w:tc>
          <w:tcPr>
            <w:tcW w:w="0" w:type="auto"/>
            <w:shd w:val="clear" w:color="auto" w:fill="auto"/>
          </w:tcPr>
          <w:p w14:paraId="286806E1" w14:textId="77777777" w:rsidR="00D133D5" w:rsidRPr="00890B9D" w:rsidRDefault="007515BF" w:rsidP="000E6760">
            <w:pPr>
              <w:pStyle w:val="TableText1"/>
              <w:cnfStyle w:val="100000000000" w:firstRow="1" w:lastRow="0" w:firstColumn="0" w:lastColumn="0" w:oddVBand="0" w:evenVBand="0" w:oddHBand="0" w:evenHBand="0" w:firstRowFirstColumn="0" w:firstRowLastColumn="0" w:lastRowFirstColumn="0" w:lastRowLastColumn="0"/>
            </w:pPr>
            <w:r w:rsidRPr="00890B9D">
              <w:t>Where the payee is a recipient of a social security or service pension or benefit (other than Newstart, sickness allowance, special benefits or partner allowance) an exemption from quoting a TFN may be claimed. In this case the code 444444444 must be used.</w:t>
            </w:r>
          </w:p>
        </w:tc>
      </w:tr>
    </w:tbl>
    <w:p w14:paraId="60BA8FF5" w14:textId="73C6CB0B" w:rsidR="000E6552" w:rsidRPr="00890B9D" w:rsidRDefault="00BC52A8" w:rsidP="007E7B7E">
      <w:pPr>
        <w:pStyle w:val="Heading2"/>
        <w:pageBreakBefore/>
      </w:pPr>
      <w:bookmarkStart w:id="1728" w:name="_Ref34825846"/>
      <w:bookmarkStart w:id="1729" w:name="_Ref34825848"/>
      <w:bookmarkStart w:id="1730" w:name="_Toc54861849"/>
      <w:bookmarkStart w:id="1731" w:name="_Ref54869293"/>
      <w:bookmarkStart w:id="1732" w:name="_Ref54869330"/>
      <w:bookmarkStart w:id="1733" w:name="_Toc238032001"/>
      <w:r w:rsidRPr="00890B9D">
        <w:lastRenderedPageBreak/>
        <w:t>Components of the Parent Period Totals</w:t>
      </w:r>
      <w:bookmarkEnd w:id="1721"/>
      <w:bookmarkEnd w:id="1728"/>
      <w:bookmarkEnd w:id="1729"/>
      <w:bookmarkEnd w:id="1730"/>
      <w:bookmarkEnd w:id="1731"/>
      <w:bookmarkEnd w:id="1732"/>
      <w:bookmarkEnd w:id="1733"/>
    </w:p>
    <w:p w14:paraId="7031A290" w14:textId="060AC027" w:rsidR="00BC52A8" w:rsidRPr="00890B9D" w:rsidRDefault="00BC52A8" w:rsidP="000E6760">
      <w:pPr>
        <w:pStyle w:val="BodyText"/>
      </w:pPr>
      <w:r w:rsidRPr="00890B9D">
        <w:t xml:space="preserve">The following table identifies </w:t>
      </w:r>
      <w:r w:rsidR="009B45CB" w:rsidRPr="00890B9D">
        <w:t xml:space="preserve">the </w:t>
      </w:r>
      <w:r w:rsidR="00B62A98" w:rsidRPr="00890B9D">
        <w:t xml:space="preserve">fields to include in the parent </w:t>
      </w:r>
      <w:r w:rsidR="009B45CB" w:rsidRPr="00890B9D">
        <w:t>period amount</w:t>
      </w:r>
      <w:r w:rsidR="00B62A98" w:rsidRPr="00890B9D">
        <w:t xml:space="preserve"> totals</w:t>
      </w:r>
      <w:r w:rsidR="0099741E">
        <w:t xml:space="preserve"> (Submit action only)</w:t>
      </w:r>
      <w:r w:rsidR="00B62A98" w:rsidRPr="00890B9D">
        <w:t>:</w:t>
      </w:r>
    </w:p>
    <w:p w14:paraId="3B36521E" w14:textId="0B86A1D5" w:rsidR="00291CDC" w:rsidRPr="00890B9D" w:rsidRDefault="00291CDC" w:rsidP="00F572A6">
      <w:pPr>
        <w:pStyle w:val="TableCaption"/>
      </w:pPr>
      <w:bookmarkStart w:id="1734" w:name="_Toc34474868"/>
      <w:bookmarkStart w:id="1735" w:name="_Toc55373447"/>
      <w:bookmarkStart w:id="1736" w:name="_Toc55380996"/>
      <w:bookmarkStart w:id="1737" w:name="_Toc57733174"/>
      <w:bookmarkStart w:id="1738" w:name="_Toc144116859"/>
      <w:bookmarkStart w:id="1739" w:name="_Toc144116885"/>
      <w:bookmarkStart w:id="1740" w:name="_Toc238031871"/>
      <w:r w:rsidRPr="00890B9D">
        <w:t xml:space="preserve">Table </w:t>
      </w:r>
      <w:r w:rsidRPr="00890B9D">
        <w:fldChar w:fldCharType="begin"/>
      </w:r>
      <w:r w:rsidRPr="00890B9D">
        <w:instrText xml:space="preserve"> SEQ Table \* ARABIC </w:instrText>
      </w:r>
      <w:r w:rsidRPr="00890B9D">
        <w:fldChar w:fldCharType="separate"/>
      </w:r>
      <w:r w:rsidR="00C14FEC">
        <w:rPr>
          <w:noProof/>
        </w:rPr>
        <w:t>23</w:t>
      </w:r>
      <w:r w:rsidRPr="00890B9D">
        <w:fldChar w:fldCharType="end"/>
      </w:r>
      <w:r w:rsidRPr="00890B9D">
        <w:t>: Fields to include in Parent Period Total Amounts</w:t>
      </w:r>
      <w:bookmarkEnd w:id="1734"/>
      <w:bookmarkEnd w:id="1735"/>
      <w:bookmarkEnd w:id="1736"/>
      <w:bookmarkEnd w:id="1737"/>
      <w:bookmarkEnd w:id="1738"/>
      <w:bookmarkEnd w:id="1739"/>
      <w:bookmarkEnd w:id="1740"/>
    </w:p>
    <w:tbl>
      <w:tblPr>
        <w:tblStyle w:val="BIG"/>
        <w:tblW w:w="95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32"/>
        <w:gridCol w:w="2113"/>
        <w:gridCol w:w="1233"/>
        <w:gridCol w:w="1161"/>
        <w:gridCol w:w="1478"/>
        <w:gridCol w:w="1475"/>
      </w:tblGrid>
      <w:tr w:rsidR="000E1B8A" w:rsidRPr="00890B9D" w14:paraId="7797BED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tcPr>
          <w:p w14:paraId="709AAC35" w14:textId="0B2673B2" w:rsidR="009825D0" w:rsidRPr="008F4288" w:rsidRDefault="009825D0" w:rsidP="000E6760">
            <w:pPr>
              <w:pStyle w:val="TableHeading"/>
            </w:pPr>
            <w:r w:rsidRPr="008F4288">
              <w:t>Field Code</w:t>
            </w:r>
          </w:p>
        </w:tc>
        <w:tc>
          <w:tcPr>
            <w:tcW w:w="2113" w:type="dxa"/>
          </w:tcPr>
          <w:p w14:paraId="78CD7120" w14:textId="5D311C6C" w:rsidR="009825D0" w:rsidRPr="007E7B7E" w:rsidRDefault="009825D0" w:rsidP="000E6760">
            <w:pPr>
              <w:pStyle w:val="TableHeading"/>
              <w:cnfStyle w:val="100000000000" w:firstRow="1" w:lastRow="0" w:firstColumn="0" w:lastColumn="0" w:oddVBand="0" w:evenVBand="0" w:oddHBand="0" w:evenHBand="0" w:firstRowFirstColumn="0" w:firstRowLastColumn="0" w:lastRowFirstColumn="0" w:lastRowLastColumn="0"/>
            </w:pPr>
            <w:r w:rsidRPr="007E7B7E">
              <w:t>Field Name</w:t>
            </w:r>
          </w:p>
        </w:tc>
        <w:tc>
          <w:tcPr>
            <w:tcW w:w="1233" w:type="dxa"/>
          </w:tcPr>
          <w:p w14:paraId="7C79CCD6" w14:textId="0ECDB782" w:rsidR="009825D0" w:rsidRPr="007E7B7E" w:rsidRDefault="009825D0" w:rsidP="000E6760">
            <w:pPr>
              <w:pStyle w:val="TableHeading"/>
              <w:cnfStyle w:val="100000000000" w:firstRow="1" w:lastRow="0" w:firstColumn="0" w:lastColumn="0" w:oddVBand="0" w:evenVBand="0" w:oddHBand="0" w:evenHBand="0" w:firstRowFirstColumn="0" w:firstRowLastColumn="0" w:lastRowFirstColumn="0" w:lastRowLastColumn="0"/>
            </w:pPr>
            <w:r w:rsidRPr="007E7B7E">
              <w:t>Gross Total</w:t>
            </w:r>
          </w:p>
        </w:tc>
        <w:tc>
          <w:tcPr>
            <w:tcW w:w="1161" w:type="dxa"/>
          </w:tcPr>
          <w:p w14:paraId="67B42374" w14:textId="401C543E" w:rsidR="009825D0" w:rsidRPr="007E7B7E" w:rsidRDefault="009825D0" w:rsidP="000E6760">
            <w:pPr>
              <w:pStyle w:val="TableHeading"/>
              <w:cnfStyle w:val="100000000000" w:firstRow="1" w:lastRow="0" w:firstColumn="0" w:lastColumn="0" w:oddVBand="0" w:evenVBand="0" w:oddHBand="0" w:evenHBand="0" w:firstRowFirstColumn="0" w:firstRowLastColumn="0" w:lastRowFirstColumn="0" w:lastRowLastColumn="0"/>
            </w:pPr>
            <w:r w:rsidRPr="007E7B7E">
              <w:t>PAYGW Total</w:t>
            </w:r>
          </w:p>
        </w:tc>
        <w:tc>
          <w:tcPr>
            <w:tcW w:w="1478" w:type="dxa"/>
          </w:tcPr>
          <w:p w14:paraId="04C100C5" w14:textId="476B779F" w:rsidR="009825D0" w:rsidRPr="007E7B7E" w:rsidRDefault="009825D0" w:rsidP="000E6760">
            <w:pPr>
              <w:pStyle w:val="TableHeading"/>
              <w:cnfStyle w:val="100000000000" w:firstRow="1" w:lastRow="0" w:firstColumn="0" w:lastColumn="0" w:oddVBand="0" w:evenVBand="0" w:oddHBand="0" w:evenHBand="0" w:firstRowFirstColumn="0" w:firstRowLastColumn="0" w:lastRowFirstColumn="0" w:lastRowLastColumn="0"/>
            </w:pPr>
            <w:r w:rsidRPr="007E7B7E">
              <w:t>CS Garnishee Total</w:t>
            </w:r>
          </w:p>
        </w:tc>
        <w:tc>
          <w:tcPr>
            <w:tcW w:w="1475" w:type="dxa"/>
          </w:tcPr>
          <w:p w14:paraId="7B47410E" w14:textId="00D8DC8B" w:rsidR="009825D0" w:rsidRPr="007E7B7E" w:rsidRDefault="009825D0" w:rsidP="000E6760">
            <w:pPr>
              <w:pStyle w:val="TableHeading"/>
              <w:cnfStyle w:val="100000000000" w:firstRow="1" w:lastRow="0" w:firstColumn="0" w:lastColumn="0" w:oddVBand="0" w:evenVBand="0" w:oddHBand="0" w:evenHBand="0" w:firstRowFirstColumn="0" w:firstRowLastColumn="0" w:lastRowFirstColumn="0" w:lastRowLastColumn="0"/>
            </w:pPr>
            <w:r w:rsidRPr="007E7B7E">
              <w:t>CS Deduction Total</w:t>
            </w:r>
          </w:p>
        </w:tc>
      </w:tr>
      <w:tr w:rsidR="009825D0" w:rsidRPr="00890B9D" w14:paraId="6BDC1A28"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0AA59D28" w14:textId="4145F220" w:rsidR="009825D0" w:rsidRPr="00BC1204" w:rsidRDefault="009825D0" w:rsidP="000E6760">
            <w:pPr>
              <w:pStyle w:val="TableText1"/>
              <w:rPr>
                <w:b/>
                <w:bCs/>
              </w:rPr>
            </w:pPr>
            <w:r w:rsidRPr="00BC1204">
              <w:rPr>
                <w:b/>
                <w:bCs/>
              </w:rPr>
              <w:t>PAYEVNTEMP259</w:t>
            </w:r>
          </w:p>
        </w:tc>
        <w:tc>
          <w:tcPr>
            <w:tcW w:w="2113" w:type="dxa"/>
            <w:shd w:val="clear" w:color="auto" w:fill="auto"/>
          </w:tcPr>
          <w:p w14:paraId="0E8AC919" w14:textId="3366922A"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PAYGW Amount</w:t>
            </w:r>
          </w:p>
        </w:tc>
        <w:tc>
          <w:tcPr>
            <w:tcW w:w="1233" w:type="dxa"/>
            <w:shd w:val="clear" w:color="auto" w:fill="auto"/>
          </w:tcPr>
          <w:p w14:paraId="7D517515"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161" w:type="dxa"/>
            <w:shd w:val="clear" w:color="auto" w:fill="auto"/>
          </w:tcPr>
          <w:p w14:paraId="39059EE4" w14:textId="01021540"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478" w:type="dxa"/>
            <w:shd w:val="clear" w:color="auto" w:fill="auto"/>
          </w:tcPr>
          <w:p w14:paraId="27AD58D6"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4035D293"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2A18FBD9"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1380B7E4" w14:textId="77777777" w:rsidR="009825D0" w:rsidRPr="00BC1204" w:rsidRDefault="009825D0" w:rsidP="000E6760">
            <w:pPr>
              <w:pStyle w:val="TableText1"/>
              <w:rPr>
                <w:b/>
                <w:bCs/>
              </w:rPr>
            </w:pPr>
            <w:r w:rsidRPr="00BC1204">
              <w:rPr>
                <w:b/>
                <w:bCs/>
              </w:rPr>
              <w:t>PAYEVNTEMP278</w:t>
            </w:r>
          </w:p>
        </w:tc>
        <w:tc>
          <w:tcPr>
            <w:tcW w:w="2113" w:type="dxa"/>
            <w:shd w:val="clear" w:color="auto" w:fill="auto"/>
          </w:tcPr>
          <w:p w14:paraId="4C1B5675"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Foreign Tax Paid Amount</w:t>
            </w:r>
          </w:p>
        </w:tc>
        <w:tc>
          <w:tcPr>
            <w:tcW w:w="1233" w:type="dxa"/>
            <w:shd w:val="clear" w:color="auto" w:fill="auto"/>
          </w:tcPr>
          <w:p w14:paraId="4FD09BEC"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161" w:type="dxa"/>
            <w:shd w:val="clear" w:color="auto" w:fill="auto"/>
          </w:tcPr>
          <w:p w14:paraId="10FA8946"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7671026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6876A15B"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7250976B"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1B827ADE" w14:textId="77777777" w:rsidR="009825D0" w:rsidRPr="00BC1204" w:rsidRDefault="009825D0" w:rsidP="000E6760">
            <w:pPr>
              <w:pStyle w:val="TableText1"/>
              <w:rPr>
                <w:b/>
                <w:bCs/>
              </w:rPr>
            </w:pPr>
            <w:r w:rsidRPr="00BC1204">
              <w:rPr>
                <w:b/>
                <w:bCs/>
              </w:rPr>
              <w:t>PAYEVNTEMP261</w:t>
            </w:r>
          </w:p>
        </w:tc>
        <w:tc>
          <w:tcPr>
            <w:tcW w:w="2113" w:type="dxa"/>
            <w:shd w:val="clear" w:color="auto" w:fill="auto"/>
          </w:tcPr>
          <w:p w14:paraId="77B0519D"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Exempt Foreign Income Amount</w:t>
            </w:r>
          </w:p>
        </w:tc>
        <w:tc>
          <w:tcPr>
            <w:tcW w:w="1233" w:type="dxa"/>
            <w:shd w:val="clear" w:color="auto" w:fill="auto"/>
          </w:tcPr>
          <w:p w14:paraId="4237F25D"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161" w:type="dxa"/>
            <w:shd w:val="clear" w:color="auto" w:fill="auto"/>
          </w:tcPr>
          <w:p w14:paraId="7759BD36"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48BCC23E"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0C74A7A8"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0FBB66C1"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18CDD757" w14:textId="77777777" w:rsidR="009825D0" w:rsidRPr="00BC1204" w:rsidRDefault="009825D0" w:rsidP="000E6760">
            <w:pPr>
              <w:pStyle w:val="TableText1"/>
              <w:rPr>
                <w:b/>
                <w:bCs/>
              </w:rPr>
            </w:pPr>
            <w:r w:rsidRPr="00BC1204">
              <w:rPr>
                <w:b/>
                <w:bCs/>
              </w:rPr>
              <w:t>PAYEVNTEMP258</w:t>
            </w:r>
          </w:p>
        </w:tc>
        <w:tc>
          <w:tcPr>
            <w:tcW w:w="2113" w:type="dxa"/>
            <w:shd w:val="clear" w:color="auto" w:fill="auto"/>
          </w:tcPr>
          <w:p w14:paraId="2BCAD4A3" w14:textId="19D8B5C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Gross Amount</w:t>
            </w:r>
          </w:p>
        </w:tc>
        <w:tc>
          <w:tcPr>
            <w:tcW w:w="1233" w:type="dxa"/>
            <w:shd w:val="clear" w:color="auto" w:fill="auto"/>
          </w:tcPr>
          <w:p w14:paraId="1F4C3541"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161" w:type="dxa"/>
            <w:shd w:val="clear" w:color="auto" w:fill="auto"/>
          </w:tcPr>
          <w:p w14:paraId="49A3AF64"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278C72AF"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521877DE"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218EF741"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2361AB32" w14:textId="77777777" w:rsidR="009825D0" w:rsidRPr="00BC1204" w:rsidRDefault="009825D0" w:rsidP="000E6760">
            <w:pPr>
              <w:pStyle w:val="TableText1"/>
              <w:rPr>
                <w:b/>
                <w:bCs/>
              </w:rPr>
            </w:pPr>
            <w:r w:rsidRPr="00BC1204">
              <w:rPr>
                <w:b/>
                <w:bCs/>
              </w:rPr>
              <w:t>PAYEVNTEMP270</w:t>
            </w:r>
          </w:p>
        </w:tc>
        <w:tc>
          <w:tcPr>
            <w:tcW w:w="2113" w:type="dxa"/>
            <w:shd w:val="clear" w:color="auto" w:fill="auto"/>
          </w:tcPr>
          <w:p w14:paraId="74F14FA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Paid Leave Payment Amount</w:t>
            </w:r>
          </w:p>
        </w:tc>
        <w:tc>
          <w:tcPr>
            <w:tcW w:w="1233" w:type="dxa"/>
            <w:shd w:val="clear" w:color="auto" w:fill="auto"/>
          </w:tcPr>
          <w:p w14:paraId="688A16EE"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161" w:type="dxa"/>
            <w:shd w:val="clear" w:color="auto" w:fill="auto"/>
          </w:tcPr>
          <w:p w14:paraId="149E9124"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2232BC0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0F649AAF"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0516BA9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04B03DA0" w14:textId="77777777" w:rsidR="009825D0" w:rsidRPr="00BC1204" w:rsidRDefault="009825D0" w:rsidP="000E6760">
            <w:pPr>
              <w:pStyle w:val="TableText1"/>
              <w:rPr>
                <w:b/>
                <w:bCs/>
              </w:rPr>
            </w:pPr>
            <w:r w:rsidRPr="00BC1204">
              <w:rPr>
                <w:b/>
                <w:bCs/>
              </w:rPr>
              <w:t>PAYEVNTEMP62</w:t>
            </w:r>
          </w:p>
        </w:tc>
        <w:tc>
          <w:tcPr>
            <w:tcW w:w="2113" w:type="dxa"/>
            <w:shd w:val="clear" w:color="auto" w:fill="auto"/>
          </w:tcPr>
          <w:p w14:paraId="7838E1C3"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Allowance Amount</w:t>
            </w:r>
          </w:p>
        </w:tc>
        <w:tc>
          <w:tcPr>
            <w:tcW w:w="1233" w:type="dxa"/>
            <w:shd w:val="clear" w:color="auto" w:fill="auto"/>
          </w:tcPr>
          <w:p w14:paraId="3939F059"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161" w:type="dxa"/>
            <w:shd w:val="clear" w:color="auto" w:fill="auto"/>
          </w:tcPr>
          <w:p w14:paraId="7EC65F91"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1B4D4AB2"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7F373C71"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24B304B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54009F99" w14:textId="77777777" w:rsidR="009825D0" w:rsidRPr="00BC1204" w:rsidRDefault="009825D0" w:rsidP="000E6760">
            <w:pPr>
              <w:pStyle w:val="TableText1"/>
              <w:rPr>
                <w:b/>
                <w:bCs/>
              </w:rPr>
            </w:pPr>
            <w:r w:rsidRPr="00BC1204">
              <w:rPr>
                <w:b/>
                <w:bCs/>
              </w:rPr>
              <w:t>PAYEVNTEMP263</w:t>
            </w:r>
          </w:p>
        </w:tc>
        <w:tc>
          <w:tcPr>
            <w:tcW w:w="2113" w:type="dxa"/>
            <w:shd w:val="clear" w:color="auto" w:fill="auto"/>
          </w:tcPr>
          <w:p w14:paraId="36F796A3"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Overtime Amount</w:t>
            </w:r>
          </w:p>
        </w:tc>
        <w:tc>
          <w:tcPr>
            <w:tcW w:w="1233" w:type="dxa"/>
            <w:shd w:val="clear" w:color="auto" w:fill="auto"/>
          </w:tcPr>
          <w:p w14:paraId="535AADD3"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161" w:type="dxa"/>
            <w:shd w:val="clear" w:color="auto" w:fill="auto"/>
          </w:tcPr>
          <w:p w14:paraId="58CB63D9"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0DC260C4"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7506E603"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603F7C7E"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02C9A60C" w14:textId="77777777" w:rsidR="009825D0" w:rsidRPr="00BC1204" w:rsidRDefault="009825D0" w:rsidP="000E6760">
            <w:pPr>
              <w:pStyle w:val="TableText1"/>
              <w:rPr>
                <w:b/>
                <w:bCs/>
              </w:rPr>
            </w:pPr>
            <w:r w:rsidRPr="00BC1204">
              <w:rPr>
                <w:b/>
                <w:bCs/>
              </w:rPr>
              <w:t>PAYEVNTEMP262</w:t>
            </w:r>
          </w:p>
        </w:tc>
        <w:tc>
          <w:tcPr>
            <w:tcW w:w="2113" w:type="dxa"/>
            <w:shd w:val="clear" w:color="auto" w:fill="auto"/>
          </w:tcPr>
          <w:p w14:paraId="0CF3D69B"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Bonuses and Commissions Amount</w:t>
            </w:r>
          </w:p>
        </w:tc>
        <w:tc>
          <w:tcPr>
            <w:tcW w:w="1233" w:type="dxa"/>
            <w:shd w:val="clear" w:color="auto" w:fill="auto"/>
          </w:tcPr>
          <w:p w14:paraId="017CAD4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161" w:type="dxa"/>
            <w:shd w:val="clear" w:color="auto" w:fill="auto"/>
          </w:tcPr>
          <w:p w14:paraId="2710A41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447434D1"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391B1D4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39BAED7A"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7E97DB17" w14:textId="77777777" w:rsidR="009825D0" w:rsidRPr="00BC1204" w:rsidRDefault="009825D0" w:rsidP="000E6760">
            <w:pPr>
              <w:pStyle w:val="TableText1"/>
              <w:rPr>
                <w:b/>
                <w:bCs/>
              </w:rPr>
            </w:pPr>
            <w:r w:rsidRPr="00BC1204">
              <w:rPr>
                <w:b/>
                <w:bCs/>
              </w:rPr>
              <w:t>PAYEVNTEMP264</w:t>
            </w:r>
          </w:p>
        </w:tc>
        <w:tc>
          <w:tcPr>
            <w:tcW w:w="2113" w:type="dxa"/>
            <w:shd w:val="clear" w:color="auto" w:fill="auto"/>
          </w:tcPr>
          <w:p w14:paraId="22BD0216"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Directors' Fees Amount</w:t>
            </w:r>
          </w:p>
        </w:tc>
        <w:tc>
          <w:tcPr>
            <w:tcW w:w="1233" w:type="dxa"/>
            <w:shd w:val="clear" w:color="auto" w:fill="auto"/>
          </w:tcPr>
          <w:p w14:paraId="4805BBDE"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161" w:type="dxa"/>
            <w:shd w:val="clear" w:color="auto" w:fill="auto"/>
          </w:tcPr>
          <w:p w14:paraId="1F04FE21"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1D960099"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1EA1A16F"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01A87946"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5BDADF60" w14:textId="77777777" w:rsidR="009825D0" w:rsidRPr="00BC1204" w:rsidRDefault="009825D0" w:rsidP="000E6760">
            <w:pPr>
              <w:pStyle w:val="TableText1"/>
              <w:rPr>
                <w:b/>
                <w:bCs/>
              </w:rPr>
            </w:pPr>
            <w:r w:rsidRPr="00BC1204">
              <w:rPr>
                <w:b/>
                <w:bCs/>
              </w:rPr>
              <w:t>PAYEVNTEMP267</w:t>
            </w:r>
          </w:p>
        </w:tc>
        <w:tc>
          <w:tcPr>
            <w:tcW w:w="2113" w:type="dxa"/>
            <w:shd w:val="clear" w:color="auto" w:fill="auto"/>
          </w:tcPr>
          <w:p w14:paraId="76B85404" w14:textId="6494EC59" w:rsidR="009825D0" w:rsidRPr="00890B9D" w:rsidRDefault="00B65B19" w:rsidP="000E6760">
            <w:pPr>
              <w:pStyle w:val="TableText1"/>
              <w:cnfStyle w:val="100000000000" w:firstRow="1" w:lastRow="0" w:firstColumn="0" w:lastColumn="0" w:oddVBand="0" w:evenVBand="0" w:oddHBand="0" w:evenHBand="0" w:firstRowFirstColumn="0" w:firstRowLastColumn="0" w:lastRowFirstColumn="0" w:lastRowLastColumn="0"/>
            </w:pPr>
            <w:r>
              <w:t xml:space="preserve">Salary Sacrifice </w:t>
            </w:r>
            <w:r w:rsidR="009825D0" w:rsidRPr="00890B9D">
              <w:t>Amount</w:t>
            </w:r>
          </w:p>
        </w:tc>
        <w:tc>
          <w:tcPr>
            <w:tcW w:w="1233" w:type="dxa"/>
            <w:shd w:val="clear" w:color="auto" w:fill="auto"/>
          </w:tcPr>
          <w:p w14:paraId="187C1E1C" w14:textId="403BEE45" w:rsidR="009825D0" w:rsidRPr="00890B9D" w:rsidRDefault="00CB4A54" w:rsidP="000E6760">
            <w:pPr>
              <w:pStyle w:val="TableText1"/>
              <w:cnfStyle w:val="100000000000" w:firstRow="1" w:lastRow="0" w:firstColumn="0" w:lastColumn="0" w:oddVBand="0" w:evenVBand="0" w:oddHBand="0" w:evenHBand="0" w:firstRowFirstColumn="0" w:firstRowLastColumn="0" w:lastRowFirstColumn="0" w:lastRowLastColumn="0"/>
            </w:pPr>
            <w:r>
              <w:t xml:space="preserve">Deduct </w:t>
            </w:r>
          </w:p>
        </w:tc>
        <w:tc>
          <w:tcPr>
            <w:tcW w:w="1161" w:type="dxa"/>
            <w:shd w:val="clear" w:color="auto" w:fill="auto"/>
          </w:tcPr>
          <w:p w14:paraId="6C9BC700"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2F2E38FF"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1B4D5AFE"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57198CF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37413258" w14:textId="77777777" w:rsidR="009825D0" w:rsidRPr="00BC1204" w:rsidRDefault="009825D0" w:rsidP="000E6760">
            <w:pPr>
              <w:pStyle w:val="TableText1"/>
              <w:rPr>
                <w:b/>
                <w:bCs/>
              </w:rPr>
            </w:pPr>
            <w:r w:rsidRPr="00BC1204">
              <w:rPr>
                <w:b/>
                <w:bCs/>
              </w:rPr>
              <w:t>PAYEVNTEMP273</w:t>
            </w:r>
          </w:p>
        </w:tc>
        <w:tc>
          <w:tcPr>
            <w:tcW w:w="2113" w:type="dxa"/>
            <w:shd w:val="clear" w:color="auto" w:fill="auto"/>
          </w:tcPr>
          <w:p w14:paraId="5B35317C"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Lump Sum Payment Amount</w:t>
            </w:r>
          </w:p>
        </w:tc>
        <w:tc>
          <w:tcPr>
            <w:tcW w:w="1233" w:type="dxa"/>
            <w:shd w:val="clear" w:color="auto" w:fill="auto"/>
          </w:tcPr>
          <w:p w14:paraId="22B84D59" w14:textId="29C2524F"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t xml:space="preserve">Includes all except </w:t>
            </w:r>
            <w:r w:rsidRPr="00890B9D">
              <w:t>Type D</w:t>
            </w:r>
          </w:p>
        </w:tc>
        <w:tc>
          <w:tcPr>
            <w:tcW w:w="1161" w:type="dxa"/>
            <w:shd w:val="clear" w:color="auto" w:fill="auto"/>
          </w:tcPr>
          <w:p w14:paraId="137C0702"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182589A2"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731DBE47"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484E671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0A42FF5C" w14:textId="77777777" w:rsidR="009825D0" w:rsidRPr="00BC1204" w:rsidRDefault="009825D0" w:rsidP="000E6760">
            <w:pPr>
              <w:pStyle w:val="TableText1"/>
              <w:rPr>
                <w:b/>
                <w:bCs/>
              </w:rPr>
            </w:pPr>
            <w:r w:rsidRPr="00BC1204">
              <w:rPr>
                <w:b/>
                <w:bCs/>
              </w:rPr>
              <w:t>PAYEVNTEMP50</w:t>
            </w:r>
          </w:p>
        </w:tc>
        <w:tc>
          <w:tcPr>
            <w:tcW w:w="2113" w:type="dxa"/>
            <w:shd w:val="clear" w:color="auto" w:fill="auto"/>
          </w:tcPr>
          <w:p w14:paraId="474B3567"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Termination Payment Tax Free Component</w:t>
            </w:r>
          </w:p>
        </w:tc>
        <w:tc>
          <w:tcPr>
            <w:tcW w:w="1233" w:type="dxa"/>
            <w:shd w:val="clear" w:color="auto" w:fill="auto"/>
          </w:tcPr>
          <w:p w14:paraId="2B4C871D"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161" w:type="dxa"/>
            <w:shd w:val="clear" w:color="auto" w:fill="auto"/>
          </w:tcPr>
          <w:p w14:paraId="31E81D15"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30B0754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7C90565F"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484CABF8"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02D5721D" w14:textId="77777777" w:rsidR="009825D0" w:rsidRPr="00BC1204" w:rsidRDefault="009825D0" w:rsidP="000E6760">
            <w:pPr>
              <w:pStyle w:val="TableText1"/>
              <w:rPr>
                <w:b/>
                <w:bCs/>
              </w:rPr>
            </w:pPr>
            <w:r w:rsidRPr="00BC1204">
              <w:rPr>
                <w:b/>
                <w:bCs/>
              </w:rPr>
              <w:t>PAYEVNTEMP51</w:t>
            </w:r>
          </w:p>
        </w:tc>
        <w:tc>
          <w:tcPr>
            <w:tcW w:w="2113" w:type="dxa"/>
            <w:shd w:val="clear" w:color="auto" w:fill="auto"/>
          </w:tcPr>
          <w:p w14:paraId="51878213"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Termination Payment Taxable Component</w:t>
            </w:r>
          </w:p>
        </w:tc>
        <w:tc>
          <w:tcPr>
            <w:tcW w:w="1233" w:type="dxa"/>
            <w:shd w:val="clear" w:color="auto" w:fill="auto"/>
          </w:tcPr>
          <w:p w14:paraId="5695EDF1"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161" w:type="dxa"/>
            <w:shd w:val="clear" w:color="auto" w:fill="auto"/>
          </w:tcPr>
          <w:p w14:paraId="50D61BA1"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40EECA9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23DF4AFE"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657516C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406E1DB0" w14:textId="77777777" w:rsidR="009825D0" w:rsidRPr="00BC1204" w:rsidRDefault="009825D0" w:rsidP="000E6760">
            <w:pPr>
              <w:pStyle w:val="TableText1"/>
              <w:rPr>
                <w:b/>
                <w:bCs/>
              </w:rPr>
            </w:pPr>
            <w:r w:rsidRPr="00BC1204">
              <w:rPr>
                <w:b/>
                <w:bCs/>
              </w:rPr>
              <w:t>PAYEVNTEMP117</w:t>
            </w:r>
          </w:p>
        </w:tc>
        <w:tc>
          <w:tcPr>
            <w:tcW w:w="2113" w:type="dxa"/>
            <w:shd w:val="clear" w:color="auto" w:fill="auto"/>
          </w:tcPr>
          <w:p w14:paraId="5B75C58C"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Total ETP PAYGW Amount</w:t>
            </w:r>
          </w:p>
        </w:tc>
        <w:tc>
          <w:tcPr>
            <w:tcW w:w="1233" w:type="dxa"/>
            <w:shd w:val="clear" w:color="auto" w:fill="auto"/>
          </w:tcPr>
          <w:p w14:paraId="5028792E"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161" w:type="dxa"/>
            <w:shd w:val="clear" w:color="auto" w:fill="auto"/>
          </w:tcPr>
          <w:p w14:paraId="3BBDB413"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Include</w:t>
            </w:r>
          </w:p>
        </w:tc>
        <w:tc>
          <w:tcPr>
            <w:tcW w:w="1478" w:type="dxa"/>
            <w:shd w:val="clear" w:color="auto" w:fill="auto"/>
          </w:tcPr>
          <w:p w14:paraId="77B218FC"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067584D2"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680035B6"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57F78365" w14:textId="77777777" w:rsidR="009825D0" w:rsidRPr="00BC1204" w:rsidRDefault="009825D0" w:rsidP="000E6760">
            <w:pPr>
              <w:pStyle w:val="TableText1"/>
              <w:rPr>
                <w:b/>
                <w:bCs/>
              </w:rPr>
            </w:pPr>
            <w:r w:rsidRPr="00BC1204">
              <w:rPr>
                <w:b/>
                <w:bCs/>
              </w:rPr>
              <w:t>PAYEVNTEMP87</w:t>
            </w:r>
          </w:p>
        </w:tc>
        <w:tc>
          <w:tcPr>
            <w:tcW w:w="2113" w:type="dxa"/>
            <w:shd w:val="clear" w:color="auto" w:fill="auto"/>
          </w:tcPr>
          <w:p w14:paraId="4D788EE2"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Deduction Amount</w:t>
            </w:r>
          </w:p>
        </w:tc>
        <w:tc>
          <w:tcPr>
            <w:tcW w:w="1233" w:type="dxa"/>
            <w:shd w:val="clear" w:color="auto" w:fill="auto"/>
          </w:tcPr>
          <w:p w14:paraId="250E6219"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161" w:type="dxa"/>
            <w:shd w:val="clear" w:color="auto" w:fill="auto"/>
          </w:tcPr>
          <w:p w14:paraId="33D6256F"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3966F0B0"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Amount for type G only</w:t>
            </w:r>
          </w:p>
        </w:tc>
        <w:tc>
          <w:tcPr>
            <w:tcW w:w="1475" w:type="dxa"/>
            <w:shd w:val="clear" w:color="auto" w:fill="auto"/>
          </w:tcPr>
          <w:p w14:paraId="3D2C4FD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Amount for type D only</w:t>
            </w:r>
          </w:p>
        </w:tc>
      </w:tr>
      <w:tr w:rsidR="009825D0" w:rsidRPr="00890B9D" w14:paraId="5F1B4B4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6B1966F3" w14:textId="77777777" w:rsidR="009825D0" w:rsidRPr="00BC1204" w:rsidRDefault="009825D0" w:rsidP="000E6760">
            <w:pPr>
              <w:pStyle w:val="TableText1"/>
              <w:rPr>
                <w:b/>
                <w:bCs/>
              </w:rPr>
            </w:pPr>
            <w:r w:rsidRPr="00BC1204">
              <w:rPr>
                <w:b/>
                <w:bCs/>
              </w:rPr>
              <w:t>PAYEVNTEMP284</w:t>
            </w:r>
          </w:p>
        </w:tc>
        <w:tc>
          <w:tcPr>
            <w:tcW w:w="2113" w:type="dxa"/>
            <w:shd w:val="clear" w:color="auto" w:fill="auto"/>
          </w:tcPr>
          <w:p w14:paraId="488F5E54"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Super Entitlement Amount</w:t>
            </w:r>
          </w:p>
        </w:tc>
        <w:tc>
          <w:tcPr>
            <w:tcW w:w="1233" w:type="dxa"/>
            <w:shd w:val="clear" w:color="auto" w:fill="auto"/>
          </w:tcPr>
          <w:p w14:paraId="3F22A5A4"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161" w:type="dxa"/>
            <w:shd w:val="clear" w:color="auto" w:fill="auto"/>
          </w:tcPr>
          <w:p w14:paraId="2F395859"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45FF2B05"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69222CBD"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r w:rsidR="009825D0" w:rsidRPr="00890B9D" w14:paraId="55136C3A"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2" w:type="dxa"/>
            <w:shd w:val="clear" w:color="auto" w:fill="auto"/>
          </w:tcPr>
          <w:p w14:paraId="35234C2A" w14:textId="77777777" w:rsidR="009825D0" w:rsidRPr="00BC1204" w:rsidRDefault="009825D0" w:rsidP="000E6760">
            <w:pPr>
              <w:pStyle w:val="TableText1"/>
              <w:rPr>
                <w:b/>
                <w:bCs/>
              </w:rPr>
            </w:pPr>
            <w:r w:rsidRPr="00BC1204">
              <w:rPr>
                <w:b/>
                <w:bCs/>
              </w:rPr>
              <w:t>PAYEVNTEMP277</w:t>
            </w:r>
          </w:p>
        </w:tc>
        <w:tc>
          <w:tcPr>
            <w:tcW w:w="2113" w:type="dxa"/>
            <w:shd w:val="clear" w:color="auto" w:fill="auto"/>
          </w:tcPr>
          <w:p w14:paraId="262DC6A5"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RFB Amount</w:t>
            </w:r>
          </w:p>
        </w:tc>
        <w:tc>
          <w:tcPr>
            <w:tcW w:w="1233" w:type="dxa"/>
            <w:shd w:val="clear" w:color="auto" w:fill="auto"/>
          </w:tcPr>
          <w:p w14:paraId="452A642F"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161" w:type="dxa"/>
            <w:shd w:val="clear" w:color="auto" w:fill="auto"/>
          </w:tcPr>
          <w:p w14:paraId="06523A6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8" w:type="dxa"/>
            <w:shd w:val="clear" w:color="auto" w:fill="auto"/>
          </w:tcPr>
          <w:p w14:paraId="1B97B818"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c>
          <w:tcPr>
            <w:tcW w:w="1475" w:type="dxa"/>
            <w:shd w:val="clear" w:color="auto" w:fill="auto"/>
          </w:tcPr>
          <w:p w14:paraId="267E446A" w14:textId="77777777" w:rsidR="009825D0" w:rsidRPr="00890B9D" w:rsidRDefault="009825D0" w:rsidP="000E6760">
            <w:pPr>
              <w:pStyle w:val="TableText1"/>
              <w:cnfStyle w:val="100000000000" w:firstRow="1" w:lastRow="0" w:firstColumn="0" w:lastColumn="0" w:oddVBand="0" w:evenVBand="0" w:oddHBand="0" w:evenHBand="0" w:firstRowFirstColumn="0" w:firstRowLastColumn="0" w:lastRowFirstColumn="0" w:lastRowLastColumn="0"/>
            </w:pPr>
          </w:p>
        </w:tc>
      </w:tr>
    </w:tbl>
    <w:p w14:paraId="5A4FB7C4" w14:textId="225D60F4" w:rsidR="00C23DA2" w:rsidRPr="005B3458" w:rsidRDefault="005F6D6C" w:rsidP="007E7B7E">
      <w:pPr>
        <w:pStyle w:val="Heading2"/>
        <w:pageBreakBefore/>
      </w:pPr>
      <w:r>
        <w:lastRenderedPageBreak/>
        <w:t xml:space="preserve"> </w:t>
      </w:r>
      <w:bookmarkStart w:id="1741" w:name="TaxTreatmentCodes"/>
      <w:bookmarkStart w:id="1742" w:name="_Ref34858371"/>
      <w:bookmarkStart w:id="1743" w:name="_Toc54861850"/>
      <w:bookmarkStart w:id="1744" w:name="_Toc238032002"/>
      <w:bookmarkEnd w:id="1741"/>
      <w:r w:rsidR="00C23DA2" w:rsidRPr="005B3458">
        <w:t>Tax Treatment Codes Permissible per Income Type</w:t>
      </w:r>
      <w:bookmarkEnd w:id="1706"/>
      <w:bookmarkEnd w:id="1742"/>
      <w:bookmarkEnd w:id="1743"/>
      <w:bookmarkEnd w:id="1744"/>
    </w:p>
    <w:p w14:paraId="3F49BA30" w14:textId="77777777" w:rsidR="00C23DA2" w:rsidRPr="00890B9D" w:rsidRDefault="00C23DA2" w:rsidP="000E6760">
      <w:pPr>
        <w:pStyle w:val="BodyText"/>
      </w:pPr>
      <w:r w:rsidRPr="00890B9D">
        <w:t>The following table indicates what tax treatment categories/options are permissible for each Income Type:</w:t>
      </w:r>
    </w:p>
    <w:p w14:paraId="0A789111" w14:textId="44A0511C" w:rsidR="00291CDC" w:rsidRPr="00890B9D" w:rsidRDefault="00291CDC" w:rsidP="00F572A6">
      <w:pPr>
        <w:pStyle w:val="TableCaption"/>
      </w:pPr>
      <w:bookmarkStart w:id="1745" w:name="_Toc34474869"/>
      <w:bookmarkStart w:id="1746" w:name="_Toc55373448"/>
      <w:bookmarkStart w:id="1747" w:name="_Toc55380997"/>
      <w:bookmarkStart w:id="1748" w:name="_Toc57733175"/>
      <w:bookmarkStart w:id="1749" w:name="_Toc144116860"/>
      <w:bookmarkStart w:id="1750" w:name="_Toc144116886"/>
      <w:bookmarkStart w:id="1751" w:name="_Toc238031872"/>
      <w:r w:rsidRPr="00890B9D">
        <w:t xml:space="preserve">Table </w:t>
      </w:r>
      <w:r w:rsidRPr="00890B9D">
        <w:fldChar w:fldCharType="begin"/>
      </w:r>
      <w:r w:rsidRPr="00890B9D">
        <w:instrText xml:space="preserve"> SEQ Table \* ARABIC </w:instrText>
      </w:r>
      <w:r w:rsidRPr="00890B9D">
        <w:fldChar w:fldCharType="separate"/>
      </w:r>
      <w:r w:rsidR="00C14FEC">
        <w:rPr>
          <w:noProof/>
        </w:rPr>
        <w:t>24</w:t>
      </w:r>
      <w:r w:rsidRPr="00890B9D">
        <w:fldChar w:fldCharType="end"/>
      </w:r>
      <w:r w:rsidRPr="00890B9D">
        <w:t>: Tax Treatment Code Permissibilities by Income Type</w:t>
      </w:r>
      <w:bookmarkEnd w:id="1745"/>
      <w:bookmarkEnd w:id="1746"/>
      <w:bookmarkEnd w:id="1747"/>
      <w:bookmarkEnd w:id="1748"/>
      <w:bookmarkEnd w:id="1749"/>
      <w:bookmarkEnd w:id="1750"/>
      <w:bookmarkEnd w:id="1751"/>
    </w:p>
    <w:tbl>
      <w:tblPr>
        <w:tblStyle w:val="BIG"/>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27"/>
        <w:gridCol w:w="627"/>
        <w:gridCol w:w="627"/>
        <w:gridCol w:w="627"/>
        <w:gridCol w:w="627"/>
        <w:gridCol w:w="627"/>
        <w:gridCol w:w="627"/>
        <w:gridCol w:w="627"/>
        <w:gridCol w:w="627"/>
        <w:gridCol w:w="627"/>
      </w:tblGrid>
      <w:tr w:rsidR="000D0E6F" w:rsidRPr="00890B9D" w14:paraId="4015D70B" w14:textId="77777777" w:rsidTr="00BC1204">
        <w:trPr>
          <w:cnfStyle w:val="100000000000" w:firstRow="1" w:lastRow="0" w:firstColumn="0" w:lastColumn="0" w:oddVBand="0" w:evenVBand="0" w:oddHBand="0" w:evenHBand="0" w:firstRowFirstColumn="0" w:firstRowLastColumn="0" w:lastRowFirstColumn="0" w:lastRowLastColumn="0"/>
          <w:trHeight w:val="850"/>
        </w:trPr>
        <w:tc>
          <w:tcPr>
            <w:cnfStyle w:val="001000000000" w:firstRow="0" w:lastRow="0" w:firstColumn="1" w:lastColumn="0" w:oddVBand="0" w:evenVBand="0" w:oddHBand="0" w:evenHBand="0" w:firstRowFirstColumn="0" w:firstRowLastColumn="0" w:lastRowFirstColumn="0" w:lastRowLastColumn="0"/>
            <w:tcW w:w="2020" w:type="pct"/>
          </w:tcPr>
          <w:p w14:paraId="4E61F38B" w14:textId="77777777" w:rsidR="006E27FF" w:rsidRPr="008F4288" w:rsidRDefault="006E27FF" w:rsidP="000E6760">
            <w:pPr>
              <w:pStyle w:val="TableHeading"/>
            </w:pPr>
            <w:r w:rsidRPr="008F4288">
              <w:t>Tax Treatment Category</w:t>
            </w:r>
          </w:p>
        </w:tc>
        <w:tc>
          <w:tcPr>
            <w:tcW w:w="331" w:type="pct"/>
            <w:textDirection w:val="btLr"/>
          </w:tcPr>
          <w:p w14:paraId="1EC90872"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SAW</w:t>
            </w:r>
          </w:p>
        </w:tc>
        <w:tc>
          <w:tcPr>
            <w:tcW w:w="331" w:type="pct"/>
            <w:textDirection w:val="btLr"/>
          </w:tcPr>
          <w:p w14:paraId="2155B4F0"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CHP</w:t>
            </w:r>
          </w:p>
        </w:tc>
        <w:tc>
          <w:tcPr>
            <w:tcW w:w="331" w:type="pct"/>
            <w:textDirection w:val="btLr"/>
          </w:tcPr>
          <w:p w14:paraId="700B2584"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IAA</w:t>
            </w:r>
          </w:p>
        </w:tc>
        <w:tc>
          <w:tcPr>
            <w:tcW w:w="331" w:type="pct"/>
            <w:textDirection w:val="btLr"/>
          </w:tcPr>
          <w:p w14:paraId="76AB19FB"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WHM</w:t>
            </w:r>
          </w:p>
        </w:tc>
        <w:tc>
          <w:tcPr>
            <w:tcW w:w="331" w:type="pct"/>
            <w:textDirection w:val="btLr"/>
          </w:tcPr>
          <w:p w14:paraId="1D10BB14"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SWP</w:t>
            </w:r>
          </w:p>
        </w:tc>
        <w:tc>
          <w:tcPr>
            <w:tcW w:w="331" w:type="pct"/>
            <w:textDirection w:val="btLr"/>
          </w:tcPr>
          <w:p w14:paraId="25E5C2B6"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FEI</w:t>
            </w:r>
          </w:p>
        </w:tc>
        <w:tc>
          <w:tcPr>
            <w:tcW w:w="331" w:type="pct"/>
            <w:textDirection w:val="btLr"/>
          </w:tcPr>
          <w:p w14:paraId="7A6B8ECA"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VOL</w:t>
            </w:r>
          </w:p>
        </w:tc>
        <w:tc>
          <w:tcPr>
            <w:tcW w:w="331" w:type="pct"/>
            <w:textDirection w:val="btLr"/>
          </w:tcPr>
          <w:p w14:paraId="0B51D0F3"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LAB</w:t>
            </w:r>
          </w:p>
        </w:tc>
        <w:tc>
          <w:tcPr>
            <w:tcW w:w="331" w:type="pct"/>
            <w:textDirection w:val="btLr"/>
          </w:tcPr>
          <w:p w14:paraId="5CC9AD9A" w14:textId="77777777" w:rsidR="006E27FF" w:rsidRPr="007E7B7E" w:rsidRDefault="006E27FF" w:rsidP="000E6760">
            <w:pPr>
              <w:pStyle w:val="TableHeading"/>
              <w:cnfStyle w:val="100000000000" w:firstRow="1" w:lastRow="0" w:firstColumn="0" w:lastColumn="0" w:oddVBand="0" w:evenVBand="0" w:oddHBand="0" w:evenHBand="0" w:firstRowFirstColumn="0" w:firstRowLastColumn="0" w:lastRowFirstColumn="0" w:lastRowLastColumn="0"/>
            </w:pPr>
            <w:r w:rsidRPr="007E7B7E">
              <w:t>OSP</w:t>
            </w:r>
          </w:p>
        </w:tc>
      </w:tr>
      <w:tr w:rsidR="00A96DB3" w:rsidRPr="00890B9D" w14:paraId="36F384F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20E7A2A1" w14:textId="6B8217C4" w:rsidR="0049699C" w:rsidRPr="00BC1204" w:rsidRDefault="0049699C" w:rsidP="000E6760">
            <w:pPr>
              <w:pStyle w:val="TableText1"/>
              <w:rPr>
                <w:b/>
                <w:bCs/>
              </w:rPr>
            </w:pPr>
            <w:r w:rsidRPr="00BC1204">
              <w:rPr>
                <w:b/>
                <w:bCs/>
              </w:rPr>
              <w:t>R - Regular</w:t>
            </w:r>
            <w:r w:rsidR="003F048C" w:rsidRPr="00BC1204">
              <w:rPr>
                <w:b/>
                <w:bCs/>
              </w:rPr>
              <w:tab/>
            </w:r>
          </w:p>
        </w:tc>
        <w:tc>
          <w:tcPr>
            <w:tcW w:w="331" w:type="pct"/>
            <w:shd w:val="clear" w:color="auto" w:fill="auto"/>
          </w:tcPr>
          <w:p w14:paraId="7156C7F6"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p w14:paraId="29422187"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690D06F1"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33D02FA8"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54C10D48"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0D27676A" w14:textId="16F62E62"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BB70255"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76E152E3"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D35D0C4"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5496C43F"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r>
      <w:tr w:rsidR="00A96DB3" w:rsidRPr="00890B9D" w14:paraId="0A6DF57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37400C82" w14:textId="77777777" w:rsidR="0049699C" w:rsidRPr="00BC1204" w:rsidRDefault="0049699C" w:rsidP="000E6760">
            <w:pPr>
              <w:pStyle w:val="TableText1"/>
              <w:rPr>
                <w:b/>
                <w:bCs/>
              </w:rPr>
            </w:pPr>
            <w:r w:rsidRPr="00BC1204">
              <w:rPr>
                <w:b/>
                <w:bCs/>
              </w:rPr>
              <w:t>A - Actors</w:t>
            </w:r>
          </w:p>
        </w:tc>
        <w:tc>
          <w:tcPr>
            <w:tcW w:w="331" w:type="pct"/>
            <w:shd w:val="clear" w:color="auto" w:fill="auto"/>
          </w:tcPr>
          <w:p w14:paraId="2F2CB3D7"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60FC0610"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3F816E2D"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636C906F"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56EDD53A"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7D1A0947"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p w14:paraId="6AE2E89E"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1E02F11C"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71E86E73"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7CE22337"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r>
      <w:tr w:rsidR="00A96DB3" w:rsidRPr="00890B9D" w14:paraId="0F1A9CA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376F5D4E" w14:textId="77777777" w:rsidR="0049699C" w:rsidRPr="00BC1204" w:rsidRDefault="0049699C" w:rsidP="000E6760">
            <w:pPr>
              <w:pStyle w:val="TableText1"/>
              <w:rPr>
                <w:b/>
                <w:bCs/>
              </w:rPr>
            </w:pPr>
            <w:r w:rsidRPr="00BC1204">
              <w:rPr>
                <w:b/>
                <w:bCs/>
              </w:rPr>
              <w:t>C - Horticulturists and Shearers</w:t>
            </w:r>
          </w:p>
        </w:tc>
        <w:tc>
          <w:tcPr>
            <w:tcW w:w="331" w:type="pct"/>
            <w:shd w:val="clear" w:color="auto" w:fill="auto"/>
          </w:tcPr>
          <w:p w14:paraId="465B4936"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37146839"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24EF10C0"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02625884"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11EA6D5D" w14:textId="7D5E16C0"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69723F1C"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5EEBFA19"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1DE684A0"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2F7AA50C"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r>
      <w:tr w:rsidR="00A96DB3" w:rsidRPr="00890B9D" w14:paraId="6CBCB6E1"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0AF927C3" w14:textId="77777777" w:rsidR="0049699C" w:rsidRPr="00BC1204" w:rsidRDefault="0049699C" w:rsidP="000E6760">
            <w:pPr>
              <w:pStyle w:val="TableText1"/>
              <w:rPr>
                <w:b/>
                <w:bCs/>
              </w:rPr>
            </w:pPr>
            <w:r w:rsidRPr="00BC1204">
              <w:rPr>
                <w:b/>
                <w:bCs/>
              </w:rPr>
              <w:t>S – Seniors and Pensioners</w:t>
            </w:r>
          </w:p>
        </w:tc>
        <w:tc>
          <w:tcPr>
            <w:tcW w:w="331" w:type="pct"/>
            <w:shd w:val="clear" w:color="auto" w:fill="auto"/>
          </w:tcPr>
          <w:p w14:paraId="13771CF0"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5B9DE666"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539CAE45"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CD67764"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0AAF0781"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77BFA0F9"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0D8F6ABE"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51FEBF48"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34FD1934"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r>
      <w:tr w:rsidR="00A96DB3" w:rsidRPr="00890B9D" w14:paraId="4A114A6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1EC0D186" w14:textId="77777777" w:rsidR="00C23DA2" w:rsidRPr="00BC1204" w:rsidRDefault="00C23DA2" w:rsidP="000E6760">
            <w:pPr>
              <w:pStyle w:val="TableText1"/>
              <w:rPr>
                <w:b/>
                <w:bCs/>
              </w:rPr>
            </w:pPr>
            <w:r w:rsidRPr="00BC1204">
              <w:rPr>
                <w:b/>
                <w:bCs/>
              </w:rPr>
              <w:t>H – Working Holiday Makers</w:t>
            </w:r>
          </w:p>
        </w:tc>
        <w:tc>
          <w:tcPr>
            <w:tcW w:w="331" w:type="pct"/>
            <w:shd w:val="clear" w:color="auto" w:fill="auto"/>
          </w:tcPr>
          <w:p w14:paraId="6632B7DA"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42C40C8C"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76223557"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19654CAF" w14:textId="77777777" w:rsidR="00C23DA2"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5E3B95A3"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2EE873AB"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26AA3EB7"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6C34B2EB"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CC0C34E"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r>
      <w:tr w:rsidR="00A96DB3" w:rsidRPr="00890B9D" w14:paraId="7CF07E6C"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145FF456" w14:textId="77777777" w:rsidR="00C23DA2" w:rsidRPr="00BC1204" w:rsidRDefault="00C23DA2" w:rsidP="000E6760">
            <w:pPr>
              <w:pStyle w:val="TableText1"/>
              <w:rPr>
                <w:b/>
                <w:bCs/>
              </w:rPr>
            </w:pPr>
            <w:r w:rsidRPr="00BC1204">
              <w:rPr>
                <w:b/>
                <w:bCs/>
              </w:rPr>
              <w:t>W – Seasonal Worker Programme</w:t>
            </w:r>
          </w:p>
        </w:tc>
        <w:tc>
          <w:tcPr>
            <w:tcW w:w="331" w:type="pct"/>
            <w:shd w:val="clear" w:color="auto" w:fill="auto"/>
          </w:tcPr>
          <w:p w14:paraId="402D5372"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25E70BD7"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2BBDFF43"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2F6841C"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636E6B0"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p w14:paraId="733CB079"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7A4AF72F"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28F9AF33"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0DC30B60"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0E981F2B" w14:textId="77777777" w:rsidR="00C23DA2" w:rsidRPr="00890B9D" w:rsidRDefault="00C23DA2" w:rsidP="000E6760">
            <w:pPr>
              <w:pStyle w:val="TableText1"/>
              <w:cnfStyle w:val="100000000000" w:firstRow="1" w:lastRow="0" w:firstColumn="0" w:lastColumn="0" w:oddVBand="0" w:evenVBand="0" w:oddHBand="0" w:evenHBand="0" w:firstRowFirstColumn="0" w:firstRowLastColumn="0" w:lastRowFirstColumn="0" w:lastRowLastColumn="0"/>
            </w:pPr>
          </w:p>
        </w:tc>
      </w:tr>
      <w:tr w:rsidR="00A96DB3" w:rsidRPr="00890B9D" w14:paraId="7E4C0989"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312EF237" w14:textId="77777777" w:rsidR="0049699C" w:rsidRPr="00BC1204" w:rsidRDefault="0049699C" w:rsidP="000E6760">
            <w:pPr>
              <w:pStyle w:val="TableText1"/>
              <w:rPr>
                <w:b/>
                <w:bCs/>
              </w:rPr>
            </w:pPr>
            <w:r w:rsidRPr="00BC1204">
              <w:rPr>
                <w:b/>
                <w:bCs/>
              </w:rPr>
              <w:t>F – Foreign Resident</w:t>
            </w:r>
          </w:p>
        </w:tc>
        <w:tc>
          <w:tcPr>
            <w:tcW w:w="331" w:type="pct"/>
            <w:shd w:val="clear" w:color="auto" w:fill="auto"/>
          </w:tcPr>
          <w:p w14:paraId="710F00EB"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67A32883"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79560E37"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756C5202"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579304A5"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E2619C3"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56B7364A"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4DAA96AA"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2462D32C"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r>
      <w:tr w:rsidR="00A96DB3" w:rsidRPr="00890B9D" w14:paraId="5F1877D0"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4616C2B5" w14:textId="77777777" w:rsidR="0049699C" w:rsidRPr="00BC1204" w:rsidRDefault="0049699C" w:rsidP="000E6760">
            <w:pPr>
              <w:pStyle w:val="TableText1"/>
              <w:rPr>
                <w:b/>
                <w:bCs/>
              </w:rPr>
            </w:pPr>
            <w:r w:rsidRPr="00BC1204">
              <w:rPr>
                <w:b/>
                <w:bCs/>
              </w:rPr>
              <w:t>N – No TFN</w:t>
            </w:r>
          </w:p>
        </w:tc>
        <w:tc>
          <w:tcPr>
            <w:tcW w:w="331" w:type="pct"/>
            <w:shd w:val="clear" w:color="auto" w:fill="auto"/>
          </w:tcPr>
          <w:p w14:paraId="72386FFE"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7A2D6618"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3AB2AC9E"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7394F3A6"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45427BC"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1B8517AA"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5BE9895B"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29475588"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30A90458" w14:textId="77777777" w:rsidR="0049699C" w:rsidRPr="00890B9D" w:rsidRDefault="0049699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r>
      <w:tr w:rsidR="00247AAC" w:rsidRPr="00890B9D" w14:paraId="762F05E2"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48B94A38" w14:textId="77777777" w:rsidR="00247AAC" w:rsidRPr="00BC1204" w:rsidRDefault="00247AAC" w:rsidP="000E6760">
            <w:pPr>
              <w:pStyle w:val="TableText1"/>
              <w:rPr>
                <w:b/>
                <w:bCs/>
              </w:rPr>
            </w:pPr>
            <w:r w:rsidRPr="00BC1204">
              <w:rPr>
                <w:b/>
                <w:bCs/>
              </w:rPr>
              <w:t>D – ATO-Defined</w:t>
            </w:r>
          </w:p>
        </w:tc>
        <w:tc>
          <w:tcPr>
            <w:tcW w:w="331" w:type="pct"/>
            <w:shd w:val="clear" w:color="auto" w:fill="auto"/>
          </w:tcPr>
          <w:p w14:paraId="07611027" w14:textId="5CC81634"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31B5586C" w14:textId="0308A68E"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150E002D" w14:textId="7DEA4B02"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55298920"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57E751B"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4F5F568A" w14:textId="4C5B5F5E"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1787BBC9"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4D3BC4B7" w14:textId="6866874A"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08F69140" w14:textId="40612289"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r>
      <w:tr w:rsidR="00247AAC" w:rsidRPr="00890B9D" w14:paraId="2FEFE4AD"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0" w:type="pct"/>
            <w:shd w:val="clear" w:color="auto" w:fill="auto"/>
          </w:tcPr>
          <w:p w14:paraId="0501B3CE" w14:textId="77777777" w:rsidR="00247AAC" w:rsidRPr="00BC1204" w:rsidRDefault="00247AAC" w:rsidP="000E6760">
            <w:pPr>
              <w:pStyle w:val="TableText1"/>
              <w:rPr>
                <w:b/>
                <w:bCs/>
              </w:rPr>
            </w:pPr>
            <w:r w:rsidRPr="00BC1204">
              <w:rPr>
                <w:b/>
                <w:bCs/>
              </w:rPr>
              <w:t>V – Voluntary Agreement</w:t>
            </w:r>
          </w:p>
        </w:tc>
        <w:tc>
          <w:tcPr>
            <w:tcW w:w="331" w:type="pct"/>
            <w:shd w:val="clear" w:color="auto" w:fill="auto"/>
          </w:tcPr>
          <w:p w14:paraId="2D5B8D53"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2C49786E"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199DCE2F"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55FB99B8"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30450DF9"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6435D309"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7FEDE857"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1" w:type="pct"/>
            <w:shd w:val="clear" w:color="auto" w:fill="auto"/>
          </w:tcPr>
          <w:p w14:paraId="64F75D45"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1" w:type="pct"/>
            <w:shd w:val="clear" w:color="auto" w:fill="auto"/>
          </w:tcPr>
          <w:p w14:paraId="00C21017" w14:textId="77777777" w:rsidR="00247AAC" w:rsidRPr="00890B9D" w:rsidRDefault="00247AAC" w:rsidP="000E6760">
            <w:pPr>
              <w:pStyle w:val="TableText1"/>
              <w:cnfStyle w:val="100000000000" w:firstRow="1" w:lastRow="0" w:firstColumn="0" w:lastColumn="0" w:oddVBand="0" w:evenVBand="0" w:oddHBand="0" w:evenHBand="0" w:firstRowFirstColumn="0" w:firstRowLastColumn="0" w:lastRowFirstColumn="0" w:lastRowLastColumn="0"/>
            </w:pPr>
          </w:p>
        </w:tc>
      </w:tr>
    </w:tbl>
    <w:p w14:paraId="21247BAB" w14:textId="2544D467" w:rsidR="000A4B6C" w:rsidRPr="00890B9D" w:rsidRDefault="005F6D6C" w:rsidP="007E7B7E">
      <w:pPr>
        <w:pStyle w:val="Heading2"/>
        <w:pageBreakBefore/>
      </w:pPr>
      <w:bookmarkStart w:id="1752" w:name="_Ref33357663"/>
      <w:bookmarkStart w:id="1753" w:name="_Toc54861851"/>
      <w:r>
        <w:lastRenderedPageBreak/>
        <w:t xml:space="preserve"> </w:t>
      </w:r>
      <w:bookmarkStart w:id="1754" w:name="_Ref71221815"/>
      <w:bookmarkStart w:id="1755" w:name="_Ref71221817"/>
      <w:bookmarkStart w:id="1756" w:name="_Toc238032003"/>
      <w:r w:rsidR="000A4B6C" w:rsidRPr="00890B9D">
        <w:t>Payment Types Permissible per Income Type</w:t>
      </w:r>
      <w:bookmarkEnd w:id="1707"/>
      <w:bookmarkEnd w:id="1708"/>
      <w:bookmarkEnd w:id="1709"/>
      <w:bookmarkEnd w:id="1710"/>
      <w:bookmarkEnd w:id="1752"/>
      <w:bookmarkEnd w:id="1753"/>
      <w:bookmarkEnd w:id="1754"/>
      <w:bookmarkEnd w:id="1755"/>
      <w:bookmarkEnd w:id="1756"/>
    </w:p>
    <w:p w14:paraId="0FA924A8" w14:textId="77777777" w:rsidR="000A4B6C" w:rsidRPr="00890B9D" w:rsidRDefault="000A4B6C" w:rsidP="000E6760">
      <w:pPr>
        <w:pStyle w:val="BodyText"/>
      </w:pPr>
      <w:r w:rsidRPr="00890B9D">
        <w:t>The following table indicates what Payment Types are permissible for each Income Type:</w:t>
      </w:r>
    </w:p>
    <w:p w14:paraId="66EFEE79" w14:textId="18BB7D7C" w:rsidR="000A4B6C" w:rsidRPr="00890B9D" w:rsidRDefault="000A4B6C" w:rsidP="00F572A6">
      <w:pPr>
        <w:pStyle w:val="TableCaption"/>
      </w:pPr>
      <w:bookmarkStart w:id="1757" w:name="_Ref144137975"/>
      <w:bookmarkStart w:id="1758" w:name="_Toc34474870"/>
      <w:bookmarkStart w:id="1759" w:name="_Toc55373449"/>
      <w:bookmarkStart w:id="1760" w:name="_Toc55380998"/>
      <w:bookmarkStart w:id="1761" w:name="_Toc57733176"/>
      <w:bookmarkStart w:id="1762" w:name="_Toc144116861"/>
      <w:bookmarkStart w:id="1763" w:name="_Toc144116887"/>
      <w:bookmarkStart w:id="1764" w:name="_Ref144137970"/>
      <w:bookmarkStart w:id="1765" w:name="_Toc238031873"/>
      <w:r w:rsidRPr="00890B9D">
        <w:t xml:space="preserve">Table </w:t>
      </w:r>
      <w:r w:rsidR="00AC4BF5" w:rsidRPr="00890B9D">
        <w:fldChar w:fldCharType="begin"/>
      </w:r>
      <w:r w:rsidR="00AC4BF5" w:rsidRPr="00890B9D">
        <w:instrText xml:space="preserve"> SEQ Table \* ARABIC </w:instrText>
      </w:r>
      <w:r w:rsidR="00AC4BF5" w:rsidRPr="00890B9D">
        <w:fldChar w:fldCharType="separate"/>
      </w:r>
      <w:r w:rsidR="00C14FEC">
        <w:rPr>
          <w:noProof/>
        </w:rPr>
        <w:t>25</w:t>
      </w:r>
      <w:r w:rsidR="00AC4BF5" w:rsidRPr="00890B9D">
        <w:rPr>
          <w:noProof/>
        </w:rPr>
        <w:fldChar w:fldCharType="end"/>
      </w:r>
      <w:bookmarkEnd w:id="1757"/>
      <w:r w:rsidRPr="00890B9D">
        <w:t>: Income Types/Payment Types Matrix</w:t>
      </w:r>
      <w:bookmarkEnd w:id="1758"/>
      <w:bookmarkEnd w:id="1759"/>
      <w:bookmarkEnd w:id="1760"/>
      <w:bookmarkEnd w:id="1761"/>
      <w:bookmarkEnd w:id="1762"/>
      <w:bookmarkEnd w:id="1763"/>
      <w:bookmarkEnd w:id="1764"/>
      <w:bookmarkEnd w:id="1765"/>
    </w:p>
    <w:tbl>
      <w:tblPr>
        <w:tblStyle w:val="BIG"/>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05"/>
        <w:gridCol w:w="1593"/>
        <w:gridCol w:w="642"/>
        <w:gridCol w:w="642"/>
        <w:gridCol w:w="642"/>
        <w:gridCol w:w="642"/>
        <w:gridCol w:w="642"/>
        <w:gridCol w:w="642"/>
        <w:gridCol w:w="642"/>
        <w:gridCol w:w="642"/>
        <w:gridCol w:w="636"/>
      </w:tblGrid>
      <w:tr w:rsidR="000D0E6F" w:rsidRPr="00890B9D" w14:paraId="14E33B33" w14:textId="77777777" w:rsidTr="00BC1204">
        <w:trPr>
          <w:cnfStyle w:val="100000000000" w:firstRow="1" w:lastRow="0" w:firstColumn="0" w:lastColumn="0" w:oddVBand="0" w:evenVBand="0" w:oddHBand="0" w:evenHBand="0" w:firstRowFirstColumn="0" w:firstRowLastColumn="0" w:lastRowFirstColumn="0" w:lastRowLastColumn="0"/>
          <w:trHeight w:val="850"/>
        </w:trPr>
        <w:tc>
          <w:tcPr>
            <w:cnfStyle w:val="001000000000" w:firstRow="0" w:lastRow="0" w:firstColumn="1" w:lastColumn="0" w:oddVBand="0" w:evenVBand="0" w:oddHBand="0" w:evenHBand="0" w:firstRowFirstColumn="0" w:firstRowLastColumn="0" w:lastRowFirstColumn="0" w:lastRowLastColumn="0"/>
            <w:tcW w:w="1111" w:type="pct"/>
          </w:tcPr>
          <w:p w14:paraId="20677A21" w14:textId="0C571B0A" w:rsidR="00041FBA" w:rsidRPr="008F4288" w:rsidRDefault="00320C10" w:rsidP="000E6760">
            <w:pPr>
              <w:pStyle w:val="TableHeading"/>
            </w:pPr>
            <w:r w:rsidRPr="008F4288">
              <w:t>Alias</w:t>
            </w:r>
          </w:p>
        </w:tc>
        <w:tc>
          <w:tcPr>
            <w:tcW w:w="841" w:type="pct"/>
          </w:tcPr>
          <w:p w14:paraId="3CC51789" w14:textId="04B4F3E0"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Label</w:t>
            </w:r>
          </w:p>
        </w:tc>
        <w:tc>
          <w:tcPr>
            <w:tcW w:w="339" w:type="pct"/>
            <w:textDirection w:val="btLr"/>
          </w:tcPr>
          <w:p w14:paraId="7024AA8C" w14:textId="2CFC966B"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SAW</w:t>
            </w:r>
          </w:p>
        </w:tc>
        <w:tc>
          <w:tcPr>
            <w:tcW w:w="339" w:type="pct"/>
            <w:textDirection w:val="btLr"/>
          </w:tcPr>
          <w:p w14:paraId="49AFBD83" w14:textId="712349A1"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CHP</w:t>
            </w:r>
          </w:p>
        </w:tc>
        <w:tc>
          <w:tcPr>
            <w:tcW w:w="339" w:type="pct"/>
            <w:textDirection w:val="btLr"/>
          </w:tcPr>
          <w:p w14:paraId="76061FC8" w14:textId="71CC9F9E"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IAA</w:t>
            </w:r>
          </w:p>
        </w:tc>
        <w:tc>
          <w:tcPr>
            <w:tcW w:w="339" w:type="pct"/>
            <w:textDirection w:val="btLr"/>
          </w:tcPr>
          <w:p w14:paraId="63FE29A6" w14:textId="52147399"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WHM</w:t>
            </w:r>
          </w:p>
        </w:tc>
        <w:tc>
          <w:tcPr>
            <w:tcW w:w="339" w:type="pct"/>
            <w:textDirection w:val="btLr"/>
          </w:tcPr>
          <w:p w14:paraId="2890B806" w14:textId="75A39084"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SWP</w:t>
            </w:r>
          </w:p>
        </w:tc>
        <w:tc>
          <w:tcPr>
            <w:tcW w:w="339" w:type="pct"/>
            <w:textDirection w:val="btLr"/>
          </w:tcPr>
          <w:p w14:paraId="52F0752D" w14:textId="1EEC134A"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FEI</w:t>
            </w:r>
          </w:p>
        </w:tc>
        <w:tc>
          <w:tcPr>
            <w:tcW w:w="339" w:type="pct"/>
            <w:textDirection w:val="btLr"/>
          </w:tcPr>
          <w:p w14:paraId="6DCC259F" w14:textId="61ACB0C2"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VOL</w:t>
            </w:r>
          </w:p>
        </w:tc>
        <w:tc>
          <w:tcPr>
            <w:tcW w:w="339" w:type="pct"/>
            <w:textDirection w:val="btLr"/>
          </w:tcPr>
          <w:p w14:paraId="4BCC42A4" w14:textId="3905E921"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LAB</w:t>
            </w:r>
          </w:p>
        </w:tc>
        <w:tc>
          <w:tcPr>
            <w:tcW w:w="339" w:type="pct"/>
            <w:textDirection w:val="btLr"/>
          </w:tcPr>
          <w:p w14:paraId="76256D69" w14:textId="32CD6AFC" w:rsidR="00041FBA" w:rsidRPr="007E7B7E" w:rsidRDefault="00320C10" w:rsidP="000E6760">
            <w:pPr>
              <w:pStyle w:val="TableHeading"/>
              <w:cnfStyle w:val="100000000000" w:firstRow="1" w:lastRow="0" w:firstColumn="0" w:lastColumn="0" w:oddVBand="0" w:evenVBand="0" w:oddHBand="0" w:evenHBand="0" w:firstRowFirstColumn="0" w:firstRowLastColumn="0" w:lastRowFirstColumn="0" w:lastRowLastColumn="0"/>
            </w:pPr>
            <w:r w:rsidRPr="00D23014">
              <w:t>OSP</w:t>
            </w:r>
          </w:p>
        </w:tc>
      </w:tr>
      <w:tr w:rsidR="00320C10" w:rsidRPr="00890B9D" w14:paraId="0A07136D"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15CB66B4" w14:textId="28B654EC" w:rsidR="00320C10" w:rsidRPr="00BC1204" w:rsidRDefault="00320C10" w:rsidP="000E6760">
            <w:pPr>
              <w:pStyle w:val="TableText1"/>
              <w:rPr>
                <w:b/>
                <w:bCs/>
              </w:rPr>
            </w:pPr>
            <w:r w:rsidRPr="00BC1204">
              <w:rPr>
                <w:b/>
                <w:bCs/>
              </w:rPr>
              <w:t>PAYEVNTEMP259</w:t>
            </w:r>
          </w:p>
        </w:tc>
        <w:tc>
          <w:tcPr>
            <w:tcW w:w="841" w:type="pct"/>
            <w:shd w:val="clear" w:color="auto" w:fill="auto"/>
          </w:tcPr>
          <w:p w14:paraId="372FCB0D" w14:textId="75E4B5BA"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PAYGW Amount</w:t>
            </w:r>
          </w:p>
        </w:tc>
        <w:tc>
          <w:tcPr>
            <w:tcW w:w="339" w:type="pct"/>
            <w:shd w:val="clear" w:color="auto" w:fill="auto"/>
          </w:tcPr>
          <w:p w14:paraId="3F8D8C63" w14:textId="621C9229"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44F8390" w14:textId="7D2016D1"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6976FDBB" w14:textId="53184DA8"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14F0E7A5" w14:textId="6667F813"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8F37051" w14:textId="3DA4ED22"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E28C94A" w14:textId="7B2A1155"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6DBEEB14" w14:textId="17E7DDDF"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04D5E3E" w14:textId="35376E62"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432553A7" w14:textId="2A926C30"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r>
      <w:tr w:rsidR="00320C10" w:rsidRPr="00890B9D" w14:paraId="65B0D689"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6C62D649" w14:textId="77777777" w:rsidR="00320C10" w:rsidRPr="00BC1204" w:rsidRDefault="00320C10" w:rsidP="000E6760">
            <w:pPr>
              <w:pStyle w:val="TableText1"/>
              <w:rPr>
                <w:b/>
                <w:bCs/>
              </w:rPr>
            </w:pPr>
            <w:r w:rsidRPr="00BC1204">
              <w:rPr>
                <w:b/>
                <w:bCs/>
              </w:rPr>
              <w:t>PAYEVNTEMP278</w:t>
            </w:r>
          </w:p>
        </w:tc>
        <w:tc>
          <w:tcPr>
            <w:tcW w:w="841" w:type="pct"/>
            <w:shd w:val="clear" w:color="auto" w:fill="auto"/>
          </w:tcPr>
          <w:p w14:paraId="26C3A8A8"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Foreign Tax Paid Amount</w:t>
            </w:r>
          </w:p>
        </w:tc>
        <w:tc>
          <w:tcPr>
            <w:tcW w:w="339" w:type="pct"/>
            <w:shd w:val="clear" w:color="auto" w:fill="auto"/>
          </w:tcPr>
          <w:p w14:paraId="3B29EB8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523C8FB9"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7862A09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7AB6DE3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54791597"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443E21B0"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1E9F42F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5ED9CCE2"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6495E64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44585963"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4C23394F" w14:textId="77777777" w:rsidR="00320C10" w:rsidRPr="00BC1204" w:rsidRDefault="00320C10" w:rsidP="000E6760">
            <w:pPr>
              <w:pStyle w:val="TableText1"/>
              <w:rPr>
                <w:b/>
                <w:bCs/>
              </w:rPr>
            </w:pPr>
            <w:r w:rsidRPr="00BC1204">
              <w:rPr>
                <w:b/>
                <w:bCs/>
              </w:rPr>
              <w:t>PAYEVNTEMP261</w:t>
            </w:r>
          </w:p>
        </w:tc>
        <w:tc>
          <w:tcPr>
            <w:tcW w:w="841" w:type="pct"/>
            <w:shd w:val="clear" w:color="auto" w:fill="auto"/>
          </w:tcPr>
          <w:p w14:paraId="7E5A68FB"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Exempt Foreign Income Amount</w:t>
            </w:r>
          </w:p>
        </w:tc>
        <w:tc>
          <w:tcPr>
            <w:tcW w:w="339" w:type="pct"/>
            <w:shd w:val="clear" w:color="auto" w:fill="auto"/>
          </w:tcPr>
          <w:p w14:paraId="6D7A6ADA"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C622F3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2DB970B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3E254D35"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380FBD5A"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4EDFEA08"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7F22018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56A29DD2"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378D573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5F6A2FF5"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0C69F479" w14:textId="77777777" w:rsidR="00320C10" w:rsidRPr="00BC1204" w:rsidRDefault="00320C10" w:rsidP="000E6760">
            <w:pPr>
              <w:pStyle w:val="TableText1"/>
              <w:rPr>
                <w:b/>
                <w:bCs/>
              </w:rPr>
            </w:pPr>
            <w:r w:rsidRPr="00BC1204">
              <w:rPr>
                <w:b/>
                <w:bCs/>
              </w:rPr>
              <w:t>PAYEVNTEMP258</w:t>
            </w:r>
          </w:p>
        </w:tc>
        <w:tc>
          <w:tcPr>
            <w:tcW w:w="841" w:type="pct"/>
            <w:shd w:val="clear" w:color="auto" w:fill="auto"/>
          </w:tcPr>
          <w:p w14:paraId="57D480B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Gross Amount</w:t>
            </w:r>
          </w:p>
        </w:tc>
        <w:tc>
          <w:tcPr>
            <w:tcW w:w="339" w:type="pct"/>
            <w:shd w:val="clear" w:color="auto" w:fill="auto"/>
          </w:tcPr>
          <w:p w14:paraId="0E5A3C7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6CDF76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1699B670"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1F8B61D"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D6F3EB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FC4E312"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F47EA0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4EADD9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14501FD"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r>
      <w:tr w:rsidR="00320C10" w:rsidRPr="00890B9D" w14:paraId="6DC586D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07BEBD2C" w14:textId="77777777" w:rsidR="00320C10" w:rsidRPr="00BC1204" w:rsidRDefault="00320C10" w:rsidP="000E6760">
            <w:pPr>
              <w:pStyle w:val="TableText1"/>
              <w:rPr>
                <w:b/>
                <w:bCs/>
              </w:rPr>
            </w:pPr>
            <w:r w:rsidRPr="00BC1204">
              <w:rPr>
                <w:b/>
                <w:bCs/>
              </w:rPr>
              <w:t>PAYEVNTEMP270</w:t>
            </w:r>
          </w:p>
        </w:tc>
        <w:tc>
          <w:tcPr>
            <w:tcW w:w="841" w:type="pct"/>
            <w:shd w:val="clear" w:color="auto" w:fill="auto"/>
          </w:tcPr>
          <w:p w14:paraId="3B6BFB6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Paid Leave Payment Amount</w:t>
            </w:r>
          </w:p>
        </w:tc>
        <w:tc>
          <w:tcPr>
            <w:tcW w:w="339" w:type="pct"/>
            <w:shd w:val="clear" w:color="auto" w:fill="auto"/>
          </w:tcPr>
          <w:p w14:paraId="3899788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2B1135A"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E4054C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5009A6D"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13311C6B"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E1C0006"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339C722"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0A996535"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39CC4D7D"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7C456F13"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4DD26BB9" w14:textId="77777777" w:rsidR="00320C10" w:rsidRPr="00BC1204" w:rsidRDefault="00320C10" w:rsidP="000E6760">
            <w:pPr>
              <w:pStyle w:val="TableText1"/>
              <w:rPr>
                <w:b/>
                <w:bCs/>
              </w:rPr>
            </w:pPr>
            <w:r w:rsidRPr="00BC1204">
              <w:rPr>
                <w:b/>
                <w:bCs/>
              </w:rPr>
              <w:t>PAYEVNTEMP62</w:t>
            </w:r>
          </w:p>
        </w:tc>
        <w:tc>
          <w:tcPr>
            <w:tcW w:w="841" w:type="pct"/>
            <w:shd w:val="clear" w:color="auto" w:fill="auto"/>
          </w:tcPr>
          <w:p w14:paraId="1C7B8A07"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Allowance Amount</w:t>
            </w:r>
          </w:p>
        </w:tc>
        <w:tc>
          <w:tcPr>
            <w:tcW w:w="339" w:type="pct"/>
            <w:shd w:val="clear" w:color="auto" w:fill="auto"/>
          </w:tcPr>
          <w:p w14:paraId="4A6ADEA6"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0EC5150"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4F816B9"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C8C749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36107AB"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6C702B05"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62F616B"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02B9106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10B7F52D"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387EF071"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0EC337CC" w14:textId="77777777" w:rsidR="00320C10" w:rsidRPr="00BC1204" w:rsidRDefault="00320C10" w:rsidP="000E6760">
            <w:pPr>
              <w:pStyle w:val="TableText1"/>
              <w:rPr>
                <w:b/>
                <w:bCs/>
              </w:rPr>
            </w:pPr>
            <w:r w:rsidRPr="00BC1204">
              <w:rPr>
                <w:b/>
                <w:bCs/>
              </w:rPr>
              <w:t>PAYEVNTEMP263</w:t>
            </w:r>
          </w:p>
        </w:tc>
        <w:tc>
          <w:tcPr>
            <w:tcW w:w="841" w:type="pct"/>
            <w:shd w:val="clear" w:color="auto" w:fill="auto"/>
          </w:tcPr>
          <w:p w14:paraId="7240456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Overtime Amount</w:t>
            </w:r>
          </w:p>
        </w:tc>
        <w:tc>
          <w:tcPr>
            <w:tcW w:w="339" w:type="pct"/>
            <w:shd w:val="clear" w:color="auto" w:fill="auto"/>
          </w:tcPr>
          <w:p w14:paraId="26B283E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97A79CD"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A9F7B3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3480E8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6E634249"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0F2EF8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2DB84A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2A7DC61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3624AFF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558DE6A7"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78DAFFDB" w14:textId="77777777" w:rsidR="00320C10" w:rsidRPr="00BC1204" w:rsidRDefault="00320C10" w:rsidP="000E6760">
            <w:pPr>
              <w:pStyle w:val="TableText1"/>
              <w:rPr>
                <w:b/>
                <w:bCs/>
              </w:rPr>
            </w:pPr>
            <w:r w:rsidRPr="00BC1204">
              <w:rPr>
                <w:b/>
                <w:bCs/>
              </w:rPr>
              <w:t>PAYEVNTEMP262</w:t>
            </w:r>
          </w:p>
        </w:tc>
        <w:tc>
          <w:tcPr>
            <w:tcW w:w="841" w:type="pct"/>
            <w:shd w:val="clear" w:color="auto" w:fill="auto"/>
          </w:tcPr>
          <w:p w14:paraId="0496687A"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Bonuses and Commissions Amount</w:t>
            </w:r>
          </w:p>
        </w:tc>
        <w:tc>
          <w:tcPr>
            <w:tcW w:w="339" w:type="pct"/>
            <w:shd w:val="clear" w:color="auto" w:fill="auto"/>
          </w:tcPr>
          <w:p w14:paraId="1932C3C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4B8E3AC8"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A71E40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6E466E95"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1F0D3C3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9CD08F0"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9DCC70A"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15CC9B09"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656457E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5A693FD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3FD6806A" w14:textId="77777777" w:rsidR="00320C10" w:rsidRPr="00BC1204" w:rsidRDefault="00320C10" w:rsidP="000E6760">
            <w:pPr>
              <w:pStyle w:val="TableText1"/>
              <w:rPr>
                <w:b/>
                <w:bCs/>
              </w:rPr>
            </w:pPr>
            <w:r w:rsidRPr="00BC1204">
              <w:rPr>
                <w:b/>
                <w:bCs/>
              </w:rPr>
              <w:t>PAYEVNTEMP264</w:t>
            </w:r>
          </w:p>
        </w:tc>
        <w:tc>
          <w:tcPr>
            <w:tcW w:w="841" w:type="pct"/>
            <w:shd w:val="clear" w:color="auto" w:fill="auto"/>
          </w:tcPr>
          <w:p w14:paraId="230943F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Directors' Fees Amount</w:t>
            </w:r>
          </w:p>
        </w:tc>
        <w:tc>
          <w:tcPr>
            <w:tcW w:w="339" w:type="pct"/>
            <w:shd w:val="clear" w:color="auto" w:fill="auto"/>
          </w:tcPr>
          <w:p w14:paraId="358226D0"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D17D499"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643E605"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5DC31F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0B76D7E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6946AC8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756E7C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3C05AFFB"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413CF3F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23F2A9B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2ADFE4BC" w14:textId="77777777" w:rsidR="00320C10" w:rsidRPr="00BC1204" w:rsidRDefault="00320C10" w:rsidP="000E6760">
            <w:pPr>
              <w:pStyle w:val="TableText1"/>
              <w:rPr>
                <w:b/>
                <w:bCs/>
              </w:rPr>
            </w:pPr>
            <w:r w:rsidRPr="00BC1204">
              <w:rPr>
                <w:b/>
                <w:bCs/>
              </w:rPr>
              <w:t>PAYEVNTEMP267</w:t>
            </w:r>
          </w:p>
        </w:tc>
        <w:tc>
          <w:tcPr>
            <w:tcW w:w="841" w:type="pct"/>
            <w:shd w:val="clear" w:color="auto" w:fill="auto"/>
          </w:tcPr>
          <w:p w14:paraId="6A56B8CB" w14:textId="0080C67E" w:rsidR="00320C10" w:rsidRPr="00890B9D" w:rsidRDefault="00B65B19" w:rsidP="000E6760">
            <w:pPr>
              <w:pStyle w:val="TableText1"/>
              <w:cnfStyle w:val="100000000000" w:firstRow="1" w:lastRow="0" w:firstColumn="0" w:lastColumn="0" w:oddVBand="0" w:evenVBand="0" w:oddHBand="0" w:evenHBand="0" w:firstRowFirstColumn="0" w:firstRowLastColumn="0" w:lastRowFirstColumn="0" w:lastRowLastColumn="0"/>
            </w:pPr>
            <w:r>
              <w:t xml:space="preserve">Salary Sacrifice </w:t>
            </w:r>
            <w:r w:rsidR="00320C10" w:rsidRPr="00890B9D">
              <w:t>Amount</w:t>
            </w:r>
          </w:p>
        </w:tc>
        <w:tc>
          <w:tcPr>
            <w:tcW w:w="339" w:type="pct"/>
            <w:shd w:val="clear" w:color="auto" w:fill="auto"/>
          </w:tcPr>
          <w:p w14:paraId="1BFC277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381D432"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16B65A35"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6CAF672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0149949"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1494AD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3C88188"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3E1E0211" w14:textId="08B265F5"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204220D7"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3D8DEAC4"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2F6530D0" w14:textId="77777777" w:rsidR="00320C10" w:rsidRPr="00BC1204" w:rsidRDefault="00320C10" w:rsidP="000E6760">
            <w:pPr>
              <w:pStyle w:val="TableText1"/>
              <w:rPr>
                <w:b/>
                <w:bCs/>
              </w:rPr>
            </w:pPr>
            <w:r w:rsidRPr="00BC1204">
              <w:rPr>
                <w:b/>
                <w:bCs/>
              </w:rPr>
              <w:t>PAYEVNTEMP273</w:t>
            </w:r>
          </w:p>
        </w:tc>
        <w:tc>
          <w:tcPr>
            <w:tcW w:w="841" w:type="pct"/>
            <w:shd w:val="clear" w:color="auto" w:fill="auto"/>
          </w:tcPr>
          <w:p w14:paraId="580E6DE8"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Lump Sum Payment Amount</w:t>
            </w:r>
          </w:p>
        </w:tc>
        <w:tc>
          <w:tcPr>
            <w:tcW w:w="339" w:type="pct"/>
            <w:shd w:val="clear" w:color="auto" w:fill="auto"/>
          </w:tcPr>
          <w:p w14:paraId="3C9B4F06"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D3368A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843AA56"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46EA77E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C0626B8"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3081FDD"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69BB0B8B"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47B6BE6C" w14:textId="3EFE0FA4"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48B4076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3F1188F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087438F3" w14:textId="77777777" w:rsidR="00320C10" w:rsidRPr="00BC1204" w:rsidRDefault="00320C10" w:rsidP="000E6760">
            <w:pPr>
              <w:pStyle w:val="TableText1"/>
              <w:rPr>
                <w:b/>
                <w:bCs/>
              </w:rPr>
            </w:pPr>
            <w:r w:rsidRPr="00BC1204">
              <w:rPr>
                <w:b/>
                <w:bCs/>
              </w:rPr>
              <w:t>PAYEVNTEMP50</w:t>
            </w:r>
          </w:p>
        </w:tc>
        <w:tc>
          <w:tcPr>
            <w:tcW w:w="841" w:type="pct"/>
            <w:shd w:val="clear" w:color="auto" w:fill="auto"/>
          </w:tcPr>
          <w:p w14:paraId="6DB96A49"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Termination Payment Tax Free Component</w:t>
            </w:r>
          </w:p>
        </w:tc>
        <w:tc>
          <w:tcPr>
            <w:tcW w:w="339" w:type="pct"/>
            <w:shd w:val="clear" w:color="auto" w:fill="auto"/>
          </w:tcPr>
          <w:p w14:paraId="7D2F7292"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204B3537"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045414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BE6AA9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B2A7217"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667B67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3D0ED5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112D2BB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0CF21B6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68C9832D"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1EC164EC" w14:textId="77777777" w:rsidR="00320C10" w:rsidRPr="00BC1204" w:rsidRDefault="00320C10" w:rsidP="000E6760">
            <w:pPr>
              <w:pStyle w:val="TableText1"/>
              <w:rPr>
                <w:b/>
                <w:bCs/>
              </w:rPr>
            </w:pPr>
            <w:r w:rsidRPr="00BC1204">
              <w:rPr>
                <w:b/>
                <w:bCs/>
              </w:rPr>
              <w:t>PAYEVNTEMP51</w:t>
            </w:r>
          </w:p>
        </w:tc>
        <w:tc>
          <w:tcPr>
            <w:tcW w:w="841" w:type="pct"/>
            <w:shd w:val="clear" w:color="auto" w:fill="auto"/>
          </w:tcPr>
          <w:p w14:paraId="7C4973B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Termination Payment Taxable Component</w:t>
            </w:r>
          </w:p>
        </w:tc>
        <w:tc>
          <w:tcPr>
            <w:tcW w:w="339" w:type="pct"/>
            <w:shd w:val="clear" w:color="auto" w:fill="auto"/>
          </w:tcPr>
          <w:p w14:paraId="28EA4134"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DD42110"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E052CF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79BDF5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1D503D9"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401687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5122FEB"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35C5202A"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666FC445"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r w:rsidR="00320C10" w:rsidRPr="00890B9D" w14:paraId="16C2051F" w14:textId="77777777" w:rsidTr="00BC12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11" w:type="pct"/>
            <w:shd w:val="clear" w:color="auto" w:fill="auto"/>
          </w:tcPr>
          <w:p w14:paraId="15BA35B5" w14:textId="77777777" w:rsidR="00320C10" w:rsidRPr="00BC1204" w:rsidRDefault="00320C10" w:rsidP="000E6760">
            <w:pPr>
              <w:pStyle w:val="TableText1"/>
              <w:rPr>
                <w:b/>
                <w:bCs/>
              </w:rPr>
            </w:pPr>
            <w:r w:rsidRPr="00BC1204">
              <w:rPr>
                <w:b/>
                <w:bCs/>
              </w:rPr>
              <w:t>PAYEVNTEMP117</w:t>
            </w:r>
          </w:p>
        </w:tc>
        <w:tc>
          <w:tcPr>
            <w:tcW w:w="841" w:type="pct"/>
            <w:shd w:val="clear" w:color="auto" w:fill="auto"/>
          </w:tcPr>
          <w:p w14:paraId="23AB2AD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Payee Total ETP PAYGW Amount</w:t>
            </w:r>
          </w:p>
        </w:tc>
        <w:tc>
          <w:tcPr>
            <w:tcW w:w="339" w:type="pct"/>
            <w:shd w:val="clear" w:color="auto" w:fill="auto"/>
          </w:tcPr>
          <w:p w14:paraId="7898060C"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7B2CE92D"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04FA5611"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12C48140"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179F3B23"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52AC5AB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r w:rsidRPr="00890B9D">
              <w:t>Y</w:t>
            </w:r>
          </w:p>
        </w:tc>
        <w:tc>
          <w:tcPr>
            <w:tcW w:w="339" w:type="pct"/>
            <w:shd w:val="clear" w:color="auto" w:fill="auto"/>
          </w:tcPr>
          <w:p w14:paraId="39223198"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6FD576BF"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c>
          <w:tcPr>
            <w:tcW w:w="339" w:type="pct"/>
            <w:shd w:val="clear" w:color="auto" w:fill="auto"/>
          </w:tcPr>
          <w:p w14:paraId="6B39781E" w14:textId="77777777" w:rsidR="00320C10" w:rsidRPr="00890B9D" w:rsidRDefault="00320C10" w:rsidP="000E6760">
            <w:pPr>
              <w:pStyle w:val="TableText1"/>
              <w:cnfStyle w:val="100000000000" w:firstRow="1" w:lastRow="0" w:firstColumn="0" w:lastColumn="0" w:oddVBand="0" w:evenVBand="0" w:oddHBand="0" w:evenHBand="0" w:firstRowFirstColumn="0" w:firstRowLastColumn="0" w:lastRowFirstColumn="0" w:lastRowLastColumn="0"/>
            </w:pPr>
          </w:p>
        </w:tc>
      </w:tr>
    </w:tbl>
    <w:p w14:paraId="2C4B313B" w14:textId="77777777" w:rsidR="000A4B6C" w:rsidRPr="00890B9D" w:rsidRDefault="000A4B6C" w:rsidP="000E6760">
      <w:pPr>
        <w:pStyle w:val="BodyText"/>
        <w:sectPr w:rsidR="000A4B6C" w:rsidRPr="00890B9D" w:rsidSect="004E469E">
          <w:headerReference w:type="default" r:id="rId175"/>
          <w:footerReference w:type="default" r:id="rId176"/>
          <w:pgSz w:w="11906" w:h="16838" w:code="9"/>
          <w:pgMar w:top="1134" w:right="1274" w:bottom="1135" w:left="1152" w:header="227" w:footer="227" w:gutter="0"/>
          <w:cols w:space="708"/>
          <w:docGrid w:linePitch="360"/>
        </w:sectPr>
      </w:pPr>
    </w:p>
    <w:p w14:paraId="5BAC7C66" w14:textId="143BC969" w:rsidR="00D61638" w:rsidRPr="00E75D88" w:rsidRDefault="005F6D6C" w:rsidP="007359C5">
      <w:pPr>
        <w:pStyle w:val="Heading2"/>
      </w:pPr>
      <w:bookmarkStart w:id="1766" w:name="_Enumerations"/>
      <w:bookmarkStart w:id="1767" w:name="_Ref34571026"/>
      <w:bookmarkStart w:id="1768" w:name="_Ref34571029"/>
      <w:bookmarkStart w:id="1769" w:name="_Ref54774503"/>
      <w:bookmarkStart w:id="1770" w:name="_Toc54861852"/>
      <w:bookmarkStart w:id="1771" w:name="_Ref55343357"/>
      <w:bookmarkEnd w:id="1766"/>
      <w:r>
        <w:lastRenderedPageBreak/>
        <w:t xml:space="preserve"> </w:t>
      </w:r>
      <w:bookmarkStart w:id="1772" w:name="_Ref144135131"/>
      <w:bookmarkStart w:id="1773" w:name="_Ref144135134"/>
      <w:bookmarkStart w:id="1774" w:name="_Ref144140776"/>
      <w:bookmarkStart w:id="1775" w:name="_Toc238032004"/>
      <w:r w:rsidR="00054E81" w:rsidRPr="00E75D88">
        <w:t>Enumerations</w:t>
      </w:r>
      <w:bookmarkEnd w:id="1767"/>
      <w:bookmarkEnd w:id="1768"/>
      <w:bookmarkEnd w:id="1769"/>
      <w:bookmarkEnd w:id="1770"/>
      <w:bookmarkEnd w:id="1771"/>
      <w:bookmarkEnd w:id="1772"/>
      <w:bookmarkEnd w:id="1773"/>
      <w:bookmarkEnd w:id="1774"/>
      <w:bookmarkEnd w:id="1775"/>
    </w:p>
    <w:p w14:paraId="032D3857" w14:textId="77777777" w:rsidR="00054E81" w:rsidRPr="00890B9D" w:rsidRDefault="004E32AD" w:rsidP="000E6760">
      <w:pPr>
        <w:pStyle w:val="BodyText"/>
      </w:pPr>
      <w:r w:rsidRPr="00890B9D">
        <w:t xml:space="preserve">PAYEVNT 2020 service has moved enumerations from the MST or schema into validation rules.  This is to future proof the schema for any government changes and allow new types to be added without requiring a change to the schema.  Below is a list of all valid codes for each of the enumerations in the 2020 service.  </w:t>
      </w:r>
    </w:p>
    <w:p w14:paraId="78D70891" w14:textId="644E7986" w:rsidR="00291CDC" w:rsidRPr="00890B9D" w:rsidRDefault="00291CDC" w:rsidP="00F572A6">
      <w:pPr>
        <w:pStyle w:val="TableCaption"/>
      </w:pPr>
      <w:bookmarkStart w:id="1776" w:name="_Toc34474871"/>
      <w:bookmarkStart w:id="1777" w:name="_Toc55373450"/>
      <w:bookmarkStart w:id="1778" w:name="_Toc55380999"/>
      <w:bookmarkStart w:id="1779" w:name="_Toc57733177"/>
      <w:bookmarkStart w:id="1780" w:name="_Toc144116862"/>
      <w:bookmarkStart w:id="1781" w:name="_Toc144116888"/>
      <w:bookmarkStart w:id="1782" w:name="_Toc238031874"/>
      <w:r w:rsidRPr="00890B9D">
        <w:t xml:space="preserve">Table </w:t>
      </w:r>
      <w:r w:rsidRPr="00890B9D">
        <w:fldChar w:fldCharType="begin"/>
      </w:r>
      <w:r w:rsidRPr="00890B9D">
        <w:instrText xml:space="preserve"> SEQ Table \* ARABIC </w:instrText>
      </w:r>
      <w:r w:rsidRPr="00890B9D">
        <w:fldChar w:fldCharType="separate"/>
      </w:r>
      <w:r w:rsidR="00C14FEC">
        <w:rPr>
          <w:noProof/>
        </w:rPr>
        <w:t>26</w:t>
      </w:r>
      <w:r w:rsidRPr="00890B9D">
        <w:fldChar w:fldCharType="end"/>
      </w:r>
      <w:r w:rsidRPr="00890B9D">
        <w:t>: Enumeration Codes and Definitions</w:t>
      </w:r>
      <w:bookmarkEnd w:id="1776"/>
      <w:bookmarkEnd w:id="1777"/>
      <w:bookmarkEnd w:id="1778"/>
      <w:bookmarkEnd w:id="1779"/>
      <w:bookmarkEnd w:id="1780"/>
      <w:bookmarkEnd w:id="1781"/>
      <w:bookmarkEnd w:id="1782"/>
    </w:p>
    <w:tbl>
      <w:tblPr>
        <w:tblStyle w:val="GridTable1Light1"/>
        <w:tblW w:w="0" w:type="auto"/>
        <w:tblLook w:val="04A0" w:firstRow="1" w:lastRow="0" w:firstColumn="1" w:lastColumn="0" w:noHBand="0" w:noVBand="1"/>
      </w:tblPr>
      <w:tblGrid>
        <w:gridCol w:w="2582"/>
        <w:gridCol w:w="829"/>
        <w:gridCol w:w="2919"/>
        <w:gridCol w:w="8229"/>
      </w:tblGrid>
      <w:tr w:rsidR="00201923" w:rsidRPr="00890B9D" w14:paraId="0150D837" w14:textId="77777777" w:rsidTr="00582BC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0" w:type="auto"/>
            <w:shd w:val="clear" w:color="auto" w:fill="CEDBE6" w:themeFill="background2"/>
          </w:tcPr>
          <w:p w14:paraId="6C708DE6" w14:textId="77777777" w:rsidR="0002484C" w:rsidRPr="00582BC0" w:rsidRDefault="0002484C" w:rsidP="000E6760">
            <w:pPr>
              <w:pStyle w:val="TableHeading"/>
              <w:rPr>
                <w:b/>
                <w:bCs/>
              </w:rPr>
            </w:pPr>
            <w:r w:rsidRPr="00582BC0">
              <w:rPr>
                <w:b/>
                <w:bCs/>
              </w:rPr>
              <w:t>Field</w:t>
            </w:r>
          </w:p>
        </w:tc>
        <w:tc>
          <w:tcPr>
            <w:tcW w:w="0" w:type="auto"/>
            <w:shd w:val="clear" w:color="auto" w:fill="CEDBE6" w:themeFill="background2"/>
          </w:tcPr>
          <w:p w14:paraId="35009EA0" w14:textId="77777777" w:rsidR="0002484C" w:rsidRPr="00582BC0" w:rsidRDefault="0002484C" w:rsidP="000E6760">
            <w:pPr>
              <w:pStyle w:val="TableHeading"/>
              <w:cnfStyle w:val="100000000000" w:firstRow="1" w:lastRow="0" w:firstColumn="0" w:lastColumn="0" w:oddVBand="0" w:evenVBand="0" w:oddHBand="0" w:evenHBand="0" w:firstRowFirstColumn="0" w:firstRowLastColumn="0" w:lastRowFirstColumn="0" w:lastRowLastColumn="0"/>
              <w:rPr>
                <w:b/>
                <w:bCs/>
              </w:rPr>
            </w:pPr>
            <w:r w:rsidRPr="00582BC0">
              <w:rPr>
                <w:b/>
                <w:bCs/>
              </w:rPr>
              <w:t>Code</w:t>
            </w:r>
          </w:p>
        </w:tc>
        <w:tc>
          <w:tcPr>
            <w:tcW w:w="0" w:type="auto"/>
            <w:shd w:val="clear" w:color="auto" w:fill="CEDBE6" w:themeFill="background2"/>
          </w:tcPr>
          <w:p w14:paraId="73D23384" w14:textId="77777777" w:rsidR="0002484C" w:rsidRPr="00582BC0" w:rsidRDefault="0002484C" w:rsidP="000E6760">
            <w:pPr>
              <w:pStyle w:val="TableHeading"/>
              <w:cnfStyle w:val="100000000000" w:firstRow="1" w:lastRow="0" w:firstColumn="0" w:lastColumn="0" w:oddVBand="0" w:evenVBand="0" w:oddHBand="0" w:evenHBand="0" w:firstRowFirstColumn="0" w:firstRowLastColumn="0" w:lastRowFirstColumn="0" w:lastRowLastColumn="0"/>
              <w:rPr>
                <w:b/>
                <w:bCs/>
              </w:rPr>
            </w:pPr>
            <w:r w:rsidRPr="00582BC0">
              <w:rPr>
                <w:b/>
                <w:bCs/>
              </w:rPr>
              <w:t>Description</w:t>
            </w:r>
          </w:p>
        </w:tc>
        <w:tc>
          <w:tcPr>
            <w:tcW w:w="0" w:type="auto"/>
            <w:shd w:val="clear" w:color="auto" w:fill="CEDBE6" w:themeFill="background2"/>
          </w:tcPr>
          <w:p w14:paraId="620F5586" w14:textId="77777777" w:rsidR="0002484C" w:rsidRPr="00582BC0" w:rsidRDefault="0002484C" w:rsidP="000E6760">
            <w:pPr>
              <w:pStyle w:val="TableHeading"/>
              <w:cnfStyle w:val="100000000000" w:firstRow="1" w:lastRow="0" w:firstColumn="0" w:lastColumn="0" w:oddVBand="0" w:evenVBand="0" w:oddHBand="0" w:evenHBand="0" w:firstRowFirstColumn="0" w:firstRowLastColumn="0" w:lastRowFirstColumn="0" w:lastRowLastColumn="0"/>
              <w:rPr>
                <w:b/>
                <w:bCs/>
              </w:rPr>
            </w:pPr>
            <w:r w:rsidRPr="00582BC0">
              <w:rPr>
                <w:b/>
                <w:bCs/>
              </w:rPr>
              <w:t>Definition</w:t>
            </w:r>
            <w:r w:rsidR="001B69D6" w:rsidRPr="00582BC0">
              <w:rPr>
                <w:b/>
                <w:bCs/>
              </w:rPr>
              <w:t xml:space="preserve"> (Hyperlinked to S</w:t>
            </w:r>
            <w:r w:rsidR="00824A5A" w:rsidRPr="00582BC0">
              <w:rPr>
                <w:rStyle w:val="SmartLink"/>
              </w:rPr>
              <w:fldChar w:fldCharType="begin" w:fldLock="1"/>
            </w:r>
            <w:r w:rsidR="00824A5A" w:rsidRPr="00582BC0">
              <w:rPr>
                <w:rStyle w:val="SmartLink"/>
                <w:b/>
                <w:bCs/>
              </w:rPr>
              <w:instrText xml:space="preserve"> REF _Ref33285443 \r \h </w:instrText>
            </w:r>
            <w:r w:rsidR="00FB24B4" w:rsidRPr="00582BC0">
              <w:rPr>
                <w:rStyle w:val="SmartLink"/>
                <w:b/>
                <w:bCs/>
              </w:rPr>
              <w:instrText xml:space="preserve"> \* MERGEFORMAT </w:instrText>
            </w:r>
            <w:r w:rsidR="00824A5A" w:rsidRPr="00582BC0">
              <w:rPr>
                <w:rStyle w:val="SmartLink"/>
              </w:rPr>
            </w:r>
            <w:r w:rsidR="00824A5A" w:rsidRPr="00582BC0">
              <w:rPr>
                <w:rStyle w:val="SmartLink"/>
              </w:rPr>
              <w:fldChar w:fldCharType="separate"/>
            </w:r>
            <w:r w:rsidR="00824A5A" w:rsidRPr="00582BC0">
              <w:rPr>
                <w:rStyle w:val="SmartLink"/>
                <w:b/>
                <w:bCs/>
              </w:rPr>
              <w:t>4</w:t>
            </w:r>
            <w:r w:rsidR="00824A5A" w:rsidRPr="00582BC0">
              <w:rPr>
                <w:rStyle w:val="SmartLink"/>
              </w:rPr>
              <w:fldChar w:fldCharType="end"/>
            </w:r>
            <w:r w:rsidR="00824A5A" w:rsidRPr="00582BC0">
              <w:rPr>
                <w:rStyle w:val="SmartLink"/>
                <w:b/>
                <w:bCs/>
              </w:rPr>
              <w:t xml:space="preserve"> </w:t>
            </w:r>
            <w:r w:rsidR="00824A5A" w:rsidRPr="00582BC0">
              <w:rPr>
                <w:rStyle w:val="SmartLink"/>
              </w:rPr>
              <w:fldChar w:fldCharType="begin" w:fldLock="1"/>
            </w:r>
            <w:r w:rsidR="00824A5A" w:rsidRPr="00582BC0">
              <w:rPr>
                <w:rStyle w:val="SmartLink"/>
                <w:b/>
                <w:bCs/>
              </w:rPr>
              <w:instrText xml:space="preserve"> REF _Ref33285443 \h </w:instrText>
            </w:r>
            <w:r w:rsidR="00FB24B4" w:rsidRPr="00582BC0">
              <w:rPr>
                <w:rStyle w:val="SmartLink"/>
                <w:b/>
                <w:bCs/>
              </w:rPr>
              <w:instrText xml:space="preserve"> \* MERGEFORMAT </w:instrText>
            </w:r>
            <w:r w:rsidR="00824A5A" w:rsidRPr="00582BC0">
              <w:rPr>
                <w:rStyle w:val="SmartLink"/>
              </w:rPr>
            </w:r>
            <w:r w:rsidR="00824A5A" w:rsidRPr="00582BC0">
              <w:rPr>
                <w:rStyle w:val="SmartLink"/>
              </w:rPr>
              <w:fldChar w:fldCharType="separate"/>
            </w:r>
            <w:r w:rsidR="00824A5A" w:rsidRPr="00582BC0">
              <w:rPr>
                <w:rStyle w:val="SmartLink"/>
                <w:b/>
                <w:bCs/>
              </w:rPr>
              <w:t>Concepts for the Pay Event</w:t>
            </w:r>
            <w:r w:rsidR="00824A5A" w:rsidRPr="00582BC0">
              <w:rPr>
                <w:rStyle w:val="SmartLink"/>
              </w:rPr>
              <w:fldChar w:fldCharType="end"/>
            </w:r>
            <w:r w:rsidR="00824A5A" w:rsidRPr="00582BC0">
              <w:rPr>
                <w:b/>
                <w:bCs/>
              </w:rPr>
              <w:t xml:space="preserve"> Definitions)</w:t>
            </w:r>
          </w:p>
        </w:tc>
      </w:tr>
      <w:tr w:rsidR="00D864C6" w:rsidRPr="00890B9D" w14:paraId="2C87FE6F"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58363FD" w14:textId="1B15EF49" w:rsidR="0002484C" w:rsidRPr="00BC1204" w:rsidRDefault="003368FF" w:rsidP="000E6760">
            <w:pPr>
              <w:pStyle w:val="TableText1"/>
            </w:pPr>
            <w:r w:rsidRPr="00BC1204">
              <w:t>PAYEVNTEMP282 Employment Basis</w:t>
            </w:r>
            <w:r w:rsidR="003E378C" w:rsidRPr="00BC1204">
              <w:t xml:space="preserve"> Code</w:t>
            </w:r>
          </w:p>
        </w:tc>
        <w:tc>
          <w:tcPr>
            <w:tcW w:w="0" w:type="auto"/>
          </w:tcPr>
          <w:p w14:paraId="6C9FA89E" w14:textId="77777777" w:rsidR="0002484C" w:rsidRPr="00EC4E4E" w:rsidRDefault="00523B56" w:rsidP="000E6760">
            <w:pPr>
              <w:pStyle w:val="TableText1"/>
              <w:cnfStyle w:val="000000000000" w:firstRow="0" w:lastRow="0" w:firstColumn="0" w:lastColumn="0" w:oddVBand="0" w:evenVBand="0" w:oddHBand="0" w:evenHBand="0" w:firstRowFirstColumn="0" w:firstRowLastColumn="0" w:lastRowFirstColumn="0" w:lastRowLastColumn="0"/>
            </w:pPr>
            <w:r w:rsidRPr="00EC4E4E">
              <w:t>F</w:t>
            </w:r>
          </w:p>
        </w:tc>
        <w:tc>
          <w:tcPr>
            <w:tcW w:w="0" w:type="auto"/>
          </w:tcPr>
          <w:p w14:paraId="44149438" w14:textId="77777777" w:rsidR="0002484C" w:rsidRPr="00890B9D" w:rsidRDefault="00A027D2" w:rsidP="000E6760">
            <w:pPr>
              <w:pStyle w:val="TableText1"/>
              <w:cnfStyle w:val="000000000000" w:firstRow="0" w:lastRow="0" w:firstColumn="0" w:lastColumn="0" w:oddVBand="0" w:evenVBand="0" w:oddHBand="0" w:evenHBand="0" w:firstRowFirstColumn="0" w:firstRowLastColumn="0" w:lastRowFirstColumn="0" w:lastRowLastColumn="0"/>
            </w:pPr>
            <w:r w:rsidRPr="00890B9D">
              <w:t>Full time</w:t>
            </w:r>
          </w:p>
        </w:tc>
        <w:tc>
          <w:tcPr>
            <w:tcW w:w="0" w:type="auto"/>
          </w:tcPr>
          <w:p w14:paraId="196A3A57" w14:textId="77777777" w:rsidR="00C14FEC" w:rsidRPr="00FB1BE6" w:rsidRDefault="00B614C2"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EmploymentBasisF \h  \* MERGEFORMAT </w:instrText>
            </w:r>
            <w:r>
              <w:fldChar w:fldCharType="separate"/>
            </w:r>
            <w:r w:rsidR="00C14FEC" w:rsidRPr="00064C86">
              <w:t>F (Full time) – a person who is engaged for the full ordinary hours of work as agreed between the payer and the payee and/or set by an award, registered agreement or other engagement arrangement. A full-time</w:t>
            </w:r>
            <w:r w:rsidR="00C14FEC" w:rsidRPr="00FB1BE6">
              <w:t xml:space="preserve"> payee has an expectation of continuity of the employment or engagement on either an ongoing or fixed term basis</w:t>
            </w:r>
          </w:p>
          <w:p w14:paraId="64871044" w14:textId="442A767B" w:rsidR="0002484C" w:rsidRPr="00C24540" w:rsidRDefault="00B614C2" w:rsidP="00A971FC">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384E81" w:rsidRPr="00890B9D" w14:paraId="28708BE0"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838BA38" w14:textId="77777777" w:rsidR="0002484C" w:rsidRPr="00BC1204" w:rsidRDefault="0002484C" w:rsidP="000E6760">
            <w:pPr>
              <w:pStyle w:val="TableText1"/>
            </w:pPr>
          </w:p>
        </w:tc>
        <w:tc>
          <w:tcPr>
            <w:tcW w:w="0" w:type="auto"/>
          </w:tcPr>
          <w:p w14:paraId="334CE4A4" w14:textId="77777777" w:rsidR="0002484C" w:rsidRPr="00EC4E4E" w:rsidRDefault="00523B56" w:rsidP="000E6760">
            <w:pPr>
              <w:pStyle w:val="TableText1"/>
              <w:cnfStyle w:val="000000000000" w:firstRow="0" w:lastRow="0" w:firstColumn="0" w:lastColumn="0" w:oddVBand="0" w:evenVBand="0" w:oddHBand="0" w:evenHBand="0" w:firstRowFirstColumn="0" w:firstRowLastColumn="0" w:lastRowFirstColumn="0" w:lastRowLastColumn="0"/>
            </w:pPr>
            <w:r w:rsidRPr="00EC4E4E">
              <w:t>P</w:t>
            </w:r>
          </w:p>
        </w:tc>
        <w:tc>
          <w:tcPr>
            <w:tcW w:w="0" w:type="auto"/>
          </w:tcPr>
          <w:p w14:paraId="27EC2971" w14:textId="77777777" w:rsidR="0002484C" w:rsidRPr="00890B9D" w:rsidRDefault="00877D66" w:rsidP="000E6760">
            <w:pPr>
              <w:pStyle w:val="TableText1"/>
              <w:cnfStyle w:val="000000000000" w:firstRow="0" w:lastRow="0" w:firstColumn="0" w:lastColumn="0" w:oddVBand="0" w:evenVBand="0" w:oddHBand="0" w:evenHBand="0" w:firstRowFirstColumn="0" w:firstRowLastColumn="0" w:lastRowFirstColumn="0" w:lastRowLastColumn="0"/>
            </w:pPr>
            <w:r w:rsidRPr="00890B9D">
              <w:t>Part time</w:t>
            </w:r>
          </w:p>
        </w:tc>
        <w:tc>
          <w:tcPr>
            <w:tcW w:w="0" w:type="auto"/>
          </w:tcPr>
          <w:p w14:paraId="29FEA0EE" w14:textId="77777777" w:rsidR="0002484C" w:rsidRPr="00C24540" w:rsidRDefault="002C496E"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EmploymentBasisP \h </w:instrText>
            </w:r>
            <w:r w:rsidR="00516463" w:rsidRPr="00C24540">
              <w:instrText xml:space="preserve"> \* MERGEFORMAT </w:instrText>
            </w:r>
            <w:r w:rsidRPr="00C24540">
              <w:fldChar w:fldCharType="separate"/>
            </w:r>
            <w:r w:rsidRPr="00C24540">
              <w:t>P (Part time) – a person who is engaged for less than the full ordinary hours of work, as agreed between the payer and the payee and/or set by an award, registered agreement or other engagement arrangement. A part time payee has an expectation of continuity of the employment or engagement on either an ongoing or fixed term basis.</w:t>
            </w:r>
            <w:r w:rsidRPr="00C24540">
              <w:fldChar w:fldCharType="end"/>
            </w:r>
          </w:p>
        </w:tc>
      </w:tr>
      <w:tr w:rsidR="00D864C6" w:rsidRPr="00890B9D" w14:paraId="0F213528"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0B2D9CF" w14:textId="77777777" w:rsidR="0002484C" w:rsidRPr="00BC1204" w:rsidRDefault="0002484C" w:rsidP="000E6760">
            <w:pPr>
              <w:pStyle w:val="TableText1"/>
            </w:pPr>
          </w:p>
        </w:tc>
        <w:tc>
          <w:tcPr>
            <w:tcW w:w="0" w:type="auto"/>
          </w:tcPr>
          <w:p w14:paraId="685A8DF9" w14:textId="77777777" w:rsidR="0002484C" w:rsidRPr="00EC4E4E" w:rsidRDefault="00A027D2" w:rsidP="000E6760">
            <w:pPr>
              <w:pStyle w:val="TableText1"/>
              <w:cnfStyle w:val="000000000000" w:firstRow="0" w:lastRow="0" w:firstColumn="0" w:lastColumn="0" w:oddVBand="0" w:evenVBand="0" w:oddHBand="0" w:evenHBand="0" w:firstRowFirstColumn="0" w:firstRowLastColumn="0" w:lastRowFirstColumn="0" w:lastRowLastColumn="0"/>
            </w:pPr>
            <w:r w:rsidRPr="00EC4E4E">
              <w:t>C</w:t>
            </w:r>
          </w:p>
        </w:tc>
        <w:tc>
          <w:tcPr>
            <w:tcW w:w="0" w:type="auto"/>
          </w:tcPr>
          <w:p w14:paraId="75057700" w14:textId="77777777" w:rsidR="0002484C" w:rsidRPr="00890B9D" w:rsidRDefault="00877D66" w:rsidP="000E6760">
            <w:pPr>
              <w:pStyle w:val="TableText1"/>
              <w:cnfStyle w:val="000000000000" w:firstRow="0" w:lastRow="0" w:firstColumn="0" w:lastColumn="0" w:oddVBand="0" w:evenVBand="0" w:oddHBand="0" w:evenHBand="0" w:firstRowFirstColumn="0" w:firstRowLastColumn="0" w:lastRowFirstColumn="0" w:lastRowLastColumn="0"/>
            </w:pPr>
            <w:r w:rsidRPr="00890B9D">
              <w:t>Casual</w:t>
            </w:r>
          </w:p>
        </w:tc>
        <w:tc>
          <w:tcPr>
            <w:tcW w:w="0" w:type="auto"/>
          </w:tcPr>
          <w:p w14:paraId="6DB335BB" w14:textId="77777777" w:rsidR="0002484C" w:rsidRPr="00C24540" w:rsidRDefault="00A85C1F"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EmploymentBasisC \h  \* MERGEFORMAT </w:instrText>
            </w:r>
            <w:r w:rsidRPr="00C24540">
              <w:fldChar w:fldCharType="separate"/>
            </w:r>
            <w:r w:rsidRPr="00C24540">
              <w:t>C (Casual) – a person who does not have a firm commitment in advance from a payer about how long they will be employed or engaged, or for the days or hours they will work. A casual payee also does not commit to all work a payer may offer. A casual payee has no expectation of continuity of the employment or engagement.</w:t>
            </w:r>
            <w:r w:rsidRPr="00C24540">
              <w:fldChar w:fldCharType="end"/>
            </w:r>
          </w:p>
        </w:tc>
      </w:tr>
      <w:tr w:rsidR="00384E81" w:rsidRPr="00890B9D" w14:paraId="32F4A23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800FA81" w14:textId="77777777" w:rsidR="0002484C" w:rsidRPr="00BC1204" w:rsidRDefault="0002484C" w:rsidP="000E6760">
            <w:pPr>
              <w:pStyle w:val="TableText1"/>
            </w:pPr>
          </w:p>
        </w:tc>
        <w:tc>
          <w:tcPr>
            <w:tcW w:w="0" w:type="auto"/>
          </w:tcPr>
          <w:p w14:paraId="2896D878" w14:textId="77777777" w:rsidR="0002484C" w:rsidRPr="00EC4E4E" w:rsidRDefault="00A027D2" w:rsidP="000E6760">
            <w:pPr>
              <w:pStyle w:val="TableText1"/>
              <w:cnfStyle w:val="000000000000" w:firstRow="0" w:lastRow="0" w:firstColumn="0" w:lastColumn="0" w:oddVBand="0" w:evenVBand="0" w:oddHBand="0" w:evenHBand="0" w:firstRowFirstColumn="0" w:firstRowLastColumn="0" w:lastRowFirstColumn="0" w:lastRowLastColumn="0"/>
            </w:pPr>
            <w:r w:rsidRPr="00EC4E4E">
              <w:t>L</w:t>
            </w:r>
          </w:p>
        </w:tc>
        <w:tc>
          <w:tcPr>
            <w:tcW w:w="0" w:type="auto"/>
          </w:tcPr>
          <w:p w14:paraId="3DFB3083" w14:textId="77777777" w:rsidR="0002484C" w:rsidRPr="00890B9D" w:rsidRDefault="00877D66" w:rsidP="000E6760">
            <w:pPr>
              <w:pStyle w:val="TableText1"/>
              <w:cnfStyle w:val="000000000000" w:firstRow="0" w:lastRow="0" w:firstColumn="0" w:lastColumn="0" w:oddVBand="0" w:evenVBand="0" w:oddHBand="0" w:evenHBand="0" w:firstRowFirstColumn="0" w:firstRowLastColumn="0" w:lastRowFirstColumn="0" w:lastRowLastColumn="0"/>
            </w:pPr>
            <w:r w:rsidRPr="00890B9D">
              <w:t>Labour hire</w:t>
            </w:r>
          </w:p>
        </w:tc>
        <w:tc>
          <w:tcPr>
            <w:tcW w:w="0" w:type="auto"/>
          </w:tcPr>
          <w:p w14:paraId="6880DEEA" w14:textId="77777777" w:rsidR="0002484C" w:rsidRPr="00C24540" w:rsidRDefault="00A85C1F"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EmploymentBasisL \h  \* MERGEFORMAT </w:instrText>
            </w:r>
            <w:r w:rsidRPr="00C24540">
              <w:fldChar w:fldCharType="separate"/>
            </w:r>
            <w:r w:rsidRPr="00C24540">
              <w:t>L (Labour Hire) – a contractor who has been engaged by a payer to work for their client. The hours of work and duration of engagement are not factors for consideration.</w:t>
            </w:r>
            <w:r w:rsidRPr="00C24540">
              <w:fldChar w:fldCharType="end"/>
            </w:r>
          </w:p>
        </w:tc>
      </w:tr>
      <w:tr w:rsidR="00D864C6" w:rsidRPr="00890B9D" w14:paraId="3B96761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E00887F" w14:textId="77777777" w:rsidR="003368FF" w:rsidRPr="00BC1204" w:rsidRDefault="003368FF" w:rsidP="000E6760">
            <w:pPr>
              <w:pStyle w:val="TableText1"/>
            </w:pPr>
          </w:p>
        </w:tc>
        <w:tc>
          <w:tcPr>
            <w:tcW w:w="0" w:type="auto"/>
          </w:tcPr>
          <w:p w14:paraId="258172E3" w14:textId="77777777" w:rsidR="003368FF" w:rsidRPr="00EC4E4E" w:rsidRDefault="00A027D2" w:rsidP="000E6760">
            <w:pPr>
              <w:pStyle w:val="TableText1"/>
              <w:cnfStyle w:val="000000000000" w:firstRow="0" w:lastRow="0" w:firstColumn="0" w:lastColumn="0" w:oddVBand="0" w:evenVBand="0" w:oddHBand="0" w:evenHBand="0" w:firstRowFirstColumn="0" w:firstRowLastColumn="0" w:lastRowFirstColumn="0" w:lastRowLastColumn="0"/>
            </w:pPr>
            <w:r w:rsidRPr="00EC4E4E">
              <w:t>V</w:t>
            </w:r>
          </w:p>
        </w:tc>
        <w:tc>
          <w:tcPr>
            <w:tcW w:w="0" w:type="auto"/>
          </w:tcPr>
          <w:p w14:paraId="722146F4" w14:textId="77777777" w:rsidR="003368FF" w:rsidRPr="00890B9D" w:rsidRDefault="00877D66" w:rsidP="000E6760">
            <w:pPr>
              <w:pStyle w:val="TableText1"/>
              <w:cnfStyle w:val="000000000000" w:firstRow="0" w:lastRow="0" w:firstColumn="0" w:lastColumn="0" w:oddVBand="0" w:evenVBand="0" w:oddHBand="0" w:evenHBand="0" w:firstRowFirstColumn="0" w:firstRowLastColumn="0" w:lastRowFirstColumn="0" w:lastRowLastColumn="0"/>
            </w:pPr>
            <w:r w:rsidRPr="00890B9D">
              <w:t>Voluntary agreement</w:t>
            </w:r>
          </w:p>
        </w:tc>
        <w:tc>
          <w:tcPr>
            <w:tcW w:w="0" w:type="auto"/>
          </w:tcPr>
          <w:p w14:paraId="01ABEC57" w14:textId="77777777" w:rsidR="003368FF" w:rsidRPr="00C24540" w:rsidRDefault="00A85C1F"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EmploymentBasisV \h  \* MERGEFORMAT </w:instrText>
            </w:r>
            <w:r w:rsidRPr="00C24540">
              <w:fldChar w:fldCharType="separate"/>
            </w:r>
            <w:r w:rsidRPr="00C24540">
              <w:t>V (Voluntary Agreement) – a contractor with their own ABN and is an individual person. The hours of work and duration of engagement are not factors for consideration.</w:t>
            </w:r>
            <w:r w:rsidRPr="00C24540">
              <w:fldChar w:fldCharType="end"/>
            </w:r>
          </w:p>
        </w:tc>
      </w:tr>
      <w:tr w:rsidR="003368FF" w:rsidRPr="00890B9D" w14:paraId="4E653370"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63CF17B" w14:textId="77777777" w:rsidR="003368FF" w:rsidRPr="00BC1204" w:rsidRDefault="003368FF" w:rsidP="000E6760">
            <w:pPr>
              <w:pStyle w:val="TableText1"/>
            </w:pPr>
          </w:p>
        </w:tc>
        <w:tc>
          <w:tcPr>
            <w:tcW w:w="0" w:type="auto"/>
          </w:tcPr>
          <w:p w14:paraId="3B08AABD" w14:textId="77777777" w:rsidR="003368FF" w:rsidRPr="00EC4E4E" w:rsidRDefault="00A027D2" w:rsidP="000E6760">
            <w:pPr>
              <w:pStyle w:val="TableText1"/>
              <w:cnfStyle w:val="000000000000" w:firstRow="0" w:lastRow="0" w:firstColumn="0" w:lastColumn="0" w:oddVBand="0" w:evenVBand="0" w:oddHBand="0" w:evenHBand="0" w:firstRowFirstColumn="0" w:firstRowLastColumn="0" w:lastRowFirstColumn="0" w:lastRowLastColumn="0"/>
            </w:pPr>
            <w:r w:rsidRPr="00EC4E4E">
              <w:t>D</w:t>
            </w:r>
          </w:p>
        </w:tc>
        <w:tc>
          <w:tcPr>
            <w:tcW w:w="0" w:type="auto"/>
          </w:tcPr>
          <w:p w14:paraId="568AF132" w14:textId="77777777" w:rsidR="003368FF" w:rsidRPr="00890B9D" w:rsidRDefault="00877D66" w:rsidP="000E6760">
            <w:pPr>
              <w:pStyle w:val="TableText1"/>
              <w:cnfStyle w:val="000000000000" w:firstRow="0" w:lastRow="0" w:firstColumn="0" w:lastColumn="0" w:oddVBand="0" w:evenVBand="0" w:oddHBand="0" w:evenHBand="0" w:firstRowFirstColumn="0" w:firstRowLastColumn="0" w:lastRowFirstColumn="0" w:lastRowLastColumn="0"/>
            </w:pPr>
            <w:r w:rsidRPr="00890B9D">
              <w:t>Death beneficiary</w:t>
            </w:r>
          </w:p>
        </w:tc>
        <w:tc>
          <w:tcPr>
            <w:tcW w:w="0" w:type="auto"/>
          </w:tcPr>
          <w:p w14:paraId="2B53F185" w14:textId="77777777" w:rsidR="003368FF" w:rsidRPr="00C24540" w:rsidRDefault="00A85C1F"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EmploymentBasisD \h  \* MERGEFORMAT </w:instrText>
            </w:r>
            <w:r w:rsidRPr="00C24540">
              <w:fldChar w:fldCharType="separate"/>
            </w:r>
            <w:r w:rsidRPr="00C24540">
              <w:t>D (Death Beneficiary) – the recipient of an ETP death beneficiary payment who is either a dependant, non-dependant or trustee of the estate of the deceased payee.</w:t>
            </w:r>
            <w:r w:rsidRPr="00C24540">
              <w:fldChar w:fldCharType="end"/>
            </w:r>
          </w:p>
        </w:tc>
      </w:tr>
      <w:tr w:rsidR="00D864C6" w:rsidRPr="00890B9D" w14:paraId="21238F24"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B732B67" w14:textId="77777777" w:rsidR="003368FF" w:rsidRPr="00BC1204" w:rsidRDefault="003368FF" w:rsidP="000E6760">
            <w:pPr>
              <w:pStyle w:val="TableText1"/>
            </w:pPr>
          </w:p>
        </w:tc>
        <w:tc>
          <w:tcPr>
            <w:tcW w:w="0" w:type="auto"/>
          </w:tcPr>
          <w:p w14:paraId="2C54CE7C" w14:textId="77777777" w:rsidR="003368FF" w:rsidRPr="00EC4E4E" w:rsidRDefault="00A027D2" w:rsidP="000E6760">
            <w:pPr>
              <w:pStyle w:val="TableText1"/>
              <w:cnfStyle w:val="000000000000" w:firstRow="0" w:lastRow="0" w:firstColumn="0" w:lastColumn="0" w:oddVBand="0" w:evenVBand="0" w:oddHBand="0" w:evenHBand="0" w:firstRowFirstColumn="0" w:firstRowLastColumn="0" w:lastRowFirstColumn="0" w:lastRowLastColumn="0"/>
            </w:pPr>
            <w:r w:rsidRPr="00EC4E4E">
              <w:t>N</w:t>
            </w:r>
          </w:p>
        </w:tc>
        <w:tc>
          <w:tcPr>
            <w:tcW w:w="0" w:type="auto"/>
          </w:tcPr>
          <w:p w14:paraId="4C822A23" w14:textId="77777777" w:rsidR="003368FF" w:rsidRPr="00890B9D" w:rsidRDefault="00877D66" w:rsidP="000E6760">
            <w:pPr>
              <w:pStyle w:val="TableText1"/>
              <w:cnfStyle w:val="000000000000" w:firstRow="0" w:lastRow="0" w:firstColumn="0" w:lastColumn="0" w:oddVBand="0" w:evenVBand="0" w:oddHBand="0" w:evenHBand="0" w:firstRowFirstColumn="0" w:firstRowLastColumn="0" w:lastRowFirstColumn="0" w:lastRowLastColumn="0"/>
            </w:pPr>
            <w:r w:rsidRPr="00890B9D">
              <w:t>Non-employee</w:t>
            </w:r>
          </w:p>
        </w:tc>
        <w:tc>
          <w:tcPr>
            <w:tcW w:w="0" w:type="auto"/>
          </w:tcPr>
          <w:p w14:paraId="3897584F" w14:textId="45EA91FE" w:rsidR="003368FF" w:rsidRPr="00C24540" w:rsidRDefault="00A85C1F"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EmploymentBasisN \h  \* MERGEFORMAT </w:instrText>
            </w:r>
            <w:r w:rsidRPr="00C24540">
              <w:fldChar w:fldCharType="separate"/>
            </w:r>
            <w:r w:rsidRPr="00C24540">
              <w:t>N (</w:t>
            </w:r>
            <w:proofErr w:type="gramStart"/>
            <w:r w:rsidRPr="00C24540">
              <w:t>Non-Employee</w:t>
            </w:r>
            <w:proofErr w:type="gramEnd"/>
            <w:r w:rsidRPr="00C24540">
              <w:t xml:space="preserve">) – a payee who is not in scope of STP for payments but may be included in STP for voluntary reporting of superannuation </w:t>
            </w:r>
            <w:r w:rsidR="00A56DF0">
              <w:t>entitlements</w:t>
            </w:r>
            <w:r w:rsidR="00A56DF0" w:rsidRPr="00C24540">
              <w:t xml:space="preserve"> </w:t>
            </w:r>
            <w:r w:rsidRPr="00C24540">
              <w:t>only.</w:t>
            </w:r>
            <w:r w:rsidRPr="00C24540">
              <w:fldChar w:fldCharType="end"/>
            </w:r>
          </w:p>
        </w:tc>
      </w:tr>
      <w:tr w:rsidR="003368FF" w:rsidRPr="00890B9D" w14:paraId="50128F42"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C3713A5" w14:textId="77777777" w:rsidR="003368FF" w:rsidRPr="00BC1204" w:rsidRDefault="0077618B" w:rsidP="000E6760">
            <w:pPr>
              <w:pStyle w:val="TableText1"/>
            </w:pPr>
            <w:r w:rsidRPr="00BC1204">
              <w:t>PAYEVNTEMP253 Cessation Type Code</w:t>
            </w:r>
          </w:p>
        </w:tc>
        <w:tc>
          <w:tcPr>
            <w:tcW w:w="0" w:type="auto"/>
          </w:tcPr>
          <w:p w14:paraId="17F98A4B" w14:textId="77777777" w:rsidR="003368FF" w:rsidRPr="00EC4E4E" w:rsidRDefault="004B1455" w:rsidP="000E6760">
            <w:pPr>
              <w:pStyle w:val="TableText1"/>
              <w:cnfStyle w:val="000000000000" w:firstRow="0" w:lastRow="0" w:firstColumn="0" w:lastColumn="0" w:oddVBand="0" w:evenVBand="0" w:oddHBand="0" w:evenHBand="0" w:firstRowFirstColumn="0" w:firstRowLastColumn="0" w:lastRowFirstColumn="0" w:lastRowLastColumn="0"/>
            </w:pPr>
            <w:r w:rsidRPr="00EC4E4E">
              <w:t>V</w:t>
            </w:r>
          </w:p>
        </w:tc>
        <w:tc>
          <w:tcPr>
            <w:tcW w:w="0" w:type="auto"/>
          </w:tcPr>
          <w:p w14:paraId="5B3B21B5" w14:textId="2791B1B9" w:rsidR="003368FF" w:rsidRPr="00890B9D" w:rsidRDefault="002778DB" w:rsidP="000E6760">
            <w:pPr>
              <w:pStyle w:val="TableText1"/>
              <w:cnfStyle w:val="000000000000" w:firstRow="0" w:lastRow="0" w:firstColumn="0" w:lastColumn="0" w:oddVBand="0" w:evenVBand="0" w:oddHBand="0" w:evenHBand="0" w:firstRowFirstColumn="0" w:firstRowLastColumn="0" w:lastRowFirstColumn="0" w:lastRowLastColumn="0"/>
            </w:pPr>
            <w:r w:rsidRPr="00890B9D">
              <w:t>Voluntary</w:t>
            </w:r>
            <w:r w:rsidR="00762624">
              <w:t xml:space="preserve"> </w:t>
            </w:r>
            <w:r w:rsidR="00762624" w:rsidRPr="00C24540">
              <w:t>Cessation</w:t>
            </w:r>
          </w:p>
        </w:tc>
        <w:tc>
          <w:tcPr>
            <w:tcW w:w="0" w:type="auto"/>
          </w:tcPr>
          <w:p w14:paraId="0688FB04" w14:textId="77777777" w:rsidR="003368FF" w:rsidRPr="00C24540" w:rsidRDefault="002A400E"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CessationTypeV \h  \* MERGEFORMAT </w:instrText>
            </w:r>
            <w:r w:rsidRPr="00C24540">
              <w:fldChar w:fldCharType="separate"/>
            </w:r>
            <w:r w:rsidRPr="00C24540">
              <w:t>V (Voluntary Cessation) – an employee resignation, retirement, domestic or pressing necessity or abandonment of employment.</w:t>
            </w:r>
            <w:r w:rsidRPr="00C24540">
              <w:fldChar w:fldCharType="end"/>
            </w:r>
            <w:r w:rsidRPr="00C24540">
              <w:t xml:space="preserve"> </w:t>
            </w:r>
          </w:p>
        </w:tc>
      </w:tr>
      <w:tr w:rsidR="00D864C6" w:rsidRPr="00890B9D" w14:paraId="2095503F"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30EC9C4" w14:textId="77777777" w:rsidR="003368FF" w:rsidRPr="00BC1204" w:rsidRDefault="003368FF" w:rsidP="000E6760">
            <w:pPr>
              <w:pStyle w:val="TableText1"/>
            </w:pPr>
          </w:p>
        </w:tc>
        <w:tc>
          <w:tcPr>
            <w:tcW w:w="0" w:type="auto"/>
          </w:tcPr>
          <w:p w14:paraId="195F4889" w14:textId="77777777" w:rsidR="003368FF" w:rsidRPr="00EC4E4E" w:rsidRDefault="004B1455" w:rsidP="000E6760">
            <w:pPr>
              <w:pStyle w:val="TableText1"/>
              <w:cnfStyle w:val="000000000000" w:firstRow="0" w:lastRow="0" w:firstColumn="0" w:lastColumn="0" w:oddVBand="0" w:evenVBand="0" w:oddHBand="0" w:evenHBand="0" w:firstRowFirstColumn="0" w:firstRowLastColumn="0" w:lastRowFirstColumn="0" w:lastRowLastColumn="0"/>
            </w:pPr>
            <w:r w:rsidRPr="00EC4E4E">
              <w:t>I</w:t>
            </w:r>
          </w:p>
        </w:tc>
        <w:tc>
          <w:tcPr>
            <w:tcW w:w="0" w:type="auto"/>
          </w:tcPr>
          <w:p w14:paraId="776E6BA2" w14:textId="77777777" w:rsidR="003368FF" w:rsidRPr="00890B9D" w:rsidRDefault="002778DB" w:rsidP="000E6760">
            <w:pPr>
              <w:pStyle w:val="TableText1"/>
              <w:cnfStyle w:val="000000000000" w:firstRow="0" w:lastRow="0" w:firstColumn="0" w:lastColumn="0" w:oddVBand="0" w:evenVBand="0" w:oddHBand="0" w:evenHBand="0" w:firstRowFirstColumn="0" w:firstRowLastColumn="0" w:lastRowFirstColumn="0" w:lastRowLastColumn="0"/>
            </w:pPr>
            <w:r w:rsidRPr="00890B9D">
              <w:t>Ill-health</w:t>
            </w:r>
          </w:p>
        </w:tc>
        <w:tc>
          <w:tcPr>
            <w:tcW w:w="0" w:type="auto"/>
          </w:tcPr>
          <w:p w14:paraId="62242B13" w14:textId="77777777" w:rsidR="003368FF" w:rsidRPr="00C24540" w:rsidRDefault="002A400E"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CessationTypeI \h  \* MERGEFORMAT </w:instrText>
            </w:r>
            <w:r w:rsidRPr="00C24540">
              <w:fldChar w:fldCharType="separate"/>
            </w:r>
            <w:r w:rsidRPr="00C24540">
              <w:t>I (Ill Health) – an employee resignation, due to medical condition that prevents the continuation of employment, such as for illness, ill-health, medical unfitness or total permanent disability.</w:t>
            </w:r>
            <w:r w:rsidRPr="00C24540">
              <w:fldChar w:fldCharType="end"/>
            </w:r>
          </w:p>
        </w:tc>
      </w:tr>
      <w:tr w:rsidR="003368FF" w:rsidRPr="00890B9D" w14:paraId="54C6EFC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B343A49" w14:textId="77777777" w:rsidR="003368FF" w:rsidRPr="00BC1204" w:rsidRDefault="003368FF" w:rsidP="000E6760">
            <w:pPr>
              <w:pStyle w:val="TableText1"/>
            </w:pPr>
          </w:p>
        </w:tc>
        <w:tc>
          <w:tcPr>
            <w:tcW w:w="0" w:type="auto"/>
          </w:tcPr>
          <w:p w14:paraId="3DACBB3E" w14:textId="77777777" w:rsidR="003368FF" w:rsidRPr="00EC4E4E" w:rsidRDefault="004B1455" w:rsidP="000E6760">
            <w:pPr>
              <w:pStyle w:val="TableText1"/>
              <w:cnfStyle w:val="000000000000" w:firstRow="0" w:lastRow="0" w:firstColumn="0" w:lastColumn="0" w:oddVBand="0" w:evenVBand="0" w:oddHBand="0" w:evenHBand="0" w:firstRowFirstColumn="0" w:firstRowLastColumn="0" w:lastRowFirstColumn="0" w:lastRowLastColumn="0"/>
            </w:pPr>
            <w:r w:rsidRPr="00EC4E4E">
              <w:t>D</w:t>
            </w:r>
          </w:p>
        </w:tc>
        <w:tc>
          <w:tcPr>
            <w:tcW w:w="0" w:type="auto"/>
          </w:tcPr>
          <w:p w14:paraId="26980042" w14:textId="77777777" w:rsidR="003368FF" w:rsidRPr="00890B9D" w:rsidRDefault="002778DB" w:rsidP="000E6760">
            <w:pPr>
              <w:pStyle w:val="TableText1"/>
              <w:cnfStyle w:val="000000000000" w:firstRow="0" w:lastRow="0" w:firstColumn="0" w:lastColumn="0" w:oddVBand="0" w:evenVBand="0" w:oddHBand="0" w:evenHBand="0" w:firstRowFirstColumn="0" w:firstRowLastColumn="0" w:lastRowFirstColumn="0" w:lastRowLastColumn="0"/>
            </w:pPr>
            <w:r w:rsidRPr="00890B9D">
              <w:t>Deceased</w:t>
            </w:r>
          </w:p>
        </w:tc>
        <w:tc>
          <w:tcPr>
            <w:tcW w:w="0" w:type="auto"/>
          </w:tcPr>
          <w:p w14:paraId="304EA970" w14:textId="77777777" w:rsidR="003368FF" w:rsidRPr="00C24540" w:rsidRDefault="002A400E"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CessationTypeD \h  \* MERGEFORMAT </w:instrText>
            </w:r>
            <w:r w:rsidRPr="00C24540">
              <w:fldChar w:fldCharType="separate"/>
            </w:r>
            <w:r w:rsidRPr="00C24540">
              <w:t>D (Deceased) –the death of an employee</w:t>
            </w:r>
            <w:r w:rsidRPr="00C24540">
              <w:fldChar w:fldCharType="end"/>
            </w:r>
            <w:r w:rsidRPr="00C24540">
              <w:t>.</w:t>
            </w:r>
          </w:p>
        </w:tc>
      </w:tr>
      <w:tr w:rsidR="00D864C6" w:rsidRPr="00890B9D" w14:paraId="414637C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EE960B5" w14:textId="77777777" w:rsidR="003368FF" w:rsidRPr="00BC1204" w:rsidRDefault="003368FF" w:rsidP="000E6760">
            <w:pPr>
              <w:pStyle w:val="TableText1"/>
            </w:pPr>
          </w:p>
        </w:tc>
        <w:tc>
          <w:tcPr>
            <w:tcW w:w="0" w:type="auto"/>
          </w:tcPr>
          <w:p w14:paraId="0A300189" w14:textId="77777777" w:rsidR="003368FF" w:rsidRPr="00EC4E4E" w:rsidRDefault="004B1455" w:rsidP="000E6760">
            <w:pPr>
              <w:pStyle w:val="TableText1"/>
              <w:cnfStyle w:val="000000000000" w:firstRow="0" w:lastRow="0" w:firstColumn="0" w:lastColumn="0" w:oddVBand="0" w:evenVBand="0" w:oddHBand="0" w:evenHBand="0" w:firstRowFirstColumn="0" w:firstRowLastColumn="0" w:lastRowFirstColumn="0" w:lastRowLastColumn="0"/>
            </w:pPr>
            <w:r w:rsidRPr="00EC4E4E">
              <w:t>R</w:t>
            </w:r>
          </w:p>
        </w:tc>
        <w:tc>
          <w:tcPr>
            <w:tcW w:w="0" w:type="auto"/>
          </w:tcPr>
          <w:p w14:paraId="6EB788F5" w14:textId="77777777" w:rsidR="003368FF" w:rsidRPr="00890B9D" w:rsidRDefault="002778DB" w:rsidP="000E6760">
            <w:pPr>
              <w:pStyle w:val="TableText1"/>
              <w:cnfStyle w:val="000000000000" w:firstRow="0" w:lastRow="0" w:firstColumn="0" w:lastColumn="0" w:oddVBand="0" w:evenVBand="0" w:oddHBand="0" w:evenHBand="0" w:firstRowFirstColumn="0" w:firstRowLastColumn="0" w:lastRowFirstColumn="0" w:lastRowLastColumn="0"/>
            </w:pPr>
            <w:r w:rsidRPr="00890B9D">
              <w:t>Redundancy</w:t>
            </w:r>
          </w:p>
        </w:tc>
        <w:tc>
          <w:tcPr>
            <w:tcW w:w="0" w:type="auto"/>
          </w:tcPr>
          <w:p w14:paraId="12FF825F" w14:textId="77777777" w:rsidR="00C14FEC" w:rsidRPr="00D20D1E" w:rsidRDefault="00EF0F73"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CessationTypeR \h </w:instrText>
            </w:r>
            <w:r w:rsidR="008D088B">
              <w:instrText xml:space="preserve"> \* MERGEFORMAT </w:instrText>
            </w:r>
            <w:r>
              <w:fldChar w:fldCharType="separate"/>
            </w:r>
            <w:r w:rsidR="00C14FEC" w:rsidRPr="00D20D1E">
              <w:t>R (Redundancy)</w:t>
            </w:r>
            <w:r w:rsidR="00C14FEC" w:rsidRPr="00064C86">
              <w:t xml:space="preserve"> – an employer-initiated</w:t>
            </w:r>
            <w:r w:rsidR="00C14FEC" w:rsidRPr="00FB1BE6">
              <w:t xml:space="preserve"> termination of employment due to a genuine bona-fide redundancy or approved early retirement scheme</w:t>
            </w:r>
            <w:r w:rsidR="00C14FEC">
              <w:t xml:space="preserve">, </w:t>
            </w:r>
            <w:r w:rsidR="00C14FEC">
              <w:rPr>
                <w:rStyle w:val="Emphasis"/>
              </w:rPr>
              <w:t>or a </w:t>
            </w:r>
            <w:r w:rsidR="00C14FEC" w:rsidRPr="00C14FEC">
              <w:rPr>
                <w:rStyle w:val="Emphasis"/>
              </w:rPr>
              <w:t>non-genuine</w:t>
            </w:r>
            <w:r w:rsidR="00C14FEC" w:rsidRPr="00C14FEC">
              <w:rPr>
                <w:rStyle w:val="SmartLink"/>
              </w:rPr>
              <w:t xml:space="preserve"> redundancy</w:t>
            </w:r>
          </w:p>
          <w:p w14:paraId="120E14F2" w14:textId="0A8B52FA" w:rsidR="003368FF" w:rsidRPr="00C24540" w:rsidRDefault="00EF0F73" w:rsidP="008D088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3368FF" w:rsidRPr="00890B9D" w14:paraId="0DC9D514"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DD74335" w14:textId="77777777" w:rsidR="003368FF" w:rsidRPr="00BC1204" w:rsidRDefault="003368FF" w:rsidP="000E6760">
            <w:pPr>
              <w:pStyle w:val="TableText1"/>
            </w:pPr>
          </w:p>
        </w:tc>
        <w:tc>
          <w:tcPr>
            <w:tcW w:w="0" w:type="auto"/>
          </w:tcPr>
          <w:p w14:paraId="063A27A4" w14:textId="77777777" w:rsidR="003368FF" w:rsidRPr="00EC4E4E" w:rsidRDefault="004B1455" w:rsidP="000E6760">
            <w:pPr>
              <w:pStyle w:val="TableText1"/>
              <w:cnfStyle w:val="000000000000" w:firstRow="0" w:lastRow="0" w:firstColumn="0" w:lastColumn="0" w:oddVBand="0" w:evenVBand="0" w:oddHBand="0" w:evenHBand="0" w:firstRowFirstColumn="0" w:firstRowLastColumn="0" w:lastRowFirstColumn="0" w:lastRowLastColumn="0"/>
            </w:pPr>
            <w:r w:rsidRPr="00EC4E4E">
              <w:t>F</w:t>
            </w:r>
          </w:p>
        </w:tc>
        <w:tc>
          <w:tcPr>
            <w:tcW w:w="0" w:type="auto"/>
          </w:tcPr>
          <w:p w14:paraId="000F7AD3" w14:textId="77777777" w:rsidR="003368FF" w:rsidRPr="00890B9D" w:rsidRDefault="002778DB" w:rsidP="000E6760">
            <w:pPr>
              <w:pStyle w:val="TableText1"/>
              <w:cnfStyle w:val="000000000000" w:firstRow="0" w:lastRow="0" w:firstColumn="0" w:lastColumn="0" w:oddVBand="0" w:evenVBand="0" w:oddHBand="0" w:evenHBand="0" w:firstRowFirstColumn="0" w:firstRowLastColumn="0" w:lastRowFirstColumn="0" w:lastRowLastColumn="0"/>
            </w:pPr>
            <w:r w:rsidRPr="00890B9D">
              <w:t>Dismissal</w:t>
            </w:r>
          </w:p>
        </w:tc>
        <w:tc>
          <w:tcPr>
            <w:tcW w:w="0" w:type="auto"/>
          </w:tcPr>
          <w:p w14:paraId="6CE7A5A0" w14:textId="77777777" w:rsidR="003368FF" w:rsidRPr="00C24540" w:rsidRDefault="002A400E"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CessationTypeF \h  \* MERGEFORMAT </w:instrText>
            </w:r>
            <w:r w:rsidRPr="00C24540">
              <w:fldChar w:fldCharType="separate"/>
            </w:r>
            <w:r w:rsidRPr="00C24540">
              <w:t>F (Dismissal) – an employer-initiated termination of employment due to dismissal, inability to perform the required work, misconduct or inefficiency.</w:t>
            </w:r>
            <w:r w:rsidRPr="00C24540">
              <w:fldChar w:fldCharType="end"/>
            </w:r>
          </w:p>
        </w:tc>
      </w:tr>
      <w:tr w:rsidR="00D864C6" w:rsidRPr="00890B9D" w14:paraId="762BAE7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3001B63" w14:textId="77777777" w:rsidR="003368FF" w:rsidRPr="00BC1204" w:rsidRDefault="003368FF" w:rsidP="000E6760">
            <w:pPr>
              <w:pStyle w:val="TableText1"/>
            </w:pPr>
          </w:p>
        </w:tc>
        <w:tc>
          <w:tcPr>
            <w:tcW w:w="0" w:type="auto"/>
          </w:tcPr>
          <w:p w14:paraId="06276482" w14:textId="77777777" w:rsidR="003368FF" w:rsidRPr="00EC4E4E" w:rsidRDefault="004B1455" w:rsidP="000E6760">
            <w:pPr>
              <w:pStyle w:val="TableText1"/>
              <w:cnfStyle w:val="000000000000" w:firstRow="0" w:lastRow="0" w:firstColumn="0" w:lastColumn="0" w:oddVBand="0" w:evenVBand="0" w:oddHBand="0" w:evenHBand="0" w:firstRowFirstColumn="0" w:firstRowLastColumn="0" w:lastRowFirstColumn="0" w:lastRowLastColumn="0"/>
            </w:pPr>
            <w:r w:rsidRPr="00EC4E4E">
              <w:t>C</w:t>
            </w:r>
          </w:p>
        </w:tc>
        <w:tc>
          <w:tcPr>
            <w:tcW w:w="0" w:type="auto"/>
          </w:tcPr>
          <w:p w14:paraId="304783E7" w14:textId="77777777" w:rsidR="003368FF" w:rsidRPr="00890B9D" w:rsidRDefault="002778DB" w:rsidP="000E6760">
            <w:pPr>
              <w:pStyle w:val="TableText1"/>
              <w:cnfStyle w:val="000000000000" w:firstRow="0" w:lastRow="0" w:firstColumn="0" w:lastColumn="0" w:oddVBand="0" w:evenVBand="0" w:oddHBand="0" w:evenHBand="0" w:firstRowFirstColumn="0" w:firstRowLastColumn="0" w:lastRowFirstColumn="0" w:lastRowLastColumn="0"/>
            </w:pPr>
            <w:r w:rsidRPr="00890B9D">
              <w:t>Contract</w:t>
            </w:r>
            <w:r w:rsidR="00B4472C" w:rsidRPr="00890B9D">
              <w:t xml:space="preserve"> Cessation</w:t>
            </w:r>
          </w:p>
        </w:tc>
        <w:tc>
          <w:tcPr>
            <w:tcW w:w="0" w:type="auto"/>
          </w:tcPr>
          <w:p w14:paraId="429C02FE" w14:textId="77777777" w:rsidR="003368FF" w:rsidRPr="00C24540" w:rsidRDefault="002A400E"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CessationTypeC \h  \* MERGEFORMAT </w:instrText>
            </w:r>
            <w:r w:rsidRPr="00C24540">
              <w:fldChar w:fldCharType="separate"/>
            </w:r>
            <w:r w:rsidRPr="00C24540">
              <w:t>C (Contract Cessation) – the natural conclusion of a limited employment relationship due to contract/engagement duration or task completion, seasonal work completion, or to cease casuals that are no longer required</w:t>
            </w:r>
            <w:r w:rsidRPr="00C24540">
              <w:fldChar w:fldCharType="end"/>
            </w:r>
            <w:r w:rsidRPr="00C24540">
              <w:t>.</w:t>
            </w:r>
          </w:p>
        </w:tc>
      </w:tr>
      <w:tr w:rsidR="003368FF" w:rsidRPr="00890B9D" w14:paraId="401E40F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4D06C5D" w14:textId="77777777" w:rsidR="003368FF" w:rsidRPr="00BC1204" w:rsidRDefault="003368FF" w:rsidP="000E6760">
            <w:pPr>
              <w:pStyle w:val="TableText1"/>
            </w:pPr>
          </w:p>
        </w:tc>
        <w:tc>
          <w:tcPr>
            <w:tcW w:w="0" w:type="auto"/>
          </w:tcPr>
          <w:p w14:paraId="4AD9E58E" w14:textId="77777777" w:rsidR="003368FF" w:rsidRPr="00EC4E4E" w:rsidRDefault="004B1455" w:rsidP="000E6760">
            <w:pPr>
              <w:pStyle w:val="TableText1"/>
              <w:cnfStyle w:val="000000000000" w:firstRow="0" w:lastRow="0" w:firstColumn="0" w:lastColumn="0" w:oddVBand="0" w:evenVBand="0" w:oddHBand="0" w:evenHBand="0" w:firstRowFirstColumn="0" w:firstRowLastColumn="0" w:lastRowFirstColumn="0" w:lastRowLastColumn="0"/>
            </w:pPr>
            <w:r w:rsidRPr="00EC4E4E">
              <w:t>T</w:t>
            </w:r>
          </w:p>
        </w:tc>
        <w:tc>
          <w:tcPr>
            <w:tcW w:w="0" w:type="auto"/>
          </w:tcPr>
          <w:p w14:paraId="24485426" w14:textId="77777777" w:rsidR="003368FF" w:rsidRPr="00890B9D" w:rsidRDefault="00B4472C" w:rsidP="000E6760">
            <w:pPr>
              <w:pStyle w:val="TableText1"/>
              <w:cnfStyle w:val="000000000000" w:firstRow="0" w:lastRow="0" w:firstColumn="0" w:lastColumn="0" w:oddVBand="0" w:evenVBand="0" w:oddHBand="0" w:evenHBand="0" w:firstRowFirstColumn="0" w:firstRowLastColumn="0" w:lastRowFirstColumn="0" w:lastRowLastColumn="0"/>
            </w:pPr>
            <w:r w:rsidRPr="00890B9D">
              <w:t>Transfer</w:t>
            </w:r>
          </w:p>
        </w:tc>
        <w:tc>
          <w:tcPr>
            <w:tcW w:w="0" w:type="auto"/>
          </w:tcPr>
          <w:p w14:paraId="05D10E4D" w14:textId="77777777" w:rsidR="003368FF" w:rsidRPr="00C24540" w:rsidRDefault="002A400E"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CessationTypeT \h  \* MERGEFORMAT </w:instrText>
            </w:r>
            <w:r w:rsidRPr="00C24540">
              <w:fldChar w:fldCharType="separate"/>
            </w:r>
            <w:r w:rsidRPr="00C24540">
              <w:t>T (Transfer) – the administrative arrangements performed to transfer employees across payroll systems, move them temporarily to another employer (machinery of government for public servants), move them to outsourcing arrangements or other such technical activities.</w:t>
            </w:r>
            <w:r w:rsidRPr="00C24540">
              <w:fldChar w:fldCharType="end"/>
            </w:r>
          </w:p>
        </w:tc>
      </w:tr>
      <w:tr w:rsidR="00D864C6" w:rsidRPr="00890B9D" w14:paraId="0F371C95"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3AE3464" w14:textId="77777777" w:rsidR="003368FF" w:rsidRPr="00BC1204" w:rsidRDefault="001F673B" w:rsidP="000E6760">
            <w:pPr>
              <w:pStyle w:val="TableText1"/>
            </w:pPr>
            <w:r w:rsidRPr="00BC1204">
              <w:t>PAYEVNTEMP257 Income Stream Type Code</w:t>
            </w:r>
          </w:p>
        </w:tc>
        <w:tc>
          <w:tcPr>
            <w:tcW w:w="0" w:type="auto"/>
          </w:tcPr>
          <w:p w14:paraId="2D1CCE2D" w14:textId="77777777" w:rsidR="003368FF" w:rsidRPr="00EC4E4E" w:rsidRDefault="00E62EF5" w:rsidP="000E6760">
            <w:pPr>
              <w:pStyle w:val="TableText1"/>
              <w:cnfStyle w:val="000000000000" w:firstRow="0" w:lastRow="0" w:firstColumn="0" w:lastColumn="0" w:oddVBand="0" w:evenVBand="0" w:oddHBand="0" w:evenHBand="0" w:firstRowFirstColumn="0" w:firstRowLastColumn="0" w:lastRowFirstColumn="0" w:lastRowLastColumn="0"/>
            </w:pPr>
            <w:r w:rsidRPr="00EC4E4E">
              <w:t>SAW</w:t>
            </w:r>
          </w:p>
        </w:tc>
        <w:tc>
          <w:tcPr>
            <w:tcW w:w="0" w:type="auto"/>
          </w:tcPr>
          <w:p w14:paraId="451E52C3" w14:textId="77777777" w:rsidR="003368FF" w:rsidRPr="00890B9D" w:rsidRDefault="00B4472C" w:rsidP="000E6760">
            <w:pPr>
              <w:pStyle w:val="TableText1"/>
              <w:cnfStyle w:val="000000000000" w:firstRow="0" w:lastRow="0" w:firstColumn="0" w:lastColumn="0" w:oddVBand="0" w:evenVBand="0" w:oddHBand="0" w:evenHBand="0" w:firstRowFirstColumn="0" w:firstRowLastColumn="0" w:lastRowFirstColumn="0" w:lastRowLastColumn="0"/>
            </w:pPr>
            <w:r w:rsidRPr="00890B9D">
              <w:t>Salary and wages</w:t>
            </w:r>
          </w:p>
        </w:tc>
        <w:tc>
          <w:tcPr>
            <w:tcW w:w="0" w:type="auto"/>
          </w:tcPr>
          <w:p w14:paraId="3759E872" w14:textId="77777777" w:rsidR="003368FF" w:rsidRPr="00C24540" w:rsidRDefault="0076600F"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IncomeTypeSAW \h </w:instrText>
            </w:r>
            <w:r w:rsidR="00A31E2A" w:rsidRPr="00C24540">
              <w:instrText xml:space="preserve"> \* MERGEFORMAT </w:instrText>
            </w:r>
            <w:r w:rsidRPr="00C24540">
              <w:fldChar w:fldCharType="separate"/>
            </w:r>
            <w:r w:rsidRPr="00C24540">
              <w:t>SAW (Salary and Wages) – Assessable income paid to payees for work performed in Australia, other than that included as other Income Types. This includes income paid to Pacific Labour Scheme workers.</w:t>
            </w:r>
            <w:r w:rsidRPr="00C24540">
              <w:fldChar w:fldCharType="end"/>
            </w:r>
            <w:r w:rsidR="00A31E2A" w:rsidRPr="00C24540">
              <w:t xml:space="preserve"> </w:t>
            </w:r>
          </w:p>
        </w:tc>
      </w:tr>
      <w:tr w:rsidR="001F673B" w:rsidRPr="00890B9D" w14:paraId="4B384C1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0503853" w14:textId="77777777" w:rsidR="001F673B" w:rsidRPr="00BC1204" w:rsidRDefault="001F673B" w:rsidP="000E6760">
            <w:pPr>
              <w:pStyle w:val="TableText1"/>
            </w:pPr>
          </w:p>
        </w:tc>
        <w:tc>
          <w:tcPr>
            <w:tcW w:w="0" w:type="auto"/>
          </w:tcPr>
          <w:p w14:paraId="308DAAD6" w14:textId="77777777" w:rsidR="001F673B" w:rsidRPr="00EC4E4E" w:rsidRDefault="00E62EF5" w:rsidP="000E6760">
            <w:pPr>
              <w:pStyle w:val="TableText1"/>
              <w:cnfStyle w:val="000000000000" w:firstRow="0" w:lastRow="0" w:firstColumn="0" w:lastColumn="0" w:oddVBand="0" w:evenVBand="0" w:oddHBand="0" w:evenHBand="0" w:firstRowFirstColumn="0" w:firstRowLastColumn="0" w:lastRowFirstColumn="0" w:lastRowLastColumn="0"/>
            </w:pPr>
            <w:r w:rsidRPr="00EC4E4E">
              <w:t>C</w:t>
            </w:r>
            <w:r w:rsidR="008D16F4" w:rsidRPr="00EC4E4E">
              <w:t>HP</w:t>
            </w:r>
          </w:p>
        </w:tc>
        <w:tc>
          <w:tcPr>
            <w:tcW w:w="0" w:type="auto"/>
          </w:tcPr>
          <w:p w14:paraId="45DF8FAF" w14:textId="77777777" w:rsidR="001F673B" w:rsidRPr="00890B9D" w:rsidRDefault="00B4472C" w:rsidP="000E6760">
            <w:pPr>
              <w:pStyle w:val="TableText1"/>
              <w:cnfStyle w:val="000000000000" w:firstRow="0" w:lastRow="0" w:firstColumn="0" w:lastColumn="0" w:oddVBand="0" w:evenVBand="0" w:oddHBand="0" w:evenHBand="0" w:firstRowFirstColumn="0" w:firstRowLastColumn="0" w:lastRowFirstColumn="0" w:lastRowLastColumn="0"/>
            </w:pPr>
            <w:r w:rsidRPr="00890B9D">
              <w:t>Closely</w:t>
            </w:r>
            <w:r w:rsidR="00DE7027" w:rsidRPr="00890B9D">
              <w:t xml:space="preserve"> held payees</w:t>
            </w:r>
          </w:p>
        </w:tc>
        <w:tc>
          <w:tcPr>
            <w:tcW w:w="0" w:type="auto"/>
          </w:tcPr>
          <w:p w14:paraId="1F1F3609" w14:textId="77777777" w:rsidR="00C14FEC" w:rsidRPr="007E7B7E" w:rsidRDefault="008037C7"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IncomeTypeCHP \h </w:instrText>
            </w:r>
            <w:r w:rsidR="00A971FC">
              <w:instrText xml:space="preserve"> \* MERGEFORMAT </w:instrText>
            </w:r>
            <w:r>
              <w:fldChar w:fldCharType="separate"/>
            </w:r>
            <w:r w:rsidR="00C14FEC" w:rsidRPr="00AC4747">
              <w:t>CHP (Closely Held Payees)</w:t>
            </w:r>
            <w:r w:rsidR="00C14FEC" w:rsidRPr="007E7B7E">
              <w:t xml:space="preserve"> – New - a payee who is directly related to the entity, from which they receive payments, such as family members of a family business; directors or shareholders of a company; beneficiaries of a trust. </w:t>
            </w:r>
            <w:r w:rsidR="00C14FEC" w:rsidRPr="00AC4747">
              <w:t xml:space="preserve">The concept of closely held payees flows on from existing Payment Summary Annual Report (PSAR) concessions. </w:t>
            </w:r>
            <w:r w:rsidR="00C14FEC" w:rsidRPr="008762A3">
              <w:t>All other payees of an entity (known as arm’s length payees) must be reported by the statutory due date.</w:t>
            </w:r>
            <w:r w:rsidR="00C14FEC">
              <w:t xml:space="preserve"> </w:t>
            </w:r>
            <w:r w:rsidR="00C14FEC" w:rsidRPr="007E7B7E">
              <w:t xml:space="preserve">Payers </w:t>
            </w:r>
            <w:r w:rsidR="00C14FEC" w:rsidRPr="00AC4747">
              <w:t>with this class of</w:t>
            </w:r>
            <w:r w:rsidR="00C14FEC" w:rsidRPr="007E7B7E">
              <w:t xml:space="preserve"> payee are eligible</w:t>
            </w:r>
            <w:r w:rsidR="00C14FEC" w:rsidRPr="00AC4747">
              <w:t xml:space="preserve"> for the following c</w:t>
            </w:r>
            <w:r w:rsidR="00C14FEC" w:rsidRPr="007E7B7E">
              <w:t>oncession</w:t>
            </w:r>
            <w:r w:rsidR="00C14FEC" w:rsidRPr="00AC4747">
              <w:t>s</w:t>
            </w:r>
            <w:r w:rsidR="00C14FEC" w:rsidRPr="007E7B7E">
              <w:t>:</w:t>
            </w:r>
          </w:p>
          <w:p w14:paraId="0B68B863" w14:textId="77777777" w:rsidR="00C14FEC" w:rsidRPr="007E7B7E" w:rsidRDefault="00C14FEC" w:rsidP="00C14FEC">
            <w:pPr>
              <w:pStyle w:val="Tabletext"/>
              <w:numPr>
                <w:ilvl w:val="0"/>
                <w:numId w:val="81"/>
              </w:numPr>
              <w:cnfStyle w:val="000000000000" w:firstRow="0" w:lastRow="0" w:firstColumn="0" w:lastColumn="0" w:oddVBand="0" w:evenVBand="0" w:oddHBand="0" w:evenHBand="0" w:firstRowFirstColumn="0" w:firstRowLastColumn="0" w:lastRowFirstColumn="0" w:lastRowLastColumn="0"/>
            </w:pPr>
            <w:r w:rsidRPr="007E7B7E">
              <w:t xml:space="preserve">Deferred </w:t>
            </w:r>
            <w:proofErr w:type="spellStart"/>
            <w:r w:rsidRPr="007E7B7E">
              <w:t>Lodgment</w:t>
            </w:r>
            <w:proofErr w:type="spellEnd"/>
            <w:r w:rsidRPr="007E7B7E">
              <w:t xml:space="preserve"> – reporting payments to closely held payees subject to withholding “on or before payday”, the report may be deferred to quarterly reporting</w:t>
            </w:r>
            <w:r w:rsidRPr="00AC4747">
              <w:t xml:space="preserve"> for payers with 19 or fewer payees</w:t>
            </w:r>
          </w:p>
          <w:p w14:paraId="4B765B85" w14:textId="77777777" w:rsidR="00C14FEC" w:rsidRPr="00C14FEC" w:rsidRDefault="00C14FEC" w:rsidP="00C14FEC">
            <w:pPr>
              <w:pStyle w:val="Tabletext"/>
              <w:numPr>
                <w:ilvl w:val="0"/>
                <w:numId w:val="81"/>
              </w:numPr>
              <w:cnfStyle w:val="000000000000" w:firstRow="0" w:lastRow="0" w:firstColumn="0" w:lastColumn="0" w:oddVBand="0" w:evenVBand="0" w:oddHBand="0" w:evenHBand="0" w:firstRowFirstColumn="0" w:firstRowLastColumn="0" w:lastRowFirstColumn="0" w:lastRowLastColumn="0"/>
              <w:rPr>
                <w:b/>
              </w:rPr>
            </w:pPr>
            <w:r w:rsidRPr="007E7B7E">
              <w:t xml:space="preserve">Deferred Finalisation – </w:t>
            </w:r>
            <w:r w:rsidRPr="00AC4747">
              <w:t xml:space="preserve">concessional due dates for finalising STP reporting </w:t>
            </w:r>
            <w:r w:rsidRPr="007E7B7E">
              <w:t xml:space="preserve">for closely held payees </w:t>
            </w:r>
            <w:r w:rsidRPr="00AC4747">
              <w:t>are available. See ato.gov.au/STP for finalisation due dates.</w:t>
            </w:r>
          </w:p>
          <w:p w14:paraId="5D06069B" w14:textId="5C4BCE3C" w:rsidR="001F673B" w:rsidRPr="006B571F" w:rsidRDefault="00C14FEC" w:rsidP="00A971FC">
            <w:pPr>
              <w:pStyle w:val="Tabletext"/>
              <w:cnfStyle w:val="000000000000" w:firstRow="0" w:lastRow="0" w:firstColumn="0" w:lastColumn="0" w:oddVBand="0" w:evenVBand="0" w:oddHBand="0" w:evenHBand="0" w:firstRowFirstColumn="0" w:firstRowLastColumn="0" w:lastRowFirstColumn="0" w:lastRowLastColumn="0"/>
            </w:pPr>
            <w:r w:rsidRPr="00C14FEC">
              <w:rPr>
                <w:rStyle w:val="BodyTextIndentChar"/>
              </w:rPr>
              <w:t>Where a payer is utilising either of these concessions, the income must be reported under this income type</w:t>
            </w:r>
            <w:r w:rsidRPr="00C14FEC">
              <w:rPr>
                <w:color w:val="000000" w:themeColor="text1"/>
              </w:rPr>
              <w:t xml:space="preserve">. This income type only applies to SAW income. Where a payer is utilising the deferred </w:t>
            </w:r>
            <w:proofErr w:type="spellStart"/>
            <w:r w:rsidRPr="00C14FEC">
              <w:rPr>
                <w:color w:val="000000" w:themeColor="text1"/>
              </w:rPr>
              <w:t>lodgment</w:t>
            </w:r>
            <w:proofErr w:type="spellEnd"/>
            <w:r w:rsidRPr="00C14FEC">
              <w:rPr>
                <w:color w:val="000000" w:themeColor="text1"/>
              </w:rPr>
              <w:t xml:space="preserve"> concession, they may report more regularly if they choose to do so. A payer may report YTD amounts for any closely held payee under this income type, even if they do not access the concession. This reporting concession does not relieve the payer of their PAYGW payment obligations, including the due date of payment.</w:t>
            </w:r>
            <w:r w:rsidRPr="00285A8A">
              <w:t xml:space="preserve"> </w:t>
            </w:r>
            <w:r w:rsidR="008037C7">
              <w:fldChar w:fldCharType="end"/>
            </w:r>
          </w:p>
        </w:tc>
      </w:tr>
      <w:tr w:rsidR="00D864C6" w:rsidRPr="00890B9D" w14:paraId="0A1C2B4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49CCCC47" w14:textId="77777777" w:rsidR="001F673B" w:rsidRPr="00BC1204" w:rsidRDefault="001F673B" w:rsidP="000E6760">
            <w:pPr>
              <w:pStyle w:val="TableText1"/>
            </w:pPr>
          </w:p>
        </w:tc>
        <w:tc>
          <w:tcPr>
            <w:tcW w:w="0" w:type="auto"/>
          </w:tcPr>
          <w:p w14:paraId="50C58E2B" w14:textId="77777777" w:rsidR="001F673B" w:rsidRPr="00EC4E4E" w:rsidRDefault="008D16F4" w:rsidP="000E6760">
            <w:pPr>
              <w:pStyle w:val="TableText1"/>
              <w:cnfStyle w:val="000000000000" w:firstRow="0" w:lastRow="0" w:firstColumn="0" w:lastColumn="0" w:oddVBand="0" w:evenVBand="0" w:oddHBand="0" w:evenHBand="0" w:firstRowFirstColumn="0" w:firstRowLastColumn="0" w:lastRowFirstColumn="0" w:lastRowLastColumn="0"/>
            </w:pPr>
            <w:r w:rsidRPr="00EC4E4E">
              <w:t>IAA</w:t>
            </w:r>
          </w:p>
        </w:tc>
        <w:tc>
          <w:tcPr>
            <w:tcW w:w="0" w:type="auto"/>
          </w:tcPr>
          <w:p w14:paraId="45EBE14F" w14:textId="77777777" w:rsidR="001F673B"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Inbound assignees to Australia</w:t>
            </w:r>
          </w:p>
        </w:tc>
        <w:tc>
          <w:tcPr>
            <w:tcW w:w="0" w:type="auto"/>
          </w:tcPr>
          <w:p w14:paraId="50537A76" w14:textId="77777777" w:rsidR="00C14FEC" w:rsidRPr="007E7B7E" w:rsidRDefault="008037C7" w:rsidP="000E6760">
            <w:pPr>
              <w:pStyle w:val="ListBulle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IncomeTypeIAA \h </w:instrText>
            </w:r>
            <w:r w:rsidR="00A971FC">
              <w:instrText xml:space="preserve"> \* MERGEFORMAT </w:instrText>
            </w:r>
            <w:r>
              <w:fldChar w:fldCharType="separate"/>
            </w:r>
            <w:r w:rsidR="00C14FEC" w:rsidRPr="004C48E8">
              <w:t xml:space="preserve">IAA (Inbound Assignees to Australia) </w:t>
            </w:r>
            <w:r w:rsidR="00C14FEC" w:rsidRPr="007E7B7E">
              <w:t xml:space="preserve">– </w:t>
            </w:r>
            <w:r w:rsidR="00C14FEC" w:rsidRPr="00C14FEC">
              <w:t>New</w:t>
            </w:r>
            <w:r w:rsidR="00C14FEC" w:rsidRPr="007E7B7E">
              <w:t xml:space="preserve"> - some multinational payers exchange, or transfer, payees between affiliated entities in different tax jurisdictions. This is done for business and commercial purposes. This payer of this class of payee is eligible, but may not require, a concession for:</w:t>
            </w:r>
          </w:p>
          <w:p w14:paraId="2D8DE74C" w14:textId="77777777" w:rsidR="00C14FEC" w:rsidRPr="007E7B7E" w:rsidRDefault="00C14FEC" w:rsidP="00C14FEC">
            <w:pPr>
              <w:pStyle w:val="Tabletext"/>
              <w:numPr>
                <w:ilvl w:val="0"/>
                <w:numId w:val="82"/>
              </w:numPr>
              <w:cnfStyle w:val="000000000000" w:firstRow="0" w:lastRow="0" w:firstColumn="0" w:lastColumn="0" w:oddVBand="0" w:evenVBand="0" w:oddHBand="0" w:evenHBand="0" w:firstRowFirstColumn="0" w:firstRowLastColumn="0" w:lastRowFirstColumn="0" w:lastRowLastColumn="0"/>
            </w:pPr>
            <w:r w:rsidRPr="007E7B7E">
              <w:t xml:space="preserve">Deferred </w:t>
            </w:r>
            <w:proofErr w:type="spellStart"/>
            <w:r w:rsidRPr="007E7B7E">
              <w:t>Lodgment</w:t>
            </w:r>
            <w:proofErr w:type="spellEnd"/>
            <w:r w:rsidRPr="007E7B7E">
              <w:t xml:space="preserve"> – reporting payments subject to withholding “on or before payday”, the report may be deferred until the last day of the month after the relevant payment was made. A “reasonable estimate” may be provided if actual amounts are not known but must be corrected on or before finalisation</w:t>
            </w:r>
          </w:p>
          <w:p w14:paraId="37EF0DB3" w14:textId="77777777" w:rsidR="00C14FEC" w:rsidRPr="00C14FEC" w:rsidRDefault="00C14FEC" w:rsidP="00C14FEC">
            <w:pPr>
              <w:pStyle w:val="Tabletext"/>
              <w:numPr>
                <w:ilvl w:val="0"/>
                <w:numId w:val="82"/>
              </w:numPr>
              <w:cnfStyle w:val="000000000000" w:firstRow="0" w:lastRow="0" w:firstColumn="0" w:lastColumn="0" w:oddVBand="0" w:evenVBand="0" w:oddHBand="0" w:evenHBand="0" w:firstRowFirstColumn="0" w:firstRowLastColumn="0" w:lastRowFirstColumn="0" w:lastRowLastColumn="0"/>
            </w:pPr>
            <w:r w:rsidRPr="007E7B7E">
              <w:t>Deferred Finalisation – finalising the payee income by 14 July, the finalisation may be deferred by one month: until 14 August of that same year</w:t>
            </w:r>
            <w:r>
              <w:t>.</w:t>
            </w:r>
          </w:p>
          <w:p w14:paraId="68ED639E" w14:textId="77777777" w:rsidR="00C14FEC" w:rsidRPr="007E7B7E" w:rsidRDefault="00C14FEC" w:rsidP="00285A8A">
            <w:pPr>
              <w:pStyle w:val="ListContinue2"/>
              <w:cnfStyle w:val="000000000000" w:firstRow="0" w:lastRow="0" w:firstColumn="0" w:lastColumn="0" w:oddVBand="0" w:evenVBand="0" w:oddHBand="0" w:evenHBand="0" w:firstRowFirstColumn="0" w:firstRowLastColumn="0" w:lastRowFirstColumn="0" w:lastRowLastColumn="0"/>
            </w:pPr>
            <w:r w:rsidRPr="00B307C5">
              <w:t>Where</w:t>
            </w:r>
            <w:r w:rsidRPr="00471D8A">
              <w:t xml:space="preserve"> a payer is utilising either of these concessions, the income must be reported under this income type. This income type only applies to SAW income. Where a payer is utilising the deferred </w:t>
            </w:r>
            <w:proofErr w:type="spellStart"/>
            <w:r w:rsidRPr="00471D8A">
              <w:t>lodgment</w:t>
            </w:r>
            <w:proofErr w:type="spellEnd"/>
            <w:r w:rsidRPr="00471D8A">
              <w:t xml:space="preserve"> concess</w:t>
            </w:r>
            <w:r w:rsidRPr="00E71131">
              <w:t xml:space="preserve">ion, they may report </w:t>
            </w:r>
            <w:r>
              <w:t>on or before the actual foreign payment date</w:t>
            </w:r>
            <w:r w:rsidRPr="00471D8A">
              <w:t xml:space="preserve"> if they choose to do so. A payer may report YTD amounts for any </w:t>
            </w:r>
            <w:r>
              <w:t>inbound assignee</w:t>
            </w:r>
            <w:r w:rsidRPr="00471D8A">
              <w:t xml:space="preserve"> under this income type, even if they do not access the concession. This reporting concession does not relieve</w:t>
            </w:r>
            <w:r w:rsidRPr="00E71131">
              <w:t xml:space="preserve"> the payer of their PAYGW payment obligations, including the due date of payment.</w:t>
            </w:r>
          </w:p>
          <w:p w14:paraId="51963280" w14:textId="470889B9" w:rsidR="001F673B" w:rsidRPr="006B571F" w:rsidRDefault="008037C7" w:rsidP="0020380D">
            <w:pPr>
              <w:pStyle w:val="Tabletext"/>
              <w:ind w:left="360"/>
              <w:cnfStyle w:val="000000000000" w:firstRow="0" w:lastRow="0" w:firstColumn="0" w:lastColumn="0" w:oddVBand="0" w:evenVBand="0" w:oddHBand="0" w:evenHBand="0" w:firstRowFirstColumn="0" w:firstRowLastColumn="0" w:lastRowFirstColumn="0" w:lastRowLastColumn="0"/>
            </w:pPr>
            <w:r>
              <w:fldChar w:fldCharType="end"/>
            </w:r>
          </w:p>
        </w:tc>
      </w:tr>
      <w:tr w:rsidR="001F673B" w:rsidRPr="00890B9D" w14:paraId="154A4C6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5B5D16E" w14:textId="77777777" w:rsidR="001F673B" w:rsidRPr="00BC1204" w:rsidRDefault="001F673B" w:rsidP="000E6760">
            <w:pPr>
              <w:pStyle w:val="TableText1"/>
            </w:pPr>
          </w:p>
        </w:tc>
        <w:tc>
          <w:tcPr>
            <w:tcW w:w="0" w:type="auto"/>
          </w:tcPr>
          <w:p w14:paraId="5B306C75" w14:textId="77777777" w:rsidR="001F673B" w:rsidRPr="00EC4E4E" w:rsidRDefault="008D16F4" w:rsidP="000E6760">
            <w:pPr>
              <w:pStyle w:val="TableText1"/>
              <w:cnfStyle w:val="000000000000" w:firstRow="0" w:lastRow="0" w:firstColumn="0" w:lastColumn="0" w:oddVBand="0" w:evenVBand="0" w:oddHBand="0" w:evenHBand="0" w:firstRowFirstColumn="0" w:firstRowLastColumn="0" w:lastRowFirstColumn="0" w:lastRowLastColumn="0"/>
            </w:pPr>
            <w:r w:rsidRPr="00EC4E4E">
              <w:t>WHM</w:t>
            </w:r>
          </w:p>
        </w:tc>
        <w:tc>
          <w:tcPr>
            <w:tcW w:w="0" w:type="auto"/>
          </w:tcPr>
          <w:p w14:paraId="6BBDBC50" w14:textId="77777777" w:rsidR="001F673B"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Working holiday makers</w:t>
            </w:r>
          </w:p>
        </w:tc>
        <w:tc>
          <w:tcPr>
            <w:tcW w:w="0" w:type="auto"/>
          </w:tcPr>
          <w:p w14:paraId="68EE33E8" w14:textId="77777777" w:rsidR="001F673B" w:rsidRPr="00C24540" w:rsidRDefault="00A31E2A"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IncomeTypeWHM \h  \* MERGEFORMAT </w:instrText>
            </w:r>
            <w:r w:rsidRPr="00C24540">
              <w:fldChar w:fldCharType="separate"/>
            </w:r>
            <w:r w:rsidRPr="00C24540">
              <w:t>WHM (Working Holiday Makers) – income only for limited visa subclasses for foreign residents. This includes income for a WHM engaged by a Labour-Hire business as an employee but does not include contractors engaged by a Labour-Hire business.</w:t>
            </w:r>
            <w:r w:rsidRPr="00C24540">
              <w:fldChar w:fldCharType="end"/>
            </w:r>
          </w:p>
        </w:tc>
      </w:tr>
      <w:tr w:rsidR="00D864C6" w:rsidRPr="00890B9D" w14:paraId="51A609C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E61242A" w14:textId="77777777" w:rsidR="001F673B" w:rsidRPr="00BC1204" w:rsidRDefault="001F673B" w:rsidP="000E6760">
            <w:pPr>
              <w:pStyle w:val="TableText1"/>
            </w:pPr>
          </w:p>
        </w:tc>
        <w:tc>
          <w:tcPr>
            <w:tcW w:w="0" w:type="auto"/>
          </w:tcPr>
          <w:p w14:paraId="4FB553EC" w14:textId="77777777" w:rsidR="001F673B" w:rsidRPr="00EC4E4E" w:rsidRDefault="008D16F4" w:rsidP="000E6760">
            <w:pPr>
              <w:pStyle w:val="TableText1"/>
              <w:cnfStyle w:val="000000000000" w:firstRow="0" w:lastRow="0" w:firstColumn="0" w:lastColumn="0" w:oddVBand="0" w:evenVBand="0" w:oddHBand="0" w:evenHBand="0" w:firstRowFirstColumn="0" w:firstRowLastColumn="0" w:lastRowFirstColumn="0" w:lastRowLastColumn="0"/>
            </w:pPr>
            <w:r w:rsidRPr="00EC4E4E">
              <w:t>SWP</w:t>
            </w:r>
          </w:p>
        </w:tc>
        <w:tc>
          <w:tcPr>
            <w:tcW w:w="0" w:type="auto"/>
          </w:tcPr>
          <w:p w14:paraId="7A615774" w14:textId="77777777" w:rsidR="001F673B"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Seasonal worker programme</w:t>
            </w:r>
          </w:p>
        </w:tc>
        <w:tc>
          <w:tcPr>
            <w:tcW w:w="0" w:type="auto"/>
          </w:tcPr>
          <w:p w14:paraId="6520DE39" w14:textId="77777777" w:rsidR="00C14FEC" w:rsidRDefault="007D6CD7" w:rsidP="00C14FEC">
            <w:pPr>
              <w:pStyle w:val="ListBullet"/>
              <w:numPr>
                <w:ilvl w:val="0"/>
                <w:numId w:val="0"/>
              </w:numPr>
              <w:cnfStyle w:val="000000000000" w:firstRow="0" w:lastRow="0" w:firstColumn="0" w:lastColumn="0" w:oddVBand="0" w:evenVBand="0" w:oddHBand="0" w:evenHBand="0" w:firstRowFirstColumn="0" w:firstRowLastColumn="0" w:lastRowFirstColumn="0" w:lastRowLastColumn="0"/>
            </w:pPr>
            <w:r>
              <w:fldChar w:fldCharType="begin"/>
            </w:r>
            <w:r>
              <w:instrText xml:space="preserve"> REF  IncomeTypeSWP \h  \* MERGEFORMAT </w:instrText>
            </w:r>
            <w:r>
              <w:fldChar w:fldCharType="separate"/>
            </w:r>
            <w:r w:rsidR="00C14FEC">
              <w:t>SWP (</w:t>
            </w:r>
            <w:r w:rsidR="00C14FEC" w:rsidRPr="00D20D1E">
              <w:t xml:space="preserve">Seasonal Worker Programme) </w:t>
            </w:r>
            <w:r w:rsidR="00C14FEC" w:rsidRPr="00064C86">
              <w:t xml:space="preserve">– </w:t>
            </w:r>
            <w:r w:rsidR="00C14FEC" w:rsidRPr="00D20D1E">
              <w:rPr>
                <w:rStyle w:val="IntenseReference"/>
                <w:b w:val="0"/>
                <w:color w:val="auto"/>
              </w:rPr>
              <w:t>New</w:t>
            </w:r>
            <w:r w:rsidR="00C14FEC" w:rsidRPr="00064C86">
              <w:t xml:space="preserve"> </w:t>
            </w:r>
            <w:r w:rsidR="00C14FEC">
              <w:t>–</w:t>
            </w:r>
            <w:r w:rsidR="00C14FEC" w:rsidRPr="00064C86">
              <w:t xml:space="preserve"> </w:t>
            </w:r>
            <w:r w:rsidR="00C14FEC">
              <w:t xml:space="preserve">applies to </w:t>
            </w:r>
            <w:r w:rsidR="00C14FEC" w:rsidRPr="00064C86">
              <w:t>regional programmes for government-approved employers</w:t>
            </w:r>
            <w:r w:rsidR="00C14FEC">
              <w:t>.</w:t>
            </w:r>
            <w:r w:rsidR="00C14FEC" w:rsidRPr="00064C86">
              <w:t xml:space="preserve"> This includes income for a SWP engaged by a Labour-Hire business as an employee but does not include contractors engaged by a Labour-Hire business</w:t>
            </w:r>
          </w:p>
          <w:p w14:paraId="38FA267F" w14:textId="77777777" w:rsidR="00C14FEC" w:rsidRDefault="00C14FEC" w:rsidP="00752FF4">
            <w:pPr>
              <w:pStyle w:val="ListBullet2"/>
              <w:cnfStyle w:val="000000000000" w:firstRow="0" w:lastRow="0" w:firstColumn="0" w:lastColumn="0" w:oddVBand="0" w:evenVBand="0" w:oddHBand="0" w:evenHBand="0" w:firstRowFirstColumn="0" w:firstRowLastColumn="0" w:lastRowFirstColumn="0" w:lastRowLastColumn="0"/>
            </w:pPr>
            <w:r w:rsidRPr="004272A9">
              <w:t xml:space="preserve">Use this income type to report payments to participants in the </w:t>
            </w:r>
            <w:r w:rsidRPr="00F572A6">
              <w:rPr>
                <w:u w:val="single"/>
              </w:rPr>
              <w:t>Seasonal Worker Program</w:t>
            </w:r>
            <w:r w:rsidRPr="004272A9">
              <w:t xml:space="preserve">, and participants in the </w:t>
            </w:r>
            <w:r w:rsidRPr="00F572A6">
              <w:rPr>
                <w:u w:val="single"/>
              </w:rPr>
              <w:t>Pacific Australia Labour Mobility</w:t>
            </w:r>
            <w:r w:rsidRPr="004272A9">
              <w:t xml:space="preserve"> (PALM) scheme who have indicated on a TFN declaration that they are a non-resident.</w:t>
            </w:r>
          </w:p>
          <w:p w14:paraId="6FA3B54B" w14:textId="77777777" w:rsidR="00C14FEC" w:rsidRPr="00064C86" w:rsidRDefault="00C14FEC" w:rsidP="00752FF4">
            <w:pPr>
              <w:pStyle w:val="ListBullet2"/>
              <w:cnfStyle w:val="000000000000" w:firstRow="0" w:lastRow="0" w:firstColumn="0" w:lastColumn="0" w:oddVBand="0" w:evenVBand="0" w:oddHBand="0" w:evenHBand="0" w:firstRowFirstColumn="0" w:firstRowLastColumn="0" w:lastRowFirstColumn="0" w:lastRowLastColumn="0"/>
            </w:pPr>
            <w:r w:rsidRPr="004272A9">
              <w:t>Do not use this income type to report payments to participants in the PALM scheme who have indicated on a TFN declaration that they are a resident. Use SAW income type instead.</w:t>
            </w:r>
          </w:p>
          <w:p w14:paraId="0364EB5D" w14:textId="276910E2" w:rsidR="001F673B" w:rsidRPr="00C24540" w:rsidRDefault="007D6CD7" w:rsidP="009C3181">
            <w:pPr>
              <w:pStyle w:val="Tabletext"/>
              <w:cnfStyle w:val="000000000000" w:firstRow="0" w:lastRow="0" w:firstColumn="0" w:lastColumn="0" w:oddVBand="0" w:evenVBand="0" w:oddHBand="0" w:evenHBand="0" w:firstRowFirstColumn="0" w:firstRowLastColumn="0" w:lastRowFirstColumn="0" w:lastRowLastColumn="0"/>
            </w:pPr>
            <w:r>
              <w:fldChar w:fldCharType="end"/>
            </w:r>
            <w:r w:rsidR="00A31E2A" w:rsidRPr="00C24540">
              <w:t xml:space="preserve">. </w:t>
            </w:r>
          </w:p>
        </w:tc>
      </w:tr>
      <w:tr w:rsidR="001F673B" w:rsidRPr="00890B9D" w14:paraId="323163C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9D10914" w14:textId="77777777" w:rsidR="001F673B" w:rsidRPr="00BC1204" w:rsidRDefault="001F673B" w:rsidP="000E6760">
            <w:pPr>
              <w:pStyle w:val="TableText1"/>
            </w:pPr>
          </w:p>
        </w:tc>
        <w:tc>
          <w:tcPr>
            <w:tcW w:w="0" w:type="auto"/>
          </w:tcPr>
          <w:p w14:paraId="1356278C" w14:textId="77777777" w:rsidR="001F673B" w:rsidRPr="00EC4E4E" w:rsidRDefault="008D16F4" w:rsidP="000E6760">
            <w:pPr>
              <w:pStyle w:val="TableText1"/>
              <w:cnfStyle w:val="000000000000" w:firstRow="0" w:lastRow="0" w:firstColumn="0" w:lastColumn="0" w:oddVBand="0" w:evenVBand="0" w:oddHBand="0" w:evenHBand="0" w:firstRowFirstColumn="0" w:firstRowLastColumn="0" w:lastRowFirstColumn="0" w:lastRowLastColumn="0"/>
            </w:pPr>
            <w:r w:rsidRPr="00EC4E4E">
              <w:t>FEI</w:t>
            </w:r>
          </w:p>
        </w:tc>
        <w:tc>
          <w:tcPr>
            <w:tcW w:w="0" w:type="auto"/>
          </w:tcPr>
          <w:p w14:paraId="6B37F32F" w14:textId="4F498179" w:rsidR="001F673B"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Foreign employment income</w:t>
            </w:r>
          </w:p>
        </w:tc>
        <w:tc>
          <w:tcPr>
            <w:tcW w:w="0" w:type="auto"/>
          </w:tcPr>
          <w:p w14:paraId="131619D4" w14:textId="77777777" w:rsidR="00C14FEC" w:rsidRPr="00064C86" w:rsidRDefault="00B04FED"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IncomeTypeFEI \h </w:instrText>
            </w:r>
            <w:r w:rsidR="00A971FC">
              <w:instrText xml:space="preserve"> \* MERGEFORMAT </w:instrText>
            </w:r>
            <w:r>
              <w:fldChar w:fldCharType="separate"/>
            </w:r>
            <w:r w:rsidR="00C14FEC" w:rsidRPr="00D20D1E">
              <w:t>FEI (Foreign Employment)</w:t>
            </w:r>
            <w:r w:rsidR="00C14FEC" w:rsidRPr="00064C86">
              <w:t xml:space="preserve"> – assessable income paid to payees, who are Australian tax residents, that is subject to tax in another country, for work performed in that country, if the qualification period is met</w:t>
            </w:r>
          </w:p>
          <w:p w14:paraId="5C793D4C" w14:textId="1181964F" w:rsidR="001F673B" w:rsidRPr="00C24540" w:rsidRDefault="00B04FED"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D864C6" w:rsidRPr="00890B9D" w14:paraId="431CD8D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BCCA01B" w14:textId="77777777" w:rsidR="001F673B" w:rsidRPr="00BC1204" w:rsidRDefault="001F673B" w:rsidP="000E6760">
            <w:pPr>
              <w:pStyle w:val="TableText1"/>
            </w:pPr>
          </w:p>
        </w:tc>
        <w:tc>
          <w:tcPr>
            <w:tcW w:w="0" w:type="auto"/>
          </w:tcPr>
          <w:p w14:paraId="6427001A" w14:textId="1CD5D6F2" w:rsidR="001F673B" w:rsidRPr="00EC4E4E" w:rsidRDefault="008D16F4" w:rsidP="000E6760">
            <w:pPr>
              <w:pStyle w:val="TableText1"/>
              <w:cnfStyle w:val="000000000000" w:firstRow="0" w:lastRow="0" w:firstColumn="0" w:lastColumn="0" w:oddVBand="0" w:evenVBand="0" w:oddHBand="0" w:evenHBand="0" w:firstRowFirstColumn="0" w:firstRowLastColumn="0" w:lastRowFirstColumn="0" w:lastRowLastColumn="0"/>
            </w:pPr>
            <w:r w:rsidRPr="00EC4E4E">
              <w:t>J</w:t>
            </w:r>
            <w:r w:rsidR="006C4DF0" w:rsidRPr="00EC4E4E">
              <w:t>PD</w:t>
            </w:r>
          </w:p>
        </w:tc>
        <w:tc>
          <w:tcPr>
            <w:tcW w:w="0" w:type="auto"/>
          </w:tcPr>
          <w:p w14:paraId="473BCC8C" w14:textId="77777777" w:rsidR="001F673B"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Joint petroleum development area</w:t>
            </w:r>
          </w:p>
        </w:tc>
        <w:tc>
          <w:tcPr>
            <w:tcW w:w="0" w:type="auto"/>
          </w:tcPr>
          <w:p w14:paraId="5C22EE4D" w14:textId="77777777" w:rsidR="001F673B" w:rsidRPr="00C24540" w:rsidRDefault="00A31E2A"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IncomeTypeJPD \h  \* MERGEFORMAT </w:instrText>
            </w:r>
            <w:r w:rsidRPr="00C24540">
              <w:fldChar w:fldCharType="separate"/>
            </w:r>
            <w:r w:rsidRPr="00C24540">
              <w:t xml:space="preserve">JPD (Joint Petroleum Development Area) – </w:t>
            </w:r>
            <w:r w:rsidRPr="00C24540">
              <w:rPr>
                <w:rStyle w:val="IntenseReference"/>
                <w:b w:val="0"/>
                <w:color w:val="auto"/>
              </w:rPr>
              <w:t>Deprecated</w:t>
            </w:r>
            <w:r w:rsidRPr="00C24540">
              <w:t xml:space="preserve"> – for payments to individuals for work or services performed in the JPDA where the payment is covered by Subdivision 12-B of schedule 1 to the TAA. Can only be reported for financial year 2019/2020 and earlier.</w:t>
            </w:r>
            <w:r w:rsidRPr="00C24540">
              <w:fldChar w:fldCharType="end"/>
            </w:r>
          </w:p>
        </w:tc>
      </w:tr>
      <w:tr w:rsidR="00127704" w:rsidRPr="00890B9D" w14:paraId="5D34F4C8" w14:textId="77777777" w:rsidTr="00582BC0">
        <w:trPr>
          <w:trHeight w:val="69"/>
        </w:trPr>
        <w:tc>
          <w:tcPr>
            <w:cnfStyle w:val="001000000000" w:firstRow="0" w:lastRow="0" w:firstColumn="1" w:lastColumn="0" w:oddVBand="0" w:evenVBand="0" w:oddHBand="0" w:evenHBand="0" w:firstRowFirstColumn="0" w:firstRowLastColumn="0" w:lastRowFirstColumn="0" w:lastRowLastColumn="0"/>
            <w:tcW w:w="0" w:type="auto"/>
          </w:tcPr>
          <w:p w14:paraId="44B773EA" w14:textId="77777777" w:rsidR="00127704" w:rsidRPr="00BC1204" w:rsidRDefault="00127704" w:rsidP="000E6760">
            <w:pPr>
              <w:pStyle w:val="TableText1"/>
            </w:pPr>
          </w:p>
        </w:tc>
        <w:tc>
          <w:tcPr>
            <w:tcW w:w="0" w:type="auto"/>
          </w:tcPr>
          <w:p w14:paraId="4CE6C09B" w14:textId="77777777" w:rsidR="00127704" w:rsidRPr="00EC4E4E" w:rsidRDefault="008D16F4" w:rsidP="000E6760">
            <w:pPr>
              <w:pStyle w:val="TableText1"/>
              <w:cnfStyle w:val="000000000000" w:firstRow="0" w:lastRow="0" w:firstColumn="0" w:lastColumn="0" w:oddVBand="0" w:evenVBand="0" w:oddHBand="0" w:evenHBand="0" w:firstRowFirstColumn="0" w:firstRowLastColumn="0" w:lastRowFirstColumn="0" w:lastRowLastColumn="0"/>
            </w:pPr>
            <w:r w:rsidRPr="00EC4E4E">
              <w:t>VOL</w:t>
            </w:r>
          </w:p>
        </w:tc>
        <w:tc>
          <w:tcPr>
            <w:tcW w:w="0" w:type="auto"/>
          </w:tcPr>
          <w:p w14:paraId="4B77EA07" w14:textId="77777777" w:rsidR="00127704"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Voluntary agreement</w:t>
            </w:r>
          </w:p>
        </w:tc>
        <w:tc>
          <w:tcPr>
            <w:tcW w:w="0" w:type="auto"/>
          </w:tcPr>
          <w:p w14:paraId="5259E1B6" w14:textId="77777777" w:rsidR="00127704" w:rsidRPr="00C24540" w:rsidRDefault="00A31E2A"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IncomeTypeVOL \h  \* MERGEFORMAT </w:instrText>
            </w:r>
            <w:r w:rsidRPr="00C24540">
              <w:fldChar w:fldCharType="separate"/>
            </w:r>
            <w:r w:rsidRPr="00C24540">
              <w:t xml:space="preserve">VOL (Voluntary Agreement) - a written agreement between a </w:t>
            </w:r>
            <w:proofErr w:type="spellStart"/>
            <w:r w:rsidRPr="00C24540">
              <w:t>payer</w:t>
            </w:r>
            <w:proofErr w:type="spellEnd"/>
            <w:r w:rsidRPr="00C24540">
              <w:t xml:space="preserve"> and a contractor payee to bring work payments into the PAYGW system. The payer does not have to withhold amounts for payments they make to contractors. However, the payer and a contract worker (payee) can enter into a voluntary agreement to withhold an amount of tax from each payment they make to the contractor.</w:t>
            </w:r>
            <w:r w:rsidRPr="00C24540">
              <w:fldChar w:fldCharType="end"/>
            </w:r>
          </w:p>
        </w:tc>
      </w:tr>
      <w:tr w:rsidR="00D864C6" w:rsidRPr="00890B9D" w14:paraId="4C1D8C12"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39F8B8D" w14:textId="77777777" w:rsidR="00395F96" w:rsidRPr="00BC1204" w:rsidRDefault="00395F96" w:rsidP="000E6760">
            <w:pPr>
              <w:pStyle w:val="TableText1"/>
            </w:pPr>
          </w:p>
        </w:tc>
        <w:tc>
          <w:tcPr>
            <w:tcW w:w="0" w:type="auto"/>
          </w:tcPr>
          <w:p w14:paraId="2AB97378" w14:textId="77777777" w:rsidR="00395F96" w:rsidRPr="00EC4E4E" w:rsidRDefault="008D16F4" w:rsidP="000E6760">
            <w:pPr>
              <w:pStyle w:val="TableText1"/>
              <w:cnfStyle w:val="000000000000" w:firstRow="0" w:lastRow="0" w:firstColumn="0" w:lastColumn="0" w:oddVBand="0" w:evenVBand="0" w:oddHBand="0" w:evenHBand="0" w:firstRowFirstColumn="0" w:firstRowLastColumn="0" w:lastRowFirstColumn="0" w:lastRowLastColumn="0"/>
            </w:pPr>
            <w:r w:rsidRPr="00EC4E4E">
              <w:t>LAB</w:t>
            </w:r>
          </w:p>
        </w:tc>
        <w:tc>
          <w:tcPr>
            <w:tcW w:w="0" w:type="auto"/>
          </w:tcPr>
          <w:p w14:paraId="278F94DE" w14:textId="77777777" w:rsidR="00395F96"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Labour hire</w:t>
            </w:r>
          </w:p>
        </w:tc>
        <w:tc>
          <w:tcPr>
            <w:tcW w:w="0" w:type="auto"/>
          </w:tcPr>
          <w:p w14:paraId="4A4ECD0F" w14:textId="77777777" w:rsidR="00395F96" w:rsidRPr="00C24540" w:rsidRDefault="00A31E2A"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IncomeTypeLAB \h  \* MERGEFORMAT </w:instrText>
            </w:r>
            <w:r w:rsidRPr="00C24540">
              <w:fldChar w:fldCharType="separate"/>
            </w:r>
            <w:r w:rsidRPr="00C24540">
              <w:t xml:space="preserve">LAB (Labour-Hire) – payments by a business that arranges for persons to perform work or services, or performances, directly for clients of the entity. Income for contractors only, does not include employees. </w:t>
            </w:r>
            <w:r w:rsidRPr="00C24540">
              <w:fldChar w:fldCharType="end"/>
            </w:r>
          </w:p>
        </w:tc>
      </w:tr>
      <w:tr w:rsidR="00395F96" w:rsidRPr="00890B9D" w14:paraId="4B4F0A4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4935D4A" w14:textId="77777777" w:rsidR="00395F96" w:rsidRPr="00BC1204" w:rsidRDefault="00395F96" w:rsidP="000E6760">
            <w:pPr>
              <w:pStyle w:val="TableText1"/>
            </w:pPr>
          </w:p>
        </w:tc>
        <w:tc>
          <w:tcPr>
            <w:tcW w:w="0" w:type="auto"/>
          </w:tcPr>
          <w:p w14:paraId="446EB60D" w14:textId="77777777" w:rsidR="00395F96" w:rsidRPr="00EC4E4E" w:rsidRDefault="008D16F4" w:rsidP="000E6760">
            <w:pPr>
              <w:pStyle w:val="TableText1"/>
              <w:cnfStyle w:val="000000000000" w:firstRow="0" w:lastRow="0" w:firstColumn="0" w:lastColumn="0" w:oddVBand="0" w:evenVBand="0" w:oddHBand="0" w:evenHBand="0" w:firstRowFirstColumn="0" w:firstRowLastColumn="0" w:lastRowFirstColumn="0" w:lastRowLastColumn="0"/>
            </w:pPr>
            <w:r w:rsidRPr="00EC4E4E">
              <w:t>OSP</w:t>
            </w:r>
          </w:p>
        </w:tc>
        <w:tc>
          <w:tcPr>
            <w:tcW w:w="0" w:type="auto"/>
          </w:tcPr>
          <w:p w14:paraId="664AE637" w14:textId="52A3CEF1" w:rsidR="00395F96"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Other specified </w:t>
            </w:r>
            <w:r w:rsidR="00762624">
              <w:t>payments</w:t>
            </w:r>
          </w:p>
        </w:tc>
        <w:tc>
          <w:tcPr>
            <w:tcW w:w="0" w:type="auto"/>
          </w:tcPr>
          <w:p w14:paraId="626EAF7C" w14:textId="77777777" w:rsidR="00395F96" w:rsidRPr="00C24540" w:rsidRDefault="00A31E2A"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IncomeTypeOSP \h  \* MERGEFORMAT </w:instrText>
            </w:r>
            <w:r w:rsidRPr="00C24540">
              <w:fldChar w:fldCharType="separate"/>
            </w:r>
            <w:r w:rsidRPr="00C24540">
              <w:t>OSP (Other Specified Payments) - Specified payments by regulation 27 of the Taxation Administration Regulations 2017. Income from tutorial services provided for the Aboriginal Tutorial Assistance Scheme of the Department of Education, Skills and Employment; from translation and interpretation services for the Translating and Interpreting Service of the Department of Home Affairs; as a performing artist in a promotional activity.</w:t>
            </w:r>
            <w:r w:rsidRPr="00C24540">
              <w:fldChar w:fldCharType="end"/>
            </w:r>
          </w:p>
        </w:tc>
      </w:tr>
      <w:tr w:rsidR="00D864C6" w:rsidRPr="00890B9D" w14:paraId="32EAADAE"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24A24A7" w14:textId="22F147F6" w:rsidR="00395F96" w:rsidRPr="00BC1204" w:rsidRDefault="00395F96" w:rsidP="000E6760">
            <w:pPr>
              <w:pStyle w:val="TableText1"/>
            </w:pPr>
            <w:r w:rsidRPr="00BC1204">
              <w:t xml:space="preserve">PAYEVNTEMP266 </w:t>
            </w:r>
            <w:r w:rsidR="00B65B19" w:rsidRPr="00BC1204">
              <w:t xml:space="preserve">Salary Sacrifice </w:t>
            </w:r>
            <w:r w:rsidRPr="00BC1204">
              <w:t>Type Code</w:t>
            </w:r>
          </w:p>
        </w:tc>
        <w:tc>
          <w:tcPr>
            <w:tcW w:w="0" w:type="auto"/>
          </w:tcPr>
          <w:p w14:paraId="616CF2DB" w14:textId="77777777" w:rsidR="00395F96" w:rsidRPr="00EC4E4E" w:rsidRDefault="00E62EF5" w:rsidP="000E6760">
            <w:pPr>
              <w:pStyle w:val="TableText1"/>
              <w:cnfStyle w:val="000000000000" w:firstRow="0" w:lastRow="0" w:firstColumn="0" w:lastColumn="0" w:oddVBand="0" w:evenVBand="0" w:oddHBand="0" w:evenHBand="0" w:firstRowFirstColumn="0" w:firstRowLastColumn="0" w:lastRowFirstColumn="0" w:lastRowLastColumn="0"/>
            </w:pPr>
            <w:r w:rsidRPr="00EC4E4E">
              <w:t>S</w:t>
            </w:r>
          </w:p>
        </w:tc>
        <w:tc>
          <w:tcPr>
            <w:tcW w:w="0" w:type="auto"/>
          </w:tcPr>
          <w:p w14:paraId="2BADB3BF" w14:textId="77777777" w:rsidR="00395F96"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Superannuation</w:t>
            </w:r>
          </w:p>
        </w:tc>
        <w:tc>
          <w:tcPr>
            <w:tcW w:w="0" w:type="auto"/>
          </w:tcPr>
          <w:p w14:paraId="41D5675A" w14:textId="1D627519" w:rsidR="00395F96" w:rsidRPr="00C24540" w:rsidRDefault="00C00F15"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SalarySacrificeTypeS \h  \* MERGEFORMAT </w:instrText>
            </w:r>
            <w:r w:rsidRPr="00C24540">
              <w:fldChar w:fldCharType="separate"/>
            </w:r>
            <w:r w:rsidR="006F50E9" w:rsidRPr="00C24540">
              <w:t xml:space="preserve">S (Superannuation) – an effective </w:t>
            </w:r>
            <w:r w:rsidR="00B65B19">
              <w:t xml:space="preserve">Salary Sacrifice </w:t>
            </w:r>
            <w:r w:rsidR="006F50E9" w:rsidRPr="00C24540">
              <w:t xml:space="preserve">arrangement, </w:t>
            </w:r>
            <w:proofErr w:type="gramStart"/>
            <w:r w:rsidR="006F50E9" w:rsidRPr="00C24540">
              <w:t>entered into</w:t>
            </w:r>
            <w:proofErr w:type="gramEnd"/>
            <w:r w:rsidR="006F50E9" w:rsidRPr="00C24540">
              <w:t xml:space="preserve"> before the work is performed, where contributions are paid to a complying fund, where the sacrificed salary is permanently foregone.</w:t>
            </w:r>
            <w:r w:rsidRPr="00C24540">
              <w:fldChar w:fldCharType="end"/>
            </w:r>
            <w:r w:rsidRPr="00C24540">
              <w:t xml:space="preserve"> </w:t>
            </w:r>
          </w:p>
        </w:tc>
      </w:tr>
      <w:tr w:rsidR="009563FD" w:rsidRPr="00890B9D" w14:paraId="49147AA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015B8B6" w14:textId="77777777" w:rsidR="009563FD" w:rsidRPr="00BC1204" w:rsidRDefault="009563FD" w:rsidP="000E6760">
            <w:pPr>
              <w:pStyle w:val="TableText1"/>
            </w:pPr>
          </w:p>
        </w:tc>
        <w:tc>
          <w:tcPr>
            <w:tcW w:w="0" w:type="auto"/>
          </w:tcPr>
          <w:p w14:paraId="0C5C096B" w14:textId="77777777" w:rsidR="009563FD" w:rsidRPr="00EC4E4E" w:rsidRDefault="00E62EF5" w:rsidP="000E6760">
            <w:pPr>
              <w:pStyle w:val="TableText1"/>
              <w:cnfStyle w:val="000000000000" w:firstRow="0" w:lastRow="0" w:firstColumn="0" w:lastColumn="0" w:oddVBand="0" w:evenVBand="0" w:oddHBand="0" w:evenHBand="0" w:firstRowFirstColumn="0" w:firstRowLastColumn="0" w:lastRowFirstColumn="0" w:lastRowLastColumn="0"/>
            </w:pPr>
            <w:r w:rsidRPr="00EC4E4E">
              <w:t>O</w:t>
            </w:r>
          </w:p>
        </w:tc>
        <w:tc>
          <w:tcPr>
            <w:tcW w:w="0" w:type="auto"/>
          </w:tcPr>
          <w:p w14:paraId="41E2058B" w14:textId="77777777" w:rsidR="009563FD" w:rsidRPr="00890B9D" w:rsidRDefault="00DE7027" w:rsidP="000E6760">
            <w:pPr>
              <w:pStyle w:val="TableText1"/>
              <w:cnfStyle w:val="000000000000" w:firstRow="0" w:lastRow="0" w:firstColumn="0" w:lastColumn="0" w:oddVBand="0" w:evenVBand="0" w:oddHBand="0" w:evenHBand="0" w:firstRowFirstColumn="0" w:firstRowLastColumn="0" w:lastRowFirstColumn="0" w:lastRowLastColumn="0"/>
            </w:pPr>
            <w:r w:rsidRPr="00890B9D">
              <w:t>Other employee benefits</w:t>
            </w:r>
          </w:p>
        </w:tc>
        <w:tc>
          <w:tcPr>
            <w:tcW w:w="0" w:type="auto"/>
          </w:tcPr>
          <w:p w14:paraId="16FB7DC4" w14:textId="6532F38E" w:rsidR="009563FD" w:rsidRPr="00C24540" w:rsidRDefault="00C00F15"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SalarySacrificeTypeO \h  \* MERGEFORMAT </w:instrText>
            </w:r>
            <w:r w:rsidRPr="00C24540">
              <w:fldChar w:fldCharType="separate"/>
            </w:r>
            <w:r w:rsidR="00E0621B" w:rsidRPr="00C24540">
              <w:t xml:space="preserve">O (Other Employee Benefits) – an effective </w:t>
            </w:r>
            <w:r w:rsidR="00B65B19">
              <w:t xml:space="preserve">Salary Sacrifice </w:t>
            </w:r>
            <w:r w:rsidR="00E0621B" w:rsidRPr="00C24540">
              <w:t xml:space="preserve">arrangement, </w:t>
            </w:r>
            <w:proofErr w:type="gramStart"/>
            <w:r w:rsidR="00E0621B" w:rsidRPr="00C24540">
              <w:t>entered into</w:t>
            </w:r>
            <w:proofErr w:type="gramEnd"/>
            <w:r w:rsidR="00E0621B" w:rsidRPr="00C24540">
              <w:t xml:space="preserve"> before the work is performed, for benefits other than for superannuation, where the sacrificed salary is permanently foregone.</w:t>
            </w:r>
            <w:r w:rsidRPr="00C24540">
              <w:fldChar w:fldCharType="end"/>
            </w:r>
          </w:p>
        </w:tc>
      </w:tr>
      <w:tr w:rsidR="00D864C6" w:rsidRPr="00890B9D" w14:paraId="58D85424"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1B155B2" w14:textId="77777777" w:rsidR="000F4C8D" w:rsidRPr="00BC1204" w:rsidRDefault="000F4C8D" w:rsidP="000E6760">
            <w:pPr>
              <w:pStyle w:val="TableText1"/>
            </w:pPr>
            <w:r w:rsidRPr="00BC1204">
              <w:t>PAYEVNTEMP269 Paid Leave Type Code</w:t>
            </w:r>
          </w:p>
        </w:tc>
        <w:tc>
          <w:tcPr>
            <w:tcW w:w="0" w:type="auto"/>
          </w:tcPr>
          <w:p w14:paraId="7B315405"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C</w:t>
            </w:r>
          </w:p>
        </w:tc>
        <w:tc>
          <w:tcPr>
            <w:tcW w:w="0" w:type="auto"/>
          </w:tcPr>
          <w:p w14:paraId="2E713329" w14:textId="66465C0F" w:rsidR="000F4C8D" w:rsidRPr="00890B9D" w:rsidRDefault="00D94A6D" w:rsidP="000E6760">
            <w:pPr>
              <w:pStyle w:val="TableText1"/>
              <w:cnfStyle w:val="000000000000" w:firstRow="0" w:lastRow="0" w:firstColumn="0" w:lastColumn="0" w:oddVBand="0" w:evenVBand="0" w:oddHBand="0" w:evenHBand="0" w:firstRowFirstColumn="0" w:firstRowLastColumn="0" w:lastRowFirstColumn="0" w:lastRowLastColumn="0"/>
            </w:pPr>
            <w:r w:rsidRPr="00890B9D">
              <w:t>Cash out</w:t>
            </w:r>
            <w:r w:rsidR="00DE7027" w:rsidRPr="00890B9D">
              <w:t xml:space="preserve"> </w:t>
            </w:r>
            <w:r w:rsidR="00262831">
              <w:t xml:space="preserve">leave </w:t>
            </w:r>
            <w:r w:rsidR="00DE7027" w:rsidRPr="00890B9D">
              <w:t>in service</w:t>
            </w:r>
          </w:p>
        </w:tc>
        <w:tc>
          <w:tcPr>
            <w:tcW w:w="0" w:type="auto"/>
          </w:tcPr>
          <w:p w14:paraId="4EDFD494" w14:textId="77777777" w:rsidR="00C14FEC" w:rsidRPr="00FB1BE6" w:rsidRDefault="004B04C4"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PaidLeaveTypeC \h </w:instrText>
            </w:r>
            <w:r w:rsidR="00A971FC">
              <w:instrText xml:space="preserve"> \* MERGEFORMAT </w:instrText>
            </w:r>
            <w:r>
              <w:fldChar w:fldCharType="separate"/>
            </w:r>
            <w:r w:rsidR="00C14FEC" w:rsidRPr="00064C86">
              <w:t>C (</w:t>
            </w:r>
            <w:r w:rsidR="00C14FEC" w:rsidRPr="00FB1BE6">
              <w:t>Cash out of leave in service)</w:t>
            </w:r>
            <w:r w:rsidR="00C14FEC" w:rsidRPr="00064C86">
              <w:t xml:space="preserve"> – </w:t>
            </w:r>
            <w:r w:rsidR="00C14FEC" w:rsidRPr="0045488B">
              <w:t xml:space="preserve">represents the YTD amount of ordinary time earnings leave entitlements </w:t>
            </w:r>
            <w:r w:rsidR="00C14FEC" w:rsidRPr="005F69C1">
              <w:t>that</w:t>
            </w:r>
            <w:r w:rsidR="00C14FEC" w:rsidRPr="0045488B">
              <w:t xml:space="preserve"> have been paid out in lieu of the payee taking the absence from work. This option represents Fair Work entitlements as defined in an award, enterprise agreement or contract of employment (for </w:t>
            </w:r>
            <w:r w:rsidR="00C14FEC" w:rsidRPr="005F69C1">
              <w:t>award</w:t>
            </w:r>
            <w:r w:rsidR="00C14FEC" w:rsidRPr="0045488B">
              <w:t xml:space="preserve"> and agreement free employees). When leave is cashed out, it reduces the balance of the entitlement, as occurs if the absence was taken, but on the date of payment rather than over the duration of the absence</w:t>
            </w:r>
            <w:r w:rsidR="00C14FEC">
              <w:t xml:space="preserve">. </w:t>
            </w:r>
            <w:r w:rsidR="00C14FEC" w:rsidRPr="00BC1204">
              <w:t>Also used when leave is “paid out” when full-time/part-time employee changes to casual</w:t>
            </w:r>
            <w:r w:rsidR="00C14FEC">
              <w:t xml:space="preserve">. </w:t>
            </w:r>
            <w:r w:rsidR="00C14FEC">
              <w:lastRenderedPageBreak/>
              <w:t xml:space="preserve">Services Australia categorise this type of payment as </w:t>
            </w:r>
            <w:r w:rsidR="00C14FEC" w:rsidRPr="00C14FEC">
              <w:rPr>
                <w:rStyle w:val="SmartLink"/>
              </w:rPr>
              <w:t>Lump Sum</w:t>
            </w:r>
            <w:r w:rsidR="00C14FEC">
              <w:t xml:space="preserve"> These amounts are OTE for the purposes of the SGAA, and included in qualifying earnings</w:t>
            </w:r>
          </w:p>
          <w:p w14:paraId="7BEB0887" w14:textId="77777777" w:rsidR="00C14FEC" w:rsidRPr="00FB1BE6" w:rsidRDefault="00C14FEC" w:rsidP="0048348E">
            <w:pPr>
              <w:pStyle w:val="ListBullet"/>
              <w:numPr>
                <w:ilvl w:val="0"/>
                <w:numId w:val="0"/>
              </w:numPr>
              <w:cnfStyle w:val="000000000000" w:firstRow="0" w:lastRow="0" w:firstColumn="0" w:lastColumn="0" w:oddVBand="0" w:evenVBand="0" w:oddHBand="0" w:evenHBand="0" w:firstRowFirstColumn="0" w:firstRowLastColumn="0" w:lastRowFirstColumn="0" w:lastRowLastColumn="0"/>
            </w:pPr>
          </w:p>
          <w:p w14:paraId="47C482BC" w14:textId="218B851E" w:rsidR="000F4C8D" w:rsidRPr="00C24540" w:rsidRDefault="004B04C4"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0F4C8D" w:rsidRPr="00890B9D" w14:paraId="6A1AD19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E20CDDA" w14:textId="77777777" w:rsidR="000F4C8D" w:rsidRPr="00BC1204" w:rsidRDefault="000F4C8D" w:rsidP="000E6760">
            <w:pPr>
              <w:pStyle w:val="TableText1"/>
            </w:pPr>
          </w:p>
        </w:tc>
        <w:tc>
          <w:tcPr>
            <w:tcW w:w="0" w:type="auto"/>
          </w:tcPr>
          <w:p w14:paraId="4B863029"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U</w:t>
            </w:r>
          </w:p>
        </w:tc>
        <w:tc>
          <w:tcPr>
            <w:tcW w:w="0" w:type="auto"/>
          </w:tcPr>
          <w:p w14:paraId="75F27A6B" w14:textId="77777777" w:rsidR="000F4C8D" w:rsidRPr="00890B9D" w:rsidRDefault="001C41EB" w:rsidP="000E6760">
            <w:pPr>
              <w:pStyle w:val="TableText1"/>
              <w:cnfStyle w:val="000000000000" w:firstRow="0" w:lastRow="0" w:firstColumn="0" w:lastColumn="0" w:oddVBand="0" w:evenVBand="0" w:oddHBand="0" w:evenHBand="0" w:firstRowFirstColumn="0" w:firstRowLastColumn="0" w:lastRowFirstColumn="0" w:lastRowLastColumn="0"/>
            </w:pPr>
            <w:r w:rsidRPr="00890B9D">
              <w:t>Unused leave on termination</w:t>
            </w:r>
          </w:p>
        </w:tc>
        <w:tc>
          <w:tcPr>
            <w:tcW w:w="0" w:type="auto"/>
          </w:tcPr>
          <w:p w14:paraId="552E3111" w14:textId="77777777" w:rsidR="00C14FEC" w:rsidRDefault="00450FD1"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PaidLeaveTypeU \h </w:instrText>
            </w:r>
            <w:r w:rsidR="00A971FC">
              <w:instrText xml:space="preserve"> \* MERGEFORMAT </w:instrText>
            </w:r>
            <w:r>
              <w:fldChar w:fldCharType="separate"/>
            </w:r>
            <w:r w:rsidR="00C14FEC" w:rsidRPr="00FB1BE6">
              <w:t xml:space="preserve">U (Unused leave on termination) </w:t>
            </w:r>
            <w:r w:rsidR="00C14FEC" w:rsidRPr="00064C86">
              <w:t xml:space="preserve">- </w:t>
            </w:r>
            <w:r w:rsidR="00C14FEC" w:rsidRPr="004E6BCB">
              <w:t>Some types of leave balances are paid out upon the termination of employment, in accordance with the industrial instruments that define the entitlement to leave. Of the leave balances paid out upon termination, some are considered part of the</w:t>
            </w:r>
            <w:r w:rsidR="00C14FEC">
              <w:t>:</w:t>
            </w:r>
          </w:p>
          <w:p w14:paraId="681D425F" w14:textId="77777777" w:rsidR="00C14FEC" w:rsidRDefault="00C14FEC" w:rsidP="00C14FEC">
            <w:pPr>
              <w:pStyle w:val="Tabletext"/>
              <w:numPr>
                <w:ilvl w:val="0"/>
                <w:numId w:val="83"/>
              </w:numPr>
              <w:cnfStyle w:val="000000000000" w:firstRow="0" w:lastRow="0" w:firstColumn="0" w:lastColumn="0" w:oddVBand="0" w:evenVBand="0" w:oddHBand="0" w:evenHBand="0" w:firstRowFirstColumn="0" w:firstRowLastColumn="0" w:lastRowFirstColumn="0" w:lastRowLastColumn="0"/>
            </w:pPr>
            <w:r>
              <w:t>Lump Sums – reported as payment type Lump Sum Payment Amount (PAYEVNTEMP273)</w:t>
            </w:r>
          </w:p>
          <w:p w14:paraId="4588379D" w14:textId="77777777" w:rsidR="00C14FEC" w:rsidRDefault="00C14FEC" w:rsidP="00C14FEC">
            <w:pPr>
              <w:pStyle w:val="Tabletext"/>
              <w:numPr>
                <w:ilvl w:val="0"/>
                <w:numId w:val="83"/>
              </w:numPr>
              <w:cnfStyle w:val="000000000000" w:firstRow="0" w:lastRow="0" w:firstColumn="0" w:lastColumn="0" w:oddVBand="0" w:evenVBand="0" w:oddHBand="0" w:evenHBand="0" w:firstRowFirstColumn="0" w:firstRowLastColumn="0" w:lastRowFirstColumn="0" w:lastRowLastColumn="0"/>
            </w:pPr>
            <w:r w:rsidRPr="004E6BCB">
              <w:t>Employment Termination Payment (ETP</w:t>
            </w:r>
            <w:r>
              <w:t>) – reported as payment type in the Termination Payments tuple (PAYEVNTEMP223)</w:t>
            </w:r>
          </w:p>
          <w:p w14:paraId="15CA5A9A" w14:textId="77777777" w:rsidR="00C14FEC" w:rsidRPr="005F69C1" w:rsidRDefault="00C14FEC" w:rsidP="00C14FEC">
            <w:pPr>
              <w:pStyle w:val="Tabletext"/>
              <w:numPr>
                <w:ilvl w:val="0"/>
                <w:numId w:val="83"/>
              </w:numPr>
              <w:cnfStyle w:val="000000000000" w:firstRow="0" w:lastRow="0" w:firstColumn="0" w:lastColumn="0" w:oddVBand="0" w:evenVBand="0" w:oddHBand="0" w:evenHBand="0" w:firstRowFirstColumn="0" w:firstRowLastColumn="0" w:lastRowFirstColumn="0" w:lastRowLastColumn="0"/>
            </w:pPr>
            <w:r w:rsidRPr="005F69C1">
              <w:t xml:space="preserve">Unused leave on termination is comprised of the post-17 August 1993 component of annual leave, leave loading and long service leave for termination reasons other than genuine redundancy, invalidity or early retirement scheme. Services Australia categorise this payment as </w:t>
            </w:r>
            <w:r w:rsidRPr="00C14FEC">
              <w:t>Termination Payment</w:t>
            </w:r>
            <w:r>
              <w:t xml:space="preserve"> </w:t>
            </w:r>
          </w:p>
          <w:p w14:paraId="0F029440" w14:textId="77777777" w:rsidR="00C14FEC" w:rsidRPr="005F69C1" w:rsidRDefault="00C14FEC" w:rsidP="00C5545B">
            <w:pPr>
              <w:pStyle w:val="BodyTextIndent"/>
              <w:cnfStyle w:val="000000000000" w:firstRow="0" w:lastRow="0" w:firstColumn="0" w:lastColumn="0" w:oddVBand="0" w:evenVBand="0" w:oddHBand="0" w:evenHBand="0" w:firstRowFirstColumn="0" w:firstRowLastColumn="0" w:lastRowFirstColumn="0" w:lastRowLastColumn="0"/>
            </w:pPr>
            <w:r>
              <w:t xml:space="preserve">These amounts are not OTE for the purposes of the SGAA </w:t>
            </w:r>
            <w:proofErr w:type="gramStart"/>
            <w:r>
              <w:t>and also</w:t>
            </w:r>
            <w:proofErr w:type="gramEnd"/>
            <w:r>
              <w:t xml:space="preserve"> not included in qualifying earnings</w:t>
            </w:r>
          </w:p>
          <w:p w14:paraId="724F5FCB" w14:textId="37FF3476" w:rsidR="000F4C8D" w:rsidRPr="00C24540" w:rsidRDefault="00450FD1" w:rsidP="00BC1204">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D864C6" w:rsidRPr="00890B9D" w14:paraId="25FA0404"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1E6E4B9" w14:textId="77777777" w:rsidR="000F4C8D" w:rsidRPr="00BC1204" w:rsidRDefault="000F4C8D" w:rsidP="000E6760">
            <w:pPr>
              <w:pStyle w:val="TableText1"/>
            </w:pPr>
          </w:p>
        </w:tc>
        <w:tc>
          <w:tcPr>
            <w:tcW w:w="0" w:type="auto"/>
          </w:tcPr>
          <w:p w14:paraId="31E14B66"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P</w:t>
            </w:r>
          </w:p>
        </w:tc>
        <w:tc>
          <w:tcPr>
            <w:tcW w:w="0" w:type="auto"/>
          </w:tcPr>
          <w:p w14:paraId="2B1658C1" w14:textId="5ACFFDBC" w:rsidR="000F4C8D" w:rsidRPr="00890B9D" w:rsidRDefault="001C41EB" w:rsidP="000E6760">
            <w:pPr>
              <w:pStyle w:val="TableText1"/>
              <w:cnfStyle w:val="000000000000" w:firstRow="0" w:lastRow="0" w:firstColumn="0" w:lastColumn="0" w:oddVBand="0" w:evenVBand="0" w:oddHBand="0" w:evenHBand="0" w:firstRowFirstColumn="0" w:firstRowLastColumn="0" w:lastRowFirstColumn="0" w:lastRowLastColumn="0"/>
            </w:pPr>
            <w:r w:rsidRPr="00890B9D">
              <w:t>Paid parental leave</w:t>
            </w:r>
          </w:p>
        </w:tc>
        <w:tc>
          <w:tcPr>
            <w:tcW w:w="0" w:type="auto"/>
          </w:tcPr>
          <w:p w14:paraId="5929211B" w14:textId="77777777" w:rsidR="00C14FEC" w:rsidRPr="00D20D1E" w:rsidRDefault="003D2CEF"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PaidLeaveTypeP \h </w:instrText>
            </w:r>
            <w:r w:rsidR="00A971FC">
              <w:instrText xml:space="preserve"> \* MERGEFORMAT </w:instrText>
            </w:r>
            <w:r>
              <w:fldChar w:fldCharType="separate"/>
            </w:r>
            <w:r w:rsidR="00C14FEC" w:rsidRPr="00516463">
              <w:t xml:space="preserve">P (Paid </w:t>
            </w:r>
            <w:r w:rsidR="00C14FEC" w:rsidRPr="005F69C1">
              <w:t>Parental</w:t>
            </w:r>
            <w:r w:rsidR="00C14FEC" w:rsidRPr="00516463">
              <w:t xml:space="preserve"> Leave) </w:t>
            </w:r>
            <w:r w:rsidR="00C14FEC" w:rsidRPr="00064C86">
              <w:t xml:space="preserve">- </w:t>
            </w:r>
            <w:r w:rsidR="00C14FEC" w:rsidRPr="00FE1538">
              <w:t>After at least 12 months of service, employees can get parental leave, paid or unpaid, when an employee gives birth, an employee’s spouse or de facto partner gives birth or an employee adopts a child under 16 years of age. Some employers offer paid parental leave and the Government Paid Parental Leave (GPPL) Scheme offers eligible employees, who are the primary carer of a newborn or adopted child, up to 18 weeks’ leave, paid at the national minimum wage. Generally, GPPL is paid by Services Australia to the employer to pay the employee, but both types of paid parental leave may be paid at the same time</w:t>
            </w:r>
            <w:r w:rsidR="00C14FEC">
              <w:t xml:space="preserve">. </w:t>
            </w:r>
            <w:r w:rsidR="00C14FEC" w:rsidRPr="007E7B7E">
              <w:t>Services Australia</w:t>
            </w:r>
            <w:r w:rsidR="00C14FEC">
              <w:t xml:space="preserve"> categorise this type of payment as Employment Income</w:t>
            </w:r>
            <w:r w:rsidR="00C14FEC" w:rsidRPr="007E7B7E">
              <w:t xml:space="preserve"> </w:t>
            </w:r>
            <w:r w:rsidR="00C14FEC">
              <w:t xml:space="preserve">or Lump </w:t>
            </w:r>
            <w:proofErr w:type="gramStart"/>
            <w:r w:rsidR="00C14FEC">
              <w:t>Sum ,</w:t>
            </w:r>
            <w:proofErr w:type="gramEnd"/>
            <w:r w:rsidR="00C14FEC">
              <w:t xml:space="preserve"> depending on the payment frequency. Additionally, this type of payment has significant government policy impact. </w:t>
            </w:r>
            <w:r w:rsidR="00C14FEC" w:rsidRPr="00E71131">
              <w:t xml:space="preserve">These amounts are not OTE </w:t>
            </w:r>
            <w:r w:rsidR="00C14FEC">
              <w:t xml:space="preserve">for the purposes of the SGAA </w:t>
            </w:r>
            <w:proofErr w:type="gramStart"/>
            <w:r w:rsidR="00C14FEC">
              <w:t>and also</w:t>
            </w:r>
            <w:proofErr w:type="gramEnd"/>
            <w:r w:rsidR="00C14FEC">
              <w:t xml:space="preserve"> not included in qualifying earnings.</w:t>
            </w:r>
            <w:r w:rsidR="00C14FEC" w:rsidRPr="00E71131" w:rsidDel="009F2A36">
              <w:t xml:space="preserve"> </w:t>
            </w:r>
          </w:p>
          <w:p w14:paraId="1357AFA5" w14:textId="433BDA24" w:rsidR="000F4C8D" w:rsidRPr="00C24540" w:rsidRDefault="003D2CEF"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0F4C8D" w:rsidRPr="00890B9D" w14:paraId="2503779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378D457" w14:textId="77777777" w:rsidR="000F4C8D" w:rsidRPr="00BC1204" w:rsidRDefault="000F4C8D" w:rsidP="000E6760">
            <w:pPr>
              <w:pStyle w:val="TableText1"/>
            </w:pPr>
          </w:p>
        </w:tc>
        <w:tc>
          <w:tcPr>
            <w:tcW w:w="0" w:type="auto"/>
          </w:tcPr>
          <w:p w14:paraId="4D76BAA3"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W</w:t>
            </w:r>
          </w:p>
        </w:tc>
        <w:tc>
          <w:tcPr>
            <w:tcW w:w="0" w:type="auto"/>
          </w:tcPr>
          <w:p w14:paraId="5EE2DF6C" w14:textId="77777777" w:rsidR="000F4C8D" w:rsidRPr="00890B9D" w:rsidRDefault="001C41EB" w:rsidP="000E6760">
            <w:pPr>
              <w:pStyle w:val="TableText1"/>
              <w:cnfStyle w:val="000000000000" w:firstRow="0" w:lastRow="0" w:firstColumn="0" w:lastColumn="0" w:oddVBand="0" w:evenVBand="0" w:oddHBand="0" w:evenHBand="0" w:firstRowFirstColumn="0" w:firstRowLastColumn="0" w:lastRowFirstColumn="0" w:lastRowLastColumn="0"/>
            </w:pPr>
            <w:r w:rsidRPr="00890B9D">
              <w:t>Workers’ compensation</w:t>
            </w:r>
          </w:p>
        </w:tc>
        <w:tc>
          <w:tcPr>
            <w:tcW w:w="0" w:type="auto"/>
          </w:tcPr>
          <w:p w14:paraId="5BF9B8CF" w14:textId="77777777" w:rsidR="00C14FEC" w:rsidRPr="00FB1BE6" w:rsidRDefault="003D2CEF"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PaidLeaveTypeW \h </w:instrText>
            </w:r>
            <w:r w:rsidR="00A971FC">
              <w:instrText xml:space="preserve"> \* MERGEFORMAT </w:instrText>
            </w:r>
            <w:r>
              <w:fldChar w:fldCharType="separate"/>
            </w:r>
            <w:r w:rsidR="00C14FEC" w:rsidRPr="00516463">
              <w:t xml:space="preserve">W (Workers’ Compensation) </w:t>
            </w:r>
            <w:r w:rsidR="00C14FEC" w:rsidRPr="00064C86">
              <w:t xml:space="preserve">- Any workers’ compensation payments received by an injured employee for the hours </w:t>
            </w:r>
            <w:r w:rsidR="00C14FEC" w:rsidRPr="00516463">
              <w:rPr>
                <w:rStyle w:val="IntenseEmphasis"/>
              </w:rPr>
              <w:t>not worked</w:t>
            </w:r>
            <w:r w:rsidR="00C14FEC" w:rsidRPr="00064C86">
              <w:t xml:space="preserve"> (or not attending work as required) or if the employment has been terminated.</w:t>
            </w:r>
            <w:r w:rsidR="00C14FEC" w:rsidRPr="00FB1BE6">
              <w:t xml:space="preserve"> </w:t>
            </w:r>
            <w:r w:rsidR="00C14FEC">
              <w:t xml:space="preserve">Services Australia categorise this payment as </w:t>
            </w:r>
            <w:r w:rsidR="00C14FEC">
              <w:lastRenderedPageBreak/>
              <w:t xml:space="preserve">Compensation. </w:t>
            </w:r>
            <w:r w:rsidR="00C14FEC" w:rsidRPr="00FB1BE6">
              <w:t xml:space="preserve">These amounts are not OTE </w:t>
            </w:r>
            <w:r w:rsidR="00C14FEC">
              <w:t xml:space="preserve">for the purposes of the SGAA, </w:t>
            </w:r>
            <w:proofErr w:type="gramStart"/>
            <w:r w:rsidR="00C14FEC">
              <w:t>and also</w:t>
            </w:r>
            <w:proofErr w:type="gramEnd"/>
            <w:r w:rsidR="00C14FEC">
              <w:t xml:space="preserve"> not included in qualifying earnings.</w:t>
            </w:r>
            <w:r w:rsidR="00C14FEC" w:rsidRPr="00E71131" w:rsidDel="009F2A36">
              <w:t xml:space="preserve"> </w:t>
            </w:r>
            <w:r w:rsidR="00C14FEC">
              <w:t xml:space="preserve"> </w:t>
            </w:r>
          </w:p>
          <w:p w14:paraId="40A214C4" w14:textId="43608976" w:rsidR="000F4C8D" w:rsidRPr="00C24540" w:rsidRDefault="003D2CEF"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r w:rsidR="00C70233">
              <w:t xml:space="preserve"> and </w:t>
            </w:r>
            <w:proofErr w:type="gramStart"/>
            <w:r w:rsidR="00416E8D">
              <w:t>also</w:t>
            </w:r>
            <w:proofErr w:type="gramEnd"/>
            <w:r w:rsidR="00C70233">
              <w:t xml:space="preserve"> not</w:t>
            </w:r>
            <w:r w:rsidR="00416E8D">
              <w:t xml:space="preserve"> included in</w:t>
            </w:r>
            <w:r w:rsidR="00C70233">
              <w:t xml:space="preserve"> </w:t>
            </w:r>
            <w:r w:rsidR="009011FA">
              <w:t>q</w:t>
            </w:r>
            <w:r w:rsidR="009223EC">
              <w:t xml:space="preserve">ualifying </w:t>
            </w:r>
            <w:r w:rsidR="009011FA">
              <w:t>e</w:t>
            </w:r>
            <w:r w:rsidR="009223EC">
              <w:t>arnings</w:t>
            </w:r>
            <w:r w:rsidR="00150720">
              <w:t>.</w:t>
            </w:r>
          </w:p>
        </w:tc>
      </w:tr>
      <w:tr w:rsidR="00D864C6" w:rsidRPr="00890B9D" w14:paraId="54BBB82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10F0A1D" w14:textId="77777777" w:rsidR="000F4C8D" w:rsidRPr="00BC1204" w:rsidRDefault="000F4C8D" w:rsidP="000E6760">
            <w:pPr>
              <w:pStyle w:val="TableText1"/>
            </w:pPr>
          </w:p>
        </w:tc>
        <w:tc>
          <w:tcPr>
            <w:tcW w:w="0" w:type="auto"/>
          </w:tcPr>
          <w:p w14:paraId="0903A77F"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A</w:t>
            </w:r>
          </w:p>
        </w:tc>
        <w:tc>
          <w:tcPr>
            <w:tcW w:w="0" w:type="auto"/>
          </w:tcPr>
          <w:p w14:paraId="6C3D6603" w14:textId="38E55A93" w:rsidR="000F4C8D" w:rsidRPr="00890B9D" w:rsidRDefault="001C41EB" w:rsidP="000E6760">
            <w:pPr>
              <w:pStyle w:val="TableText1"/>
              <w:cnfStyle w:val="000000000000" w:firstRow="0" w:lastRow="0" w:firstColumn="0" w:lastColumn="0" w:oddVBand="0" w:evenVBand="0" w:oddHBand="0" w:evenHBand="0" w:firstRowFirstColumn="0" w:firstRowLastColumn="0" w:lastRowFirstColumn="0" w:lastRowLastColumn="0"/>
            </w:pPr>
            <w:r w:rsidRPr="00890B9D">
              <w:t>Ancillary and defence leave</w:t>
            </w:r>
          </w:p>
        </w:tc>
        <w:tc>
          <w:tcPr>
            <w:tcW w:w="0" w:type="auto"/>
          </w:tcPr>
          <w:p w14:paraId="3A46FDB8" w14:textId="77777777" w:rsidR="00C14FEC" w:rsidRPr="00D20D1E" w:rsidRDefault="003D2CEF"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PaidLeaveTypeA \h </w:instrText>
            </w:r>
            <w:r w:rsidR="00A971FC">
              <w:instrText xml:space="preserve"> \* MERGEFORMAT </w:instrText>
            </w:r>
            <w:r>
              <w:fldChar w:fldCharType="separate"/>
            </w:r>
            <w:r w:rsidR="00C14FEC" w:rsidRPr="00516463">
              <w:t xml:space="preserve">A (Ancillary and Defence Leave) </w:t>
            </w:r>
            <w:r w:rsidR="00C14FEC" w:rsidRPr="00064C86">
              <w:t>- Paid leave for absences such as for Australian Defence Force, Emergency Leave, eligible Community Service</w:t>
            </w:r>
            <w:r w:rsidR="00C14FEC" w:rsidRPr="00FB1BE6">
              <w:t xml:space="preserve"> and Jury Service. </w:t>
            </w:r>
            <w:r w:rsidR="00C14FEC" w:rsidRPr="00B45B03">
              <w:t>Services Australia</w:t>
            </w:r>
            <w:r w:rsidR="00C14FEC">
              <w:t xml:space="preserve"> categorise this type of payment as Employment Income</w:t>
            </w:r>
            <w:r w:rsidR="00C14FEC" w:rsidRPr="00B45B03">
              <w:t xml:space="preserve"> </w:t>
            </w:r>
            <w:r w:rsidR="00C14FEC">
              <w:t xml:space="preserve">or Lump </w:t>
            </w:r>
            <w:proofErr w:type="gramStart"/>
            <w:r w:rsidR="00C14FEC">
              <w:t>Sum ,</w:t>
            </w:r>
            <w:proofErr w:type="gramEnd"/>
            <w:r w:rsidR="00C14FEC">
              <w:t xml:space="preserve"> depending on the payment frequency. Additionally, this type of payment has significant government policy impact. </w:t>
            </w:r>
            <w:r w:rsidR="00C14FEC" w:rsidRPr="00B45B03">
              <w:t xml:space="preserve">These amounts are not OTE </w:t>
            </w:r>
            <w:r w:rsidR="00C14FEC" w:rsidRPr="009F2A36">
              <w:t xml:space="preserve">for the purposes of </w:t>
            </w:r>
            <w:r w:rsidR="00C14FEC">
              <w:t xml:space="preserve">the </w:t>
            </w:r>
            <w:r w:rsidR="00C14FEC" w:rsidRPr="009F2A36">
              <w:t xml:space="preserve">SGAA </w:t>
            </w:r>
            <w:proofErr w:type="gramStart"/>
            <w:r w:rsidR="00C14FEC">
              <w:t>and also</w:t>
            </w:r>
            <w:proofErr w:type="gramEnd"/>
            <w:r w:rsidR="00C14FEC">
              <w:t xml:space="preserve"> not included in qualifying earnings.</w:t>
            </w:r>
            <w:r w:rsidR="00C14FEC" w:rsidRPr="00E71131" w:rsidDel="009F2A36">
              <w:t xml:space="preserve"> </w:t>
            </w:r>
          </w:p>
          <w:p w14:paraId="0A7F67BF" w14:textId="629DDF02" w:rsidR="000F4C8D" w:rsidRPr="00C24540" w:rsidRDefault="003D2CEF"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0F4C8D" w:rsidRPr="00890B9D" w14:paraId="597329B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409522C9" w14:textId="77777777" w:rsidR="000F4C8D" w:rsidRPr="00BC1204" w:rsidRDefault="000F4C8D" w:rsidP="000E6760">
            <w:pPr>
              <w:pStyle w:val="TableText1"/>
            </w:pPr>
          </w:p>
        </w:tc>
        <w:tc>
          <w:tcPr>
            <w:tcW w:w="0" w:type="auto"/>
          </w:tcPr>
          <w:p w14:paraId="346458B4"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O</w:t>
            </w:r>
          </w:p>
        </w:tc>
        <w:tc>
          <w:tcPr>
            <w:tcW w:w="0" w:type="auto"/>
          </w:tcPr>
          <w:p w14:paraId="08ABC983" w14:textId="77777777" w:rsidR="000F4C8D" w:rsidRPr="00890B9D" w:rsidRDefault="001C41EB" w:rsidP="000E6760">
            <w:pPr>
              <w:pStyle w:val="TableText1"/>
              <w:cnfStyle w:val="000000000000" w:firstRow="0" w:lastRow="0" w:firstColumn="0" w:lastColumn="0" w:oddVBand="0" w:evenVBand="0" w:oddHBand="0" w:evenHBand="0" w:firstRowFirstColumn="0" w:firstRowLastColumn="0" w:lastRowFirstColumn="0" w:lastRowLastColumn="0"/>
            </w:pPr>
            <w:r w:rsidRPr="00890B9D">
              <w:t>Other paid leave</w:t>
            </w:r>
          </w:p>
        </w:tc>
        <w:tc>
          <w:tcPr>
            <w:tcW w:w="0" w:type="auto"/>
          </w:tcPr>
          <w:p w14:paraId="3057D0BD" w14:textId="0A2D6F15" w:rsidR="00724943" w:rsidRDefault="0095093B" w:rsidP="00063CCB">
            <w:pPr>
              <w:pStyle w:val="Tabletext"/>
              <w:cnfStyle w:val="000000000000" w:firstRow="0" w:lastRow="0" w:firstColumn="0" w:lastColumn="0" w:oddVBand="0" w:evenVBand="0" w:oddHBand="0" w:evenHBand="0" w:firstRowFirstColumn="0" w:firstRowLastColumn="0" w:lastRowFirstColumn="0" w:lastRowLastColumn="0"/>
            </w:pPr>
            <w:r w:rsidRPr="00516463">
              <w:t xml:space="preserve">O (Other Paid Leave) </w:t>
            </w:r>
            <w:r w:rsidRPr="00064C86">
              <w:t>- All other paid absences, regardless of rate of pay (full, half, reduced</w:t>
            </w:r>
            <w:r w:rsidRPr="00FB1BE6">
              <w:t xml:space="preserve"> rate)</w:t>
            </w:r>
            <w:r>
              <w:t xml:space="preserve"> must be reported as this payment type</w:t>
            </w:r>
            <w:r w:rsidRPr="00FB1BE6">
              <w:t>.</w:t>
            </w:r>
            <w:r>
              <w:t xml:space="preserve"> It includes, but is not limited to annual leave, leave loading, long service leave, personal leave, RDOs. </w:t>
            </w:r>
            <w:r w:rsidRPr="00B45B03">
              <w:t>Services Australia</w:t>
            </w:r>
            <w:r>
              <w:t xml:space="preserve"> categorise this type of payment as Employment Income</w:t>
            </w:r>
            <w:r w:rsidRPr="0020380D">
              <w:t xml:space="preserve"> </w:t>
            </w:r>
            <w:r>
              <w:t>or</w:t>
            </w:r>
            <w:r w:rsidRPr="0020380D">
              <w:t xml:space="preserve"> </w:t>
            </w:r>
            <w:r>
              <w:t xml:space="preserve">Lump </w:t>
            </w:r>
            <w:proofErr w:type="gramStart"/>
            <w:r>
              <w:t>Sum ,</w:t>
            </w:r>
            <w:proofErr w:type="gramEnd"/>
            <w:r>
              <w:t xml:space="preserve"> depending on the payment frequency. Generally, these types of paid leave are OTE for the purposes of the SGAA </w:t>
            </w:r>
            <w:proofErr w:type="gramStart"/>
            <w:r>
              <w:t xml:space="preserve">and </w:t>
            </w:r>
            <w:r w:rsidR="00A86546">
              <w:t>also</w:t>
            </w:r>
            <w:proofErr w:type="gramEnd"/>
            <w:r w:rsidR="00A86546">
              <w:t xml:space="preserve"> included in</w:t>
            </w:r>
            <w:r>
              <w:t xml:space="preserve"> </w:t>
            </w:r>
            <w:r w:rsidR="009011FA">
              <w:t>q</w:t>
            </w:r>
            <w:r w:rsidR="009223EC">
              <w:t xml:space="preserve">ualifying </w:t>
            </w:r>
            <w:r w:rsidR="009011FA">
              <w:t>e</w:t>
            </w:r>
            <w:r w:rsidR="009223EC">
              <w:t>arnings</w:t>
            </w:r>
            <w:r>
              <w:t>. An exception to this would be long service leave paid under a portable long service leave provider.</w:t>
            </w:r>
          </w:p>
          <w:p w14:paraId="415E4B15" w14:textId="4510CB66" w:rsidR="000F4C8D" w:rsidRPr="00C24540" w:rsidRDefault="000F4C8D" w:rsidP="00063CCB">
            <w:pPr>
              <w:pStyle w:val="Tabletext"/>
              <w:cnfStyle w:val="000000000000" w:firstRow="0" w:lastRow="0" w:firstColumn="0" w:lastColumn="0" w:oddVBand="0" w:evenVBand="0" w:oddHBand="0" w:evenHBand="0" w:firstRowFirstColumn="0" w:firstRowLastColumn="0" w:lastRowFirstColumn="0" w:lastRowLastColumn="0"/>
            </w:pPr>
          </w:p>
        </w:tc>
      </w:tr>
      <w:tr w:rsidR="00D864C6" w:rsidRPr="00890B9D" w14:paraId="65D68503"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2141717" w14:textId="77777777" w:rsidR="000F4C8D" w:rsidRPr="00BC1204" w:rsidRDefault="000F4C8D" w:rsidP="000E6760">
            <w:pPr>
              <w:pStyle w:val="TableText1"/>
            </w:pPr>
            <w:r w:rsidRPr="00BC1204">
              <w:t>PAYEVNTEMP271 Lump Sum Type Code</w:t>
            </w:r>
          </w:p>
        </w:tc>
        <w:tc>
          <w:tcPr>
            <w:tcW w:w="0" w:type="auto"/>
          </w:tcPr>
          <w:p w14:paraId="47C69D61"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R</w:t>
            </w:r>
          </w:p>
        </w:tc>
        <w:tc>
          <w:tcPr>
            <w:tcW w:w="0" w:type="auto"/>
          </w:tcPr>
          <w:p w14:paraId="29906BC7" w14:textId="33AAE3CA" w:rsidR="000F4C8D" w:rsidRPr="00890B9D" w:rsidRDefault="00E12C9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Lump </w:t>
            </w:r>
            <w:r w:rsidR="00733961">
              <w:t>S</w:t>
            </w:r>
            <w:r w:rsidRPr="00890B9D">
              <w:t xml:space="preserve">um A </w:t>
            </w:r>
            <w:proofErr w:type="gramStart"/>
            <w:r w:rsidRPr="00890B9D">
              <w:t>type</w:t>
            </w:r>
            <w:proofErr w:type="gramEnd"/>
            <w:r w:rsidRPr="00890B9D">
              <w:t xml:space="preserve"> R</w:t>
            </w:r>
          </w:p>
        </w:tc>
        <w:tc>
          <w:tcPr>
            <w:tcW w:w="0" w:type="auto"/>
          </w:tcPr>
          <w:p w14:paraId="6632CC38" w14:textId="77777777" w:rsidR="00C14FEC" w:rsidRPr="00C14FEC" w:rsidRDefault="003D2CEF"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LumpSumTypeR \h </w:instrText>
            </w:r>
            <w:r w:rsidR="00A971FC">
              <w:instrText xml:space="preserve"> \* MERGEFORMAT </w:instrText>
            </w:r>
            <w:r>
              <w:fldChar w:fldCharType="separate"/>
            </w:r>
            <w:r w:rsidR="00C14FEC" w:rsidRPr="00064C86">
              <w:t>R</w:t>
            </w:r>
            <w:r w:rsidR="00C14FEC" w:rsidRPr="00FB1BE6">
              <w:t xml:space="preserve"> (</w:t>
            </w:r>
            <w:r w:rsidR="00C14FEC" w:rsidRPr="00516463">
              <w:t xml:space="preserve">Lump Sum A Type R) – </w:t>
            </w:r>
            <w:r w:rsidR="00C14FEC" w:rsidRPr="00E80FD6">
              <w:t>all unused annual leave or annual leave loading, and that component of long service leave that accrued from 16/08/1978, that is paid out on termination only for genuine redundancy, invalidity or early retirement scheme reasons.</w:t>
            </w:r>
            <w:r w:rsidR="00C14FEC">
              <w:t xml:space="preserve"> Services Australia categorise these payments as</w:t>
            </w:r>
            <w:r w:rsidR="00C14FEC" w:rsidRPr="00C14FEC">
              <w:t xml:space="preserve"> Termination Payment</w:t>
            </w:r>
            <w:r w:rsidR="00C14FEC">
              <w:t xml:space="preserve"> </w:t>
            </w:r>
            <w:r w:rsidR="00C14FEC" w:rsidRPr="00C14FEC">
              <w:t xml:space="preserve"> </w:t>
            </w:r>
          </w:p>
          <w:p w14:paraId="24838D75" w14:textId="77A45209" w:rsidR="000F4C8D" w:rsidRPr="00934397" w:rsidRDefault="003D2CEF"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0F4C8D" w:rsidRPr="00890B9D" w14:paraId="542DCD1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1B9B72D" w14:textId="77777777" w:rsidR="000F4C8D" w:rsidRPr="00BC1204" w:rsidRDefault="000F4C8D" w:rsidP="000E6760">
            <w:pPr>
              <w:pStyle w:val="TableText1"/>
            </w:pPr>
          </w:p>
        </w:tc>
        <w:tc>
          <w:tcPr>
            <w:tcW w:w="0" w:type="auto"/>
          </w:tcPr>
          <w:p w14:paraId="7CB5398C"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T</w:t>
            </w:r>
          </w:p>
        </w:tc>
        <w:tc>
          <w:tcPr>
            <w:tcW w:w="0" w:type="auto"/>
          </w:tcPr>
          <w:p w14:paraId="4F6DA7F8" w14:textId="5FC350ED" w:rsidR="000F4C8D" w:rsidRPr="00890B9D" w:rsidRDefault="00E12C9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Lump </w:t>
            </w:r>
            <w:r w:rsidR="00733961">
              <w:t>S</w:t>
            </w:r>
            <w:r w:rsidRPr="00890B9D">
              <w:t xml:space="preserve">um A </w:t>
            </w:r>
            <w:proofErr w:type="gramStart"/>
            <w:r w:rsidRPr="00890B9D">
              <w:t>type</w:t>
            </w:r>
            <w:proofErr w:type="gramEnd"/>
            <w:r w:rsidRPr="00890B9D">
              <w:t xml:space="preserve"> T</w:t>
            </w:r>
          </w:p>
        </w:tc>
        <w:tc>
          <w:tcPr>
            <w:tcW w:w="0" w:type="auto"/>
          </w:tcPr>
          <w:p w14:paraId="4731A0B7" w14:textId="77777777" w:rsidR="00C14FEC" w:rsidRPr="00C14FEC" w:rsidRDefault="003D2CEF"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LumpSumTypeT \h </w:instrText>
            </w:r>
            <w:r w:rsidR="00A971FC">
              <w:instrText xml:space="preserve"> \* MERGEFORMAT </w:instrText>
            </w:r>
            <w:r>
              <w:fldChar w:fldCharType="separate"/>
            </w:r>
            <w:r w:rsidR="00C14FEC" w:rsidRPr="00516463">
              <w:t>T (Lump Sum A Type T) -</w:t>
            </w:r>
            <w:r w:rsidR="00C14FEC" w:rsidRPr="00FB1BE6">
              <w:t xml:space="preserve"> </w:t>
            </w:r>
            <w:r w:rsidR="00C14FEC" w:rsidRPr="00516463">
              <w:t>Unused annual leave or annual leave loading that accrued before 17/08/1993, and long service leave accrued between 16/08/1978 and 17/08/1993, that is paid out on termination for normal termination (other than for a genuine redundancy, invalidity or early retirement scheme reason)</w:t>
            </w:r>
            <w:r w:rsidR="00C14FEC">
              <w:t xml:space="preserve">. Services Australia categorise these payments as Termination Payment </w:t>
            </w:r>
          </w:p>
          <w:p w14:paraId="3CD1B587" w14:textId="5B749F36" w:rsidR="000F4C8D" w:rsidRPr="00934397" w:rsidRDefault="003D2CEF"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D864C6" w:rsidRPr="00890B9D" w14:paraId="1FBC5B2E"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C22BFE7" w14:textId="77777777" w:rsidR="000F4C8D" w:rsidRPr="00BC1204" w:rsidRDefault="000F4C8D" w:rsidP="000E6760">
            <w:pPr>
              <w:pStyle w:val="TableText1"/>
            </w:pPr>
          </w:p>
        </w:tc>
        <w:tc>
          <w:tcPr>
            <w:tcW w:w="0" w:type="auto"/>
          </w:tcPr>
          <w:p w14:paraId="5C28F01C"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B</w:t>
            </w:r>
          </w:p>
        </w:tc>
        <w:tc>
          <w:tcPr>
            <w:tcW w:w="0" w:type="auto"/>
          </w:tcPr>
          <w:p w14:paraId="2990514B" w14:textId="4452C0FA" w:rsidR="000F4C8D" w:rsidRPr="00890B9D" w:rsidRDefault="00E12C9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Lump </w:t>
            </w:r>
            <w:r w:rsidR="00733961">
              <w:t>S</w:t>
            </w:r>
            <w:r w:rsidRPr="00890B9D">
              <w:t>um B</w:t>
            </w:r>
          </w:p>
        </w:tc>
        <w:tc>
          <w:tcPr>
            <w:tcW w:w="0" w:type="auto"/>
          </w:tcPr>
          <w:p w14:paraId="208B6C09" w14:textId="63A42F85" w:rsidR="000F4C8D" w:rsidRPr="00934397" w:rsidRDefault="003D2CEF" w:rsidP="00A971F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LumpSumTypeB \h </w:instrText>
            </w:r>
            <w:r w:rsidR="00A971FC">
              <w:instrText xml:space="preserve"> \* MERGEFORMAT </w:instrText>
            </w:r>
            <w:r>
              <w:fldChar w:fldCharType="separate"/>
            </w:r>
            <w:r w:rsidR="00C14FEC" w:rsidRPr="00E36F43">
              <w:t>B (Lump Sum B) –</w:t>
            </w:r>
            <w:r w:rsidR="00C14FEC">
              <w:t xml:space="preserve"> </w:t>
            </w:r>
            <w:r w:rsidR="00C14FEC" w:rsidRPr="00911F63">
              <w:t>long service leave that accrued prior to</w:t>
            </w:r>
            <w:r w:rsidR="00C14FEC">
              <w:t xml:space="preserve"> </w:t>
            </w:r>
            <w:r w:rsidR="00C14FEC" w:rsidRPr="00911F63">
              <w:t>16/08/1978 that is paid out on termination, no matter the cessation reason. Only 5% of this reported amount is subject to withholding</w:t>
            </w:r>
            <w:r w:rsidR="00C14FEC">
              <w:t xml:space="preserve">. Services Australia categorise these payments as Lump Sum </w:t>
            </w:r>
            <w:r>
              <w:fldChar w:fldCharType="end"/>
            </w:r>
          </w:p>
        </w:tc>
      </w:tr>
      <w:tr w:rsidR="000F4C8D" w:rsidRPr="00890B9D" w14:paraId="072DDCD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802B93F" w14:textId="77777777" w:rsidR="000F4C8D" w:rsidRPr="00BC1204" w:rsidRDefault="000F4C8D" w:rsidP="000E6760">
            <w:pPr>
              <w:pStyle w:val="TableText1"/>
            </w:pPr>
          </w:p>
        </w:tc>
        <w:tc>
          <w:tcPr>
            <w:tcW w:w="0" w:type="auto"/>
          </w:tcPr>
          <w:p w14:paraId="3B896EF1"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D</w:t>
            </w:r>
          </w:p>
        </w:tc>
        <w:tc>
          <w:tcPr>
            <w:tcW w:w="0" w:type="auto"/>
          </w:tcPr>
          <w:p w14:paraId="2271F137" w14:textId="1FE5D2DB" w:rsidR="000F4C8D" w:rsidRPr="00890B9D" w:rsidRDefault="00E12C9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Lump </w:t>
            </w:r>
            <w:r w:rsidR="00733961">
              <w:t>S</w:t>
            </w:r>
            <w:r w:rsidRPr="00890B9D">
              <w:t>um D</w:t>
            </w:r>
          </w:p>
        </w:tc>
        <w:tc>
          <w:tcPr>
            <w:tcW w:w="0" w:type="auto"/>
          </w:tcPr>
          <w:p w14:paraId="083F8068" w14:textId="40DFBE27" w:rsidR="000F4C8D" w:rsidRPr="00934397" w:rsidRDefault="00A23CC9" w:rsidP="00A971FC">
            <w:pPr>
              <w:pStyle w:val="Tabletext"/>
              <w:cnfStyle w:val="000000000000" w:firstRow="0" w:lastRow="0" w:firstColumn="0" w:lastColumn="0" w:oddVBand="0" w:evenVBand="0" w:oddHBand="0" w:evenHBand="0" w:firstRowFirstColumn="0" w:firstRowLastColumn="0" w:lastRowFirstColumn="0" w:lastRowLastColumn="0"/>
            </w:pPr>
            <w:r w:rsidRPr="00934397">
              <w:fldChar w:fldCharType="begin" w:fldLock="1"/>
            </w:r>
            <w:r w:rsidRPr="00C24540">
              <w:instrText xml:space="preserve"> REF LumpSumTypeD \h  \* MERGEFORMAT </w:instrText>
            </w:r>
            <w:r w:rsidRPr="00934397">
              <w:fldChar w:fldCharType="separate"/>
            </w:r>
            <w:r w:rsidRPr="00C24540">
              <w:t xml:space="preserve">D (Lump sum D) - represents the tax-free amount of </w:t>
            </w:r>
            <w:r w:rsidRPr="00C24540">
              <w:rPr>
                <w:rStyle w:val="IntenseEmphasis"/>
              </w:rPr>
              <w:t>only</w:t>
            </w:r>
            <w:r w:rsidRPr="00934397">
              <w:t xml:space="preserve"> a genuine redundancy payment or early retirement scheme payment, up to the limit, based on the </w:t>
            </w:r>
            <w:proofErr w:type="gramStart"/>
            <w:r w:rsidR="007F1E62">
              <w:t>payees</w:t>
            </w:r>
            <w:proofErr w:type="gramEnd"/>
            <w:r w:rsidRPr="00934397">
              <w:t xml:space="preserve"> years of service.</w:t>
            </w:r>
            <w:r w:rsidRPr="00934397">
              <w:fldChar w:fldCharType="end"/>
            </w:r>
          </w:p>
        </w:tc>
      </w:tr>
      <w:tr w:rsidR="00D864C6" w:rsidRPr="00890B9D" w14:paraId="7FA9F5AF"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57CF8E6" w14:textId="77777777" w:rsidR="000F4C8D" w:rsidRPr="00BC1204" w:rsidRDefault="000F4C8D" w:rsidP="000E6760">
            <w:pPr>
              <w:pStyle w:val="TableText1"/>
            </w:pPr>
          </w:p>
        </w:tc>
        <w:tc>
          <w:tcPr>
            <w:tcW w:w="0" w:type="auto"/>
          </w:tcPr>
          <w:p w14:paraId="26654129"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E</w:t>
            </w:r>
          </w:p>
        </w:tc>
        <w:tc>
          <w:tcPr>
            <w:tcW w:w="0" w:type="auto"/>
          </w:tcPr>
          <w:p w14:paraId="15817ED0" w14:textId="4ED6CF42" w:rsidR="000F4C8D" w:rsidRPr="00890B9D" w:rsidRDefault="00E12C9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Lump </w:t>
            </w:r>
            <w:r w:rsidR="00733961">
              <w:t>S</w:t>
            </w:r>
            <w:r w:rsidRPr="00890B9D">
              <w:t>um E</w:t>
            </w:r>
          </w:p>
        </w:tc>
        <w:tc>
          <w:tcPr>
            <w:tcW w:w="0" w:type="auto"/>
          </w:tcPr>
          <w:p w14:paraId="71B24720" w14:textId="77777777" w:rsidR="00C14FEC" w:rsidRPr="00D20D1E" w:rsidRDefault="008B2CC0"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LumpSumTypeE \h </w:instrText>
            </w:r>
            <w:r w:rsidR="00A971FC">
              <w:instrText xml:space="preserve"> \* MERGEFORMAT </w:instrText>
            </w:r>
            <w:r>
              <w:fldChar w:fldCharType="separate"/>
            </w:r>
            <w:r w:rsidR="00C14FEC" w:rsidRPr="00516463">
              <w:t>E (Lump sum E)</w:t>
            </w:r>
            <w:r w:rsidR="00C14FEC" w:rsidRPr="00064C86">
              <w:t xml:space="preserve"> - </w:t>
            </w:r>
            <w:r w:rsidR="00C14FEC" w:rsidRPr="00FB1BE6">
              <w:t>represents the amount for back payment of remuneration that accrued</w:t>
            </w:r>
            <w:r w:rsidR="00C14FEC">
              <w:t>, or was payable,</w:t>
            </w:r>
            <w:r w:rsidR="00C14FEC" w:rsidRPr="00FB1BE6">
              <w:t xml:space="preserve"> more than 12 months before the date of payment </w:t>
            </w:r>
            <w:r w:rsidR="00C14FEC" w:rsidRPr="00E7197C">
              <w:t>and, prior to 1 July 2025, is also greater than or equal to the lump sum E annual threshold amount of $1,200.</w:t>
            </w:r>
            <w:r w:rsidR="00C14FEC">
              <w:t xml:space="preserve"> Services Australia categorise these payments as </w:t>
            </w:r>
            <w:r w:rsidR="00C14FEC" w:rsidRPr="00C14FEC">
              <w:rPr>
                <w:rStyle w:val="SmartLink"/>
              </w:rPr>
              <w:t xml:space="preserve">Lump Sum </w:t>
            </w:r>
          </w:p>
          <w:p w14:paraId="23EABEE4" w14:textId="4EEC6BE2" w:rsidR="000F4C8D" w:rsidRPr="00C24540" w:rsidRDefault="008B2CC0"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0F4C8D" w:rsidRPr="00890B9D" w14:paraId="6F96DBEA"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6433801" w14:textId="77777777" w:rsidR="000F4C8D" w:rsidRPr="00BC1204" w:rsidRDefault="000F4C8D" w:rsidP="000E6760">
            <w:pPr>
              <w:pStyle w:val="TableText1"/>
            </w:pPr>
          </w:p>
        </w:tc>
        <w:tc>
          <w:tcPr>
            <w:tcW w:w="0" w:type="auto"/>
          </w:tcPr>
          <w:p w14:paraId="4BC85AE6"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W</w:t>
            </w:r>
          </w:p>
        </w:tc>
        <w:tc>
          <w:tcPr>
            <w:tcW w:w="0" w:type="auto"/>
          </w:tcPr>
          <w:p w14:paraId="60540FE8" w14:textId="77777777" w:rsidR="000F4C8D" w:rsidRPr="00890B9D" w:rsidRDefault="00E12C9F" w:rsidP="000E6760">
            <w:pPr>
              <w:pStyle w:val="TableText1"/>
              <w:cnfStyle w:val="000000000000" w:firstRow="0" w:lastRow="0" w:firstColumn="0" w:lastColumn="0" w:oddVBand="0" w:evenVBand="0" w:oddHBand="0" w:evenHBand="0" w:firstRowFirstColumn="0" w:firstRowLastColumn="0" w:lastRowFirstColumn="0" w:lastRowLastColumn="0"/>
            </w:pPr>
            <w:r w:rsidRPr="00890B9D">
              <w:t>Return to work payment</w:t>
            </w:r>
          </w:p>
        </w:tc>
        <w:tc>
          <w:tcPr>
            <w:tcW w:w="0" w:type="auto"/>
          </w:tcPr>
          <w:p w14:paraId="13F315C5" w14:textId="628EBB4D" w:rsidR="000F4C8D" w:rsidRPr="00934397" w:rsidRDefault="00A23CC9" w:rsidP="00A971FC">
            <w:pPr>
              <w:pStyle w:val="Tabletext"/>
              <w:cnfStyle w:val="000000000000" w:firstRow="0" w:lastRow="0" w:firstColumn="0" w:lastColumn="0" w:oddVBand="0" w:evenVBand="0" w:oddHBand="0" w:evenHBand="0" w:firstRowFirstColumn="0" w:firstRowLastColumn="0" w:lastRowFirstColumn="0" w:lastRowLastColumn="0"/>
            </w:pPr>
            <w:r w:rsidRPr="00934397">
              <w:fldChar w:fldCharType="begin" w:fldLock="1"/>
            </w:r>
            <w:r w:rsidRPr="00C24540">
              <w:instrText xml:space="preserve"> REF LumpSumTypeW \h  \* MERGEFORMAT </w:instrText>
            </w:r>
            <w:r w:rsidRPr="00934397">
              <w:fldChar w:fldCharType="separate"/>
            </w:r>
            <w:r w:rsidRPr="00C24540">
              <w:t xml:space="preserve">W (Return to Work Payments) – </w:t>
            </w:r>
            <w:r w:rsidRPr="00C24540">
              <w:rPr>
                <w:rStyle w:val="IntenseReference"/>
                <w:b w:val="0"/>
                <w:color w:val="auto"/>
              </w:rPr>
              <w:t>New</w:t>
            </w:r>
            <w:r w:rsidRPr="00934397">
              <w:t xml:space="preserve"> - A return to work amount is paid to induce a person to resume work, </w:t>
            </w:r>
            <w:r w:rsidR="00617FD1">
              <w:t>for example;</w:t>
            </w:r>
            <w:r w:rsidRPr="00934397">
              <w:t xml:space="preserve"> to end industrial action or to leave another employer. It does not matter how the payments are described or paid, or by whom they are paid. </w:t>
            </w:r>
            <w:r w:rsidRPr="00934397">
              <w:fldChar w:fldCharType="end"/>
            </w:r>
          </w:p>
        </w:tc>
      </w:tr>
      <w:tr w:rsidR="00D864C6" w:rsidRPr="00890B9D" w14:paraId="07EC7DDF"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97F8670" w14:textId="3E02C69E" w:rsidR="000F4C8D" w:rsidRPr="00BC1204" w:rsidRDefault="000F4C8D" w:rsidP="000E6760">
            <w:pPr>
              <w:pStyle w:val="TableText1"/>
            </w:pPr>
            <w:r w:rsidRPr="00BC1204">
              <w:t>PAYEVNTEMP34 ETP Code</w:t>
            </w:r>
          </w:p>
        </w:tc>
        <w:tc>
          <w:tcPr>
            <w:tcW w:w="0" w:type="auto"/>
          </w:tcPr>
          <w:p w14:paraId="7C5535D9"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R</w:t>
            </w:r>
          </w:p>
        </w:tc>
        <w:tc>
          <w:tcPr>
            <w:tcW w:w="0" w:type="auto"/>
          </w:tcPr>
          <w:p w14:paraId="6BFFCAC1" w14:textId="77777777" w:rsidR="000F4C8D" w:rsidRPr="00890B9D" w:rsidRDefault="00D86C8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Life Benefit - </w:t>
            </w:r>
            <w:r w:rsidR="00B804EA" w:rsidRPr="00890B9D">
              <w:t>Redundancy et al</w:t>
            </w:r>
          </w:p>
        </w:tc>
        <w:tc>
          <w:tcPr>
            <w:tcW w:w="0" w:type="auto"/>
          </w:tcPr>
          <w:p w14:paraId="4F1230F1" w14:textId="77777777" w:rsidR="000F4C8D" w:rsidRPr="00934397"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934397">
              <w:fldChar w:fldCharType="begin" w:fldLock="1"/>
            </w:r>
            <w:r w:rsidRPr="00C24540">
              <w:instrText xml:space="preserve"> REF ETPCodeR \h  \* MERGEFORMAT </w:instrText>
            </w:r>
            <w:r w:rsidRPr="00934397">
              <w:fldChar w:fldCharType="separate"/>
            </w:r>
            <w:r w:rsidRPr="00C24540">
              <w:t xml:space="preserve">R (Redundancy et al) – a </w:t>
            </w:r>
            <w:r w:rsidRPr="00934397">
              <w:rPr>
                <w:rStyle w:val="IntenseEmphasis"/>
              </w:rPr>
              <w:t>life benefit</w:t>
            </w:r>
            <w:r w:rsidRPr="00C24540">
              <w:t xml:space="preserve"> payment as a consequence of employment, paid only for reasons of genuine redundancy (the employer decides the job no longer exists), invalidity (the employee sustained a permanent disability), early retirement scheme (an ATO-approved plan that offers employees incentives to retire early or resign when the employer is rationalising or reorganising their business operations) or compensation for personal injury, unfair dismissal, harassment or discrimination. This is the excluded part of the ETP.</w:t>
            </w:r>
            <w:r w:rsidRPr="00934397">
              <w:fldChar w:fldCharType="end"/>
            </w:r>
            <w:r w:rsidRPr="00934397">
              <w:t xml:space="preserve"> </w:t>
            </w:r>
          </w:p>
        </w:tc>
      </w:tr>
      <w:tr w:rsidR="000F4C8D" w:rsidRPr="00890B9D" w14:paraId="50F3849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6A59234" w14:textId="77777777" w:rsidR="000F4C8D" w:rsidRPr="00BC1204" w:rsidRDefault="000F4C8D" w:rsidP="000E6760">
            <w:pPr>
              <w:pStyle w:val="TableText1"/>
            </w:pPr>
          </w:p>
        </w:tc>
        <w:tc>
          <w:tcPr>
            <w:tcW w:w="0" w:type="auto"/>
          </w:tcPr>
          <w:p w14:paraId="68E6A596"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O</w:t>
            </w:r>
          </w:p>
        </w:tc>
        <w:tc>
          <w:tcPr>
            <w:tcW w:w="0" w:type="auto"/>
          </w:tcPr>
          <w:p w14:paraId="736B5D61" w14:textId="77777777" w:rsidR="000F4C8D" w:rsidRPr="00890B9D" w:rsidRDefault="00D86C8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Life Benefit - </w:t>
            </w:r>
            <w:r w:rsidR="00B804EA" w:rsidRPr="00890B9D">
              <w:t>Other</w:t>
            </w:r>
          </w:p>
        </w:tc>
        <w:tc>
          <w:tcPr>
            <w:tcW w:w="0" w:type="auto"/>
          </w:tcPr>
          <w:p w14:paraId="78EA5609" w14:textId="77777777" w:rsidR="000F4C8D"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ETPCodeO \h  \* MERGEFORMAT </w:instrText>
            </w:r>
            <w:r w:rsidRPr="00C24540">
              <w:fldChar w:fldCharType="separate"/>
            </w:r>
            <w:r w:rsidRPr="00C24540">
              <w:t xml:space="preserve">O (Other Reason) – a </w:t>
            </w:r>
            <w:r w:rsidRPr="00C24540">
              <w:rPr>
                <w:rStyle w:val="IntenseEmphasis"/>
              </w:rPr>
              <w:t>life benefit</w:t>
            </w:r>
            <w:r w:rsidRPr="00934397">
              <w:t xml:space="preserve"> payment </w:t>
            </w:r>
            <w:proofErr w:type="gramStart"/>
            <w:r w:rsidRPr="00934397">
              <w:t>as a consequence of</w:t>
            </w:r>
            <w:proofErr w:type="gramEnd"/>
            <w:r w:rsidRPr="00934397">
              <w:t xml:space="preserve"> employment, paid for reasons other than for “R” above. Such as a gratuity or golden handshake, non-genuine redundancy payments, payments in lieu of notice, unused rostered days off (RDOs) or unused personal leave. This is the non-excluded part of the ETP.</w:t>
            </w:r>
            <w:r w:rsidRPr="00C24540">
              <w:fldChar w:fldCharType="end"/>
            </w:r>
          </w:p>
        </w:tc>
      </w:tr>
      <w:tr w:rsidR="00D864C6" w:rsidRPr="00890B9D" w14:paraId="215106F9"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9326F4C" w14:textId="77777777" w:rsidR="000F4C8D" w:rsidRPr="00BC1204" w:rsidRDefault="000F4C8D" w:rsidP="000E6760">
            <w:pPr>
              <w:pStyle w:val="TableText1"/>
            </w:pPr>
          </w:p>
        </w:tc>
        <w:tc>
          <w:tcPr>
            <w:tcW w:w="0" w:type="auto"/>
          </w:tcPr>
          <w:p w14:paraId="0EE4734E"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S</w:t>
            </w:r>
          </w:p>
        </w:tc>
        <w:tc>
          <w:tcPr>
            <w:tcW w:w="0" w:type="auto"/>
          </w:tcPr>
          <w:p w14:paraId="6D282FC1" w14:textId="77777777" w:rsidR="000F4C8D" w:rsidRPr="00890B9D" w:rsidRDefault="00D86C8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Life Benefit - </w:t>
            </w:r>
            <w:r w:rsidR="00AF668B" w:rsidRPr="00890B9D">
              <w:t xml:space="preserve">Split </w:t>
            </w:r>
            <w:r w:rsidR="009C0370" w:rsidRPr="00890B9D">
              <w:t>ETP type R</w:t>
            </w:r>
          </w:p>
        </w:tc>
        <w:tc>
          <w:tcPr>
            <w:tcW w:w="0" w:type="auto"/>
          </w:tcPr>
          <w:p w14:paraId="39BCF6B3" w14:textId="77777777" w:rsidR="000F4C8D"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ETPCodeS \h  \* MERGEFORMAT </w:instrText>
            </w:r>
            <w:r w:rsidRPr="00C24540">
              <w:fldChar w:fldCharType="separate"/>
            </w:r>
            <w:r w:rsidRPr="00C24540">
              <w:t xml:space="preserve">S (Split ETP Type R) – a multiple payment for </w:t>
            </w:r>
            <w:r w:rsidRPr="00C24540">
              <w:rPr>
                <w:rStyle w:val="IntenseEmphasis"/>
              </w:rPr>
              <w:t>life benefit</w:t>
            </w:r>
            <w:r w:rsidRPr="00934397">
              <w:t xml:space="preserve"> ETP type “R” for the same termination of employment, where the later payment is paid in a subsequent financial year from the original type “R” payment. The ETP cap is reduced by the prior financial year payment to prevent splitting payments to avoid the ETP cap. This is also the excluded part of the ETP.</w:t>
            </w:r>
            <w:r w:rsidRPr="00C24540">
              <w:fldChar w:fldCharType="end"/>
            </w:r>
          </w:p>
        </w:tc>
      </w:tr>
      <w:tr w:rsidR="000F4C8D" w:rsidRPr="00890B9D" w14:paraId="457C7578"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C853F0C" w14:textId="77777777" w:rsidR="000F4C8D" w:rsidRPr="00BC1204" w:rsidRDefault="000F4C8D" w:rsidP="000E6760">
            <w:pPr>
              <w:pStyle w:val="TableText1"/>
            </w:pPr>
          </w:p>
        </w:tc>
        <w:tc>
          <w:tcPr>
            <w:tcW w:w="0" w:type="auto"/>
          </w:tcPr>
          <w:p w14:paraId="5ED078DD"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P</w:t>
            </w:r>
          </w:p>
        </w:tc>
        <w:tc>
          <w:tcPr>
            <w:tcW w:w="0" w:type="auto"/>
          </w:tcPr>
          <w:p w14:paraId="7EB99764" w14:textId="77777777" w:rsidR="000F4C8D" w:rsidRPr="00890B9D" w:rsidRDefault="00D86C8F" w:rsidP="000E6760">
            <w:pPr>
              <w:pStyle w:val="TableText1"/>
              <w:cnfStyle w:val="000000000000" w:firstRow="0" w:lastRow="0" w:firstColumn="0" w:lastColumn="0" w:oddVBand="0" w:evenVBand="0" w:oddHBand="0" w:evenHBand="0" w:firstRowFirstColumn="0" w:firstRowLastColumn="0" w:lastRowFirstColumn="0" w:lastRowLastColumn="0"/>
            </w:pPr>
            <w:r w:rsidRPr="00890B9D">
              <w:t xml:space="preserve">Life Benefit - </w:t>
            </w:r>
            <w:r w:rsidR="009C0370" w:rsidRPr="00890B9D">
              <w:t>Split ETP type O</w:t>
            </w:r>
          </w:p>
        </w:tc>
        <w:tc>
          <w:tcPr>
            <w:tcW w:w="0" w:type="auto"/>
          </w:tcPr>
          <w:p w14:paraId="575EAAC5" w14:textId="77777777" w:rsidR="00C14FEC" w:rsidRPr="00FB1BE6" w:rsidRDefault="00FB1032"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ETPCodeP \h  \* MERGEFORMAT </w:instrText>
            </w:r>
            <w:r>
              <w:fldChar w:fldCharType="separate"/>
            </w:r>
            <w:r w:rsidR="00C14FEC" w:rsidRPr="00F030B2">
              <w:t xml:space="preserve">P (Split ETP Type O) </w:t>
            </w:r>
            <w:r w:rsidR="00C14FEC" w:rsidRPr="00FB1BE6">
              <w:t xml:space="preserve">- a multiple payment for </w:t>
            </w:r>
            <w:r w:rsidR="00C14FEC" w:rsidRPr="00F030B2">
              <w:rPr>
                <w:rStyle w:val="IntenseEmphasis"/>
              </w:rPr>
              <w:t>life benefit</w:t>
            </w:r>
            <w:r w:rsidR="00C14FEC" w:rsidRPr="00FB1BE6">
              <w:t xml:space="preserve"> ETP type “O” for the same termination of employment, where the later payment is paid in a subsequent financial year from the original type “</w:t>
            </w:r>
            <w:r w:rsidR="00C14FEC">
              <w:t>O</w:t>
            </w:r>
            <w:r w:rsidR="00C14FEC" w:rsidRPr="00FB1BE6">
              <w:t>” payment. The ETP cap is reduced by the prior financial year payment to prevent splitting payments to avoid the ETP cap. This is also the non-excluded part of the ETP</w:t>
            </w:r>
          </w:p>
          <w:p w14:paraId="30F1C0C1" w14:textId="61E7663E" w:rsidR="000F4C8D" w:rsidRPr="00C24540" w:rsidRDefault="00FB1032" w:rsidP="00CC3C01">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D864C6" w:rsidRPr="00890B9D" w14:paraId="6BF9A88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2B34FC3" w14:textId="77777777" w:rsidR="000F4C8D" w:rsidRPr="00BC1204" w:rsidRDefault="000F4C8D" w:rsidP="000E6760">
            <w:pPr>
              <w:pStyle w:val="TableText1"/>
            </w:pPr>
          </w:p>
        </w:tc>
        <w:tc>
          <w:tcPr>
            <w:tcW w:w="0" w:type="auto"/>
          </w:tcPr>
          <w:p w14:paraId="4407DD82"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D</w:t>
            </w:r>
          </w:p>
        </w:tc>
        <w:tc>
          <w:tcPr>
            <w:tcW w:w="0" w:type="auto"/>
          </w:tcPr>
          <w:p w14:paraId="7CC98CC1" w14:textId="77777777" w:rsidR="000F4C8D" w:rsidRPr="00890B9D" w:rsidRDefault="00D86C8F" w:rsidP="000E6760">
            <w:pPr>
              <w:pStyle w:val="TableText1"/>
              <w:cnfStyle w:val="000000000000" w:firstRow="0" w:lastRow="0" w:firstColumn="0" w:lastColumn="0" w:oddVBand="0" w:evenVBand="0" w:oddHBand="0" w:evenHBand="0" w:firstRowFirstColumn="0" w:firstRowLastColumn="0" w:lastRowFirstColumn="0" w:lastRowLastColumn="0"/>
            </w:pPr>
            <w:r w:rsidRPr="00890B9D">
              <w:t>Death Benefit - Dependant</w:t>
            </w:r>
          </w:p>
        </w:tc>
        <w:tc>
          <w:tcPr>
            <w:tcW w:w="0" w:type="auto"/>
          </w:tcPr>
          <w:p w14:paraId="5B29C1B8" w14:textId="77777777" w:rsidR="000F4C8D"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ETPCodeD \h  \* MERGEFORMAT </w:instrText>
            </w:r>
            <w:r w:rsidRPr="00C24540">
              <w:fldChar w:fldCharType="separate"/>
            </w:r>
            <w:r w:rsidRPr="00C24540">
              <w:t xml:space="preserve">D (Dependant) – a </w:t>
            </w:r>
            <w:r w:rsidRPr="00C24540">
              <w:rPr>
                <w:rStyle w:val="IntenseEmphasis"/>
              </w:rPr>
              <w:t>death benefit</w:t>
            </w:r>
            <w:r w:rsidRPr="00934397">
              <w:t xml:space="preserve"> payment directly to a dependant of the deceased employee. A dependant may include a spouse of the deceased, a minor child, a person who had an interdependency relationship with the deceased or a person who was a dependant of the deceased just before the latter died.</w:t>
            </w:r>
            <w:r w:rsidRPr="00C24540">
              <w:fldChar w:fldCharType="end"/>
            </w:r>
          </w:p>
        </w:tc>
      </w:tr>
      <w:tr w:rsidR="000F4C8D" w:rsidRPr="00890B9D" w14:paraId="23A0FD9E"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3C41AF6" w14:textId="77777777" w:rsidR="000F4C8D" w:rsidRPr="00BC1204" w:rsidRDefault="000F4C8D" w:rsidP="000E6760">
            <w:pPr>
              <w:pStyle w:val="TableText1"/>
            </w:pPr>
          </w:p>
        </w:tc>
        <w:tc>
          <w:tcPr>
            <w:tcW w:w="0" w:type="auto"/>
          </w:tcPr>
          <w:p w14:paraId="754B4560"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N</w:t>
            </w:r>
          </w:p>
        </w:tc>
        <w:tc>
          <w:tcPr>
            <w:tcW w:w="0" w:type="auto"/>
          </w:tcPr>
          <w:p w14:paraId="63B1774C" w14:textId="77777777" w:rsidR="000F4C8D" w:rsidRPr="00890B9D" w:rsidRDefault="00D86C8F" w:rsidP="000E6760">
            <w:pPr>
              <w:pStyle w:val="TableText1"/>
              <w:cnfStyle w:val="000000000000" w:firstRow="0" w:lastRow="0" w:firstColumn="0" w:lastColumn="0" w:oddVBand="0" w:evenVBand="0" w:oddHBand="0" w:evenHBand="0" w:firstRowFirstColumn="0" w:firstRowLastColumn="0" w:lastRowFirstColumn="0" w:lastRowLastColumn="0"/>
            </w:pPr>
            <w:r w:rsidRPr="00890B9D">
              <w:t>Death Benefit - Non-Dependant</w:t>
            </w:r>
          </w:p>
        </w:tc>
        <w:tc>
          <w:tcPr>
            <w:tcW w:w="0" w:type="auto"/>
          </w:tcPr>
          <w:p w14:paraId="2A3A8F87" w14:textId="77777777" w:rsidR="000F4C8D" w:rsidRPr="00934397"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934397">
              <w:fldChar w:fldCharType="begin" w:fldLock="1"/>
            </w:r>
            <w:r w:rsidRPr="00C24540">
              <w:instrText xml:space="preserve"> REF ETPCodeN \h  \* MERGEFORMAT </w:instrText>
            </w:r>
            <w:r w:rsidRPr="00934397">
              <w:fldChar w:fldCharType="separate"/>
            </w:r>
            <w:r w:rsidRPr="00C24540">
              <w:t>N (</w:t>
            </w:r>
            <w:proofErr w:type="gramStart"/>
            <w:r w:rsidRPr="00C24540">
              <w:t>Non-Dependant</w:t>
            </w:r>
            <w:proofErr w:type="gramEnd"/>
            <w:r w:rsidRPr="00C24540">
              <w:t xml:space="preserve">) – a </w:t>
            </w:r>
            <w:r w:rsidRPr="00C24540">
              <w:rPr>
                <w:rStyle w:val="IntenseEmphasis"/>
              </w:rPr>
              <w:t>death benefit</w:t>
            </w:r>
            <w:r w:rsidRPr="00934397">
              <w:t xml:space="preserve"> payment directly to a non-dependant of the deceased employee. A non-dependant is a person who is not a dependant of the deceased and not a trustee of the deceased estate.</w:t>
            </w:r>
            <w:r w:rsidRPr="00934397">
              <w:fldChar w:fldCharType="end"/>
            </w:r>
          </w:p>
        </w:tc>
      </w:tr>
      <w:tr w:rsidR="00D864C6" w:rsidRPr="00890B9D" w14:paraId="1A1F4AEC"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22E6C7D" w14:textId="77777777" w:rsidR="000F4C8D" w:rsidRPr="00BC1204" w:rsidRDefault="000F4C8D" w:rsidP="000E6760">
            <w:pPr>
              <w:pStyle w:val="TableText1"/>
            </w:pPr>
          </w:p>
        </w:tc>
        <w:tc>
          <w:tcPr>
            <w:tcW w:w="0" w:type="auto"/>
          </w:tcPr>
          <w:p w14:paraId="7A04EC4C"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B</w:t>
            </w:r>
          </w:p>
        </w:tc>
        <w:tc>
          <w:tcPr>
            <w:tcW w:w="0" w:type="auto"/>
          </w:tcPr>
          <w:p w14:paraId="29EA073D" w14:textId="77777777" w:rsidR="000F4C8D" w:rsidRPr="00890B9D" w:rsidRDefault="00D86C8F" w:rsidP="000E6760">
            <w:pPr>
              <w:pStyle w:val="TableText1"/>
              <w:cnfStyle w:val="000000000000" w:firstRow="0" w:lastRow="0" w:firstColumn="0" w:lastColumn="0" w:oddVBand="0" w:evenVBand="0" w:oddHBand="0" w:evenHBand="0" w:firstRowFirstColumn="0" w:firstRowLastColumn="0" w:lastRowFirstColumn="0" w:lastRowLastColumn="0"/>
            </w:pPr>
            <w:r w:rsidRPr="00890B9D">
              <w:t>Death Benefit – Split ETP type N</w:t>
            </w:r>
          </w:p>
        </w:tc>
        <w:tc>
          <w:tcPr>
            <w:tcW w:w="0" w:type="auto"/>
          </w:tcPr>
          <w:p w14:paraId="12246ABB" w14:textId="77777777" w:rsidR="000F4C8D"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ETPCodeB \h  \* MERGEFORMAT </w:instrText>
            </w:r>
            <w:r w:rsidRPr="00C24540">
              <w:fldChar w:fldCharType="separate"/>
            </w:r>
            <w:r w:rsidRPr="00C24540">
              <w:t xml:space="preserve">B (Split ETP Type N) – a multiple payment for a </w:t>
            </w:r>
            <w:r w:rsidRPr="00C24540">
              <w:rPr>
                <w:rStyle w:val="IntenseEmphasis"/>
              </w:rPr>
              <w:t>death benefit</w:t>
            </w:r>
            <w:r w:rsidRPr="00934397">
              <w:t xml:space="preserve"> ETP type “N” for the same deceased person, where the later payment is paid in a subsequent financial year from the original type “N” payment. The ETP cap is reduced by the prior financial year payment prevent splitting payments to avoid the ETP cap. </w:t>
            </w:r>
            <w:r w:rsidRPr="00C24540">
              <w:fldChar w:fldCharType="end"/>
            </w:r>
          </w:p>
        </w:tc>
      </w:tr>
      <w:tr w:rsidR="000F4C8D" w:rsidRPr="00890B9D" w14:paraId="10F80AB8"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D8A020C" w14:textId="77777777" w:rsidR="000F4C8D" w:rsidRPr="00BC1204" w:rsidRDefault="000F4C8D" w:rsidP="000E6760">
            <w:pPr>
              <w:pStyle w:val="TableText1"/>
            </w:pPr>
          </w:p>
        </w:tc>
        <w:tc>
          <w:tcPr>
            <w:tcW w:w="0" w:type="auto"/>
          </w:tcPr>
          <w:p w14:paraId="727D56AE"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T</w:t>
            </w:r>
          </w:p>
        </w:tc>
        <w:tc>
          <w:tcPr>
            <w:tcW w:w="0" w:type="auto"/>
          </w:tcPr>
          <w:p w14:paraId="4D7346A0" w14:textId="77777777" w:rsidR="000F4C8D" w:rsidRPr="00890B9D" w:rsidRDefault="00D86C8F" w:rsidP="000E6760">
            <w:pPr>
              <w:pStyle w:val="TableText1"/>
              <w:cnfStyle w:val="000000000000" w:firstRow="0" w:lastRow="0" w:firstColumn="0" w:lastColumn="0" w:oddVBand="0" w:evenVBand="0" w:oddHBand="0" w:evenHBand="0" w:firstRowFirstColumn="0" w:firstRowLastColumn="0" w:lastRowFirstColumn="0" w:lastRowLastColumn="0"/>
            </w:pPr>
            <w:r w:rsidRPr="00890B9D">
              <w:t>Death Benefit – Trustee of the Deceased Estate</w:t>
            </w:r>
          </w:p>
        </w:tc>
        <w:tc>
          <w:tcPr>
            <w:tcW w:w="0" w:type="auto"/>
          </w:tcPr>
          <w:p w14:paraId="5A6933E0" w14:textId="77777777" w:rsidR="000F4C8D"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ETPCodeT \h  \* MERGEFORMAT </w:instrText>
            </w:r>
            <w:r w:rsidRPr="00C24540">
              <w:fldChar w:fldCharType="separate"/>
            </w:r>
            <w:r w:rsidRPr="00C24540">
              <w:t xml:space="preserve">T (Trustee of the Deceased Estate) – a </w:t>
            </w:r>
            <w:r w:rsidRPr="00C24540">
              <w:rPr>
                <w:rStyle w:val="IntenseEmphasis"/>
              </w:rPr>
              <w:t>death benefit</w:t>
            </w:r>
            <w:r w:rsidRPr="00934397">
              <w:t xml:space="preserve"> payment directly to a trustee of the deceased estate. This person may be an executor or administrator who has been granted probate or letters of administration by a court.</w:t>
            </w:r>
            <w:r w:rsidRPr="00C24540">
              <w:fldChar w:fldCharType="end"/>
            </w:r>
          </w:p>
        </w:tc>
      </w:tr>
      <w:tr w:rsidR="00D864C6" w:rsidRPr="00890B9D" w14:paraId="3BC90C54"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6BFEF5E" w14:textId="4C6E3F62" w:rsidR="00447985" w:rsidRPr="00BC1204" w:rsidRDefault="00F35B6C" w:rsidP="000E6760">
            <w:pPr>
              <w:pStyle w:val="TableText1"/>
            </w:pPr>
            <w:r w:rsidRPr="00BC1204">
              <w:t>PAYEVNTEMP</w:t>
            </w:r>
            <w:proofErr w:type="gramStart"/>
            <w:r w:rsidR="00F27F50" w:rsidRPr="00BC1204">
              <w:t>10</w:t>
            </w:r>
            <w:r w:rsidRPr="00BC1204">
              <w:t xml:space="preserve">  Deduction</w:t>
            </w:r>
            <w:proofErr w:type="gramEnd"/>
            <w:r w:rsidRPr="00BC1204">
              <w:t xml:space="preserve"> </w:t>
            </w:r>
            <w:r w:rsidR="00F27F50" w:rsidRPr="00BC1204">
              <w:t>Type</w:t>
            </w:r>
          </w:p>
        </w:tc>
        <w:tc>
          <w:tcPr>
            <w:tcW w:w="0" w:type="auto"/>
          </w:tcPr>
          <w:p w14:paraId="5C4E974E" w14:textId="77777777" w:rsidR="00447985" w:rsidRPr="00EC4E4E" w:rsidRDefault="00F35B6C" w:rsidP="000E6760">
            <w:pPr>
              <w:pStyle w:val="TableText1"/>
              <w:cnfStyle w:val="000000000000" w:firstRow="0" w:lastRow="0" w:firstColumn="0" w:lastColumn="0" w:oddVBand="0" w:evenVBand="0" w:oddHBand="0" w:evenHBand="0" w:firstRowFirstColumn="0" w:firstRowLastColumn="0" w:lastRowFirstColumn="0" w:lastRowLastColumn="0"/>
            </w:pPr>
            <w:r w:rsidRPr="00EC4E4E">
              <w:t>F</w:t>
            </w:r>
          </w:p>
        </w:tc>
        <w:tc>
          <w:tcPr>
            <w:tcW w:w="0" w:type="auto"/>
          </w:tcPr>
          <w:p w14:paraId="4E0F60FA" w14:textId="77777777" w:rsidR="00447985" w:rsidRPr="00890B9D" w:rsidRDefault="00F35B6C" w:rsidP="000E6760">
            <w:pPr>
              <w:pStyle w:val="TableText1"/>
              <w:cnfStyle w:val="000000000000" w:firstRow="0" w:lastRow="0" w:firstColumn="0" w:lastColumn="0" w:oddVBand="0" w:evenVBand="0" w:oddHBand="0" w:evenHBand="0" w:firstRowFirstColumn="0" w:firstRowLastColumn="0" w:lastRowFirstColumn="0" w:lastRowLastColumn="0"/>
            </w:pPr>
            <w:r w:rsidRPr="00890B9D">
              <w:t>Fees</w:t>
            </w:r>
          </w:p>
        </w:tc>
        <w:tc>
          <w:tcPr>
            <w:tcW w:w="0" w:type="auto"/>
          </w:tcPr>
          <w:p w14:paraId="3F084843" w14:textId="77777777" w:rsidR="00447985" w:rsidRPr="00934397"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934397">
              <w:fldChar w:fldCharType="begin" w:fldLock="1"/>
            </w:r>
            <w:r w:rsidRPr="00C24540">
              <w:instrText xml:space="preserve"> REF DeductionTypeF \h  \* MERGEFORMAT </w:instrText>
            </w:r>
            <w:r w:rsidRPr="00934397">
              <w:fldChar w:fldCharType="separate"/>
            </w:r>
            <w:r w:rsidRPr="00C24540">
              <w:t>F (Fees) – union fees, subscriptions to trade, business or professional associations, the payment of a bargaining agent’s fee to a union for negotiations in relation to a new enterprise agreement award with your existing employer.</w:t>
            </w:r>
            <w:r w:rsidRPr="00934397">
              <w:fldChar w:fldCharType="end"/>
            </w:r>
            <w:r w:rsidRPr="00934397">
              <w:t xml:space="preserve"> </w:t>
            </w:r>
          </w:p>
        </w:tc>
      </w:tr>
      <w:tr w:rsidR="00447985" w:rsidRPr="00890B9D" w14:paraId="617E896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AEAD220" w14:textId="77777777" w:rsidR="00447985" w:rsidRPr="00BC1204" w:rsidRDefault="00447985" w:rsidP="000E6760">
            <w:pPr>
              <w:pStyle w:val="TableText1"/>
            </w:pPr>
          </w:p>
        </w:tc>
        <w:tc>
          <w:tcPr>
            <w:tcW w:w="0" w:type="auto"/>
          </w:tcPr>
          <w:p w14:paraId="0D8BE6C7" w14:textId="77777777" w:rsidR="00447985" w:rsidRPr="00EC4E4E" w:rsidRDefault="00F35B6C" w:rsidP="000E6760">
            <w:pPr>
              <w:pStyle w:val="TableText1"/>
              <w:cnfStyle w:val="000000000000" w:firstRow="0" w:lastRow="0" w:firstColumn="0" w:lastColumn="0" w:oddVBand="0" w:evenVBand="0" w:oddHBand="0" w:evenHBand="0" w:firstRowFirstColumn="0" w:firstRowLastColumn="0" w:lastRowFirstColumn="0" w:lastRowLastColumn="0"/>
            </w:pPr>
            <w:r w:rsidRPr="00EC4E4E">
              <w:t>W</w:t>
            </w:r>
          </w:p>
        </w:tc>
        <w:tc>
          <w:tcPr>
            <w:tcW w:w="0" w:type="auto"/>
          </w:tcPr>
          <w:p w14:paraId="4B2108E7" w14:textId="77777777" w:rsidR="00447985" w:rsidRPr="00890B9D" w:rsidRDefault="00F35B6C" w:rsidP="000E6760">
            <w:pPr>
              <w:pStyle w:val="TableText1"/>
              <w:cnfStyle w:val="000000000000" w:firstRow="0" w:lastRow="0" w:firstColumn="0" w:lastColumn="0" w:oddVBand="0" w:evenVBand="0" w:oddHBand="0" w:evenHBand="0" w:firstRowFirstColumn="0" w:firstRowLastColumn="0" w:lastRowFirstColumn="0" w:lastRowLastColumn="0"/>
            </w:pPr>
            <w:r w:rsidRPr="00890B9D">
              <w:t>Workplace Giving</w:t>
            </w:r>
          </w:p>
        </w:tc>
        <w:tc>
          <w:tcPr>
            <w:tcW w:w="0" w:type="auto"/>
          </w:tcPr>
          <w:p w14:paraId="4D5F70FD" w14:textId="77777777" w:rsidR="00447985"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DeductionTypeW \h  \* MERGEFORMAT </w:instrText>
            </w:r>
            <w:r w:rsidRPr="00C24540">
              <w:fldChar w:fldCharType="separate"/>
            </w:r>
            <w:r w:rsidRPr="00C24540">
              <w:t>W (Workplace Giving) – workplace giving program donations to charities or organisations that are entitled to receive tax deductible donations.</w:t>
            </w:r>
            <w:r w:rsidRPr="00C24540">
              <w:fldChar w:fldCharType="end"/>
            </w:r>
          </w:p>
        </w:tc>
      </w:tr>
      <w:tr w:rsidR="00D864C6" w:rsidRPr="00890B9D" w14:paraId="245FA5B8"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4E6A190C" w14:textId="77777777" w:rsidR="00447985" w:rsidRPr="00BC1204" w:rsidRDefault="00447985" w:rsidP="000E6760">
            <w:pPr>
              <w:pStyle w:val="TableText1"/>
            </w:pPr>
          </w:p>
        </w:tc>
        <w:tc>
          <w:tcPr>
            <w:tcW w:w="0" w:type="auto"/>
          </w:tcPr>
          <w:p w14:paraId="574FB906" w14:textId="77777777" w:rsidR="00447985" w:rsidRPr="00EC4E4E" w:rsidRDefault="00F35B6C" w:rsidP="000E6760">
            <w:pPr>
              <w:pStyle w:val="TableText1"/>
              <w:cnfStyle w:val="000000000000" w:firstRow="0" w:lastRow="0" w:firstColumn="0" w:lastColumn="0" w:oddVBand="0" w:evenVBand="0" w:oddHBand="0" w:evenHBand="0" w:firstRowFirstColumn="0" w:firstRowLastColumn="0" w:lastRowFirstColumn="0" w:lastRowLastColumn="0"/>
            </w:pPr>
            <w:r w:rsidRPr="00EC4E4E">
              <w:t>G</w:t>
            </w:r>
          </w:p>
        </w:tc>
        <w:tc>
          <w:tcPr>
            <w:tcW w:w="0" w:type="auto"/>
          </w:tcPr>
          <w:p w14:paraId="287A08F4" w14:textId="77777777" w:rsidR="00447985" w:rsidRPr="00890B9D" w:rsidRDefault="00F35B6C" w:rsidP="000E6760">
            <w:pPr>
              <w:pStyle w:val="TableText1"/>
              <w:cnfStyle w:val="000000000000" w:firstRow="0" w:lastRow="0" w:firstColumn="0" w:lastColumn="0" w:oddVBand="0" w:evenVBand="0" w:oddHBand="0" w:evenHBand="0" w:firstRowFirstColumn="0" w:firstRowLastColumn="0" w:lastRowFirstColumn="0" w:lastRowLastColumn="0"/>
            </w:pPr>
            <w:r w:rsidRPr="00890B9D">
              <w:t>Child Support Garnishee</w:t>
            </w:r>
          </w:p>
        </w:tc>
        <w:tc>
          <w:tcPr>
            <w:tcW w:w="0" w:type="auto"/>
          </w:tcPr>
          <w:p w14:paraId="13FF818A" w14:textId="77777777" w:rsidR="00C14FEC" w:rsidRPr="00E36F43" w:rsidRDefault="003D2CEF"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DeductionTypeG \h </w:instrText>
            </w:r>
            <w:r w:rsidR="00A971FC">
              <w:instrText xml:space="preserve"> \* MERGEFORMAT </w:instrText>
            </w:r>
            <w:r>
              <w:fldChar w:fldCharType="separate"/>
            </w:r>
            <w:r w:rsidR="00C14FEC" w:rsidRPr="00E36F43">
              <w:t xml:space="preserve">G (Child Support Garnishee) – deduction made under a notice as per section 72A of the </w:t>
            </w:r>
            <w:r w:rsidR="00C14FEC" w:rsidRPr="00E36F43">
              <w:rPr>
                <w:rStyle w:val="IntenseEmphasis"/>
              </w:rPr>
              <w:t>Child Support (Registration and Collection) Act 1988</w:t>
            </w:r>
            <w:r w:rsidR="00C14FEC" w:rsidRPr="00C14FEC">
              <w:rPr>
                <w:rStyle w:val="IntenseEmphasis"/>
              </w:rPr>
              <w:t>.</w:t>
            </w:r>
            <w:r w:rsidR="00C14FEC" w:rsidRPr="00E36F43">
              <w:t xml:space="preserve"> This is a percentage of a</w:t>
            </w:r>
            <w:r w:rsidR="00C14FEC">
              <w:t xml:space="preserve"> </w:t>
            </w:r>
            <w:proofErr w:type="gramStart"/>
            <w:r w:rsidR="00C14FEC">
              <w:t>payees</w:t>
            </w:r>
            <w:proofErr w:type="gramEnd"/>
            <w:r w:rsidR="00C14FEC">
              <w:t xml:space="preserve"> </w:t>
            </w:r>
            <w:r w:rsidR="00C14FEC" w:rsidRPr="00E36F43">
              <w:t>taxable gross income, a lump sum or a fixed amount each pay until the debt is satisfied</w:t>
            </w:r>
          </w:p>
          <w:p w14:paraId="6CB63016" w14:textId="27538006" w:rsidR="00447985" w:rsidRPr="00C24540" w:rsidRDefault="003D2CEF"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447985" w:rsidRPr="00890B9D" w14:paraId="22F856BC"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046542B6" w14:textId="77777777" w:rsidR="00447985" w:rsidRPr="00BC1204" w:rsidRDefault="00447985" w:rsidP="000E6760">
            <w:pPr>
              <w:pStyle w:val="TableText1"/>
            </w:pPr>
          </w:p>
        </w:tc>
        <w:tc>
          <w:tcPr>
            <w:tcW w:w="0" w:type="auto"/>
          </w:tcPr>
          <w:p w14:paraId="3BBD02CE" w14:textId="77777777" w:rsidR="00447985" w:rsidRPr="00EC4E4E" w:rsidRDefault="00F35B6C" w:rsidP="000E6760">
            <w:pPr>
              <w:pStyle w:val="TableText1"/>
              <w:cnfStyle w:val="000000000000" w:firstRow="0" w:lastRow="0" w:firstColumn="0" w:lastColumn="0" w:oddVBand="0" w:evenVBand="0" w:oddHBand="0" w:evenHBand="0" w:firstRowFirstColumn="0" w:firstRowLastColumn="0" w:lastRowFirstColumn="0" w:lastRowLastColumn="0"/>
            </w:pPr>
            <w:r w:rsidRPr="00EC4E4E">
              <w:t>D</w:t>
            </w:r>
          </w:p>
        </w:tc>
        <w:tc>
          <w:tcPr>
            <w:tcW w:w="0" w:type="auto"/>
          </w:tcPr>
          <w:p w14:paraId="5D2165A3" w14:textId="77777777" w:rsidR="00447985" w:rsidRPr="00890B9D" w:rsidRDefault="00F35B6C" w:rsidP="000E6760">
            <w:pPr>
              <w:pStyle w:val="TableText1"/>
              <w:cnfStyle w:val="000000000000" w:firstRow="0" w:lastRow="0" w:firstColumn="0" w:lastColumn="0" w:oddVBand="0" w:evenVBand="0" w:oddHBand="0" w:evenHBand="0" w:firstRowFirstColumn="0" w:firstRowLastColumn="0" w:lastRowFirstColumn="0" w:lastRowLastColumn="0"/>
            </w:pPr>
            <w:r w:rsidRPr="00890B9D">
              <w:t>Child Support Deduction</w:t>
            </w:r>
          </w:p>
        </w:tc>
        <w:tc>
          <w:tcPr>
            <w:tcW w:w="0" w:type="auto"/>
          </w:tcPr>
          <w:p w14:paraId="59D6B64F" w14:textId="77777777" w:rsidR="00C14FEC" w:rsidRPr="00E36F43" w:rsidRDefault="003D2CEF"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DeductionTypeD \h </w:instrText>
            </w:r>
            <w:r w:rsidR="00A971FC">
              <w:instrText xml:space="preserve"> \* MERGEFORMAT </w:instrText>
            </w:r>
            <w:r>
              <w:fldChar w:fldCharType="separate"/>
            </w:r>
            <w:r w:rsidR="00C14FEC" w:rsidRPr="00E36F43">
              <w:t xml:space="preserve">D (Child Support Deduction) - deduction made under a notice as per section 45 of the </w:t>
            </w:r>
            <w:r w:rsidR="00C14FEC" w:rsidRPr="00E36F43">
              <w:rPr>
                <w:rStyle w:val="IntenseEmphasis"/>
              </w:rPr>
              <w:t>Child Support (Registration and Collection) Act 1988</w:t>
            </w:r>
            <w:r w:rsidR="00C14FEC" w:rsidRPr="00C14FEC">
              <w:rPr>
                <w:rStyle w:val="IntenseEmphasis"/>
              </w:rPr>
              <w:t>.</w:t>
            </w:r>
            <w:r w:rsidR="00C14FEC" w:rsidRPr="00E36F43">
              <w:t xml:space="preserve"> This is a fixed dollar amount each pay period. Deductions made under section 45 of the </w:t>
            </w:r>
            <w:r w:rsidR="00C14FEC" w:rsidRPr="00E36F43">
              <w:rPr>
                <w:rStyle w:val="IntenseEmphasis"/>
              </w:rPr>
              <w:t>Child Support (Registration and Collection) Act 1988</w:t>
            </w:r>
            <w:r w:rsidR="00C14FEC" w:rsidRPr="00E36F43">
              <w:t xml:space="preserve"> are made subject to a Protected Earnings Amount (PEA).</w:t>
            </w:r>
          </w:p>
          <w:p w14:paraId="6544FF05" w14:textId="0F8138D9" w:rsidR="00447985" w:rsidRPr="00C24540" w:rsidRDefault="003D2CEF"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D864C6" w:rsidRPr="00890B9D" w14:paraId="56EA7B71"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C241DB3" w14:textId="77777777" w:rsidR="000F4C8D" w:rsidRPr="00BC1204" w:rsidRDefault="000F4C8D" w:rsidP="000E6760">
            <w:pPr>
              <w:pStyle w:val="TableText1"/>
            </w:pPr>
            <w:r w:rsidRPr="00BC1204">
              <w:t>PAYEVNTEMP283 Super Entitlement Type Code</w:t>
            </w:r>
          </w:p>
        </w:tc>
        <w:tc>
          <w:tcPr>
            <w:tcW w:w="0" w:type="auto"/>
          </w:tcPr>
          <w:p w14:paraId="009426BC"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L</w:t>
            </w:r>
          </w:p>
        </w:tc>
        <w:tc>
          <w:tcPr>
            <w:tcW w:w="0" w:type="auto"/>
          </w:tcPr>
          <w:p w14:paraId="4E9EB172" w14:textId="1D442DE6" w:rsidR="000F4C8D" w:rsidRPr="00890B9D" w:rsidRDefault="00D45C5B" w:rsidP="000E6760">
            <w:pPr>
              <w:pStyle w:val="TableText1"/>
              <w:cnfStyle w:val="000000000000" w:firstRow="0" w:lastRow="0" w:firstColumn="0" w:lastColumn="0" w:oddVBand="0" w:evenVBand="0" w:oddHBand="0" w:evenHBand="0" w:firstRowFirstColumn="0" w:firstRowLastColumn="0" w:lastRowFirstColumn="0" w:lastRowLastColumn="0"/>
            </w:pPr>
            <w:r w:rsidRPr="00890B9D">
              <w:t>Super</w:t>
            </w:r>
            <w:r w:rsidR="00B03976">
              <w:t>annuation</w:t>
            </w:r>
            <w:r w:rsidRPr="00890B9D">
              <w:t xml:space="preserve"> Liability</w:t>
            </w:r>
          </w:p>
        </w:tc>
        <w:tc>
          <w:tcPr>
            <w:tcW w:w="0" w:type="auto"/>
          </w:tcPr>
          <w:p w14:paraId="390A3044" w14:textId="6728A520" w:rsidR="000F4C8D"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SuperEntitlementsTypeL \h  \* MERGEFORMAT </w:instrText>
            </w:r>
            <w:r w:rsidRPr="00C24540">
              <w:fldChar w:fldCharType="separate"/>
            </w:r>
            <w:r w:rsidRPr="00C24540">
              <w:t xml:space="preserve">L (Superannuation Liability) – contribution payable by a payer for the benefit of a payee as mandated </w:t>
            </w:r>
            <w:proofErr w:type="gramStart"/>
            <w:r w:rsidRPr="00C24540">
              <w:t>by  guarantee</w:t>
            </w:r>
            <w:proofErr w:type="gramEnd"/>
            <w:r w:rsidRPr="00C24540">
              <w:t xml:space="preserve"> legislation.</w:t>
            </w:r>
            <w:r w:rsidRPr="00C24540">
              <w:fldChar w:fldCharType="end"/>
            </w:r>
          </w:p>
        </w:tc>
      </w:tr>
      <w:tr w:rsidR="000F4C8D" w:rsidRPr="00890B9D" w14:paraId="6EF916D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C8E769D" w14:textId="77777777" w:rsidR="000F4C8D" w:rsidRPr="00BC1204" w:rsidRDefault="000F4C8D" w:rsidP="000E6760">
            <w:pPr>
              <w:pStyle w:val="TableText1"/>
            </w:pPr>
          </w:p>
        </w:tc>
        <w:tc>
          <w:tcPr>
            <w:tcW w:w="0" w:type="auto"/>
          </w:tcPr>
          <w:p w14:paraId="006959B4"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O</w:t>
            </w:r>
          </w:p>
        </w:tc>
        <w:tc>
          <w:tcPr>
            <w:tcW w:w="0" w:type="auto"/>
          </w:tcPr>
          <w:p w14:paraId="64A2FAD2" w14:textId="77777777" w:rsidR="000F4C8D" w:rsidRPr="00890B9D" w:rsidRDefault="00D45C5B" w:rsidP="000E6760">
            <w:pPr>
              <w:pStyle w:val="TableText1"/>
              <w:cnfStyle w:val="000000000000" w:firstRow="0" w:lastRow="0" w:firstColumn="0" w:lastColumn="0" w:oddVBand="0" w:evenVBand="0" w:oddHBand="0" w:evenHBand="0" w:firstRowFirstColumn="0" w:firstRowLastColumn="0" w:lastRowFirstColumn="0" w:lastRowLastColumn="0"/>
            </w:pPr>
            <w:r w:rsidRPr="00890B9D">
              <w:t>Ordinary Time Earnings</w:t>
            </w:r>
          </w:p>
        </w:tc>
        <w:tc>
          <w:tcPr>
            <w:tcW w:w="0" w:type="auto"/>
          </w:tcPr>
          <w:p w14:paraId="5B7D3F7A" w14:textId="5F4D5C95" w:rsidR="000F4C8D"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SuperEntitlementsTypeO \h  \* MERGEFORMAT </w:instrText>
            </w:r>
            <w:r w:rsidRPr="00C24540">
              <w:fldChar w:fldCharType="separate"/>
            </w:r>
            <w:r w:rsidRPr="00C24540">
              <w:t>O (OTE - Ordinary Time Earnings) –</w:t>
            </w:r>
            <w:r w:rsidRPr="00934397">
              <w:t>the total of amounts paid to a payee that constitute their OTE for superannuation guarantee purposes.</w:t>
            </w:r>
            <w:r w:rsidRPr="00C24540">
              <w:fldChar w:fldCharType="end"/>
            </w:r>
          </w:p>
        </w:tc>
      </w:tr>
      <w:tr w:rsidR="00A56DF0" w:rsidRPr="00890B9D" w14:paraId="4D16E0A6"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46F5DD4" w14:textId="77777777" w:rsidR="00A56DF0" w:rsidRPr="00BC1204" w:rsidRDefault="00A56DF0" w:rsidP="000E6760">
            <w:pPr>
              <w:pStyle w:val="TableText1"/>
            </w:pPr>
          </w:p>
        </w:tc>
        <w:tc>
          <w:tcPr>
            <w:tcW w:w="0" w:type="auto"/>
          </w:tcPr>
          <w:p w14:paraId="1F6F878D" w14:textId="43D5835E" w:rsidR="00A56DF0" w:rsidRPr="00EC4E4E" w:rsidRDefault="00A56DF0" w:rsidP="000E6760">
            <w:pPr>
              <w:pStyle w:val="TableText1"/>
              <w:cnfStyle w:val="000000000000" w:firstRow="0" w:lastRow="0" w:firstColumn="0" w:lastColumn="0" w:oddVBand="0" w:evenVBand="0" w:oddHBand="0" w:evenHBand="0" w:firstRowFirstColumn="0" w:firstRowLastColumn="0" w:lastRowFirstColumn="0" w:lastRowLastColumn="0"/>
            </w:pPr>
            <w:r>
              <w:t>Q</w:t>
            </w:r>
          </w:p>
        </w:tc>
        <w:tc>
          <w:tcPr>
            <w:tcW w:w="0" w:type="auto"/>
          </w:tcPr>
          <w:p w14:paraId="14AFF787" w14:textId="5CDC4D80" w:rsidR="00A56DF0" w:rsidRPr="00890B9D" w:rsidRDefault="00A56DF0" w:rsidP="000E6760">
            <w:pPr>
              <w:pStyle w:val="TableText1"/>
              <w:cnfStyle w:val="000000000000" w:firstRow="0" w:lastRow="0" w:firstColumn="0" w:lastColumn="0" w:oddVBand="0" w:evenVBand="0" w:oddHBand="0" w:evenHBand="0" w:firstRowFirstColumn="0" w:firstRowLastColumn="0" w:lastRowFirstColumn="0" w:lastRowLastColumn="0"/>
            </w:pPr>
            <w:r>
              <w:t>Qualifying Earnings</w:t>
            </w:r>
          </w:p>
        </w:tc>
        <w:tc>
          <w:tcPr>
            <w:tcW w:w="0" w:type="auto"/>
          </w:tcPr>
          <w:p w14:paraId="3DB7BE93" w14:textId="6B1B3020" w:rsidR="00A56DF0" w:rsidRPr="00C24540" w:rsidRDefault="00A56DF0" w:rsidP="00A971FC">
            <w:pPr>
              <w:pStyle w:val="Tabletext"/>
              <w:cnfStyle w:val="000000000000" w:firstRow="0" w:lastRow="0" w:firstColumn="0" w:lastColumn="0" w:oddVBand="0" w:evenVBand="0" w:oddHBand="0" w:evenHBand="0" w:firstRowFirstColumn="0" w:firstRowLastColumn="0" w:lastRowFirstColumn="0" w:lastRowLastColumn="0"/>
            </w:pPr>
            <w:r>
              <w:t>Q</w:t>
            </w:r>
            <w:r w:rsidRPr="00C24540">
              <w:t xml:space="preserve"> (</w:t>
            </w:r>
            <w:r>
              <w:t>Qualifying Earnings</w:t>
            </w:r>
            <w:r w:rsidRPr="00C24540">
              <w:t>) –</w:t>
            </w:r>
            <w:r w:rsidRPr="00934397">
              <w:t xml:space="preserve">the total of amounts paid to a payee that constitute their </w:t>
            </w:r>
            <w:r w:rsidR="003A3C4D">
              <w:t>q</w:t>
            </w:r>
            <w:r w:rsidR="00EC4224">
              <w:t xml:space="preserve">ualifying </w:t>
            </w:r>
            <w:r w:rsidR="00663A94">
              <w:t>e</w:t>
            </w:r>
            <w:r w:rsidR="00EC4224">
              <w:t>arnings</w:t>
            </w:r>
            <w:r w:rsidRPr="00934397">
              <w:t xml:space="preserve"> for superannuation guarantee purposes</w:t>
            </w:r>
          </w:p>
        </w:tc>
      </w:tr>
      <w:tr w:rsidR="00D864C6" w:rsidRPr="00890B9D" w14:paraId="296C264A"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4EE290B" w14:textId="77777777" w:rsidR="000F4C8D" w:rsidRPr="00BC1204" w:rsidRDefault="000F4C8D" w:rsidP="000E6760">
            <w:pPr>
              <w:pStyle w:val="TableText1"/>
            </w:pPr>
          </w:p>
        </w:tc>
        <w:tc>
          <w:tcPr>
            <w:tcW w:w="0" w:type="auto"/>
          </w:tcPr>
          <w:p w14:paraId="1FA97D6A"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R</w:t>
            </w:r>
          </w:p>
        </w:tc>
        <w:tc>
          <w:tcPr>
            <w:tcW w:w="0" w:type="auto"/>
          </w:tcPr>
          <w:p w14:paraId="443D0CFF" w14:textId="77777777" w:rsidR="000F4C8D" w:rsidRPr="00890B9D" w:rsidRDefault="00D45C5B" w:rsidP="000E6760">
            <w:pPr>
              <w:pStyle w:val="TableText1"/>
              <w:cnfStyle w:val="000000000000" w:firstRow="0" w:lastRow="0" w:firstColumn="0" w:lastColumn="0" w:oddVBand="0" w:evenVBand="0" w:oddHBand="0" w:evenHBand="0" w:firstRowFirstColumn="0" w:firstRowLastColumn="0" w:lastRowFirstColumn="0" w:lastRowLastColumn="0"/>
            </w:pPr>
            <w:r w:rsidRPr="00890B9D">
              <w:t>Reportable Employer Superannuation Contribution</w:t>
            </w:r>
          </w:p>
        </w:tc>
        <w:tc>
          <w:tcPr>
            <w:tcW w:w="0" w:type="auto"/>
          </w:tcPr>
          <w:p w14:paraId="75286308" w14:textId="157C2C90" w:rsidR="000F4C8D" w:rsidRPr="00C24540" w:rsidRDefault="00DC514C" w:rsidP="00A971FC">
            <w:pPr>
              <w:pStyle w:val="Tabletext"/>
              <w:cnfStyle w:val="000000000000" w:firstRow="0" w:lastRow="0" w:firstColumn="0" w:lastColumn="0" w:oddVBand="0" w:evenVBand="0" w:oddHBand="0" w:evenHBand="0" w:firstRowFirstColumn="0" w:firstRowLastColumn="0" w:lastRowFirstColumn="0" w:lastRowLastColumn="0"/>
            </w:pPr>
            <w:r w:rsidRPr="00C24540">
              <w:fldChar w:fldCharType="begin" w:fldLock="1"/>
            </w:r>
            <w:r w:rsidRPr="00C24540">
              <w:instrText xml:space="preserve"> REF SuperEntitlementsTypeR \h  \* MERGEFORMAT </w:instrText>
            </w:r>
            <w:r w:rsidRPr="00C24540">
              <w:fldChar w:fldCharType="separate"/>
            </w:r>
            <w:r w:rsidRPr="00C24540">
              <w:t xml:space="preserve">R (RESC – Reportable Employer Superannuation Contribution) – additional, optional (not legislated or mandated by industrial, legislative or business policy instruments) employer </w:t>
            </w:r>
            <w:r w:rsidRPr="00C24540">
              <w:lastRenderedPageBreak/>
              <w:t xml:space="preserve">super contributions made on behalf of the employee, that have been influenced by the employee, such as for an effective </w:t>
            </w:r>
            <w:r w:rsidR="00B65B19">
              <w:t xml:space="preserve">Salary Sacrifice </w:t>
            </w:r>
            <w:r w:rsidRPr="00C24540">
              <w:t>arrangement for super contributions to a complying super fund, amounts in excess of the maximum contribution base and other super co-contributions. Matching contributions under individual contracts are RESC because the employee was able to directly influence the terms of the agreement.</w:t>
            </w:r>
            <w:r w:rsidRPr="00C24540">
              <w:fldChar w:fldCharType="end"/>
            </w:r>
          </w:p>
        </w:tc>
      </w:tr>
      <w:tr w:rsidR="000F4C8D" w:rsidRPr="00890B9D" w14:paraId="7F24603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505AC71" w14:textId="4FDCFB23" w:rsidR="000F4C8D" w:rsidRPr="00BC1204" w:rsidRDefault="000F4C8D" w:rsidP="000E6760">
            <w:pPr>
              <w:pStyle w:val="TableText1"/>
            </w:pPr>
            <w:r w:rsidRPr="00BC1204">
              <w:lastRenderedPageBreak/>
              <w:t xml:space="preserve">PAYEVNTEMP276 </w:t>
            </w:r>
            <w:r w:rsidR="0053193D" w:rsidRPr="00BC1204">
              <w:t xml:space="preserve">RFB </w:t>
            </w:r>
            <w:r w:rsidR="00BD1CAD" w:rsidRPr="00BC1204">
              <w:t>E</w:t>
            </w:r>
            <w:r w:rsidR="0053193D" w:rsidRPr="00BC1204">
              <w:t xml:space="preserve">xemption </w:t>
            </w:r>
            <w:r w:rsidR="00BD1CAD" w:rsidRPr="00BC1204">
              <w:t>S</w:t>
            </w:r>
            <w:r w:rsidR="0053193D" w:rsidRPr="00BC1204">
              <w:t xml:space="preserve">tatus </w:t>
            </w:r>
            <w:r w:rsidR="00BD1CAD" w:rsidRPr="00BC1204">
              <w:t>C</w:t>
            </w:r>
            <w:r w:rsidR="0053193D" w:rsidRPr="00BC1204">
              <w:t>ode</w:t>
            </w:r>
          </w:p>
        </w:tc>
        <w:tc>
          <w:tcPr>
            <w:tcW w:w="0" w:type="auto"/>
          </w:tcPr>
          <w:p w14:paraId="35B5306F"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T</w:t>
            </w:r>
          </w:p>
        </w:tc>
        <w:tc>
          <w:tcPr>
            <w:tcW w:w="0" w:type="auto"/>
          </w:tcPr>
          <w:p w14:paraId="030FF3CF" w14:textId="77777777" w:rsidR="000F4C8D" w:rsidRPr="00890B9D" w:rsidRDefault="00D45C5B" w:rsidP="000E6760">
            <w:pPr>
              <w:pStyle w:val="TableText1"/>
              <w:cnfStyle w:val="000000000000" w:firstRow="0" w:lastRow="0" w:firstColumn="0" w:lastColumn="0" w:oddVBand="0" w:evenVBand="0" w:oddHBand="0" w:evenHBand="0" w:firstRowFirstColumn="0" w:firstRowLastColumn="0" w:lastRowFirstColumn="0" w:lastRowLastColumn="0"/>
            </w:pPr>
            <w:r w:rsidRPr="00890B9D">
              <w:t>Taxable</w:t>
            </w:r>
          </w:p>
        </w:tc>
        <w:tc>
          <w:tcPr>
            <w:tcW w:w="0" w:type="auto"/>
          </w:tcPr>
          <w:p w14:paraId="6699C685" w14:textId="77777777" w:rsidR="00C14FEC" w:rsidRPr="00A06DCB" w:rsidRDefault="004551A1"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RFBATypeT \h </w:instrText>
            </w:r>
            <w:r w:rsidR="00A971FC">
              <w:instrText xml:space="preserve"> \* MERGEFORMAT </w:instrText>
            </w:r>
            <w:r>
              <w:fldChar w:fldCharType="separate"/>
            </w:r>
            <w:r w:rsidR="00C14FEC" w:rsidRPr="00C14FEC">
              <w:t>T (Taxable)</w:t>
            </w:r>
            <w:r w:rsidR="00C14FEC" w:rsidRPr="00A06DCB">
              <w:t xml:space="preserve"> – the grossed-up taxable amount of certain fringe benefits provided to a payee where:</w:t>
            </w:r>
          </w:p>
          <w:p w14:paraId="3461DADF" w14:textId="77777777" w:rsidR="00C14FEC" w:rsidRPr="00C24540" w:rsidRDefault="00C14FEC" w:rsidP="00C14FEC">
            <w:pPr>
              <w:pStyle w:val="Tabletext"/>
              <w:numPr>
                <w:ilvl w:val="0"/>
                <w:numId w:val="84"/>
              </w:numPr>
              <w:cnfStyle w:val="000000000000" w:firstRow="0" w:lastRow="0" w:firstColumn="0" w:lastColumn="0" w:oddVBand="0" w:evenVBand="0" w:oddHBand="0" w:evenHBand="0" w:firstRowFirstColumn="0" w:firstRowLastColumn="0" w:lastRowFirstColumn="0" w:lastRowLastColumn="0"/>
            </w:pPr>
            <w:r w:rsidRPr="00C24540">
              <w:t xml:space="preserve">the total of taxable and exempt benefits provided is </w:t>
            </w:r>
            <w:proofErr w:type="gramStart"/>
            <w:r w:rsidRPr="00C24540">
              <w:t>in excess of</w:t>
            </w:r>
            <w:proofErr w:type="gramEnd"/>
            <w:r w:rsidRPr="00C24540">
              <w:t xml:space="preserve"> $2,000 in the year (1 April to 31 March), and</w:t>
            </w:r>
          </w:p>
          <w:p w14:paraId="29166ED6" w14:textId="77777777" w:rsidR="00C14FEC" w:rsidRPr="00C24540" w:rsidRDefault="00C14FEC" w:rsidP="00C14FEC">
            <w:pPr>
              <w:pStyle w:val="Tabletext"/>
              <w:numPr>
                <w:ilvl w:val="0"/>
                <w:numId w:val="84"/>
              </w:numPr>
              <w:cnfStyle w:val="000000000000" w:firstRow="0" w:lastRow="0" w:firstColumn="0" w:lastColumn="0" w:oddVBand="0" w:evenVBand="0" w:oddHBand="0" w:evenHBand="0" w:firstRowFirstColumn="0" w:firstRowLastColumn="0" w:lastRowFirstColumn="0" w:lastRowLastColumn="0"/>
            </w:pPr>
            <w:r>
              <w:t>E</w:t>
            </w:r>
            <w:r w:rsidRPr="00C24540">
              <w:t>ither</w:t>
            </w:r>
            <w:r>
              <w:t>:</w:t>
            </w:r>
          </w:p>
          <w:p w14:paraId="5CA6C8B4" w14:textId="77777777" w:rsidR="00C14FEC" w:rsidRPr="00D14126" w:rsidRDefault="00C14FEC" w:rsidP="00C14FEC">
            <w:pPr>
              <w:pStyle w:val="Tabletext"/>
              <w:numPr>
                <w:ilvl w:val="0"/>
                <w:numId w:val="85"/>
              </w:numPr>
              <w:cnfStyle w:val="000000000000" w:firstRow="0" w:lastRow="0" w:firstColumn="0" w:lastColumn="0" w:oddVBand="0" w:evenVBand="0" w:oddHBand="0" w:evenHBand="0" w:firstRowFirstColumn="0" w:firstRowLastColumn="0" w:lastRowFirstColumn="0" w:lastRowLastColumn="0"/>
            </w:pPr>
            <w:r>
              <w:t>T</w:t>
            </w:r>
            <w:r w:rsidRPr="00D14126">
              <w:t xml:space="preserve">he employer is not eligible for an exemption from FBT under section 57A of the </w:t>
            </w:r>
            <w:r w:rsidRPr="00C14FEC">
              <w:rPr>
                <w:i/>
                <w:iCs/>
              </w:rPr>
              <w:t>Fringe Benefits Tax Assessment Act 1986</w:t>
            </w:r>
            <w:r w:rsidRPr="00D14126">
              <w:t xml:space="preserve"> (FBTAA), or </w:t>
            </w:r>
          </w:p>
          <w:p w14:paraId="056E8DBE" w14:textId="77777777" w:rsidR="00C14FEC" w:rsidRPr="00D14126" w:rsidRDefault="00C14FEC" w:rsidP="00C14FEC">
            <w:pPr>
              <w:pStyle w:val="Tabletext"/>
              <w:numPr>
                <w:ilvl w:val="0"/>
                <w:numId w:val="85"/>
              </w:numPr>
              <w:cnfStyle w:val="000000000000" w:firstRow="0" w:lastRow="0" w:firstColumn="0" w:lastColumn="0" w:oddVBand="0" w:evenVBand="0" w:oddHBand="0" w:evenHBand="0" w:firstRowFirstColumn="0" w:firstRowLastColumn="0" w:lastRowFirstColumn="0" w:lastRowLastColumn="0"/>
            </w:pPr>
            <w:r>
              <w:t>T</w:t>
            </w:r>
            <w:r w:rsidRPr="00D14126">
              <w:t xml:space="preserve">he employer is eligible for an exemption from FBT under section 57A of the </w:t>
            </w:r>
            <w:proofErr w:type="gramStart"/>
            <w:r w:rsidRPr="00D14126">
              <w:t>FBTAA</w:t>
            </w:r>
            <w:proofErr w:type="gramEnd"/>
            <w:r w:rsidRPr="00D14126">
              <w:t xml:space="preserve"> but the benefits were provided to an employee performing non-exempt duties.</w:t>
            </w:r>
          </w:p>
          <w:p w14:paraId="2A46F4A6" w14:textId="348D844D" w:rsidR="000F4C8D" w:rsidRPr="00934397" w:rsidRDefault="004551A1" w:rsidP="00A971FC">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D864C6" w:rsidRPr="00890B9D" w14:paraId="35460AD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18CFF7E" w14:textId="77777777" w:rsidR="000F4C8D" w:rsidRPr="00BC1204" w:rsidRDefault="000F4C8D" w:rsidP="000E6760">
            <w:pPr>
              <w:pStyle w:val="TableText1"/>
            </w:pPr>
          </w:p>
        </w:tc>
        <w:tc>
          <w:tcPr>
            <w:tcW w:w="0" w:type="auto"/>
          </w:tcPr>
          <w:p w14:paraId="09325E04" w14:textId="77777777" w:rsidR="000F4C8D" w:rsidRPr="00EC4E4E" w:rsidRDefault="000F4C8D" w:rsidP="000E6760">
            <w:pPr>
              <w:pStyle w:val="TableText1"/>
              <w:cnfStyle w:val="000000000000" w:firstRow="0" w:lastRow="0" w:firstColumn="0" w:lastColumn="0" w:oddVBand="0" w:evenVBand="0" w:oddHBand="0" w:evenHBand="0" w:firstRowFirstColumn="0" w:firstRowLastColumn="0" w:lastRowFirstColumn="0" w:lastRowLastColumn="0"/>
            </w:pPr>
            <w:r w:rsidRPr="00EC4E4E">
              <w:t>X</w:t>
            </w:r>
          </w:p>
        </w:tc>
        <w:tc>
          <w:tcPr>
            <w:tcW w:w="0" w:type="auto"/>
          </w:tcPr>
          <w:p w14:paraId="6C4D7FBD" w14:textId="77777777" w:rsidR="000F4C8D" w:rsidRPr="00890B9D" w:rsidRDefault="00D45C5B" w:rsidP="000E6760">
            <w:pPr>
              <w:pStyle w:val="TableText1"/>
              <w:cnfStyle w:val="000000000000" w:firstRow="0" w:lastRow="0" w:firstColumn="0" w:lastColumn="0" w:oddVBand="0" w:evenVBand="0" w:oddHBand="0" w:evenHBand="0" w:firstRowFirstColumn="0" w:firstRowLastColumn="0" w:lastRowFirstColumn="0" w:lastRowLastColumn="0"/>
            </w:pPr>
            <w:r w:rsidRPr="00890B9D">
              <w:t>Exempt</w:t>
            </w:r>
          </w:p>
        </w:tc>
        <w:tc>
          <w:tcPr>
            <w:tcW w:w="0" w:type="auto"/>
          </w:tcPr>
          <w:p w14:paraId="4269673C" w14:textId="77777777" w:rsidR="00C14FEC" w:rsidRPr="00A06DCB" w:rsidRDefault="004551A1"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RFBATypeX \h </w:instrText>
            </w:r>
            <w:r w:rsidR="00A971FC">
              <w:instrText xml:space="preserve"> \* MERGEFORMAT </w:instrText>
            </w:r>
            <w:r>
              <w:fldChar w:fldCharType="separate"/>
            </w:r>
            <w:r w:rsidR="00C14FEC" w:rsidRPr="00C14FEC">
              <w:t>X (Exempt)</w:t>
            </w:r>
            <w:r w:rsidR="00C14FEC" w:rsidRPr="00A06DCB">
              <w:t xml:space="preserve"> - the grossed-up taxable amount of certain fringe benefits provided to a payee where:</w:t>
            </w:r>
          </w:p>
          <w:p w14:paraId="60AA361F" w14:textId="77777777" w:rsidR="00C14FEC" w:rsidRPr="00C24540" w:rsidRDefault="00C14FEC" w:rsidP="00C14FEC">
            <w:pPr>
              <w:pStyle w:val="Tabletext"/>
              <w:numPr>
                <w:ilvl w:val="0"/>
                <w:numId w:val="86"/>
              </w:numPr>
              <w:cnfStyle w:val="000000000000" w:firstRow="0" w:lastRow="0" w:firstColumn="0" w:lastColumn="0" w:oddVBand="0" w:evenVBand="0" w:oddHBand="0" w:evenHBand="0" w:firstRowFirstColumn="0" w:firstRowLastColumn="0" w:lastRowFirstColumn="0" w:lastRowLastColumn="0"/>
            </w:pPr>
            <w:r>
              <w:t>T</w:t>
            </w:r>
            <w:r w:rsidRPr="00C24540">
              <w:t xml:space="preserve">he total of taxable and exempt benefits provided is </w:t>
            </w:r>
            <w:proofErr w:type="gramStart"/>
            <w:r w:rsidRPr="00C24540">
              <w:t>in excess of</w:t>
            </w:r>
            <w:proofErr w:type="gramEnd"/>
            <w:r w:rsidRPr="00C24540">
              <w:t xml:space="preserve"> $2,000 in the FBT year (1</w:t>
            </w:r>
            <w:r>
              <w:t> </w:t>
            </w:r>
            <w:r w:rsidRPr="00C24540">
              <w:t xml:space="preserve">April to 31 March), and </w:t>
            </w:r>
          </w:p>
          <w:p w14:paraId="7CEB2E7B" w14:textId="77777777" w:rsidR="00C14FEC" w:rsidRPr="00C24540" w:rsidRDefault="00C14FEC" w:rsidP="00C14FEC">
            <w:pPr>
              <w:pStyle w:val="Tabletext"/>
              <w:numPr>
                <w:ilvl w:val="0"/>
                <w:numId w:val="86"/>
              </w:numPr>
              <w:cnfStyle w:val="000000000000" w:firstRow="0" w:lastRow="0" w:firstColumn="0" w:lastColumn="0" w:oddVBand="0" w:evenVBand="0" w:oddHBand="0" w:evenHBand="0" w:firstRowFirstColumn="0" w:firstRowLastColumn="0" w:lastRowFirstColumn="0" w:lastRowLastColumn="0"/>
            </w:pPr>
            <w:r>
              <w:t>T</w:t>
            </w:r>
            <w:r w:rsidRPr="00C24540">
              <w:t>he benefit was provided to an employee performing exempt duties for an employer that is eligible for an exemption from FBT under section 57A of the FBTAA.</w:t>
            </w:r>
          </w:p>
          <w:p w14:paraId="6563221D" w14:textId="77777777" w:rsidR="00C14FEC" w:rsidRPr="00C24540" w:rsidRDefault="00C14FEC" w:rsidP="00C14FEC">
            <w:pPr>
              <w:pStyle w:val="Tabletext"/>
              <w:cnfStyle w:val="000000000000" w:firstRow="0" w:lastRow="0" w:firstColumn="0" w:lastColumn="0" w:oddVBand="0" w:evenVBand="0" w:oddHBand="0" w:evenHBand="0" w:firstRowFirstColumn="0" w:firstRowLastColumn="0" w:lastRowFirstColumn="0" w:lastRowLastColumn="0"/>
            </w:pPr>
            <w:r w:rsidRPr="00A06DCB">
              <w:t>The reporting of R</w:t>
            </w:r>
            <w:r>
              <w:t>FBA</w:t>
            </w:r>
            <w:r w:rsidRPr="00A06DCB">
              <w:t xml:space="preserve"> is voluntary under STP, though if not reported through STP, must be reported via Payment Summaries/PSAR.</w:t>
            </w:r>
            <w:r>
              <w:t xml:space="preserve"> Where not able to be reported throughout the financial year, a payer can report this amount once as a part of the finalisation process for the payee.</w:t>
            </w:r>
          </w:p>
          <w:p w14:paraId="0BA0DCDF" w14:textId="585F87BA" w:rsidR="000F4C8D" w:rsidRPr="006B571F" w:rsidRDefault="004551A1"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ED1E4F" w:rsidRPr="00890B9D" w14:paraId="66DCC542"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B1B8E6F" w14:textId="77777777" w:rsidR="00ED1E4F" w:rsidRPr="00BC1204" w:rsidRDefault="00ED1E4F" w:rsidP="000E6760">
            <w:pPr>
              <w:pStyle w:val="TableText1"/>
            </w:pPr>
            <w:r w:rsidRPr="00BC1204">
              <w:t>PAYEVNTEMP</w:t>
            </w:r>
            <w:r w:rsidR="00C77D31" w:rsidRPr="00BC1204">
              <w:t>7 Allowance Type Code</w:t>
            </w:r>
          </w:p>
        </w:tc>
        <w:tc>
          <w:tcPr>
            <w:tcW w:w="0" w:type="auto"/>
          </w:tcPr>
          <w:p w14:paraId="4B342379" w14:textId="77777777" w:rsidR="00ED1E4F" w:rsidRPr="00EC4E4E" w:rsidRDefault="00C77D31" w:rsidP="000E6760">
            <w:pPr>
              <w:pStyle w:val="TableText1"/>
              <w:cnfStyle w:val="000000000000" w:firstRow="0" w:lastRow="0" w:firstColumn="0" w:lastColumn="0" w:oddVBand="0" w:evenVBand="0" w:oddHBand="0" w:evenHBand="0" w:firstRowFirstColumn="0" w:firstRowLastColumn="0" w:lastRowFirstColumn="0" w:lastRowLastColumn="0"/>
            </w:pPr>
            <w:r w:rsidRPr="00EC4E4E">
              <w:t>CD</w:t>
            </w:r>
          </w:p>
        </w:tc>
        <w:tc>
          <w:tcPr>
            <w:tcW w:w="0" w:type="auto"/>
          </w:tcPr>
          <w:p w14:paraId="2A41A90F" w14:textId="77777777" w:rsidR="00ED1E4F" w:rsidRPr="00890B9D" w:rsidRDefault="00CE7339" w:rsidP="000E6760">
            <w:pPr>
              <w:pStyle w:val="TableText1"/>
              <w:cnfStyle w:val="000000000000" w:firstRow="0" w:lastRow="0" w:firstColumn="0" w:lastColumn="0" w:oddVBand="0" w:evenVBand="0" w:oddHBand="0" w:evenHBand="0" w:firstRowFirstColumn="0" w:firstRowLastColumn="0" w:lastRowFirstColumn="0" w:lastRowLastColumn="0"/>
            </w:pPr>
            <w:r w:rsidRPr="00890B9D">
              <w:t>Cents per Kilometre</w:t>
            </w:r>
          </w:p>
        </w:tc>
        <w:tc>
          <w:tcPr>
            <w:tcW w:w="0" w:type="auto"/>
          </w:tcPr>
          <w:p w14:paraId="3921A297" w14:textId="77777777" w:rsidR="00C14FEC" w:rsidRDefault="004551A1"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AllowanceTypesCD \h </w:instrText>
            </w:r>
            <w:r w:rsidR="00A971FC">
              <w:instrText xml:space="preserve"> \* MERGEFORMAT </w:instrText>
            </w:r>
            <w:r>
              <w:fldChar w:fldCharType="separate"/>
            </w:r>
            <w:r w:rsidR="00C14FEC" w:rsidRPr="00C14FEC">
              <w:t>CD (Cents per KM)</w:t>
            </w:r>
            <w:r w:rsidR="00C14FEC" w:rsidRPr="00064C86">
              <w:t xml:space="preserve"> – </w:t>
            </w:r>
            <w:r w:rsidR="00C14FEC">
              <w:t xml:space="preserve">deductible expense allowances that define </w:t>
            </w:r>
            <w:r w:rsidR="00C14FEC" w:rsidRPr="00064C86">
              <w:t xml:space="preserve">a set rate for each kilometre travelled for business </w:t>
            </w:r>
            <w:r w:rsidR="00C14FEC">
              <w:t xml:space="preserve">purposes </w:t>
            </w:r>
            <w:r w:rsidR="00C14FEC" w:rsidRPr="00064C86">
              <w:t xml:space="preserve">that represents the vehicle running costs, including registration, fuel, servicing, insurance and depreciation into account </w:t>
            </w:r>
          </w:p>
          <w:p w14:paraId="5A673D64" w14:textId="77777777" w:rsid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pPr>
            <w:r w:rsidRPr="00064C86">
              <w:t xml:space="preserve">This should not include any </w:t>
            </w:r>
            <w:r w:rsidRPr="00FB1BE6">
              <w:t xml:space="preserve">cents per kilometre allowances that are paid for travel between the </w:t>
            </w:r>
            <w:proofErr w:type="gramStart"/>
            <w:r>
              <w:t>payees</w:t>
            </w:r>
            <w:proofErr w:type="gramEnd"/>
            <w:r w:rsidRPr="00FB1BE6">
              <w:t xml:space="preserve"> home and place of work unless it is a home-based business and the trip was for business purposes</w:t>
            </w:r>
            <w:r>
              <w:t>. Mileage paid for private purposes is a non-deductible expense for PAYGW and superannuation guarantee purposes and are to be reported as OD (Other Allowances) &gt; Other Allowance Type Description: ND Non-deductible</w:t>
            </w:r>
          </w:p>
          <w:p w14:paraId="45AB0A8E" w14:textId="77777777" w:rsid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pPr>
            <w:r>
              <w:lastRenderedPageBreak/>
              <w:t>Mileage paid for other vehicles is a deductible expense that is to be treated as “no measures defined by the ATO” for PAYGW and superannuation guarantee purposes and is to be reported as OD (Other Allowances) &gt; Other Allowance Type Description V1 Private Vehicle</w:t>
            </w:r>
          </w:p>
          <w:p w14:paraId="4DC0D2A3" w14:textId="77777777" w:rsidR="00C14FEC" w:rsidRPr="00FB1BE6" w:rsidRDefault="00C14FEC" w:rsidP="00C14FEC">
            <w:pPr>
              <w:pStyle w:val="Tabletext"/>
              <w:cnfStyle w:val="000000000000" w:firstRow="0" w:lastRow="0" w:firstColumn="0" w:lastColumn="0" w:oddVBand="0" w:evenVBand="0" w:oddHBand="0" w:evenHBand="0" w:firstRowFirstColumn="0" w:firstRowLastColumn="0" w:lastRowFirstColumn="0" w:lastRowLastColumn="0"/>
            </w:pPr>
            <w:r>
              <w:t xml:space="preserve">Services Australia categorise this as Expense </w:t>
            </w:r>
            <w:proofErr w:type="gramStart"/>
            <w:r>
              <w:t xml:space="preserve">Allowance </w:t>
            </w:r>
            <w:r w:rsidRPr="00C14FEC">
              <w:t>.</w:t>
            </w:r>
            <w:proofErr w:type="gramEnd"/>
          </w:p>
          <w:p w14:paraId="33FF5E98" w14:textId="1322BF95" w:rsidR="00ED1E4F" w:rsidRPr="00C24540" w:rsidRDefault="004551A1"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CE7339" w:rsidRPr="00890B9D" w14:paraId="26F7FB0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E885F3A" w14:textId="77777777" w:rsidR="00CE7339" w:rsidRPr="00BC1204" w:rsidRDefault="00CE7339" w:rsidP="000E6760">
            <w:pPr>
              <w:pStyle w:val="TableText1"/>
            </w:pPr>
          </w:p>
        </w:tc>
        <w:tc>
          <w:tcPr>
            <w:tcW w:w="0" w:type="auto"/>
          </w:tcPr>
          <w:p w14:paraId="10B9FD47" w14:textId="77777777" w:rsidR="00CE7339" w:rsidRPr="00EC4E4E" w:rsidRDefault="005D7B13" w:rsidP="000E6760">
            <w:pPr>
              <w:pStyle w:val="TableText1"/>
              <w:cnfStyle w:val="000000000000" w:firstRow="0" w:lastRow="0" w:firstColumn="0" w:lastColumn="0" w:oddVBand="0" w:evenVBand="0" w:oddHBand="0" w:evenHBand="0" w:firstRowFirstColumn="0" w:firstRowLastColumn="0" w:lastRowFirstColumn="0" w:lastRowLastColumn="0"/>
            </w:pPr>
            <w:r w:rsidRPr="00EC4E4E">
              <w:t>AD</w:t>
            </w:r>
          </w:p>
        </w:tc>
        <w:tc>
          <w:tcPr>
            <w:tcW w:w="0" w:type="auto"/>
          </w:tcPr>
          <w:p w14:paraId="4A365207" w14:textId="77777777" w:rsidR="00CE7339" w:rsidRPr="00890B9D" w:rsidRDefault="00CB3EF5" w:rsidP="000E6760">
            <w:pPr>
              <w:pStyle w:val="TableText1"/>
              <w:cnfStyle w:val="000000000000" w:firstRow="0" w:lastRow="0" w:firstColumn="0" w:lastColumn="0" w:oddVBand="0" w:evenVBand="0" w:oddHBand="0" w:evenHBand="0" w:firstRowFirstColumn="0" w:firstRowLastColumn="0" w:lastRowFirstColumn="0" w:lastRowLastColumn="0"/>
            </w:pPr>
            <w:r w:rsidRPr="00890B9D">
              <w:t>Award Transport Payments</w:t>
            </w:r>
          </w:p>
        </w:tc>
        <w:tc>
          <w:tcPr>
            <w:tcW w:w="0" w:type="auto"/>
          </w:tcPr>
          <w:p w14:paraId="43A37DDE" w14:textId="77777777" w:rsidR="00C14FEC" w:rsidRPr="007E7B7E" w:rsidRDefault="004551A1"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AllowanceTypesAD \h </w:instrText>
            </w:r>
            <w:r w:rsidR="00A971FC">
              <w:instrText xml:space="preserve"> \* MERGEFORMAT </w:instrText>
            </w:r>
            <w:r>
              <w:fldChar w:fldCharType="separate"/>
            </w:r>
            <w:r w:rsidR="00C14FEC" w:rsidRPr="00C14FEC">
              <w:t>AD (Award Transport Payments)</w:t>
            </w:r>
            <w:r w:rsidR="00C14FEC" w:rsidRPr="00516463">
              <w:t xml:space="preserve"> </w:t>
            </w:r>
            <w:r w:rsidR="00C14FEC" w:rsidRPr="007E7B7E">
              <w:t xml:space="preserve">– </w:t>
            </w:r>
            <w:r w:rsidR="00C14FEC">
              <w:t xml:space="preserve">deductible expense allowances paid on or before 30 September 2026 for the total rate specified in an industrial instrument to cover the cost of transport (excluding travel or cents per kilometre reported as other separately itemised allowances) for business purposes, </w:t>
            </w:r>
            <w:r w:rsidR="00C14FEC" w:rsidRPr="007E7B7E">
              <w:t>as defined in s</w:t>
            </w:r>
            <w:r w:rsidR="00C14FEC">
              <w:t xml:space="preserve">ection </w:t>
            </w:r>
            <w:r w:rsidR="00C14FEC" w:rsidRPr="00C14FEC">
              <w:rPr>
                <w:i/>
                <w:iCs/>
              </w:rPr>
              <w:t xml:space="preserve">900-220 of the </w:t>
            </w:r>
            <w:r w:rsidR="00C14FEC">
              <w:rPr>
                <w:i/>
                <w:iCs/>
              </w:rPr>
              <w:t xml:space="preserve">Income </w:t>
            </w:r>
            <w:r w:rsidR="00C14FEC" w:rsidRPr="00C14FEC">
              <w:rPr>
                <w:i/>
              </w:rPr>
              <w:t>Tax</w:t>
            </w:r>
            <w:r w:rsidR="00C14FEC" w:rsidRPr="00C14FEC">
              <w:t xml:space="preserve"> Assessment Act 1997</w:t>
            </w:r>
          </w:p>
          <w:p w14:paraId="72207461" w14:textId="77777777" w:rsid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pPr>
            <w:r>
              <w:t xml:space="preserve">The award transport payment must have been traceable to </w:t>
            </w:r>
            <w:r w:rsidRPr="00C24540">
              <w:t xml:space="preserve">an award in force on 29 October 1986 </w:t>
            </w:r>
            <w:r>
              <w:t>(this was the ATO measure for the rate and/or limit for PAYGW purposes).</w:t>
            </w:r>
          </w:p>
          <w:p w14:paraId="621D990F" w14:textId="77777777" w:rsid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pPr>
            <w:r>
              <w:t>If the award transport payment cannot be traced back to the historical award or is paid on or after 1 October 2026, it is to be treated as “no measures defined by the ATO” for PAYGW and superannuation guarantee purposes and is to be reported as OD (Other Allowances) &gt; Other Allowance Type Description V1 Private Vehicle</w:t>
            </w:r>
          </w:p>
          <w:p w14:paraId="2485BCFA" w14:textId="77777777" w:rsid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pPr>
            <w:r>
              <w:t>Award transport payments for private purposes is a non-deductible expense for PAYGW and superannuation guarantee purposes and are to be reported as OD (Other Allowances) &gt; Other Allowance Type Description: ND Non-deductible</w:t>
            </w:r>
          </w:p>
          <w:p w14:paraId="39AF8535" w14:textId="77777777" w:rsid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pPr>
            <w:r>
              <w:t xml:space="preserve">Serviced Australia categorised this as Expense Allowance </w:t>
            </w:r>
          </w:p>
          <w:p w14:paraId="1D96198C" w14:textId="77777777" w:rsidR="00C14FEC" w:rsidRPr="00C24540" w:rsidRDefault="00C14FEC" w:rsidP="00C14FEC">
            <w:pPr>
              <w:pStyle w:val="Tabletext"/>
              <w:cnfStyle w:val="000000000000" w:firstRow="0" w:lastRow="0" w:firstColumn="0" w:lastColumn="0" w:oddVBand="0" w:evenVBand="0" w:oddHBand="0" w:evenHBand="0" w:firstRowFirstColumn="0" w:firstRowLastColumn="0" w:lastRowFirstColumn="0" w:lastRowLastColumn="0"/>
            </w:pPr>
            <w:r>
              <w:t>This allowance type will be deprecated from 1 July 2027.</w:t>
            </w:r>
          </w:p>
          <w:p w14:paraId="216125E8" w14:textId="5DD0C40A" w:rsidR="00752FF4" w:rsidRPr="006B571F" w:rsidRDefault="004551A1" w:rsidP="000F3A57">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CE7339" w:rsidRPr="00890B9D" w14:paraId="7720C4C7"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12668C99" w14:textId="77777777" w:rsidR="00CE7339" w:rsidRPr="00BC1204" w:rsidRDefault="00CE7339" w:rsidP="000E6760">
            <w:pPr>
              <w:pStyle w:val="TableText1"/>
            </w:pPr>
          </w:p>
        </w:tc>
        <w:tc>
          <w:tcPr>
            <w:tcW w:w="0" w:type="auto"/>
          </w:tcPr>
          <w:p w14:paraId="032C7485" w14:textId="77777777" w:rsidR="00CE7339" w:rsidRPr="00EC4E4E" w:rsidRDefault="005D7B13" w:rsidP="000E6760">
            <w:pPr>
              <w:pStyle w:val="TableText1"/>
              <w:cnfStyle w:val="000000000000" w:firstRow="0" w:lastRow="0" w:firstColumn="0" w:lastColumn="0" w:oddVBand="0" w:evenVBand="0" w:oddHBand="0" w:evenHBand="0" w:firstRowFirstColumn="0" w:firstRowLastColumn="0" w:lastRowFirstColumn="0" w:lastRowLastColumn="0"/>
            </w:pPr>
            <w:r w:rsidRPr="00EC4E4E">
              <w:t>LD</w:t>
            </w:r>
          </w:p>
        </w:tc>
        <w:tc>
          <w:tcPr>
            <w:tcW w:w="0" w:type="auto"/>
          </w:tcPr>
          <w:p w14:paraId="5B7EC8DD" w14:textId="77777777" w:rsidR="00CE7339" w:rsidRPr="00890B9D" w:rsidRDefault="00CB3EF5" w:rsidP="000E6760">
            <w:pPr>
              <w:pStyle w:val="TableText1"/>
              <w:cnfStyle w:val="000000000000" w:firstRow="0" w:lastRow="0" w:firstColumn="0" w:lastColumn="0" w:oddVBand="0" w:evenVBand="0" w:oddHBand="0" w:evenHBand="0" w:firstRowFirstColumn="0" w:firstRowLastColumn="0" w:lastRowFirstColumn="0" w:lastRowLastColumn="0"/>
            </w:pPr>
            <w:r w:rsidRPr="00890B9D">
              <w:t>Laundry</w:t>
            </w:r>
          </w:p>
        </w:tc>
        <w:tc>
          <w:tcPr>
            <w:tcW w:w="0" w:type="auto"/>
          </w:tcPr>
          <w:p w14:paraId="4BC3DE08" w14:textId="77777777" w:rsidR="00C14FEC" w:rsidRPr="00C14FEC" w:rsidRDefault="004551A1" w:rsidP="00C14FEC">
            <w:pPr>
              <w:pStyle w:val="ListBullet2"/>
              <w:cnfStyle w:val="000000000000" w:firstRow="0" w:lastRow="0" w:firstColumn="0" w:lastColumn="0" w:oddVBand="0" w:evenVBand="0" w:oddHBand="0" w:evenHBand="0" w:firstRowFirstColumn="0" w:firstRowLastColumn="0" w:lastRowFirstColumn="0" w:lastRowLastColumn="0"/>
            </w:pPr>
            <w:r>
              <w:fldChar w:fldCharType="begin"/>
            </w:r>
            <w:r>
              <w:instrText xml:space="preserve"> REF AllowanceTypesLD \h </w:instrText>
            </w:r>
            <w:r w:rsidR="00A971FC">
              <w:instrText xml:space="preserve"> \* MERGEFORMAT </w:instrText>
            </w:r>
            <w:r>
              <w:fldChar w:fldCharType="separate"/>
            </w:r>
            <w:r w:rsidR="00C14FEC" w:rsidRPr="00C14FEC">
              <w:t>LD (Laundry)</w:t>
            </w:r>
            <w:r w:rsidR="00C14FEC" w:rsidRPr="00516463">
              <w:t xml:space="preserve"> – </w:t>
            </w:r>
            <w:r w:rsidR="00C14FEC">
              <w:t>deductible expe</w:t>
            </w:r>
            <w:r w:rsidR="00C14FEC" w:rsidRPr="00516463">
              <w:t>n</w:t>
            </w:r>
            <w:r w:rsidR="00C14FEC">
              <w:t>se</w:t>
            </w:r>
            <w:r w:rsidR="00C14FEC" w:rsidRPr="00516463">
              <w:t xml:space="preserve"> allowance</w:t>
            </w:r>
            <w:r w:rsidR="00C14FEC">
              <w:t>s</w:t>
            </w:r>
            <w:r w:rsidR="00C14FEC" w:rsidRPr="00516463">
              <w:t xml:space="preserve"> for washing, drying and/or ironing uniforms required for </w:t>
            </w:r>
            <w:r w:rsidR="00C14FEC">
              <w:t>business purposes</w:t>
            </w:r>
            <w:r w:rsidR="00C14FEC" w:rsidRPr="00516463">
              <w:t>. These allowances are typically paid as a regular rate for each week of work or services performed and cannot include dry cleaning expenses or reimbursements</w:t>
            </w:r>
            <w:r w:rsidR="00C14FEC">
              <w:t xml:space="preserve"> </w:t>
            </w:r>
          </w:p>
          <w:p w14:paraId="3429BD16" w14:textId="77777777" w:rsidR="00C14FEC" w:rsidRPr="0016572C" w:rsidRDefault="00C14FEC" w:rsidP="00752FF4">
            <w:pPr>
              <w:pStyle w:val="ListBullet2"/>
              <w:cnfStyle w:val="000000000000" w:firstRow="0" w:lastRow="0" w:firstColumn="0" w:lastColumn="0" w:oddVBand="0" w:evenVBand="0" w:oddHBand="0" w:evenHBand="0" w:firstRowFirstColumn="0" w:firstRowLastColumn="0" w:lastRowFirstColumn="0" w:lastRowLastColumn="0"/>
              <w:rPr>
                <w:b/>
              </w:rPr>
            </w:pPr>
            <w:r>
              <w:t xml:space="preserve">Uniforms refers to the approved </w:t>
            </w:r>
            <w:r w:rsidRPr="00745909">
              <w:t>categories of clothing</w:t>
            </w:r>
            <w:r>
              <w:t xml:space="preserve"> defined by the ATO</w:t>
            </w:r>
          </w:p>
          <w:p w14:paraId="4047C936" w14:textId="77777777" w:rsidR="00C14FEC" w:rsidRPr="0016572C" w:rsidRDefault="00C14FEC" w:rsidP="00752FF4">
            <w:pPr>
              <w:pStyle w:val="ListBullet2"/>
              <w:cnfStyle w:val="000000000000" w:firstRow="0" w:lastRow="0" w:firstColumn="0" w:lastColumn="0" w:oddVBand="0" w:evenVBand="0" w:oddHBand="0" w:evenHBand="0" w:firstRowFirstColumn="0" w:firstRowLastColumn="0" w:lastRowFirstColumn="0" w:lastRowLastColumn="0"/>
              <w:rPr>
                <w:b/>
              </w:rPr>
            </w:pPr>
            <w:r>
              <w:t xml:space="preserve">There may be limited circumstances for deductibility of conventional clothing if there is sufficient connection between the clothing and income earning activities. If so, </w:t>
            </w:r>
            <w:r>
              <w:rPr>
                <w:rFonts w:cs="Arial"/>
                <w:lang w:eastAsia="en-US"/>
              </w:rPr>
              <w:t xml:space="preserve">it is </w:t>
            </w:r>
            <w:r>
              <w:t>to be treated as “no measures defined by the ATO” for PAYGW and superannuation guarantee purposes and is to be reported as OD (Other Allowances) &gt; Other Allowance Type Description G1</w:t>
            </w:r>
            <w:r w:rsidRPr="00C14FEC">
              <w:rPr>
                <w:b/>
              </w:rPr>
              <w:t xml:space="preserve"> </w:t>
            </w:r>
            <w:r>
              <w:t>General</w:t>
            </w:r>
          </w:p>
          <w:p w14:paraId="1CFEFCC1" w14:textId="77777777" w:rsidR="00C14FEC" w:rsidRPr="0016572C" w:rsidRDefault="00C14FEC" w:rsidP="00752FF4">
            <w:pPr>
              <w:pStyle w:val="ListBullet2"/>
              <w:cnfStyle w:val="000000000000" w:firstRow="0" w:lastRow="0" w:firstColumn="0" w:lastColumn="0" w:oddVBand="0" w:evenVBand="0" w:oddHBand="0" w:evenHBand="0" w:firstRowFirstColumn="0" w:firstRowLastColumn="0" w:lastRowFirstColumn="0" w:lastRowLastColumn="0"/>
              <w:rPr>
                <w:b/>
              </w:rPr>
            </w:pPr>
            <w:r>
              <w:lastRenderedPageBreak/>
              <w:t>Laundering of other clothing items is</w:t>
            </w:r>
            <w:r w:rsidDel="00814E6D">
              <w:t xml:space="preserve"> </w:t>
            </w:r>
            <w:r>
              <w:t>a non-deductible expense for PAYGW and superannuation guarantee purposes and is to be reported as OD (Other Allowances) &gt; Other Allowance Type Description: ND Non-deductible</w:t>
            </w:r>
            <w:r w:rsidDel="00814E6D">
              <w:t xml:space="preserve"> </w:t>
            </w:r>
          </w:p>
          <w:p w14:paraId="7D332D4F" w14:textId="77777777" w:rsidR="00C14FEC" w:rsidRPr="007E7B7E" w:rsidRDefault="00C14FEC" w:rsidP="00752FF4">
            <w:pPr>
              <w:pStyle w:val="ListBullet2"/>
              <w:cnfStyle w:val="000000000000" w:firstRow="0" w:lastRow="0" w:firstColumn="0" w:lastColumn="0" w:oddVBand="0" w:evenVBand="0" w:oddHBand="0" w:evenHBand="0" w:firstRowFirstColumn="0" w:firstRowLastColumn="0" w:lastRowFirstColumn="0" w:lastRowLastColumn="0"/>
              <w:rPr>
                <w:b/>
              </w:rPr>
            </w:pPr>
            <w:r>
              <w:t xml:space="preserve">Services Australia categorise this as Expense Allowance </w:t>
            </w:r>
          </w:p>
          <w:p w14:paraId="29ECA91F" w14:textId="4C3B6BE5" w:rsidR="00CE7339" w:rsidRPr="00C24540" w:rsidRDefault="004551A1" w:rsidP="00752FF4">
            <w:pPr>
              <w:pStyle w:val="ListBullet2"/>
              <w:cnfStyle w:val="000000000000" w:firstRow="0" w:lastRow="0" w:firstColumn="0" w:lastColumn="0" w:oddVBand="0" w:evenVBand="0" w:oddHBand="0" w:evenHBand="0" w:firstRowFirstColumn="0" w:firstRowLastColumn="0" w:lastRowFirstColumn="0" w:lastRowLastColumn="0"/>
            </w:pPr>
            <w:r>
              <w:fldChar w:fldCharType="end"/>
            </w:r>
          </w:p>
        </w:tc>
      </w:tr>
      <w:tr w:rsidR="00CE7339" w:rsidRPr="00890B9D" w14:paraId="3B04FA2F"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3F2A012D" w14:textId="77777777" w:rsidR="00CE7339" w:rsidRPr="00BC1204" w:rsidRDefault="00CE7339" w:rsidP="000E6760">
            <w:pPr>
              <w:pStyle w:val="TableText1"/>
            </w:pPr>
          </w:p>
        </w:tc>
        <w:tc>
          <w:tcPr>
            <w:tcW w:w="0" w:type="auto"/>
          </w:tcPr>
          <w:p w14:paraId="497BF0FE" w14:textId="77777777" w:rsidR="00CE7339" w:rsidRPr="00EC4E4E" w:rsidRDefault="005D7B13" w:rsidP="000E6760">
            <w:pPr>
              <w:pStyle w:val="TableText1"/>
              <w:cnfStyle w:val="000000000000" w:firstRow="0" w:lastRow="0" w:firstColumn="0" w:lastColumn="0" w:oddVBand="0" w:evenVBand="0" w:oddHBand="0" w:evenHBand="0" w:firstRowFirstColumn="0" w:firstRowLastColumn="0" w:lastRowFirstColumn="0" w:lastRowLastColumn="0"/>
            </w:pPr>
            <w:r w:rsidRPr="00EC4E4E">
              <w:t>MD</w:t>
            </w:r>
          </w:p>
        </w:tc>
        <w:tc>
          <w:tcPr>
            <w:tcW w:w="0" w:type="auto"/>
          </w:tcPr>
          <w:p w14:paraId="32D90B5A" w14:textId="77777777" w:rsidR="00CE7339" w:rsidRPr="00890B9D" w:rsidRDefault="00CB3EF5" w:rsidP="000E6760">
            <w:pPr>
              <w:pStyle w:val="TableText1"/>
              <w:cnfStyle w:val="000000000000" w:firstRow="0" w:lastRow="0" w:firstColumn="0" w:lastColumn="0" w:oddVBand="0" w:evenVBand="0" w:oddHBand="0" w:evenHBand="0" w:firstRowFirstColumn="0" w:firstRowLastColumn="0" w:lastRowFirstColumn="0" w:lastRowLastColumn="0"/>
            </w:pPr>
            <w:r w:rsidRPr="00890B9D">
              <w:t>Overtime Meal Allowances</w:t>
            </w:r>
          </w:p>
        </w:tc>
        <w:tc>
          <w:tcPr>
            <w:tcW w:w="0" w:type="auto"/>
          </w:tcPr>
          <w:p w14:paraId="082E14EB" w14:textId="77777777" w:rsidR="00C14FEC" w:rsidRPr="00C14FEC" w:rsidRDefault="004551A1"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AllowanceTypesMD \h </w:instrText>
            </w:r>
            <w:r w:rsidR="00A971FC">
              <w:instrText xml:space="preserve"> \* MERGEFORMAT </w:instrText>
            </w:r>
            <w:r>
              <w:fldChar w:fldCharType="separate"/>
            </w:r>
            <w:r w:rsidR="00C14FEC" w:rsidRPr="00C14FEC">
              <w:t>MD (Overtime Meal Allowances)</w:t>
            </w:r>
            <w:r w:rsidR="00C14FEC" w:rsidRPr="00516463">
              <w:t xml:space="preserve"> – </w:t>
            </w:r>
            <w:r w:rsidR="00C14FEC">
              <w:t>deductible expense</w:t>
            </w:r>
            <w:r w:rsidR="00C14FEC" w:rsidRPr="00516463">
              <w:t xml:space="preserve"> allowance</w:t>
            </w:r>
            <w:r w:rsidR="00C14FEC">
              <w:t>s</w:t>
            </w:r>
            <w:r w:rsidR="00C14FEC" w:rsidRPr="00516463">
              <w:t xml:space="preserve"> defined in an industrial instrument that </w:t>
            </w:r>
            <w:r w:rsidR="00C14FEC">
              <w:t>are</w:t>
            </w:r>
            <w:r w:rsidR="00C14FEC" w:rsidRPr="00516463">
              <w:t xml:space="preserve"> </w:t>
            </w:r>
            <w:proofErr w:type="gramStart"/>
            <w:r w:rsidR="00C14FEC" w:rsidRPr="00516463">
              <w:t>in excess of</w:t>
            </w:r>
            <w:proofErr w:type="gramEnd"/>
            <w:r w:rsidR="00C14FEC" w:rsidRPr="00516463">
              <w:t xml:space="preserve"> the ATO reasonable amount, paid to compensate the payee for </w:t>
            </w:r>
            <w:r w:rsidR="00C14FEC">
              <w:t xml:space="preserve">meals consumed during </w:t>
            </w:r>
            <w:r w:rsidR="00C14FEC" w:rsidRPr="00516463">
              <w:t>meal breaks connected with overtime worked</w:t>
            </w:r>
          </w:p>
          <w:p w14:paraId="6AE525EE" w14:textId="77777777" w:rsidR="00C14FEC" w:rsidRP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b/>
                <w:bCs/>
              </w:rPr>
            </w:pPr>
            <w:r>
              <w:t xml:space="preserve">Services Australia categorise this as Expense Allowance </w:t>
            </w:r>
          </w:p>
          <w:p w14:paraId="4B9555AF" w14:textId="2F4A0A88" w:rsidR="00CE7339" w:rsidRPr="00C24540" w:rsidRDefault="004551A1"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CE7339" w:rsidRPr="00890B9D" w14:paraId="754112CD"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48FEAE39" w14:textId="77777777" w:rsidR="00CE7339" w:rsidRPr="00BC1204" w:rsidRDefault="00CE7339" w:rsidP="000E6760">
            <w:pPr>
              <w:pStyle w:val="TableText1"/>
            </w:pPr>
          </w:p>
        </w:tc>
        <w:tc>
          <w:tcPr>
            <w:tcW w:w="0" w:type="auto"/>
          </w:tcPr>
          <w:p w14:paraId="6D6E8FAE" w14:textId="77777777" w:rsidR="00CE7339" w:rsidRPr="00EC4E4E" w:rsidRDefault="000924AE" w:rsidP="000E6760">
            <w:pPr>
              <w:pStyle w:val="TableText1"/>
              <w:cnfStyle w:val="000000000000" w:firstRow="0" w:lastRow="0" w:firstColumn="0" w:lastColumn="0" w:oddVBand="0" w:evenVBand="0" w:oddHBand="0" w:evenHBand="0" w:firstRowFirstColumn="0" w:firstRowLastColumn="0" w:lastRowFirstColumn="0" w:lastRowLastColumn="0"/>
            </w:pPr>
            <w:r w:rsidRPr="00EC4E4E">
              <w:t>RD</w:t>
            </w:r>
          </w:p>
        </w:tc>
        <w:tc>
          <w:tcPr>
            <w:tcW w:w="0" w:type="auto"/>
          </w:tcPr>
          <w:p w14:paraId="458AF149" w14:textId="77777777" w:rsidR="00CE7339" w:rsidRPr="00890B9D" w:rsidRDefault="001C378F" w:rsidP="000E6760">
            <w:pPr>
              <w:pStyle w:val="TableText1"/>
              <w:cnfStyle w:val="000000000000" w:firstRow="0" w:lastRow="0" w:firstColumn="0" w:lastColumn="0" w:oddVBand="0" w:evenVBand="0" w:oddHBand="0" w:evenHBand="0" w:firstRowFirstColumn="0" w:firstRowLastColumn="0" w:lastRowFirstColumn="0" w:lastRowLastColumn="0"/>
            </w:pPr>
            <w:r w:rsidRPr="00890B9D">
              <w:t>Domestic or Overseas Travel Allowances and Overseas Accommodation Allowances</w:t>
            </w:r>
          </w:p>
        </w:tc>
        <w:tc>
          <w:tcPr>
            <w:tcW w:w="0" w:type="auto"/>
          </w:tcPr>
          <w:p w14:paraId="08718405" w14:textId="77777777" w:rsidR="00C14FEC" w:rsidRPr="00C14FEC" w:rsidRDefault="004551A1"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AllowanceTypesRD \h </w:instrText>
            </w:r>
            <w:r w:rsidR="00A971FC">
              <w:instrText xml:space="preserve"> \* MERGEFORMAT </w:instrText>
            </w:r>
            <w:r>
              <w:fldChar w:fldCharType="separate"/>
            </w:r>
            <w:r w:rsidR="00C14FEC" w:rsidRPr="00C14FEC">
              <w:t>RD (Domestic or Overseas Travel Allowances and Overseas Accommodation Allowances)</w:t>
            </w:r>
            <w:r w:rsidR="00C14FEC" w:rsidRPr="00516463">
              <w:t xml:space="preserve"> – </w:t>
            </w:r>
            <w:r w:rsidR="00C14FEC">
              <w:t>deductible expe</w:t>
            </w:r>
            <w:r w:rsidR="00C14FEC" w:rsidRPr="00516463">
              <w:t>n</w:t>
            </w:r>
            <w:r w:rsidR="00C14FEC">
              <w:t>se</w:t>
            </w:r>
            <w:r w:rsidR="00C14FEC" w:rsidRPr="00516463">
              <w:t xml:space="preserve"> allowance</w:t>
            </w:r>
            <w:r w:rsidR="00C14FEC">
              <w:t>s</w:t>
            </w:r>
            <w:r w:rsidR="00C14FEC" w:rsidRPr="00516463">
              <w:t xml:space="preserve"> that </w:t>
            </w:r>
            <w:r w:rsidR="00C14FEC">
              <w:t>are</w:t>
            </w:r>
            <w:r w:rsidR="00C14FEC" w:rsidRPr="00516463">
              <w:t xml:space="preserve"> </w:t>
            </w:r>
            <w:proofErr w:type="gramStart"/>
            <w:r w:rsidR="00C14FEC" w:rsidRPr="00516463">
              <w:t>in excess of</w:t>
            </w:r>
            <w:proofErr w:type="gramEnd"/>
            <w:r w:rsidR="00C14FEC" w:rsidRPr="00516463">
              <w:t xml:space="preserve"> the ATO reasonable allowances amount (for domestic </w:t>
            </w:r>
            <w:r w:rsidR="00C14FEC">
              <w:t xml:space="preserve">or overseas </w:t>
            </w:r>
            <w:r w:rsidR="00C14FEC" w:rsidRPr="00516463">
              <w:t xml:space="preserve">travel), </w:t>
            </w:r>
            <w:r w:rsidR="00C14FEC">
              <w:t>undertaken for business purposes, which are</w:t>
            </w:r>
            <w:r w:rsidR="00C14FEC" w:rsidRPr="00516463">
              <w:t xml:space="preserve"> intended to compensate </w:t>
            </w:r>
            <w:r w:rsidR="00C14FEC">
              <w:t>employees</w:t>
            </w:r>
            <w:r w:rsidR="00C14FEC" w:rsidRPr="00516463">
              <w:t xml:space="preserve"> who are required to </w:t>
            </w:r>
            <w:r w:rsidR="00C14FEC">
              <w:t>sleep away from home</w:t>
            </w:r>
            <w:r w:rsidR="00C14FEC" w:rsidRPr="00516463">
              <w:t xml:space="preserve">. It is not a reimbursement of actual expenses, but a reasonable estimate to cover costs including meals, accommodation and incidental expenses </w:t>
            </w:r>
          </w:p>
          <w:p w14:paraId="05E26D4A" w14:textId="77777777" w:rsidR="00C14FEC" w:rsidRP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b/>
                <w:bCs/>
              </w:rPr>
            </w:pPr>
            <w:r w:rsidRPr="00516463">
              <w:t xml:space="preserve">All overseas accommodation allowances are to be </w:t>
            </w:r>
            <w:r>
              <w:t>treated as “no measures defined by the ATO” for PAYGW and superannuation guarantee purposes and is to be reported as OD (Other Allowances) &gt; Other Allowance Type Description G1</w:t>
            </w:r>
            <w:r w:rsidRPr="00C14FEC">
              <w:rPr>
                <w:rFonts w:asciiTheme="minorHAnsi" w:hAnsiTheme="minorHAnsi"/>
                <w:b/>
                <w:bCs/>
              </w:rPr>
              <w:t xml:space="preserve"> </w:t>
            </w:r>
            <w:r>
              <w:t>General</w:t>
            </w:r>
          </w:p>
          <w:p w14:paraId="5A876F92" w14:textId="77777777" w:rsidR="00C14FEC" w:rsidRP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b/>
                <w:bCs/>
              </w:rPr>
            </w:pPr>
            <w:r>
              <w:t>Travel allowance for private purposes is a non-deductible expense for PAYGW and superannuation guarantee purposes and are to be reported as OD (Other Allowances) &gt; Other Allowance Type Description: ND Non-deductible</w:t>
            </w:r>
          </w:p>
          <w:p w14:paraId="18D01D04" w14:textId="77777777" w:rsidR="00C14FEC" w:rsidRPr="00C14FEC" w:rsidRDefault="00C14FEC" w:rsidP="00C14FEC">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b/>
                <w:bCs/>
              </w:rPr>
            </w:pPr>
            <w:r>
              <w:t>Services Australia categorise this as Expense Allowance</w:t>
            </w:r>
            <w:r w:rsidRPr="00C14FEC">
              <w:rPr>
                <w:rFonts w:asciiTheme="minorHAnsi" w:hAnsiTheme="minorHAnsi"/>
                <w:b/>
                <w:bCs/>
              </w:rPr>
              <w:t xml:space="preserve"> </w:t>
            </w:r>
          </w:p>
          <w:p w14:paraId="7E5746B9" w14:textId="5579B3A4" w:rsidR="00CE7339" w:rsidRPr="00C24540" w:rsidRDefault="004551A1" w:rsidP="00063CCB">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CE7339" w:rsidRPr="00890B9D" w14:paraId="7374BDE2"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5C7B3C61" w14:textId="77777777" w:rsidR="00CE7339" w:rsidRPr="00BC1204" w:rsidRDefault="00CE7339" w:rsidP="000E6760">
            <w:pPr>
              <w:pStyle w:val="TableText1"/>
            </w:pPr>
          </w:p>
        </w:tc>
        <w:tc>
          <w:tcPr>
            <w:tcW w:w="0" w:type="auto"/>
          </w:tcPr>
          <w:p w14:paraId="7EC84374" w14:textId="77777777" w:rsidR="00CE7339" w:rsidRPr="00EC4E4E" w:rsidRDefault="00F21381" w:rsidP="000E6760">
            <w:pPr>
              <w:pStyle w:val="TableText1"/>
              <w:cnfStyle w:val="000000000000" w:firstRow="0" w:lastRow="0" w:firstColumn="0" w:lastColumn="0" w:oddVBand="0" w:evenVBand="0" w:oddHBand="0" w:evenHBand="0" w:firstRowFirstColumn="0" w:firstRowLastColumn="0" w:lastRowFirstColumn="0" w:lastRowLastColumn="0"/>
            </w:pPr>
            <w:r w:rsidRPr="00EC4E4E">
              <w:t>T</w:t>
            </w:r>
            <w:r w:rsidR="000924AE" w:rsidRPr="00EC4E4E">
              <w:t>D</w:t>
            </w:r>
          </w:p>
        </w:tc>
        <w:tc>
          <w:tcPr>
            <w:tcW w:w="0" w:type="auto"/>
          </w:tcPr>
          <w:p w14:paraId="63D0C0C2" w14:textId="77777777" w:rsidR="00CE7339" w:rsidRPr="00890B9D" w:rsidRDefault="00F21381" w:rsidP="000E6760">
            <w:pPr>
              <w:pStyle w:val="TableText1"/>
              <w:cnfStyle w:val="000000000000" w:firstRow="0" w:lastRow="0" w:firstColumn="0" w:lastColumn="0" w:oddVBand="0" w:evenVBand="0" w:oddHBand="0" w:evenHBand="0" w:firstRowFirstColumn="0" w:firstRowLastColumn="0" w:lastRowFirstColumn="0" w:lastRowLastColumn="0"/>
            </w:pPr>
            <w:r w:rsidRPr="00890B9D">
              <w:t>Tool Allowances</w:t>
            </w:r>
          </w:p>
        </w:tc>
        <w:tc>
          <w:tcPr>
            <w:tcW w:w="0" w:type="auto"/>
          </w:tcPr>
          <w:p w14:paraId="0220CEDB" w14:textId="77777777" w:rsidR="00C14FEC" w:rsidRDefault="004551A1" w:rsidP="00C14FEC">
            <w:pPr>
              <w:pStyle w:val="Tabletext"/>
              <w:cnfStyle w:val="000000000000" w:firstRow="0" w:lastRow="0" w:firstColumn="0" w:lastColumn="0" w:oddVBand="0" w:evenVBand="0" w:oddHBand="0" w:evenHBand="0" w:firstRowFirstColumn="0" w:firstRowLastColumn="0" w:lastRowFirstColumn="0" w:lastRowLastColumn="0"/>
            </w:pPr>
            <w:r>
              <w:fldChar w:fldCharType="begin"/>
            </w:r>
            <w:r>
              <w:instrText xml:space="preserve"> REF AllowanceTypesTD \h </w:instrText>
            </w:r>
            <w:r w:rsidR="00A971FC">
              <w:instrText xml:space="preserve"> \* MERGEFORMAT </w:instrText>
            </w:r>
            <w:r>
              <w:fldChar w:fldCharType="separate"/>
            </w:r>
            <w:r w:rsidR="00C14FEC" w:rsidRPr="00C14FEC">
              <w:t xml:space="preserve">TD (Tool Allowances) </w:t>
            </w:r>
            <w:r w:rsidR="00C14FEC" w:rsidRPr="00F17C42">
              <w:rPr>
                <w:rStyle w:val="IntenseReference"/>
                <w:b w:val="0"/>
                <w:color w:val="auto"/>
              </w:rPr>
              <w:t>(New)</w:t>
            </w:r>
            <w:r w:rsidR="00C14FEC" w:rsidRPr="00516463">
              <w:t xml:space="preserve"> – </w:t>
            </w:r>
            <w:r w:rsidR="00C14FEC">
              <w:t xml:space="preserve">deductible expense </w:t>
            </w:r>
            <w:r w:rsidR="00C14FEC" w:rsidRPr="00516463">
              <w:t xml:space="preserve">allowances to compensate a payee </w:t>
            </w:r>
            <w:r w:rsidR="00C14FEC">
              <w:t>who</w:t>
            </w:r>
            <w:r w:rsidR="00C14FEC" w:rsidRPr="00516463">
              <w:t xml:space="preserve"> is required to provide their own tools or equipment to perform work or services for the payer. </w:t>
            </w:r>
            <w:r w:rsidR="00C14FEC">
              <w:t xml:space="preserve">For example: chef’s knives, divers’ tanks, trade tools, phone allowances. </w:t>
            </w:r>
            <w:r w:rsidR="00C14FEC" w:rsidRPr="00516463">
              <w:t>This allowance was formerly required to be reported under “Other Allowances” with a description of the allowance type. This is now required to be reported separately</w:t>
            </w:r>
            <w:r w:rsidR="00C14FEC">
              <w:t xml:space="preserve"> </w:t>
            </w:r>
          </w:p>
          <w:p w14:paraId="3FAC6094" w14:textId="77777777" w:rsidR="00C14FEC" w:rsidRPr="00064C86" w:rsidRDefault="00C14FEC" w:rsidP="00C14FEC">
            <w:pPr>
              <w:pStyle w:val="Tabletext"/>
              <w:cnfStyle w:val="000000000000" w:firstRow="0" w:lastRow="0" w:firstColumn="0" w:lastColumn="0" w:oddVBand="0" w:evenVBand="0" w:oddHBand="0" w:evenHBand="0" w:firstRowFirstColumn="0" w:firstRowLastColumn="0" w:lastRowFirstColumn="0" w:lastRowLastColumn="0"/>
            </w:pPr>
            <w:r>
              <w:t xml:space="preserve">Services Australia categorise this as Expense Allowance </w:t>
            </w:r>
          </w:p>
          <w:p w14:paraId="5A7FC9FC" w14:textId="19EC4395" w:rsidR="00CE7339" w:rsidRPr="00C24540" w:rsidRDefault="004551A1" w:rsidP="00F52302">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r w:rsidR="00CE7339" w:rsidRPr="00890B9D" w14:paraId="37C73999"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60A5722C" w14:textId="77777777" w:rsidR="00CE7339" w:rsidRPr="00BC1204" w:rsidRDefault="00CE7339" w:rsidP="000E6760">
            <w:pPr>
              <w:pStyle w:val="TableText1"/>
            </w:pPr>
          </w:p>
        </w:tc>
        <w:tc>
          <w:tcPr>
            <w:tcW w:w="0" w:type="auto"/>
          </w:tcPr>
          <w:p w14:paraId="4619F18D" w14:textId="77777777" w:rsidR="00CE7339" w:rsidRPr="00EC4E4E" w:rsidRDefault="000924AE" w:rsidP="000E6760">
            <w:pPr>
              <w:pStyle w:val="TableText1"/>
              <w:cnfStyle w:val="000000000000" w:firstRow="0" w:lastRow="0" w:firstColumn="0" w:lastColumn="0" w:oddVBand="0" w:evenVBand="0" w:oddHBand="0" w:evenHBand="0" w:firstRowFirstColumn="0" w:firstRowLastColumn="0" w:lastRowFirstColumn="0" w:lastRowLastColumn="0"/>
            </w:pPr>
            <w:r w:rsidRPr="00EC4E4E">
              <w:t>OD</w:t>
            </w:r>
          </w:p>
        </w:tc>
        <w:tc>
          <w:tcPr>
            <w:tcW w:w="0" w:type="auto"/>
          </w:tcPr>
          <w:p w14:paraId="6C5499D1" w14:textId="77777777" w:rsidR="00CE7339" w:rsidRPr="00890B9D" w:rsidRDefault="00682A23" w:rsidP="000E6760">
            <w:pPr>
              <w:pStyle w:val="TableText1"/>
              <w:cnfStyle w:val="000000000000" w:firstRow="0" w:lastRow="0" w:firstColumn="0" w:lastColumn="0" w:oddVBand="0" w:evenVBand="0" w:oddHBand="0" w:evenHBand="0" w:firstRowFirstColumn="0" w:firstRowLastColumn="0" w:lastRowFirstColumn="0" w:lastRowLastColumn="0"/>
            </w:pPr>
            <w:r w:rsidRPr="00890B9D">
              <w:t>Other Allowances</w:t>
            </w:r>
          </w:p>
        </w:tc>
        <w:tc>
          <w:tcPr>
            <w:tcW w:w="0" w:type="auto"/>
          </w:tcPr>
          <w:p w14:paraId="5B82A1F0" w14:textId="77777777" w:rsidR="00C14FEC" w:rsidRPr="007E7B7E" w:rsidRDefault="001A2FE5" w:rsidP="000E6760">
            <w:pPr>
              <w:pStyle w:val="ListBullet"/>
              <w:cnfStyle w:val="000000000000" w:firstRow="0" w:lastRow="0" w:firstColumn="0" w:lastColumn="0" w:oddVBand="0" w:evenVBand="0" w:oddHBand="0" w:evenHBand="0" w:firstRowFirstColumn="0" w:firstRowLastColumn="0" w:lastRowFirstColumn="0" w:lastRowLastColumn="0"/>
              <w:rPr>
                <w:rFonts w:asciiTheme="minorHAnsi" w:hAnsiTheme="minorHAnsi"/>
                <w:b/>
                <w:bCs/>
              </w:rPr>
            </w:pPr>
            <w:r>
              <w:fldChar w:fldCharType="begin"/>
            </w:r>
            <w:r>
              <w:instrText xml:space="preserve"> REF AllowanceTypesOD \h </w:instrText>
            </w:r>
            <w:r w:rsidR="00A971FC">
              <w:instrText xml:space="preserve"> \* MERGEFORMAT </w:instrText>
            </w:r>
            <w:r>
              <w:fldChar w:fldCharType="separate"/>
            </w:r>
            <w:r w:rsidR="00C14FEC" w:rsidRPr="004008B7">
              <w:rPr>
                <w:b/>
                <w:bCs/>
              </w:rPr>
              <w:t>OD (Other Allowances)</w:t>
            </w:r>
            <w:r w:rsidR="00C14FEC" w:rsidRPr="00516463">
              <w:t xml:space="preserve"> – any </w:t>
            </w:r>
            <w:r w:rsidR="00C14FEC">
              <w:t xml:space="preserve">expense </w:t>
            </w:r>
            <w:r w:rsidR="00C14FEC" w:rsidRPr="00516463">
              <w:t>allowances that are not otherwise separately itemised</w:t>
            </w:r>
            <w:r w:rsidR="00C14FEC">
              <w:t>:</w:t>
            </w:r>
          </w:p>
          <w:p w14:paraId="3D8B6E52" w14:textId="77777777" w:rsidR="00C14FEC" w:rsidRPr="00F17C42" w:rsidRDefault="00C14FEC" w:rsidP="00752FF4">
            <w:pPr>
              <w:pStyle w:val="ListBullet2"/>
              <w:cnfStyle w:val="000000000000" w:firstRow="0" w:lastRow="0" w:firstColumn="0" w:lastColumn="0" w:oddVBand="0" w:evenVBand="0" w:oddHBand="0" w:evenHBand="0" w:firstRowFirstColumn="0" w:firstRowLastColumn="0" w:lastRowFirstColumn="0" w:lastRowLastColumn="0"/>
            </w:pPr>
            <w:r w:rsidRPr="004008B7">
              <w:rPr>
                <w:b/>
              </w:rPr>
              <w:t>Deductible expenses</w:t>
            </w:r>
            <w:r>
              <w:t xml:space="preserve"> – for those expenses not specifically addressed in the above allowance types. </w:t>
            </w:r>
            <w:r w:rsidRPr="00516463">
              <w:t>For example</w:t>
            </w:r>
            <w:r>
              <w:t xml:space="preserve">: </w:t>
            </w:r>
            <w:r w:rsidRPr="00516463">
              <w:t>car allowances (other than cents per kilometre)</w:t>
            </w:r>
            <w:r>
              <w:t xml:space="preserve">, uniform allowances etcetera. </w:t>
            </w:r>
          </w:p>
          <w:p w14:paraId="29141C7A" w14:textId="77777777" w:rsidR="00C14FEC" w:rsidRPr="004008B7" w:rsidRDefault="00C14FEC" w:rsidP="00752FF4">
            <w:pPr>
              <w:pStyle w:val="ListBullet2"/>
              <w:cnfStyle w:val="000000000000" w:firstRow="0" w:lastRow="0" w:firstColumn="0" w:lastColumn="0" w:oddVBand="0" w:evenVBand="0" w:oddHBand="0" w:evenHBand="0" w:firstRowFirstColumn="0" w:firstRowLastColumn="0" w:lastRowFirstColumn="0" w:lastRowLastColumn="0"/>
            </w:pPr>
            <w:r>
              <w:t xml:space="preserve">Services Australia categorise this as </w:t>
            </w:r>
            <w:r w:rsidRPr="00C14FEC">
              <w:t>Expense Allowance</w:t>
            </w:r>
            <w:r>
              <w:t xml:space="preserve"> </w:t>
            </w:r>
          </w:p>
          <w:p w14:paraId="03954240" w14:textId="77777777" w:rsidR="00C14FEC" w:rsidRPr="00F17C42" w:rsidRDefault="00C14FEC" w:rsidP="00752FF4">
            <w:pPr>
              <w:pStyle w:val="ListBullet2"/>
              <w:cnfStyle w:val="000000000000" w:firstRow="0" w:lastRow="0" w:firstColumn="0" w:lastColumn="0" w:oddVBand="0" w:evenVBand="0" w:oddHBand="0" w:evenHBand="0" w:firstRowFirstColumn="0" w:firstRowLastColumn="0" w:lastRowFirstColumn="0" w:lastRowLastColumn="0"/>
            </w:pPr>
            <w:r w:rsidRPr="004008B7">
              <w:rPr>
                <w:b/>
              </w:rPr>
              <w:t>Non-deductible expenses</w:t>
            </w:r>
            <w:r>
              <w:t xml:space="preserve"> – for those expenses that are for private use. For example: cents per kilometre for travel between home and the regular place of work, laundry allowances for conventional clothing</w:t>
            </w:r>
          </w:p>
          <w:p w14:paraId="101B4122" w14:textId="77777777" w:rsidR="00C14FEC" w:rsidRPr="004008B7" w:rsidRDefault="00C14FEC" w:rsidP="00752FF4">
            <w:pPr>
              <w:pStyle w:val="ListBullet2"/>
              <w:cnfStyle w:val="000000000000" w:firstRow="0" w:lastRow="0" w:firstColumn="0" w:lastColumn="0" w:oddVBand="0" w:evenVBand="0" w:oddHBand="0" w:evenHBand="0" w:firstRowFirstColumn="0" w:firstRowLastColumn="0" w:lastRowFirstColumn="0" w:lastRowLastColumn="0"/>
            </w:pPr>
            <w:r>
              <w:t xml:space="preserve">Services Australia categorises this as </w:t>
            </w:r>
            <w:r w:rsidRPr="00C14FEC">
              <w:t>Employment Income</w:t>
            </w:r>
            <w:r>
              <w:t>.</w:t>
            </w:r>
          </w:p>
          <w:p w14:paraId="009E6B74" w14:textId="77777777" w:rsidR="00C14FEC" w:rsidRPr="00C24540" w:rsidRDefault="00C14FEC" w:rsidP="00C5545B">
            <w:pPr>
              <w:pStyle w:val="BodyTextIndent"/>
              <w:cnfStyle w:val="000000000000" w:firstRow="0" w:lastRow="0" w:firstColumn="0" w:lastColumn="0" w:oddVBand="0" w:evenVBand="0" w:oddHBand="0" w:evenHBand="0" w:firstRowFirstColumn="0" w:firstRowLastColumn="0" w:lastRowFirstColumn="0" w:lastRowLastColumn="0"/>
              <w:rPr>
                <w:rFonts w:asciiTheme="minorHAnsi" w:hAnsiTheme="minorHAnsi"/>
              </w:rPr>
            </w:pPr>
            <w:r>
              <w:t>Rather than providing the description of the pay code for Other Allowance Description, the ATO-preferred method is to report the category of other allowances, using pre-determined category descriptions. This will allow the ATO to assist the payee when completing their IITR.</w:t>
            </w:r>
          </w:p>
          <w:p w14:paraId="42FD3E67" w14:textId="77777777" w:rsidR="00C14FEC" w:rsidRPr="007E7B7E" w:rsidRDefault="001A2FE5" w:rsidP="00C14FEC">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b/>
                <w:bCs/>
              </w:rPr>
            </w:pPr>
            <w:r>
              <w:fldChar w:fldCharType="end"/>
            </w:r>
            <w:r w:rsidR="00A65E3C">
              <w:fldChar w:fldCharType="begin"/>
            </w:r>
            <w:r w:rsidR="00A65E3C">
              <w:instrText xml:space="preserve"> REF AllowanceTypesOD \h </w:instrText>
            </w:r>
            <w:r w:rsidR="00A971FC">
              <w:instrText xml:space="preserve"> \* MERGEFORMAT </w:instrText>
            </w:r>
            <w:r w:rsidR="00A65E3C">
              <w:fldChar w:fldCharType="separate"/>
            </w:r>
            <w:r w:rsidR="00C14FEC" w:rsidRPr="00C14FEC">
              <w:t>OD (Other Allowances)</w:t>
            </w:r>
            <w:r w:rsidR="00C14FEC" w:rsidRPr="00516463">
              <w:t xml:space="preserve"> – any </w:t>
            </w:r>
            <w:r w:rsidR="00C14FEC">
              <w:t xml:space="preserve">expense </w:t>
            </w:r>
            <w:r w:rsidR="00C14FEC" w:rsidRPr="00516463">
              <w:t>allowances that are not otherwise separately itemised</w:t>
            </w:r>
            <w:r w:rsidR="00C14FEC">
              <w:t>:</w:t>
            </w:r>
          </w:p>
          <w:p w14:paraId="084FCE96" w14:textId="77777777" w:rsidR="00C14FEC" w:rsidRPr="00F17C42" w:rsidRDefault="00C14FEC" w:rsidP="00C14FEC">
            <w:pPr>
              <w:pStyle w:val="Tabletext"/>
              <w:numPr>
                <w:ilvl w:val="0"/>
                <w:numId w:val="89"/>
              </w:numPr>
              <w:cnfStyle w:val="000000000000" w:firstRow="0" w:lastRow="0" w:firstColumn="0" w:lastColumn="0" w:oddVBand="0" w:evenVBand="0" w:oddHBand="0" w:evenHBand="0" w:firstRowFirstColumn="0" w:firstRowLastColumn="0" w:lastRowFirstColumn="0" w:lastRowLastColumn="0"/>
            </w:pPr>
            <w:r w:rsidRPr="00C14FEC">
              <w:t>Deductible expenses</w:t>
            </w:r>
            <w:r>
              <w:t xml:space="preserve"> – for those expenses not specifically addressed in the above allowance types. </w:t>
            </w:r>
            <w:r w:rsidRPr="00516463">
              <w:t>For example</w:t>
            </w:r>
            <w:r>
              <w:t xml:space="preserve">: </w:t>
            </w:r>
            <w:r w:rsidRPr="00516463">
              <w:t>car allowances (other than cents per kilometre)</w:t>
            </w:r>
            <w:r>
              <w:t xml:space="preserve">, uniform allowances etcetera. </w:t>
            </w:r>
          </w:p>
          <w:p w14:paraId="78B509CF" w14:textId="77777777" w:rsidR="00C14FEC" w:rsidRPr="004008B7" w:rsidRDefault="00C14FEC" w:rsidP="00C14FEC">
            <w:pPr>
              <w:pStyle w:val="Tabletext"/>
              <w:numPr>
                <w:ilvl w:val="0"/>
                <w:numId w:val="89"/>
              </w:numPr>
              <w:cnfStyle w:val="000000000000" w:firstRow="0" w:lastRow="0" w:firstColumn="0" w:lastColumn="0" w:oddVBand="0" w:evenVBand="0" w:oddHBand="0" w:evenHBand="0" w:firstRowFirstColumn="0" w:firstRowLastColumn="0" w:lastRowFirstColumn="0" w:lastRowLastColumn="0"/>
            </w:pPr>
            <w:r>
              <w:t xml:space="preserve">Services Australia categorise this as </w:t>
            </w:r>
            <w:r w:rsidRPr="00C14FEC">
              <w:t>Expense Allowance</w:t>
            </w:r>
            <w:r>
              <w:t xml:space="preserve"> </w:t>
            </w:r>
          </w:p>
          <w:p w14:paraId="544648AD" w14:textId="77777777" w:rsidR="00C14FEC" w:rsidRPr="00F17C42" w:rsidRDefault="00C14FEC" w:rsidP="00C14FEC">
            <w:pPr>
              <w:pStyle w:val="Tabletext"/>
              <w:numPr>
                <w:ilvl w:val="0"/>
                <w:numId w:val="89"/>
              </w:numPr>
              <w:cnfStyle w:val="000000000000" w:firstRow="0" w:lastRow="0" w:firstColumn="0" w:lastColumn="0" w:oddVBand="0" w:evenVBand="0" w:oddHBand="0" w:evenHBand="0" w:firstRowFirstColumn="0" w:firstRowLastColumn="0" w:lastRowFirstColumn="0" w:lastRowLastColumn="0"/>
            </w:pPr>
            <w:r w:rsidRPr="00C14FEC">
              <w:t>Non-deductible expenses</w:t>
            </w:r>
            <w:r>
              <w:t xml:space="preserve"> </w:t>
            </w:r>
            <w:r w:rsidRPr="00C14FEC">
              <w:rPr>
                <w:rFonts w:asciiTheme="minorHAnsi" w:hAnsiTheme="minorHAnsi"/>
                <w:b/>
                <w:bCs/>
                <w:lang w:eastAsia="ja-JP"/>
              </w:rPr>
              <w:t>–</w:t>
            </w:r>
            <w:r>
              <w:t xml:space="preserve"> for those expenses that are for private use. For example: cents per kilometre for travel between home and the regular place of work, laundry allowances for conventional clothing</w:t>
            </w:r>
          </w:p>
          <w:p w14:paraId="275F0611" w14:textId="77777777" w:rsidR="00C14FEC" w:rsidRPr="00C14FEC" w:rsidRDefault="00C14FEC" w:rsidP="00C14FEC">
            <w:pPr>
              <w:pStyle w:val="Tabletext"/>
              <w:numPr>
                <w:ilvl w:val="0"/>
                <w:numId w:val="89"/>
              </w:numPr>
              <w:cnfStyle w:val="000000000000" w:firstRow="0" w:lastRow="0" w:firstColumn="0" w:lastColumn="0" w:oddVBand="0" w:evenVBand="0" w:oddHBand="0" w:evenHBand="0" w:firstRowFirstColumn="0" w:firstRowLastColumn="0" w:lastRowFirstColumn="0" w:lastRowLastColumn="0"/>
              <w:rPr>
                <w:rFonts w:asciiTheme="minorHAnsi" w:hAnsiTheme="minorHAnsi"/>
              </w:rPr>
            </w:pPr>
            <w:r>
              <w:t xml:space="preserve">Services Australia categorises this as </w:t>
            </w:r>
            <w:r w:rsidRPr="00C14FEC">
              <w:t>Employment Income</w:t>
            </w:r>
            <w:r>
              <w:t>.</w:t>
            </w:r>
          </w:p>
          <w:p w14:paraId="03787F44" w14:textId="77777777" w:rsidR="00C14FEC" w:rsidRPr="00C24540" w:rsidRDefault="00C14FEC" w:rsidP="00C14FEC">
            <w:pPr>
              <w:pStyle w:val="Tabletext"/>
              <w:numPr>
                <w:ilvl w:val="0"/>
                <w:numId w:val="89"/>
              </w:numPr>
              <w:cnfStyle w:val="000000000000" w:firstRow="0" w:lastRow="0" w:firstColumn="0" w:lastColumn="0" w:oddVBand="0" w:evenVBand="0" w:oddHBand="0" w:evenHBand="0" w:firstRowFirstColumn="0" w:firstRowLastColumn="0" w:lastRowFirstColumn="0" w:lastRowLastColumn="0"/>
              <w:rPr>
                <w:rFonts w:asciiTheme="minorHAnsi" w:hAnsiTheme="minorHAnsi"/>
              </w:rPr>
            </w:pPr>
            <w:r>
              <w:t>Rather than providing the description of the pay code for Other Allowance Description, the ATO-preferred method is to report the category of other allowances, using pre-determined category descriptions. This will allow the ATO to assist the payee when completing their IITR.</w:t>
            </w:r>
          </w:p>
          <w:p w14:paraId="049DE0D7" w14:textId="13790119" w:rsidR="00CE7339" w:rsidRPr="00C24540" w:rsidRDefault="00A65E3C" w:rsidP="00BC1204">
            <w:pPr>
              <w:pStyle w:val="Tabletext"/>
              <w:ind w:left="360"/>
              <w:cnfStyle w:val="000000000000" w:firstRow="0" w:lastRow="0" w:firstColumn="0" w:lastColumn="0" w:oddVBand="0" w:evenVBand="0" w:oddHBand="0" w:evenHBand="0" w:firstRowFirstColumn="0" w:firstRowLastColumn="0" w:lastRowFirstColumn="0" w:lastRowLastColumn="0"/>
            </w:pPr>
            <w:r>
              <w:fldChar w:fldCharType="end"/>
            </w:r>
          </w:p>
        </w:tc>
      </w:tr>
      <w:tr w:rsidR="00CE7339" w:rsidRPr="00890B9D" w14:paraId="1F0C0A4B"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70F983D6" w14:textId="77777777" w:rsidR="00CE7339" w:rsidRPr="00BC1204" w:rsidRDefault="00CE7339" w:rsidP="000E6760">
            <w:pPr>
              <w:pStyle w:val="TableText1"/>
            </w:pPr>
          </w:p>
        </w:tc>
        <w:tc>
          <w:tcPr>
            <w:tcW w:w="0" w:type="auto"/>
          </w:tcPr>
          <w:p w14:paraId="2F43A01B" w14:textId="77777777" w:rsidR="00CE7339" w:rsidRPr="00EC4E4E" w:rsidRDefault="000924AE" w:rsidP="000E6760">
            <w:pPr>
              <w:pStyle w:val="TableText1"/>
              <w:cnfStyle w:val="000000000000" w:firstRow="0" w:lastRow="0" w:firstColumn="0" w:lastColumn="0" w:oddVBand="0" w:evenVBand="0" w:oddHBand="0" w:evenHBand="0" w:firstRowFirstColumn="0" w:firstRowLastColumn="0" w:lastRowFirstColumn="0" w:lastRowLastColumn="0"/>
            </w:pPr>
            <w:r w:rsidRPr="00EC4E4E">
              <w:t>KN</w:t>
            </w:r>
          </w:p>
        </w:tc>
        <w:tc>
          <w:tcPr>
            <w:tcW w:w="0" w:type="auto"/>
          </w:tcPr>
          <w:p w14:paraId="5061ECEC" w14:textId="77777777" w:rsidR="00CE7339" w:rsidRPr="00516463" w:rsidRDefault="00682A23" w:rsidP="000E6760">
            <w:pPr>
              <w:pStyle w:val="TableText1"/>
              <w:cnfStyle w:val="000000000000" w:firstRow="0" w:lastRow="0" w:firstColumn="0" w:lastColumn="0" w:oddVBand="0" w:evenVBand="0" w:oddHBand="0" w:evenHBand="0" w:firstRowFirstColumn="0" w:firstRowLastColumn="0" w:lastRowFirstColumn="0" w:lastRowLastColumn="0"/>
            </w:pPr>
            <w:r w:rsidRPr="00516463">
              <w:t>Task Allowances</w:t>
            </w:r>
          </w:p>
        </w:tc>
        <w:tc>
          <w:tcPr>
            <w:tcW w:w="0" w:type="auto"/>
          </w:tcPr>
          <w:p w14:paraId="468B7209" w14:textId="77777777" w:rsidR="00C14FEC" w:rsidRPr="00C14FEC" w:rsidRDefault="00A65E3C" w:rsidP="00C14FEC">
            <w:pPr>
              <w:pStyle w:val="Tabletext"/>
              <w:ind w:hanging="3"/>
              <w:cnfStyle w:val="000000000000" w:firstRow="0" w:lastRow="0" w:firstColumn="0" w:lastColumn="0" w:oddVBand="0" w:evenVBand="0" w:oddHBand="0" w:evenHBand="0" w:firstRowFirstColumn="0" w:firstRowLastColumn="0" w:lastRowFirstColumn="0" w:lastRowLastColumn="0"/>
            </w:pPr>
            <w:r>
              <w:fldChar w:fldCharType="begin"/>
            </w:r>
            <w:r>
              <w:instrText xml:space="preserve"> REF AllowanceTypesKN \h </w:instrText>
            </w:r>
            <w:r w:rsidR="00A971FC">
              <w:instrText xml:space="preserve"> \* MERGEFORMAT </w:instrText>
            </w:r>
            <w:r>
              <w:fldChar w:fldCharType="separate"/>
            </w:r>
            <w:r w:rsidR="00C14FEC" w:rsidRPr="00C14FEC">
              <w:t xml:space="preserve">KN (Tasks) </w:t>
            </w:r>
            <w:r w:rsidR="00C14FEC" w:rsidRPr="00F17C42">
              <w:rPr>
                <w:rStyle w:val="IntenseReference"/>
                <w:b w:val="0"/>
                <w:color w:val="auto"/>
              </w:rPr>
              <w:t>(New)</w:t>
            </w:r>
            <w:r w:rsidR="00C14FEC" w:rsidRPr="00516463">
              <w:t xml:space="preserve"> – </w:t>
            </w:r>
            <w:r w:rsidR="00C14FEC">
              <w:t>service</w:t>
            </w:r>
            <w:r w:rsidR="00C14FEC" w:rsidRPr="00516463">
              <w:t xml:space="preserve"> allowance</w:t>
            </w:r>
            <w:r w:rsidR="00C14FEC">
              <w:t>s</w:t>
            </w:r>
            <w:r w:rsidR="00C14FEC" w:rsidRPr="00516463">
              <w:t xml:space="preserve"> that </w:t>
            </w:r>
            <w:r w:rsidR="00C14FEC">
              <w:t>are</w:t>
            </w:r>
            <w:r w:rsidR="00C14FEC" w:rsidRPr="00516463">
              <w:t xml:space="preserve"> paid to a payee to compensate for specific tasks or activities performed that involve additional responsibilities, inconvenience or efforts above the base rate of pay. </w:t>
            </w:r>
            <w:r w:rsidR="00C14FEC">
              <w:t>For example;</w:t>
            </w:r>
            <w:r w:rsidR="00C14FEC" w:rsidRPr="00516463">
              <w:t xml:space="preserve"> higher duties allowance, confined spaces allowance, dirty work, height money</w:t>
            </w:r>
            <w:r w:rsidR="00C14FEC">
              <w:t>, first aid</w:t>
            </w:r>
            <w:r w:rsidR="00C14FEC" w:rsidRPr="00516463">
              <w:t xml:space="preserve"> etcetera. These </w:t>
            </w:r>
            <w:r w:rsidR="00C14FEC" w:rsidRPr="00516463">
              <w:lastRenderedPageBreak/>
              <w:t xml:space="preserve">allowances were formerly included in </w:t>
            </w:r>
            <w:r w:rsidR="00C14FEC">
              <w:t>Taxable Gross</w:t>
            </w:r>
            <w:r w:rsidR="00C14FEC" w:rsidRPr="00516463">
              <w:t xml:space="preserve"> but are now required to be reported separately</w:t>
            </w:r>
          </w:p>
          <w:p w14:paraId="6EA294F0" w14:textId="77777777" w:rsidR="00C14FEC" w:rsidRPr="00C14FEC" w:rsidRDefault="00C14FEC" w:rsidP="00C14FEC">
            <w:pPr>
              <w:pStyle w:val="Tabletext"/>
              <w:ind w:hanging="3"/>
              <w:cnfStyle w:val="000000000000" w:firstRow="0" w:lastRow="0" w:firstColumn="0" w:lastColumn="0" w:oddVBand="0" w:evenVBand="0" w:oddHBand="0" w:evenHBand="0" w:firstRowFirstColumn="0" w:firstRowLastColumn="0" w:lastRowFirstColumn="0" w:lastRowLastColumn="0"/>
              <w:rPr>
                <w:rFonts w:asciiTheme="minorHAnsi" w:hAnsiTheme="minorHAnsi"/>
                <w:b/>
                <w:bCs/>
              </w:rPr>
            </w:pPr>
            <w:r>
              <w:t xml:space="preserve">Expense allowances cannot be reported as this allowance type </w:t>
            </w:r>
          </w:p>
          <w:p w14:paraId="6E38BAF0" w14:textId="77777777" w:rsidR="00C14FEC" w:rsidRPr="00C14FEC" w:rsidRDefault="00C14FEC" w:rsidP="00C14FEC">
            <w:pPr>
              <w:pStyle w:val="Tabletext"/>
              <w:numPr>
                <w:ilvl w:val="0"/>
                <w:numId w:val="94"/>
              </w:numPr>
              <w:ind w:left="358" w:hanging="361"/>
              <w:cnfStyle w:val="000000000000" w:firstRow="0" w:lastRow="0" w:firstColumn="0" w:lastColumn="0" w:oddVBand="0" w:evenVBand="0" w:oddHBand="0" w:evenHBand="0" w:firstRowFirstColumn="0" w:firstRowLastColumn="0" w:lastRowFirstColumn="0" w:lastRowLastColumn="0"/>
              <w:rPr>
                <w:rFonts w:asciiTheme="minorHAnsi" w:hAnsiTheme="minorHAnsi"/>
                <w:b/>
                <w:bCs/>
              </w:rPr>
            </w:pPr>
            <w:r>
              <w:t xml:space="preserve">Services Australia categorises this as </w:t>
            </w:r>
            <w:r w:rsidRPr="00C14FEC">
              <w:t>Employment Income.</w:t>
            </w:r>
          </w:p>
          <w:p w14:paraId="57CAEDA7" w14:textId="4843D391" w:rsidR="00CE7339" w:rsidRPr="00C24540" w:rsidRDefault="00A65E3C" w:rsidP="00BC1204">
            <w:pPr>
              <w:pStyle w:val="Tabletext"/>
              <w:ind w:left="358" w:hanging="361"/>
              <w:cnfStyle w:val="000000000000" w:firstRow="0" w:lastRow="0" w:firstColumn="0" w:lastColumn="0" w:oddVBand="0" w:evenVBand="0" w:oddHBand="0" w:evenHBand="0" w:firstRowFirstColumn="0" w:firstRowLastColumn="0" w:lastRowFirstColumn="0" w:lastRowLastColumn="0"/>
            </w:pPr>
            <w:r>
              <w:fldChar w:fldCharType="end"/>
            </w:r>
          </w:p>
        </w:tc>
      </w:tr>
      <w:tr w:rsidR="000924AE" w:rsidRPr="00890B9D" w14:paraId="5883F579" w14:textId="77777777" w:rsidTr="00582BC0">
        <w:tc>
          <w:tcPr>
            <w:cnfStyle w:val="001000000000" w:firstRow="0" w:lastRow="0" w:firstColumn="1" w:lastColumn="0" w:oddVBand="0" w:evenVBand="0" w:oddHBand="0" w:evenHBand="0" w:firstRowFirstColumn="0" w:firstRowLastColumn="0" w:lastRowFirstColumn="0" w:lastRowLastColumn="0"/>
            <w:tcW w:w="0" w:type="auto"/>
          </w:tcPr>
          <w:p w14:paraId="2BF3A4EE" w14:textId="77777777" w:rsidR="000924AE" w:rsidRPr="00BC1204" w:rsidRDefault="000924AE" w:rsidP="000E6760">
            <w:pPr>
              <w:pStyle w:val="TableText1"/>
            </w:pPr>
          </w:p>
        </w:tc>
        <w:tc>
          <w:tcPr>
            <w:tcW w:w="0" w:type="auto"/>
          </w:tcPr>
          <w:p w14:paraId="3D0B1574" w14:textId="77777777" w:rsidR="000924AE" w:rsidRPr="00EC4E4E" w:rsidRDefault="00CB3EF5" w:rsidP="000E6760">
            <w:pPr>
              <w:pStyle w:val="TableText1"/>
              <w:cnfStyle w:val="000000000000" w:firstRow="0" w:lastRow="0" w:firstColumn="0" w:lastColumn="0" w:oddVBand="0" w:evenVBand="0" w:oddHBand="0" w:evenHBand="0" w:firstRowFirstColumn="0" w:firstRowLastColumn="0" w:lastRowFirstColumn="0" w:lastRowLastColumn="0"/>
            </w:pPr>
            <w:r w:rsidRPr="00EC4E4E">
              <w:t>QN</w:t>
            </w:r>
          </w:p>
        </w:tc>
        <w:tc>
          <w:tcPr>
            <w:tcW w:w="0" w:type="auto"/>
          </w:tcPr>
          <w:p w14:paraId="6D42D88E" w14:textId="77777777" w:rsidR="000924AE" w:rsidRPr="00890B9D" w:rsidRDefault="00682A23" w:rsidP="000E6760">
            <w:pPr>
              <w:pStyle w:val="TableText1"/>
              <w:cnfStyle w:val="000000000000" w:firstRow="0" w:lastRow="0" w:firstColumn="0" w:lastColumn="0" w:oddVBand="0" w:evenVBand="0" w:oddHBand="0" w:evenHBand="0" w:firstRowFirstColumn="0" w:firstRowLastColumn="0" w:lastRowFirstColumn="0" w:lastRowLastColumn="0"/>
            </w:pPr>
            <w:r w:rsidRPr="00890B9D">
              <w:t>Qualification Allowances</w:t>
            </w:r>
          </w:p>
        </w:tc>
        <w:tc>
          <w:tcPr>
            <w:tcW w:w="0" w:type="auto"/>
          </w:tcPr>
          <w:p w14:paraId="2AFE76B8" w14:textId="77777777" w:rsidR="00C14FEC" w:rsidRPr="00F17C42" w:rsidRDefault="00A65E3C" w:rsidP="00C14FEC">
            <w:pPr>
              <w:pStyle w:val="Tabletext"/>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b/>
                <w:bCs/>
                <w:iCs/>
              </w:rPr>
            </w:pPr>
            <w:r>
              <w:fldChar w:fldCharType="begin"/>
            </w:r>
            <w:r>
              <w:instrText xml:space="preserve"> REF AllowanceTypesQN \h </w:instrText>
            </w:r>
            <w:r w:rsidR="00A971FC">
              <w:instrText xml:space="preserve"> \* MERGEFORMAT </w:instrText>
            </w:r>
            <w:r>
              <w:fldChar w:fldCharType="separate"/>
            </w:r>
            <w:r w:rsidR="00C14FEC" w:rsidRPr="00C14FEC">
              <w:t xml:space="preserve">QN (Qualifications/Certificates) </w:t>
            </w:r>
            <w:r w:rsidR="00C14FEC" w:rsidRPr="00C14FEC">
              <w:rPr>
                <w:rStyle w:val="IntenseReference"/>
                <w:b w:val="0"/>
                <w:color w:val="auto"/>
              </w:rPr>
              <w:t>(New)</w:t>
            </w:r>
            <w:r w:rsidR="00C14FEC" w:rsidRPr="00F17C42">
              <w:t xml:space="preserve"> </w:t>
            </w:r>
            <w:r w:rsidR="00C14FEC" w:rsidRPr="00516463">
              <w:t xml:space="preserve">– </w:t>
            </w:r>
            <w:r w:rsidR="00C14FEC">
              <w:t xml:space="preserve">deductible expense </w:t>
            </w:r>
            <w:r w:rsidR="00C14FEC" w:rsidRPr="00516463">
              <w:t>allowance</w:t>
            </w:r>
            <w:r w:rsidR="00C14FEC">
              <w:t>s</w:t>
            </w:r>
            <w:r w:rsidR="00C14FEC" w:rsidRPr="00516463">
              <w:t xml:space="preserve"> that </w:t>
            </w:r>
            <w:r w:rsidR="00C14FEC">
              <w:t>are</w:t>
            </w:r>
            <w:r w:rsidR="00C14FEC" w:rsidRPr="00516463">
              <w:t xml:space="preserve"> paid for </w:t>
            </w:r>
            <w:r w:rsidR="00C14FEC">
              <w:t>maintaining a qualification that is eviden</w:t>
            </w:r>
            <w:r w:rsidR="00C14FEC" w:rsidRPr="00516463">
              <w:t xml:space="preserve">ced by a certificate, licence or similar. </w:t>
            </w:r>
            <w:r w:rsidR="00C14FEC">
              <w:t>For example;</w:t>
            </w:r>
            <w:r w:rsidR="00C14FEC" w:rsidRPr="00516463">
              <w:t xml:space="preserve"> </w:t>
            </w:r>
            <w:r w:rsidR="00C14FEC">
              <w:t>allowances to cover registration fees, insurance, licence fees</w:t>
            </w:r>
            <w:r w:rsidR="00C14FEC" w:rsidRPr="00516463">
              <w:t xml:space="preserve"> etcetera</w:t>
            </w:r>
            <w:r w:rsidR="00C14FEC">
              <w:t xml:space="preserve"> that are expected to be expended to maintain a requirement of the job. Services Australia categorise this as Expense Allowance </w:t>
            </w:r>
          </w:p>
          <w:p w14:paraId="387AC27D" w14:textId="6542AA78" w:rsidR="000924AE" w:rsidRPr="00C24540" w:rsidRDefault="00A65E3C" w:rsidP="00F52302">
            <w:pPr>
              <w:pStyle w:val="Tabletext"/>
              <w:cnfStyle w:val="000000000000" w:firstRow="0" w:lastRow="0" w:firstColumn="0" w:lastColumn="0" w:oddVBand="0" w:evenVBand="0" w:oddHBand="0" w:evenHBand="0" w:firstRowFirstColumn="0" w:firstRowLastColumn="0" w:lastRowFirstColumn="0" w:lastRowLastColumn="0"/>
            </w:pPr>
            <w:r>
              <w:fldChar w:fldCharType="end"/>
            </w:r>
          </w:p>
        </w:tc>
      </w:tr>
    </w:tbl>
    <w:p w14:paraId="68421855" w14:textId="0B0681F3" w:rsidR="00AE50B7" w:rsidRDefault="00AE50B7" w:rsidP="00582BC0">
      <w:pPr>
        <w:pStyle w:val="BodyText"/>
      </w:pPr>
    </w:p>
    <w:sectPr w:rsidR="00AE50B7" w:rsidSect="00A64DD1">
      <w:headerReference w:type="even" r:id="rId177"/>
      <w:headerReference w:type="default" r:id="rId178"/>
      <w:footerReference w:type="default" r:id="rId179"/>
      <w:headerReference w:type="first" r:id="rId180"/>
      <w:pgSz w:w="16838" w:h="11906" w:orient="landscape" w:code="9"/>
      <w:pgMar w:top="1152" w:right="1134" w:bottom="1152" w:left="1135" w:header="227" w:footer="22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0D9837E" w14:textId="77777777" w:rsidR="00833A2A" w:rsidRDefault="00833A2A" w:rsidP="00A91D75">
      <w:r>
        <w:separator/>
      </w:r>
    </w:p>
    <w:p w14:paraId="13965B3C" w14:textId="77777777" w:rsidR="00833A2A" w:rsidRDefault="00833A2A"/>
  </w:endnote>
  <w:endnote w:type="continuationSeparator" w:id="0">
    <w:p w14:paraId="7155B0C8" w14:textId="77777777" w:rsidR="00833A2A" w:rsidRDefault="00833A2A" w:rsidP="00A91D75">
      <w:r>
        <w:continuationSeparator/>
      </w:r>
    </w:p>
    <w:p w14:paraId="7F6BD141" w14:textId="77777777" w:rsidR="00833A2A" w:rsidRDefault="00833A2A"/>
  </w:endnote>
  <w:endnote w:type="continuationNotice" w:id="1">
    <w:p w14:paraId="63F8821F" w14:textId="77777777" w:rsidR="00833A2A" w:rsidRDefault="00833A2A">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TableText1">
    <w:altName w:val="Cambria"/>
    <w:panose1 w:val="00000000000000000000"/>
    <w:charset w:val="00"/>
    <w:family w:val="roman"/>
    <w:notTrueType/>
    <w:pitch w:val="default"/>
  </w:font>
  <w:font w:name="Aptos Narrow">
    <w:charset w:val="00"/>
    <w:family w:val="swiss"/>
    <w:pitch w:val="variable"/>
    <w:sig w:usb0="20000287" w:usb1="00000003" w:usb2="00000000" w:usb3="00000000" w:csb0="0000019F" w:csb1="00000000"/>
  </w:font>
  <w:font w:name="Courier">
    <w:panose1 w:val="02070409020205020404"/>
    <w:charset w:val="00"/>
    <w:family w:val="modern"/>
    <w:pitch w:val="fixed"/>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Aptos">
    <w:charset w:val="00"/>
    <w:family w:val="swiss"/>
    <w:pitch w:val="variable"/>
    <w:sig w:usb0="20000287" w:usb1="00000003" w:usb2="00000000" w:usb3="00000000" w:csb0="0000019F" w:csb1="00000000"/>
  </w:font>
  <w:font w:name="ZWAdobeF">
    <w:altName w:val="Calibri"/>
    <w:charset w:val="00"/>
    <w:family w:val="auto"/>
    <w:pitch w:val="variable"/>
    <w:sig w:usb0="20002A87" w:usb1="00000000" w:usb2="00000000"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9639" w:type="dxa"/>
      <w:tblBorders>
        <w:top w:val="single" w:sz="12" w:space="0" w:color="auto"/>
      </w:tblBorders>
      <w:tblCellMar>
        <w:top w:w="57" w:type="dxa"/>
        <w:bottom w:w="57" w:type="dxa"/>
      </w:tblCellMar>
      <w:tblLook w:val="04A0" w:firstRow="1" w:lastRow="0" w:firstColumn="1" w:lastColumn="0" w:noHBand="0" w:noVBand="1"/>
    </w:tblPr>
    <w:tblGrid>
      <w:gridCol w:w="4309"/>
      <w:gridCol w:w="3531"/>
      <w:gridCol w:w="1799"/>
    </w:tblGrid>
    <w:tr w:rsidR="00A007BE" w:rsidRPr="0077391F" w14:paraId="1A8206DB" w14:textId="77777777" w:rsidTr="004D06A2">
      <w:trPr>
        <w:trHeight w:val="113"/>
      </w:trPr>
      <w:tc>
        <w:tcPr>
          <w:tcW w:w="4309" w:type="dxa"/>
        </w:tcPr>
        <w:p w14:paraId="5AC1DA5C" w14:textId="262B7C78" w:rsidR="00A007BE" w:rsidRPr="000D3ED4" w:rsidRDefault="00A007BE" w:rsidP="00C11DC4">
          <w:pPr>
            <w:pStyle w:val="Footer"/>
            <w:rPr>
              <w:sz w:val="16"/>
              <w:szCs w:val="16"/>
            </w:rPr>
          </w:pPr>
          <w:r w:rsidRPr="000D3ED4">
            <w:rPr>
              <w:sz w:val="16"/>
              <w:szCs w:val="16"/>
            </w:rPr>
            <w:t xml:space="preserve">Version </w:t>
          </w:r>
          <w:r w:rsidR="0086149E">
            <w:rPr>
              <w:sz w:val="16"/>
              <w:szCs w:val="16"/>
            </w:rPr>
            <w:t>1.7</w:t>
          </w:r>
        </w:p>
      </w:tc>
      <w:tc>
        <w:tcPr>
          <w:tcW w:w="3531" w:type="dxa"/>
        </w:tcPr>
        <w:p w14:paraId="59E2EE5C" w14:textId="41E34FEB" w:rsidR="00A007BE" w:rsidRPr="000D3ED4" w:rsidRDefault="00A007BE">
          <w:pPr>
            <w:pStyle w:val="Footer"/>
            <w:rPr>
              <w:sz w:val="16"/>
              <w:szCs w:val="16"/>
            </w:rPr>
          </w:pPr>
          <w:r w:rsidRPr="000D3ED4">
            <w:rPr>
              <w:sz w:val="16"/>
              <w:szCs w:val="16"/>
            </w:rPr>
            <w:t>Official</w:t>
          </w:r>
        </w:p>
      </w:tc>
      <w:tc>
        <w:tcPr>
          <w:tcW w:w="1799" w:type="dxa"/>
        </w:tcPr>
        <w:p w14:paraId="71DF31AF" w14:textId="77777777" w:rsidR="00A007BE" w:rsidRPr="000D3ED4" w:rsidRDefault="00A007BE" w:rsidP="007E7B7E">
          <w:pPr>
            <w:pStyle w:val="Footer"/>
            <w:rPr>
              <w:sz w:val="16"/>
              <w:szCs w:val="16"/>
            </w:rPr>
          </w:pPr>
          <w:r w:rsidRPr="000D3ED4">
            <w:rPr>
              <w:sz w:val="16"/>
              <w:szCs w:val="16"/>
            </w:rPr>
            <w:t xml:space="preserve">Page </w:t>
          </w:r>
          <w:r w:rsidRPr="000D3ED4">
            <w:rPr>
              <w:sz w:val="16"/>
              <w:szCs w:val="16"/>
            </w:rPr>
            <w:fldChar w:fldCharType="begin"/>
          </w:r>
          <w:r w:rsidRPr="000D3ED4">
            <w:rPr>
              <w:sz w:val="16"/>
              <w:szCs w:val="16"/>
            </w:rPr>
            <w:instrText xml:space="preserve"> PAGE  \* Arabic  \* MERGEFORMAT </w:instrText>
          </w:r>
          <w:r w:rsidRPr="000D3ED4">
            <w:rPr>
              <w:sz w:val="16"/>
              <w:szCs w:val="16"/>
            </w:rPr>
            <w:fldChar w:fldCharType="separate"/>
          </w:r>
          <w:r w:rsidRPr="000D3ED4">
            <w:rPr>
              <w:noProof/>
              <w:sz w:val="16"/>
              <w:szCs w:val="16"/>
            </w:rPr>
            <w:t>25</w:t>
          </w:r>
          <w:r w:rsidRPr="000D3ED4">
            <w:rPr>
              <w:sz w:val="16"/>
              <w:szCs w:val="16"/>
            </w:rPr>
            <w:fldChar w:fldCharType="end"/>
          </w:r>
          <w:r w:rsidRPr="000D3ED4">
            <w:rPr>
              <w:sz w:val="16"/>
              <w:szCs w:val="16"/>
            </w:rPr>
            <w:t xml:space="preserve"> of </w:t>
          </w:r>
          <w:r w:rsidRPr="000D3ED4">
            <w:rPr>
              <w:sz w:val="16"/>
              <w:szCs w:val="16"/>
            </w:rPr>
            <w:fldChar w:fldCharType="begin"/>
          </w:r>
          <w:r w:rsidRPr="000D3ED4">
            <w:rPr>
              <w:sz w:val="16"/>
              <w:szCs w:val="16"/>
            </w:rPr>
            <w:instrText xml:space="preserve"> NUMPAGES  \* Arabic  \* MERGEFORMAT </w:instrText>
          </w:r>
          <w:r w:rsidRPr="000D3ED4">
            <w:rPr>
              <w:sz w:val="16"/>
              <w:szCs w:val="16"/>
            </w:rPr>
            <w:fldChar w:fldCharType="separate"/>
          </w:r>
          <w:r w:rsidRPr="000D3ED4">
            <w:rPr>
              <w:b/>
              <w:bCs/>
              <w:noProof/>
              <w:sz w:val="16"/>
              <w:szCs w:val="16"/>
            </w:rPr>
            <w:t>98</w:t>
          </w:r>
          <w:r w:rsidRPr="000D3ED4">
            <w:rPr>
              <w:sz w:val="16"/>
              <w:szCs w:val="16"/>
            </w:rPr>
            <w:fldChar w:fldCharType="end"/>
          </w:r>
        </w:p>
      </w:tc>
    </w:tr>
  </w:tbl>
  <w:p w14:paraId="094DB1D7" w14:textId="45AAB952" w:rsidR="00A007BE" w:rsidRDefault="00A007BE">
    <w:pPr>
      <w:pStyle w:val="Footer"/>
    </w:pPr>
    <w:r>
      <w:rPr>
        <w:noProof/>
        <w:lang w:eastAsia="en-AU"/>
      </w:rPr>
      <mc:AlternateContent>
        <mc:Choice Requires="wps">
          <w:drawing>
            <wp:anchor distT="0" distB="0" distL="114300" distR="114300" simplePos="0" relativeHeight="251658242" behindDoc="0" locked="0" layoutInCell="1" allowOverlap="1" wp14:anchorId="2DCDBB5D" wp14:editId="0C29BFF6">
              <wp:simplePos x="0" y="0"/>
              <wp:positionH relativeFrom="page">
                <wp:posOffset>-9468</wp:posOffset>
              </wp:positionH>
              <wp:positionV relativeFrom="paragraph">
                <wp:posOffset>469265</wp:posOffset>
              </wp:positionV>
              <wp:extent cx="7523018" cy="10695709"/>
              <wp:effectExtent l="0" t="0" r="1905" b="0"/>
              <wp:wrapNone/>
              <wp:docPr id="16" name="Rectangle 16"/>
              <wp:cNvGraphicFramePr/>
              <a:graphic xmlns:a="http://schemas.openxmlformats.org/drawingml/2006/main">
                <a:graphicData uri="http://schemas.microsoft.com/office/word/2010/wordprocessingShape">
                  <wps:wsp>
                    <wps:cNvSpPr/>
                    <wps:spPr>
                      <a:xfrm>
                        <a:off x="0" y="0"/>
                        <a:ext cx="7523018" cy="10695709"/>
                      </a:xfrm>
                      <a:prstGeom prst="rect">
                        <a:avLst/>
                      </a:prstGeom>
                      <a:solidFill>
                        <a:schemeClr val="accent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4CCEB12" id="Rectangle 16" o:spid="_x0000_s1026" style="position:absolute;margin-left:-.75pt;margin-top:36.95pt;width:592.35pt;height:842.2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FKLIjgIAAJ8FAAAOAAAAZHJzL2Uyb0RvYy54bWysVEtv2zAMvg/YfxB0X21nTR9BnSJo0WFA&#10;1wZrh55VWaoFyKImKXGyXz9Kcpys63YYdrElPj6Sn0heXG46TdbCeQWmptVRSYkwHBplXmr67fHm&#10;wxklPjDTMA1G1HQrPL2cv3930duZmEALuhGOIIjxs97WtA3BzorC81Z0zB+BFQaVElzHAl7dS9E4&#10;1iN6p4tJWZ4UPbjGOuDCe5ReZyWdJ3wpBQ/3UnoRiK4p5hbS16Xvc/wW8ws2e3HMtooPabB/yKJj&#10;ymDQEeqaBUZWTv0G1SnuwIMMRxy6AqRUXKQasJqqfFXNQ8usSLUgOd6ONPn/B8vv1g926ZCG3vqZ&#10;x2OsYiNdF/+YH9kksrYjWWITCEfh6XTysazweTnqqvLkfHpankc+i72/dT58EtCReKipw+dILLH1&#10;rQ/ZdGcSw3nQqrlRWqdLbAFxpR1ZM3w8xrkwYZLc9ar7Ak2WYxOUwzOiGB87i892YswmNVNESrn9&#10;EkSbGMpADJrziZJiz0U6ha0W0U6br0IS1WD1OZER+TDHKuXoW9aILJ7+MZcEGJElxh+xB4C36q8G&#10;ggf76CpSl4/OZY7+N+fRI0UGE0bnThlwbwHoMEbO9juSMjWRpWdotktHHOQZ85bfKHz1W+bDkjkc&#10;Khw/XBThHj9SQ19TGE6UtOB+vCWP9tjrqKWkxyGtqf++Yk5Qoj8bnILz6vg4TnW6HE9PJ3hxh5rn&#10;Q41ZdVeArVThSrI8HaN90LujdNA94T5ZxKioYoZj7Jry4HaXq5CXB24kLhaLZIaTbFm4NQ+WR/DI&#10;auzqx80Tc3Zo/YBjcwe7gWazVxOQbaOngcUqgFRpPPa8DnzjFkhNPGysuGYO78lqv1fnPwEAAP//&#10;AwBQSwMEFAAGAAgAAAAhAHnBFnDiAAAACwEAAA8AAABkcnMvZG93bnJldi54bWxMj81qwzAQhO+F&#10;voPYQi8lkX+S2nEshxIoFAopdfoAirWRTa2VsRTHffsqp/Y2ywwz35a72fRswtF1lgTEywgYUmNV&#10;R1rA1/F1kQNzXpKSvSUU8IMOdtX9XSkLZa/0iVPtNQsl5AopoPV+KDh3TYtGuqUdkIJ3tqORPpyj&#10;5mqU11Buep5E0TM3sqOw0MoB9y023/XFCPCbj2l6yvYHXb8d08QkK/0+r4R4fJhftsA8zv4vDDf8&#10;gA5VYDrZCynHegGLeB2SArJ0A+zmx3maADsFla3zFHhV8v8/VL8AAAD//wMAUEsBAi0AFAAGAAgA&#10;AAAhALaDOJL+AAAA4QEAABMAAAAAAAAAAAAAAAAAAAAAAFtDb250ZW50X1R5cGVzXS54bWxQSwEC&#10;LQAUAAYACAAAACEAOP0h/9YAAACUAQAACwAAAAAAAAAAAAAAAAAvAQAAX3JlbHMvLnJlbHNQSwEC&#10;LQAUAAYACAAAACEA6RSiyI4CAACfBQAADgAAAAAAAAAAAAAAAAAuAgAAZHJzL2Uyb0RvYy54bWxQ&#10;SwECLQAUAAYACAAAACEAecEWcOIAAAALAQAADwAAAAAAAAAAAAAAAADoBAAAZHJzL2Rvd25yZXYu&#10;eG1sUEsFBgAAAAAEAAQA8wAAAPcFAAAAAA==&#10;" fillcolor="#ddf0f2 [661]" stroked="f" strokeweight="1pt">
              <w10:wrap anchorx="page"/>
            </v:rect>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4914" w:type="pct"/>
      <w:tblBorders>
        <w:top w:val="single" w:sz="12" w:space="0" w:color="auto"/>
      </w:tblBorders>
      <w:tblCellMar>
        <w:top w:w="57" w:type="dxa"/>
        <w:bottom w:w="57" w:type="dxa"/>
      </w:tblCellMar>
      <w:tblLook w:val="04A0" w:firstRow="1" w:lastRow="0" w:firstColumn="1" w:lastColumn="0" w:noHBand="0" w:noVBand="1"/>
    </w:tblPr>
    <w:tblGrid>
      <w:gridCol w:w="6254"/>
      <w:gridCol w:w="6363"/>
      <w:gridCol w:w="1701"/>
    </w:tblGrid>
    <w:tr w:rsidR="00A007BE" w:rsidRPr="000369EA" w14:paraId="686CEF02" w14:textId="77777777" w:rsidTr="004D06A2">
      <w:tc>
        <w:tcPr>
          <w:tcW w:w="2184" w:type="pct"/>
        </w:tcPr>
        <w:p w14:paraId="2D71DBDC" w14:textId="4ECF1D7D" w:rsidR="00A007BE" w:rsidRPr="000B549B" w:rsidRDefault="00A007BE" w:rsidP="00C11DC4">
          <w:pPr>
            <w:pStyle w:val="Footer"/>
          </w:pPr>
          <w:r>
            <w:t xml:space="preserve">Version </w:t>
          </w:r>
          <w:r w:rsidR="00614C92">
            <w:t>1.7</w:t>
          </w:r>
        </w:p>
      </w:tc>
      <w:tc>
        <w:tcPr>
          <w:tcW w:w="2222" w:type="pct"/>
        </w:tcPr>
        <w:p w14:paraId="040C621D" w14:textId="22BC63BA" w:rsidR="00A007BE" w:rsidRPr="000B549B" w:rsidRDefault="00A007BE">
          <w:pPr>
            <w:pStyle w:val="Footer"/>
          </w:pPr>
          <w:r>
            <w:t>Official</w:t>
          </w:r>
        </w:p>
      </w:tc>
      <w:tc>
        <w:tcPr>
          <w:tcW w:w="594" w:type="pct"/>
        </w:tcPr>
        <w:p w14:paraId="6A1CA82E" w14:textId="77777777" w:rsidR="00A007BE" w:rsidRPr="000B549B" w:rsidRDefault="00A007BE" w:rsidP="004D06A2">
          <w:pPr>
            <w:pStyle w:val="Footer"/>
          </w:pPr>
          <w:r w:rsidRPr="000369EA">
            <w:t xml:space="preserve">Page </w:t>
          </w:r>
          <w:r w:rsidRPr="000B549B">
            <w:fldChar w:fldCharType="begin"/>
          </w:r>
          <w:r w:rsidRPr="000369EA">
            <w:instrText xml:space="preserve"> PAGE  \* Arabic  \* MERGEFORMAT </w:instrText>
          </w:r>
          <w:r w:rsidRPr="000B549B">
            <w:fldChar w:fldCharType="separate"/>
          </w:r>
          <w:r>
            <w:rPr>
              <w:noProof/>
            </w:rPr>
            <w:t>26</w:t>
          </w:r>
          <w:r w:rsidRPr="000B549B">
            <w:fldChar w:fldCharType="end"/>
          </w:r>
          <w:r w:rsidRPr="000369EA">
            <w:t xml:space="preserve"> of </w:t>
          </w:r>
          <w:r w:rsidRPr="003B180F">
            <w:rPr>
              <w:b/>
              <w:bCs/>
            </w:rPr>
            <w:fldChar w:fldCharType="begin"/>
          </w:r>
          <w:r w:rsidRPr="000369EA">
            <w:instrText xml:space="preserve"> NUMPAGES  \* Arabic  \* MERGEFORMAT </w:instrText>
          </w:r>
          <w:r w:rsidRPr="003B180F">
            <w:rPr>
              <w:b/>
              <w:bCs/>
            </w:rPr>
            <w:fldChar w:fldCharType="separate"/>
          </w:r>
          <w:r>
            <w:rPr>
              <w:noProof/>
            </w:rPr>
            <w:t>98</w:t>
          </w:r>
          <w:r w:rsidRPr="003B180F">
            <w:rPr>
              <w:b/>
              <w:bCs/>
              <w:noProof/>
            </w:rPr>
            <w:fldChar w:fldCharType="end"/>
          </w:r>
        </w:p>
      </w:tc>
    </w:tr>
  </w:tbl>
  <w:p w14:paraId="361A1B0F" w14:textId="77777777" w:rsidR="00A007BE" w:rsidRDefault="00A007BE">
    <w:pPr>
      <w:pStyle w:val="Footer"/>
    </w:pPr>
    <w:r>
      <w:rPr>
        <w:noProof/>
        <w:lang w:eastAsia="en-AU"/>
      </w:rPr>
      <mc:AlternateContent>
        <mc:Choice Requires="wps">
          <w:drawing>
            <wp:anchor distT="0" distB="0" distL="114300" distR="114300" simplePos="0" relativeHeight="251658246" behindDoc="0" locked="0" layoutInCell="1" allowOverlap="1" wp14:anchorId="41761ED7" wp14:editId="382D2D92">
              <wp:simplePos x="0" y="0"/>
              <wp:positionH relativeFrom="page">
                <wp:posOffset>-9468</wp:posOffset>
              </wp:positionH>
              <wp:positionV relativeFrom="paragraph">
                <wp:posOffset>469265</wp:posOffset>
              </wp:positionV>
              <wp:extent cx="7523018" cy="10695709"/>
              <wp:effectExtent l="0" t="0" r="1905" b="0"/>
              <wp:wrapNone/>
              <wp:docPr id="25" name="Rectangle 25"/>
              <wp:cNvGraphicFramePr/>
              <a:graphic xmlns:a="http://schemas.openxmlformats.org/drawingml/2006/main">
                <a:graphicData uri="http://schemas.microsoft.com/office/word/2010/wordprocessingShape">
                  <wps:wsp>
                    <wps:cNvSpPr/>
                    <wps:spPr>
                      <a:xfrm>
                        <a:off x="0" y="0"/>
                        <a:ext cx="7523018" cy="10695709"/>
                      </a:xfrm>
                      <a:prstGeom prst="rect">
                        <a:avLst/>
                      </a:prstGeom>
                      <a:solidFill>
                        <a:schemeClr val="accent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710AE9B" id="Rectangle 25" o:spid="_x0000_s1026" style="position:absolute;margin-left:-.75pt;margin-top:36.95pt;width:592.35pt;height:842.2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FKLIjgIAAJ8FAAAOAAAAZHJzL2Uyb0RvYy54bWysVEtv2zAMvg/YfxB0X21nTR9BnSJo0WFA&#10;1wZrh55VWaoFyKImKXGyXz9Kcpys63YYdrElPj6Sn0heXG46TdbCeQWmptVRSYkwHBplXmr67fHm&#10;wxklPjDTMA1G1HQrPL2cv3930duZmEALuhGOIIjxs97WtA3BzorC81Z0zB+BFQaVElzHAl7dS9E4&#10;1iN6p4tJWZ4UPbjGOuDCe5ReZyWdJ3wpBQ/3UnoRiK4p5hbS16Xvc/wW8ws2e3HMtooPabB/yKJj&#10;ymDQEeqaBUZWTv0G1SnuwIMMRxy6AqRUXKQasJqqfFXNQ8usSLUgOd6ONPn/B8vv1g926ZCG3vqZ&#10;x2OsYiNdF/+YH9kksrYjWWITCEfh6XTysazweTnqqvLkfHpankc+i72/dT58EtCReKipw+dILLH1&#10;rQ/ZdGcSw3nQqrlRWqdLbAFxpR1ZM3w8xrkwYZLc9ar7Ak2WYxOUwzOiGB87i892YswmNVNESrn9&#10;EkSbGMpADJrziZJiz0U6ha0W0U6br0IS1WD1OZER+TDHKuXoW9aILJ7+MZcEGJElxh+xB4C36q8G&#10;ggf76CpSl4/OZY7+N+fRI0UGE0bnThlwbwHoMEbO9juSMjWRpWdotktHHOQZ85bfKHz1W+bDkjkc&#10;Khw/XBThHj9SQ19TGE6UtOB+vCWP9tjrqKWkxyGtqf++Yk5Qoj8bnILz6vg4TnW6HE9PJ3hxh5rn&#10;Q41ZdVeArVThSrI8HaN90LujdNA94T5ZxKioYoZj7Jry4HaXq5CXB24kLhaLZIaTbFm4NQ+WR/DI&#10;auzqx80Tc3Zo/YBjcwe7gWazVxOQbaOngcUqgFRpPPa8DnzjFkhNPGysuGYO78lqv1fnPwEAAP//&#10;AwBQSwMEFAAGAAgAAAAhAHnBFnDiAAAACwEAAA8AAABkcnMvZG93bnJldi54bWxMj81qwzAQhO+F&#10;voPYQi8lkX+S2nEshxIoFAopdfoAirWRTa2VsRTHffsqp/Y2ywwz35a72fRswtF1lgTEywgYUmNV&#10;R1rA1/F1kQNzXpKSvSUU8IMOdtX9XSkLZa/0iVPtNQsl5AopoPV+KDh3TYtGuqUdkIJ3tqORPpyj&#10;5mqU11Buep5E0TM3sqOw0MoB9y023/XFCPCbj2l6yvYHXb8d08QkK/0+r4R4fJhftsA8zv4vDDf8&#10;gA5VYDrZCynHegGLeB2SArJ0A+zmx3maADsFla3zFHhV8v8/VL8AAAD//wMAUEsBAi0AFAAGAAgA&#10;AAAhALaDOJL+AAAA4QEAABMAAAAAAAAAAAAAAAAAAAAAAFtDb250ZW50X1R5cGVzXS54bWxQSwEC&#10;LQAUAAYACAAAACEAOP0h/9YAAACUAQAACwAAAAAAAAAAAAAAAAAvAQAAX3JlbHMvLnJlbHNQSwEC&#10;LQAUAAYACAAAACEA6RSiyI4CAACfBQAADgAAAAAAAAAAAAAAAAAuAgAAZHJzL2Uyb0RvYy54bWxQ&#10;SwECLQAUAAYACAAAACEAecEWcOIAAAALAQAADwAAAAAAAAAAAAAAAADoBAAAZHJzL2Rvd25yZXYu&#10;eG1sUEsFBgAAAAAEAAQA8wAAAPcFAAAAAA==&#10;" fillcolor="#ddf0f2 [661]" stroked="f" strokeweight="1pt">
              <w10:wrap anchorx="page"/>
            </v:rect>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5009" w:type="pct"/>
      <w:tblBorders>
        <w:top w:val="single" w:sz="12" w:space="0" w:color="auto"/>
      </w:tblBorders>
      <w:tblCellMar>
        <w:top w:w="57" w:type="dxa"/>
        <w:bottom w:w="57" w:type="dxa"/>
      </w:tblCellMar>
      <w:tblLook w:val="04A0" w:firstRow="1" w:lastRow="0" w:firstColumn="1" w:lastColumn="0" w:noHBand="0" w:noVBand="1"/>
    </w:tblPr>
    <w:tblGrid>
      <w:gridCol w:w="4679"/>
      <w:gridCol w:w="2976"/>
      <w:gridCol w:w="1842"/>
    </w:tblGrid>
    <w:tr w:rsidR="00A007BE" w:rsidRPr="003B180F" w14:paraId="4A462A50" w14:textId="77777777" w:rsidTr="004D06A2">
      <w:tc>
        <w:tcPr>
          <w:tcW w:w="2463" w:type="pct"/>
        </w:tcPr>
        <w:p w14:paraId="0904D570" w14:textId="46052AFC" w:rsidR="00A007BE" w:rsidRPr="000D3ED4" w:rsidRDefault="00A007BE" w:rsidP="00E74E56">
          <w:pPr>
            <w:pStyle w:val="Footer"/>
            <w:rPr>
              <w:sz w:val="16"/>
              <w:szCs w:val="16"/>
            </w:rPr>
          </w:pPr>
          <w:r w:rsidRPr="000D3ED4">
            <w:rPr>
              <w:sz w:val="16"/>
              <w:szCs w:val="16"/>
            </w:rPr>
            <w:t xml:space="preserve">Version </w:t>
          </w:r>
          <w:r w:rsidR="00614C92">
            <w:rPr>
              <w:sz w:val="16"/>
              <w:szCs w:val="16"/>
            </w:rPr>
            <w:t>1.7</w:t>
          </w:r>
        </w:p>
      </w:tc>
      <w:tc>
        <w:tcPr>
          <w:tcW w:w="1567" w:type="pct"/>
        </w:tcPr>
        <w:p w14:paraId="197CF0B9" w14:textId="3AFA0DDA" w:rsidR="00A007BE" w:rsidRPr="000D3ED4" w:rsidRDefault="00A007BE">
          <w:pPr>
            <w:pStyle w:val="Footer"/>
            <w:rPr>
              <w:sz w:val="16"/>
              <w:szCs w:val="16"/>
            </w:rPr>
          </w:pPr>
          <w:r w:rsidRPr="000D3ED4">
            <w:rPr>
              <w:sz w:val="16"/>
              <w:szCs w:val="16"/>
            </w:rPr>
            <w:t>Official</w:t>
          </w:r>
        </w:p>
      </w:tc>
      <w:tc>
        <w:tcPr>
          <w:tcW w:w="970" w:type="pct"/>
        </w:tcPr>
        <w:p w14:paraId="692BA42C" w14:textId="77777777" w:rsidR="00A007BE" w:rsidRPr="000D3ED4" w:rsidRDefault="00A007BE" w:rsidP="004D06A2">
          <w:pPr>
            <w:pStyle w:val="Footer"/>
            <w:rPr>
              <w:sz w:val="16"/>
              <w:szCs w:val="16"/>
            </w:rPr>
          </w:pPr>
          <w:r w:rsidRPr="000D3ED4">
            <w:rPr>
              <w:sz w:val="16"/>
              <w:szCs w:val="16"/>
            </w:rPr>
            <w:t xml:space="preserve">Page </w:t>
          </w:r>
          <w:r w:rsidRPr="000D3ED4">
            <w:rPr>
              <w:sz w:val="16"/>
              <w:szCs w:val="16"/>
            </w:rPr>
            <w:fldChar w:fldCharType="begin"/>
          </w:r>
          <w:r w:rsidRPr="000D3ED4">
            <w:rPr>
              <w:sz w:val="16"/>
              <w:szCs w:val="16"/>
            </w:rPr>
            <w:instrText xml:space="preserve"> PAGE  \* Arabic  \* MERGEFORMAT </w:instrText>
          </w:r>
          <w:r w:rsidRPr="000D3ED4">
            <w:rPr>
              <w:sz w:val="16"/>
              <w:szCs w:val="16"/>
            </w:rPr>
            <w:fldChar w:fldCharType="separate"/>
          </w:r>
          <w:r w:rsidRPr="000D3ED4">
            <w:rPr>
              <w:noProof/>
              <w:sz w:val="16"/>
              <w:szCs w:val="16"/>
            </w:rPr>
            <w:t>39</w:t>
          </w:r>
          <w:r w:rsidRPr="000D3ED4">
            <w:rPr>
              <w:sz w:val="16"/>
              <w:szCs w:val="16"/>
            </w:rPr>
            <w:fldChar w:fldCharType="end"/>
          </w:r>
          <w:r w:rsidRPr="000D3ED4">
            <w:rPr>
              <w:sz w:val="16"/>
              <w:szCs w:val="16"/>
            </w:rPr>
            <w:t xml:space="preserve"> of </w:t>
          </w:r>
          <w:r w:rsidRPr="000D3ED4">
            <w:rPr>
              <w:sz w:val="16"/>
              <w:szCs w:val="16"/>
            </w:rPr>
            <w:fldChar w:fldCharType="begin"/>
          </w:r>
          <w:r w:rsidRPr="000D3ED4">
            <w:rPr>
              <w:sz w:val="16"/>
              <w:szCs w:val="16"/>
            </w:rPr>
            <w:instrText xml:space="preserve"> NUMPAGES  \* Arabic  \* MERGEFORMAT </w:instrText>
          </w:r>
          <w:r w:rsidRPr="000D3ED4">
            <w:rPr>
              <w:sz w:val="16"/>
              <w:szCs w:val="16"/>
            </w:rPr>
            <w:fldChar w:fldCharType="separate"/>
          </w:r>
          <w:r w:rsidRPr="000D3ED4">
            <w:rPr>
              <w:noProof/>
              <w:sz w:val="16"/>
              <w:szCs w:val="16"/>
            </w:rPr>
            <w:t>98</w:t>
          </w:r>
          <w:r w:rsidRPr="000D3ED4">
            <w:rPr>
              <w:noProof/>
              <w:sz w:val="16"/>
              <w:szCs w:val="16"/>
            </w:rPr>
            <w:fldChar w:fldCharType="end"/>
          </w:r>
        </w:p>
      </w:tc>
    </w:tr>
  </w:tbl>
  <w:p w14:paraId="00D22259" w14:textId="77777777" w:rsidR="00A007BE" w:rsidRDefault="00A007BE">
    <w:pPr>
      <w:pStyle w:val="Footer"/>
    </w:pPr>
    <w:r>
      <w:rPr>
        <w:noProof/>
        <w:lang w:eastAsia="en-AU"/>
      </w:rPr>
      <mc:AlternateContent>
        <mc:Choice Requires="wps">
          <w:drawing>
            <wp:anchor distT="0" distB="0" distL="114300" distR="114300" simplePos="0" relativeHeight="251658248" behindDoc="0" locked="0" layoutInCell="1" allowOverlap="1" wp14:anchorId="7A0EC132" wp14:editId="383A1561">
              <wp:simplePos x="0" y="0"/>
              <wp:positionH relativeFrom="page">
                <wp:posOffset>-9468</wp:posOffset>
              </wp:positionH>
              <wp:positionV relativeFrom="paragraph">
                <wp:posOffset>469265</wp:posOffset>
              </wp:positionV>
              <wp:extent cx="7523018" cy="10695709"/>
              <wp:effectExtent l="0" t="0" r="1905" b="0"/>
              <wp:wrapNone/>
              <wp:docPr id="17" name="Rectangle 17"/>
              <wp:cNvGraphicFramePr/>
              <a:graphic xmlns:a="http://schemas.openxmlformats.org/drawingml/2006/main">
                <a:graphicData uri="http://schemas.microsoft.com/office/word/2010/wordprocessingShape">
                  <wps:wsp>
                    <wps:cNvSpPr/>
                    <wps:spPr>
                      <a:xfrm>
                        <a:off x="0" y="0"/>
                        <a:ext cx="7523018" cy="10695709"/>
                      </a:xfrm>
                      <a:prstGeom prst="rect">
                        <a:avLst/>
                      </a:prstGeom>
                      <a:solidFill>
                        <a:schemeClr val="accent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FE852C7" id="Rectangle 17" o:spid="_x0000_s1026" style="position:absolute;margin-left:-.75pt;margin-top:36.95pt;width:592.35pt;height:842.2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FKLIjgIAAJ8FAAAOAAAAZHJzL2Uyb0RvYy54bWysVEtv2zAMvg/YfxB0X21nTR9BnSJo0WFA&#10;1wZrh55VWaoFyKImKXGyXz9Kcpys63YYdrElPj6Sn0heXG46TdbCeQWmptVRSYkwHBplXmr67fHm&#10;wxklPjDTMA1G1HQrPL2cv3930duZmEALuhGOIIjxs97WtA3BzorC81Z0zB+BFQaVElzHAl7dS9E4&#10;1iN6p4tJWZ4UPbjGOuDCe5ReZyWdJ3wpBQ/3UnoRiK4p5hbS16Xvc/wW8ws2e3HMtooPabB/yKJj&#10;ymDQEeqaBUZWTv0G1SnuwIMMRxy6AqRUXKQasJqqfFXNQ8usSLUgOd6ONPn/B8vv1g926ZCG3vqZ&#10;x2OsYiNdF/+YH9kksrYjWWITCEfh6XTysazweTnqqvLkfHpankc+i72/dT58EtCReKipw+dILLH1&#10;rQ/ZdGcSw3nQqrlRWqdLbAFxpR1ZM3w8xrkwYZLc9ar7Ak2WYxOUwzOiGB87i892YswmNVNESrn9&#10;EkSbGMpADJrziZJiz0U6ha0W0U6br0IS1WD1OZER+TDHKuXoW9aILJ7+MZcEGJElxh+xB4C36q8G&#10;ggf76CpSl4/OZY7+N+fRI0UGE0bnThlwbwHoMEbO9juSMjWRpWdotktHHOQZ85bfKHz1W+bDkjkc&#10;Khw/XBThHj9SQ19TGE6UtOB+vCWP9tjrqKWkxyGtqf++Yk5Qoj8bnILz6vg4TnW6HE9PJ3hxh5rn&#10;Q41ZdVeArVThSrI8HaN90LujdNA94T5ZxKioYoZj7Jry4HaXq5CXB24kLhaLZIaTbFm4NQ+WR/DI&#10;auzqx80Tc3Zo/YBjcwe7gWazVxOQbaOngcUqgFRpPPa8DnzjFkhNPGysuGYO78lqv1fnPwEAAP//&#10;AwBQSwMEFAAGAAgAAAAhAHnBFnDiAAAACwEAAA8AAABkcnMvZG93bnJldi54bWxMj81qwzAQhO+F&#10;voPYQi8lkX+S2nEshxIoFAopdfoAirWRTa2VsRTHffsqp/Y2ywwz35a72fRswtF1lgTEywgYUmNV&#10;R1rA1/F1kQNzXpKSvSUU8IMOdtX9XSkLZa/0iVPtNQsl5AopoPV+KDh3TYtGuqUdkIJ3tqORPpyj&#10;5mqU11Buep5E0TM3sqOw0MoB9y023/XFCPCbj2l6yvYHXb8d08QkK/0+r4R4fJhftsA8zv4vDDf8&#10;gA5VYDrZCynHegGLeB2SArJ0A+zmx3maADsFla3zFHhV8v8/VL8AAAD//wMAUEsBAi0AFAAGAAgA&#10;AAAhALaDOJL+AAAA4QEAABMAAAAAAAAAAAAAAAAAAAAAAFtDb250ZW50X1R5cGVzXS54bWxQSwEC&#10;LQAUAAYACAAAACEAOP0h/9YAAACUAQAACwAAAAAAAAAAAAAAAAAvAQAAX3JlbHMvLnJlbHNQSwEC&#10;LQAUAAYACAAAACEA6RSiyI4CAACfBQAADgAAAAAAAAAAAAAAAAAuAgAAZHJzL2Uyb0RvYy54bWxQ&#10;SwECLQAUAAYACAAAACEAecEWcOIAAAALAQAADwAAAAAAAAAAAAAAAADoBAAAZHJzL2Rvd25yZXYu&#10;eG1sUEsFBgAAAAAEAAQA8wAAAPcFAAAAAA==&#10;" fillcolor="#ddf0f2 [661]" stroked="f" strokeweight="1pt">
              <w10:wrap anchorx="page"/>
            </v:rect>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5009" w:type="pct"/>
      <w:tblBorders>
        <w:top w:val="single" w:sz="12" w:space="0" w:color="auto"/>
      </w:tblBorders>
      <w:tblCellMar>
        <w:top w:w="57" w:type="dxa"/>
        <w:bottom w:w="57" w:type="dxa"/>
      </w:tblCellMar>
      <w:tblLook w:val="04A0" w:firstRow="1" w:lastRow="0" w:firstColumn="1" w:lastColumn="0" w:noHBand="0" w:noVBand="1"/>
    </w:tblPr>
    <w:tblGrid>
      <w:gridCol w:w="7190"/>
      <w:gridCol w:w="4574"/>
      <w:gridCol w:w="2831"/>
    </w:tblGrid>
    <w:tr w:rsidR="00A007BE" w:rsidRPr="003B180F" w14:paraId="17AFB866" w14:textId="77777777" w:rsidTr="004D06A2">
      <w:tc>
        <w:tcPr>
          <w:tcW w:w="2463" w:type="pct"/>
        </w:tcPr>
        <w:p w14:paraId="200E1E91" w14:textId="62F8B2C3" w:rsidR="00A007BE" w:rsidRPr="000B549B" w:rsidRDefault="00A007BE" w:rsidP="00E74E56">
          <w:pPr>
            <w:pStyle w:val="Footer"/>
          </w:pPr>
          <w:r>
            <w:t xml:space="preserve">Version </w:t>
          </w:r>
          <w:r w:rsidR="00614C92">
            <w:t>1.7</w:t>
          </w:r>
        </w:p>
      </w:tc>
      <w:tc>
        <w:tcPr>
          <w:tcW w:w="1567" w:type="pct"/>
        </w:tcPr>
        <w:p w14:paraId="58B76768" w14:textId="5B08DC82" w:rsidR="00A007BE" w:rsidRPr="000B549B" w:rsidRDefault="00A007BE">
          <w:pPr>
            <w:pStyle w:val="Footer"/>
          </w:pPr>
          <w:r>
            <w:t>Official</w:t>
          </w:r>
        </w:p>
      </w:tc>
      <w:tc>
        <w:tcPr>
          <w:tcW w:w="970" w:type="pct"/>
        </w:tcPr>
        <w:p w14:paraId="0F06EC9B" w14:textId="77777777" w:rsidR="00A007BE" w:rsidRPr="000B549B" w:rsidRDefault="00A007BE" w:rsidP="004D06A2">
          <w:pPr>
            <w:pStyle w:val="Footer"/>
          </w:pPr>
          <w:r w:rsidRPr="002A29F7">
            <w:t xml:space="preserve">Page </w:t>
          </w:r>
          <w:r w:rsidRPr="000B549B">
            <w:fldChar w:fldCharType="begin"/>
          </w:r>
          <w:r w:rsidRPr="002A29F7">
            <w:instrText xml:space="preserve"> PAGE  \* Arabic  \* MERGEFORMAT </w:instrText>
          </w:r>
          <w:r w:rsidRPr="000B549B">
            <w:fldChar w:fldCharType="separate"/>
          </w:r>
          <w:r>
            <w:rPr>
              <w:noProof/>
            </w:rPr>
            <w:t>39</w:t>
          </w:r>
          <w:r w:rsidRPr="000B549B">
            <w:fldChar w:fldCharType="end"/>
          </w:r>
          <w:r w:rsidRPr="003B180F">
            <w:t xml:space="preserve"> of </w:t>
          </w:r>
          <w:fldSimple w:instr="NUMPAGES  \* Arabic  \* MERGEFORMAT">
            <w:r>
              <w:rPr>
                <w:noProof/>
              </w:rPr>
              <w:t>98</w:t>
            </w:r>
          </w:fldSimple>
        </w:p>
      </w:tc>
    </w:tr>
  </w:tbl>
  <w:p w14:paraId="4B41DC79" w14:textId="77777777" w:rsidR="00A007BE" w:rsidRDefault="00A007BE">
    <w:pPr>
      <w:pStyle w:val="Footer"/>
    </w:pPr>
    <w:r>
      <w:rPr>
        <w:noProof/>
        <w:lang w:eastAsia="en-AU"/>
      </w:rPr>
      <mc:AlternateContent>
        <mc:Choice Requires="wps">
          <w:drawing>
            <wp:anchor distT="0" distB="0" distL="114300" distR="114300" simplePos="0" relativeHeight="251658244" behindDoc="0" locked="0" layoutInCell="1" allowOverlap="1" wp14:anchorId="38B3E95F" wp14:editId="2752EDD3">
              <wp:simplePos x="0" y="0"/>
              <wp:positionH relativeFrom="page">
                <wp:posOffset>-9468</wp:posOffset>
              </wp:positionH>
              <wp:positionV relativeFrom="paragraph">
                <wp:posOffset>469265</wp:posOffset>
              </wp:positionV>
              <wp:extent cx="7523018" cy="10695709"/>
              <wp:effectExtent l="0" t="0" r="1905" b="0"/>
              <wp:wrapNone/>
              <wp:docPr id="39" name="Rectangle 39"/>
              <wp:cNvGraphicFramePr/>
              <a:graphic xmlns:a="http://schemas.openxmlformats.org/drawingml/2006/main">
                <a:graphicData uri="http://schemas.microsoft.com/office/word/2010/wordprocessingShape">
                  <wps:wsp>
                    <wps:cNvSpPr/>
                    <wps:spPr>
                      <a:xfrm>
                        <a:off x="0" y="0"/>
                        <a:ext cx="7523018" cy="10695709"/>
                      </a:xfrm>
                      <a:prstGeom prst="rect">
                        <a:avLst/>
                      </a:prstGeom>
                      <a:solidFill>
                        <a:schemeClr val="accent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E20D8AB" id="Rectangle 39" o:spid="_x0000_s1026" style="position:absolute;margin-left:-.75pt;margin-top:36.95pt;width:592.35pt;height:842.2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FKLIjgIAAJ8FAAAOAAAAZHJzL2Uyb0RvYy54bWysVEtv2zAMvg/YfxB0X21nTR9BnSJo0WFA&#10;1wZrh55VWaoFyKImKXGyXz9Kcpys63YYdrElPj6Sn0heXG46TdbCeQWmptVRSYkwHBplXmr67fHm&#10;wxklPjDTMA1G1HQrPL2cv3930duZmEALuhGOIIjxs97WtA3BzorC81Z0zB+BFQaVElzHAl7dS9E4&#10;1iN6p4tJWZ4UPbjGOuDCe5ReZyWdJ3wpBQ/3UnoRiK4p5hbS16Xvc/wW8ws2e3HMtooPabB/yKJj&#10;ymDQEeqaBUZWTv0G1SnuwIMMRxy6AqRUXKQasJqqfFXNQ8usSLUgOd6ONPn/B8vv1g926ZCG3vqZ&#10;x2OsYiNdF/+YH9kksrYjWWITCEfh6XTysazweTnqqvLkfHpankc+i72/dT58EtCReKipw+dILLH1&#10;rQ/ZdGcSw3nQqrlRWqdLbAFxpR1ZM3w8xrkwYZLc9ar7Ak2WYxOUwzOiGB87i892YswmNVNESrn9&#10;EkSbGMpADJrziZJiz0U6ha0W0U6br0IS1WD1OZER+TDHKuXoW9aILJ7+MZcEGJElxh+xB4C36q8G&#10;ggf76CpSl4/OZY7+N+fRI0UGE0bnThlwbwHoMEbO9juSMjWRpWdotktHHOQZ85bfKHz1W+bDkjkc&#10;Khw/XBThHj9SQ19TGE6UtOB+vCWP9tjrqKWkxyGtqf++Yk5Qoj8bnILz6vg4TnW6HE9PJ3hxh5rn&#10;Q41ZdVeArVThSrI8HaN90LujdNA94T5ZxKioYoZj7Jry4HaXq5CXB24kLhaLZIaTbFm4NQ+WR/DI&#10;auzqx80Tc3Zo/YBjcwe7gWazVxOQbaOngcUqgFRpPPa8DnzjFkhNPGysuGYO78lqv1fnPwEAAP//&#10;AwBQSwMEFAAGAAgAAAAhAHnBFnDiAAAACwEAAA8AAABkcnMvZG93bnJldi54bWxMj81qwzAQhO+F&#10;voPYQi8lkX+S2nEshxIoFAopdfoAirWRTa2VsRTHffsqp/Y2ywwz35a72fRswtF1lgTEywgYUmNV&#10;R1rA1/F1kQNzXpKSvSUU8IMOdtX9XSkLZa/0iVPtNQsl5AopoPV+KDh3TYtGuqUdkIJ3tqORPpyj&#10;5mqU11Buep5E0TM3sqOw0MoB9y023/XFCPCbj2l6yvYHXb8d08QkK/0+r4R4fJhftsA8zv4vDDf8&#10;gA5VYDrZCynHegGLeB2SArJ0A+zmx3maADsFla3zFHhV8v8/VL8AAAD//wMAUEsBAi0AFAAGAAgA&#10;AAAhALaDOJL+AAAA4QEAABMAAAAAAAAAAAAAAAAAAAAAAFtDb250ZW50X1R5cGVzXS54bWxQSwEC&#10;LQAUAAYACAAAACEAOP0h/9YAAACUAQAACwAAAAAAAAAAAAAAAAAvAQAAX3JlbHMvLnJlbHNQSwEC&#10;LQAUAAYACAAAACEA6RSiyI4CAACfBQAADgAAAAAAAAAAAAAAAAAuAgAAZHJzL2Uyb0RvYy54bWxQ&#10;SwECLQAUAAYACAAAACEAecEWcOIAAAALAQAADwAAAAAAAAAAAAAAAADoBAAAZHJzL2Rvd25yZXYu&#10;eG1sUEsFBgAAAAAEAAQA8wAAAPcFAAAAAA==&#10;" fillcolor="#ddf0f2 [661]" stroked="f" strokeweight="1pt">
              <w10:wrap anchorx="page"/>
            </v:rect>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5009" w:type="pct"/>
      <w:tblBorders>
        <w:top w:val="single" w:sz="12" w:space="0" w:color="auto"/>
      </w:tblBorders>
      <w:tblCellMar>
        <w:top w:w="57" w:type="dxa"/>
        <w:bottom w:w="57" w:type="dxa"/>
      </w:tblCellMar>
      <w:tblLook w:val="04A0" w:firstRow="1" w:lastRow="0" w:firstColumn="1" w:lastColumn="0" w:noHBand="0" w:noVBand="1"/>
    </w:tblPr>
    <w:tblGrid>
      <w:gridCol w:w="4679"/>
      <w:gridCol w:w="2976"/>
      <w:gridCol w:w="1842"/>
    </w:tblGrid>
    <w:tr w:rsidR="00A007BE" w:rsidRPr="003B180F" w14:paraId="271EEA1A" w14:textId="77777777" w:rsidTr="004D06A2">
      <w:tc>
        <w:tcPr>
          <w:tcW w:w="2463" w:type="pct"/>
        </w:tcPr>
        <w:p w14:paraId="726E26BE" w14:textId="0E0B8B35" w:rsidR="00A007BE" w:rsidRPr="000D3ED4" w:rsidRDefault="00A007BE" w:rsidP="00E74E56">
          <w:pPr>
            <w:pStyle w:val="Footer"/>
            <w:rPr>
              <w:sz w:val="16"/>
              <w:szCs w:val="16"/>
            </w:rPr>
          </w:pPr>
          <w:r w:rsidRPr="000D3ED4">
            <w:rPr>
              <w:sz w:val="16"/>
              <w:szCs w:val="16"/>
            </w:rPr>
            <w:t xml:space="preserve">Version </w:t>
          </w:r>
          <w:r w:rsidR="00614C92">
            <w:rPr>
              <w:sz w:val="16"/>
              <w:szCs w:val="16"/>
            </w:rPr>
            <w:t>1.7</w:t>
          </w:r>
        </w:p>
      </w:tc>
      <w:tc>
        <w:tcPr>
          <w:tcW w:w="1567" w:type="pct"/>
        </w:tcPr>
        <w:p w14:paraId="06D14D86" w14:textId="6AE3F9D0" w:rsidR="00A007BE" w:rsidRPr="000D3ED4" w:rsidRDefault="00A007BE">
          <w:pPr>
            <w:pStyle w:val="Footer"/>
            <w:rPr>
              <w:sz w:val="16"/>
              <w:szCs w:val="16"/>
            </w:rPr>
          </w:pPr>
          <w:r w:rsidRPr="000D3ED4">
            <w:rPr>
              <w:sz w:val="16"/>
              <w:szCs w:val="16"/>
            </w:rPr>
            <w:t>Official</w:t>
          </w:r>
        </w:p>
      </w:tc>
      <w:tc>
        <w:tcPr>
          <w:tcW w:w="970" w:type="pct"/>
        </w:tcPr>
        <w:p w14:paraId="2697C2F5" w14:textId="77777777" w:rsidR="00A007BE" w:rsidRPr="000D3ED4" w:rsidRDefault="00A007BE" w:rsidP="004D06A2">
          <w:pPr>
            <w:pStyle w:val="Footer"/>
            <w:rPr>
              <w:sz w:val="16"/>
              <w:szCs w:val="16"/>
            </w:rPr>
          </w:pPr>
          <w:r w:rsidRPr="000D3ED4">
            <w:rPr>
              <w:sz w:val="16"/>
              <w:szCs w:val="16"/>
            </w:rPr>
            <w:t xml:space="preserve">Page </w:t>
          </w:r>
          <w:r w:rsidRPr="000D3ED4">
            <w:rPr>
              <w:sz w:val="16"/>
              <w:szCs w:val="16"/>
            </w:rPr>
            <w:fldChar w:fldCharType="begin"/>
          </w:r>
          <w:r w:rsidRPr="000D3ED4">
            <w:rPr>
              <w:sz w:val="16"/>
              <w:szCs w:val="16"/>
            </w:rPr>
            <w:instrText xml:space="preserve"> PAGE  \* Arabic  \* MERGEFORMAT </w:instrText>
          </w:r>
          <w:r w:rsidRPr="000D3ED4">
            <w:rPr>
              <w:sz w:val="16"/>
              <w:szCs w:val="16"/>
            </w:rPr>
            <w:fldChar w:fldCharType="separate"/>
          </w:r>
          <w:r w:rsidRPr="000D3ED4">
            <w:rPr>
              <w:noProof/>
              <w:sz w:val="16"/>
              <w:szCs w:val="16"/>
            </w:rPr>
            <w:t>39</w:t>
          </w:r>
          <w:r w:rsidRPr="000D3ED4">
            <w:rPr>
              <w:sz w:val="16"/>
              <w:szCs w:val="16"/>
            </w:rPr>
            <w:fldChar w:fldCharType="end"/>
          </w:r>
          <w:r w:rsidRPr="000D3ED4">
            <w:rPr>
              <w:sz w:val="16"/>
              <w:szCs w:val="16"/>
            </w:rPr>
            <w:t xml:space="preserve"> of </w:t>
          </w:r>
          <w:r w:rsidRPr="000D3ED4">
            <w:rPr>
              <w:sz w:val="16"/>
              <w:szCs w:val="16"/>
            </w:rPr>
            <w:fldChar w:fldCharType="begin"/>
          </w:r>
          <w:r w:rsidRPr="000D3ED4">
            <w:rPr>
              <w:sz w:val="16"/>
              <w:szCs w:val="16"/>
            </w:rPr>
            <w:instrText xml:space="preserve"> NUMPAGES  \* Arabic  \* MERGEFORMAT </w:instrText>
          </w:r>
          <w:r w:rsidRPr="000D3ED4">
            <w:rPr>
              <w:sz w:val="16"/>
              <w:szCs w:val="16"/>
            </w:rPr>
            <w:fldChar w:fldCharType="separate"/>
          </w:r>
          <w:r w:rsidRPr="000D3ED4">
            <w:rPr>
              <w:noProof/>
              <w:sz w:val="16"/>
              <w:szCs w:val="16"/>
            </w:rPr>
            <w:t>98</w:t>
          </w:r>
          <w:r w:rsidRPr="000D3ED4">
            <w:rPr>
              <w:noProof/>
              <w:sz w:val="16"/>
              <w:szCs w:val="16"/>
            </w:rPr>
            <w:fldChar w:fldCharType="end"/>
          </w:r>
        </w:p>
      </w:tc>
    </w:tr>
  </w:tbl>
  <w:p w14:paraId="6807AAA7" w14:textId="77777777" w:rsidR="00A007BE" w:rsidRDefault="00A007BE">
    <w:pPr>
      <w:pStyle w:val="Footer"/>
    </w:pPr>
    <w:r>
      <w:rPr>
        <w:noProof/>
        <w:lang w:eastAsia="en-AU"/>
      </w:rPr>
      <mc:AlternateContent>
        <mc:Choice Requires="wps">
          <w:drawing>
            <wp:anchor distT="0" distB="0" distL="114300" distR="114300" simplePos="0" relativeHeight="251658250" behindDoc="0" locked="0" layoutInCell="1" allowOverlap="1" wp14:anchorId="092AC640" wp14:editId="337A8B59">
              <wp:simplePos x="0" y="0"/>
              <wp:positionH relativeFrom="page">
                <wp:posOffset>-9468</wp:posOffset>
              </wp:positionH>
              <wp:positionV relativeFrom="paragraph">
                <wp:posOffset>469265</wp:posOffset>
              </wp:positionV>
              <wp:extent cx="7523018" cy="10695709"/>
              <wp:effectExtent l="0" t="0" r="1905" b="0"/>
              <wp:wrapNone/>
              <wp:docPr id="41" name="Rectangle 41"/>
              <wp:cNvGraphicFramePr/>
              <a:graphic xmlns:a="http://schemas.openxmlformats.org/drawingml/2006/main">
                <a:graphicData uri="http://schemas.microsoft.com/office/word/2010/wordprocessingShape">
                  <wps:wsp>
                    <wps:cNvSpPr/>
                    <wps:spPr>
                      <a:xfrm>
                        <a:off x="0" y="0"/>
                        <a:ext cx="7523018" cy="10695709"/>
                      </a:xfrm>
                      <a:prstGeom prst="rect">
                        <a:avLst/>
                      </a:prstGeom>
                      <a:solidFill>
                        <a:schemeClr val="accent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E85EC48" id="Rectangle 41" o:spid="_x0000_s1026" style="position:absolute;margin-left:-.75pt;margin-top:36.95pt;width:592.35pt;height:842.2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FKLIjgIAAJ8FAAAOAAAAZHJzL2Uyb0RvYy54bWysVEtv2zAMvg/YfxB0X21nTR9BnSJo0WFA&#10;1wZrh55VWaoFyKImKXGyXz9Kcpys63YYdrElPj6Sn0heXG46TdbCeQWmptVRSYkwHBplXmr67fHm&#10;wxklPjDTMA1G1HQrPL2cv3930duZmEALuhGOIIjxs97WtA3BzorC81Z0zB+BFQaVElzHAl7dS9E4&#10;1iN6p4tJWZ4UPbjGOuDCe5ReZyWdJ3wpBQ/3UnoRiK4p5hbS16Xvc/wW8ws2e3HMtooPabB/yKJj&#10;ymDQEeqaBUZWTv0G1SnuwIMMRxy6AqRUXKQasJqqfFXNQ8usSLUgOd6ONPn/B8vv1g926ZCG3vqZ&#10;x2OsYiNdF/+YH9kksrYjWWITCEfh6XTysazweTnqqvLkfHpankc+i72/dT58EtCReKipw+dILLH1&#10;rQ/ZdGcSw3nQqrlRWqdLbAFxpR1ZM3w8xrkwYZLc9ar7Ak2WYxOUwzOiGB87i892YswmNVNESrn9&#10;EkSbGMpADJrziZJiz0U6ha0W0U6br0IS1WD1OZER+TDHKuXoW9aILJ7+MZcEGJElxh+xB4C36q8G&#10;ggf76CpSl4/OZY7+N+fRI0UGE0bnThlwbwHoMEbO9juSMjWRpWdotktHHOQZ85bfKHz1W+bDkjkc&#10;Khw/XBThHj9SQ19TGE6UtOB+vCWP9tjrqKWkxyGtqf++Yk5Qoj8bnILz6vg4TnW6HE9PJ3hxh5rn&#10;Q41ZdVeArVThSrI8HaN90LujdNA94T5ZxKioYoZj7Jry4HaXq5CXB24kLhaLZIaTbFm4NQ+WR/DI&#10;auzqx80Tc3Zo/YBjcwe7gWazVxOQbaOngcUqgFRpPPa8DnzjFkhNPGysuGYO78lqv1fnPwEAAP//&#10;AwBQSwMEFAAGAAgAAAAhAHnBFnDiAAAACwEAAA8AAABkcnMvZG93bnJldi54bWxMj81qwzAQhO+F&#10;voPYQi8lkX+S2nEshxIoFAopdfoAirWRTa2VsRTHffsqp/Y2ywwz35a72fRswtF1lgTEywgYUmNV&#10;R1rA1/F1kQNzXpKSvSUU8IMOdtX9XSkLZa/0iVPtNQsl5AopoPV+KDh3TYtGuqUdkIJ3tqORPpyj&#10;5mqU11Buep5E0TM3sqOw0MoB9y023/XFCPCbj2l6yvYHXb8d08QkK/0+r4R4fJhftsA8zv4vDDf8&#10;gA5VYDrZCynHegGLeB2SArJ0A+zmx3maADsFla3zFHhV8v8/VL8AAAD//wMAUEsBAi0AFAAGAAgA&#10;AAAhALaDOJL+AAAA4QEAABMAAAAAAAAAAAAAAAAAAAAAAFtDb250ZW50X1R5cGVzXS54bWxQSwEC&#10;LQAUAAYACAAAACEAOP0h/9YAAACUAQAACwAAAAAAAAAAAAAAAAAvAQAAX3JlbHMvLnJlbHNQSwEC&#10;LQAUAAYACAAAACEA6RSiyI4CAACfBQAADgAAAAAAAAAAAAAAAAAuAgAAZHJzL2Uyb0RvYy54bWxQ&#10;SwECLQAUAAYACAAAACEAecEWcOIAAAALAQAADwAAAAAAAAAAAAAAAADoBAAAZHJzL2Rvd25yZXYu&#10;eG1sUEsFBgAAAAAEAAQA8wAAAPcFAAAAAA==&#10;" fillcolor="#ddf0f2 [661]" stroked="f" strokeweight="1pt">
              <w10:wrap anchorx="page"/>
            </v:rect>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5000" w:type="pct"/>
      <w:tblBorders>
        <w:top w:val="single" w:sz="12" w:space="0" w:color="auto"/>
      </w:tblBorders>
      <w:tblCellMar>
        <w:top w:w="57" w:type="dxa"/>
        <w:bottom w:w="57" w:type="dxa"/>
      </w:tblCellMar>
      <w:tblLook w:val="04A0" w:firstRow="1" w:lastRow="0" w:firstColumn="1" w:lastColumn="0" w:noHBand="0" w:noVBand="1"/>
    </w:tblPr>
    <w:tblGrid>
      <w:gridCol w:w="6235"/>
      <w:gridCol w:w="6492"/>
      <w:gridCol w:w="1842"/>
    </w:tblGrid>
    <w:tr w:rsidR="00A007BE" w:rsidRPr="001922F0" w14:paraId="3BCB5280" w14:textId="77777777" w:rsidTr="004D06A2">
      <w:tc>
        <w:tcPr>
          <w:tcW w:w="2140" w:type="pct"/>
        </w:tcPr>
        <w:p w14:paraId="682EF373" w14:textId="7179A576" w:rsidR="00A007BE" w:rsidRPr="000B549B" w:rsidRDefault="00A007BE" w:rsidP="00E74E56">
          <w:pPr>
            <w:pStyle w:val="Footer"/>
          </w:pPr>
          <w:r>
            <w:t xml:space="preserve">Version </w:t>
          </w:r>
          <w:r w:rsidR="00216E50">
            <w:t>1.</w:t>
          </w:r>
          <w:r w:rsidR="00614C92">
            <w:t>7</w:t>
          </w:r>
        </w:p>
      </w:tc>
      <w:tc>
        <w:tcPr>
          <w:tcW w:w="2228" w:type="pct"/>
        </w:tcPr>
        <w:p w14:paraId="6C3E7185" w14:textId="066F0A60" w:rsidR="00A007BE" w:rsidRPr="000B549B" w:rsidRDefault="00A007BE">
          <w:pPr>
            <w:pStyle w:val="Footer"/>
          </w:pPr>
          <w:r>
            <w:t>Official</w:t>
          </w:r>
        </w:p>
      </w:tc>
      <w:tc>
        <w:tcPr>
          <w:tcW w:w="632" w:type="pct"/>
        </w:tcPr>
        <w:p w14:paraId="3295E6FD" w14:textId="77777777" w:rsidR="00A007BE" w:rsidRPr="000B549B" w:rsidRDefault="00A007BE" w:rsidP="004D06A2">
          <w:pPr>
            <w:pStyle w:val="Footer"/>
          </w:pPr>
          <w:r w:rsidRPr="001922F0">
            <w:t xml:space="preserve">Page </w:t>
          </w:r>
          <w:r w:rsidRPr="000B549B">
            <w:fldChar w:fldCharType="begin"/>
          </w:r>
          <w:r w:rsidRPr="001922F0">
            <w:instrText xml:space="preserve"> PAGE  \* Arabic  \* MERGEFORMAT </w:instrText>
          </w:r>
          <w:r w:rsidRPr="000B549B">
            <w:fldChar w:fldCharType="separate"/>
          </w:r>
          <w:r>
            <w:rPr>
              <w:noProof/>
            </w:rPr>
            <w:t>97</w:t>
          </w:r>
          <w:r w:rsidRPr="000B549B">
            <w:fldChar w:fldCharType="end"/>
          </w:r>
          <w:r w:rsidRPr="001922F0">
            <w:t xml:space="preserve"> of </w:t>
          </w:r>
          <w:r w:rsidRPr="003B180F">
            <w:rPr>
              <w:b/>
              <w:bCs/>
            </w:rPr>
            <w:fldChar w:fldCharType="begin"/>
          </w:r>
          <w:r w:rsidRPr="001922F0">
            <w:instrText xml:space="preserve"> NUMPAGES  \* Arabic  \* MERGEFORMAT </w:instrText>
          </w:r>
          <w:r w:rsidRPr="003B180F">
            <w:rPr>
              <w:b/>
              <w:bCs/>
            </w:rPr>
            <w:fldChar w:fldCharType="separate"/>
          </w:r>
          <w:r>
            <w:rPr>
              <w:noProof/>
            </w:rPr>
            <w:t>98</w:t>
          </w:r>
          <w:r w:rsidRPr="003B180F">
            <w:rPr>
              <w:b/>
              <w:bCs/>
              <w:noProof/>
            </w:rPr>
            <w:fldChar w:fldCharType="end"/>
          </w:r>
        </w:p>
      </w:tc>
    </w:tr>
  </w:tbl>
  <w:p w14:paraId="0228C322" w14:textId="77777777" w:rsidR="00A007BE" w:rsidRDefault="00A007BE">
    <w:pPr>
      <w:pStyle w:val="Footer"/>
    </w:pPr>
    <w:r>
      <w:rPr>
        <w:noProof/>
        <w:lang w:eastAsia="en-AU"/>
      </w:rPr>
      <mc:AlternateContent>
        <mc:Choice Requires="wps">
          <w:drawing>
            <wp:anchor distT="0" distB="0" distL="114300" distR="114300" simplePos="0" relativeHeight="251658240" behindDoc="0" locked="0" layoutInCell="1" allowOverlap="1" wp14:anchorId="1EB006D9" wp14:editId="69B4554B">
              <wp:simplePos x="0" y="0"/>
              <wp:positionH relativeFrom="page">
                <wp:posOffset>-9468</wp:posOffset>
              </wp:positionH>
              <wp:positionV relativeFrom="paragraph">
                <wp:posOffset>469265</wp:posOffset>
              </wp:positionV>
              <wp:extent cx="7523018" cy="10695709"/>
              <wp:effectExtent l="0" t="0" r="1905" b="0"/>
              <wp:wrapNone/>
              <wp:docPr id="6" name="Rectangle 6"/>
              <wp:cNvGraphicFramePr/>
              <a:graphic xmlns:a="http://schemas.openxmlformats.org/drawingml/2006/main">
                <a:graphicData uri="http://schemas.microsoft.com/office/word/2010/wordprocessingShape">
                  <wps:wsp>
                    <wps:cNvSpPr/>
                    <wps:spPr>
                      <a:xfrm>
                        <a:off x="0" y="0"/>
                        <a:ext cx="7523018" cy="10695709"/>
                      </a:xfrm>
                      <a:prstGeom prst="rect">
                        <a:avLst/>
                      </a:prstGeom>
                      <a:solidFill>
                        <a:schemeClr val="accent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71787FC" id="Rectangle 6" o:spid="_x0000_s1026" style="position:absolute;margin-left:-.75pt;margin-top:36.95pt;width:592.35pt;height:842.2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FKLIjgIAAJ8FAAAOAAAAZHJzL2Uyb0RvYy54bWysVEtv2zAMvg/YfxB0X21nTR9BnSJo0WFA&#10;1wZrh55VWaoFyKImKXGyXz9Kcpys63YYdrElPj6Sn0heXG46TdbCeQWmptVRSYkwHBplXmr67fHm&#10;wxklPjDTMA1G1HQrPL2cv3930duZmEALuhGOIIjxs97WtA3BzorC81Z0zB+BFQaVElzHAl7dS9E4&#10;1iN6p4tJWZ4UPbjGOuDCe5ReZyWdJ3wpBQ/3UnoRiK4p5hbS16Xvc/wW8ws2e3HMtooPabB/yKJj&#10;ymDQEeqaBUZWTv0G1SnuwIMMRxy6AqRUXKQasJqqfFXNQ8usSLUgOd6ONPn/B8vv1g926ZCG3vqZ&#10;x2OsYiNdF/+YH9kksrYjWWITCEfh6XTysazweTnqqvLkfHpankc+i72/dT58EtCReKipw+dILLH1&#10;rQ/ZdGcSw3nQqrlRWqdLbAFxpR1ZM3w8xrkwYZLc9ar7Ak2WYxOUwzOiGB87i892YswmNVNESrn9&#10;EkSbGMpADJrziZJiz0U6ha0W0U6br0IS1WD1OZER+TDHKuXoW9aILJ7+MZcEGJElxh+xB4C36q8G&#10;ggf76CpSl4/OZY7+N+fRI0UGE0bnThlwbwHoMEbO9juSMjWRpWdotktHHOQZ85bfKHz1W+bDkjkc&#10;Khw/XBThHj9SQ19TGE6UtOB+vCWP9tjrqKWkxyGtqf++Yk5Qoj8bnILz6vg4TnW6HE9PJ3hxh5rn&#10;Q41ZdVeArVThSrI8HaN90LujdNA94T5ZxKioYoZj7Jry4HaXq5CXB24kLhaLZIaTbFm4NQ+WR/DI&#10;auzqx80Tc3Zo/YBjcwe7gWazVxOQbaOngcUqgFRpPPa8DnzjFkhNPGysuGYO78lqv1fnPwEAAP//&#10;AwBQSwMEFAAGAAgAAAAhAHnBFnDiAAAACwEAAA8AAABkcnMvZG93bnJldi54bWxMj81qwzAQhO+F&#10;voPYQi8lkX+S2nEshxIoFAopdfoAirWRTa2VsRTHffsqp/Y2ywwz35a72fRswtF1lgTEywgYUmNV&#10;R1rA1/F1kQNzXpKSvSUU8IMOdtX9XSkLZa/0iVPtNQsl5AopoPV+KDh3TYtGuqUdkIJ3tqORPpyj&#10;5mqU11Buep5E0TM3sqOw0MoB9y023/XFCPCbj2l6yvYHXb8d08QkK/0+r4R4fJhftsA8zv4vDDf8&#10;gA5VYDrZCynHegGLeB2SArJ0A+zmx3maADsFla3zFHhV8v8/VL8AAAD//wMAUEsBAi0AFAAGAAgA&#10;AAAhALaDOJL+AAAA4QEAABMAAAAAAAAAAAAAAAAAAAAAAFtDb250ZW50X1R5cGVzXS54bWxQSwEC&#10;LQAUAAYACAAAACEAOP0h/9YAAACUAQAACwAAAAAAAAAAAAAAAAAvAQAAX3JlbHMvLnJlbHNQSwEC&#10;LQAUAAYACAAAACEA6RSiyI4CAACfBQAADgAAAAAAAAAAAAAAAAAuAgAAZHJzL2Uyb0RvYy54bWxQ&#10;SwECLQAUAAYACAAAACEAecEWcOIAAAALAQAADwAAAAAAAAAAAAAAAADoBAAAZHJzL2Rvd25yZXYu&#10;eG1sUEsFBgAAAAAEAAQA8wAAAPcFAAAAAA==&#10;" fillcolor="#ddf0f2 [661]" stroked="f" strokeweight="1pt">
              <w10:wrap anchorx="page"/>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8C24E0" w14:textId="77777777" w:rsidR="00833A2A" w:rsidRDefault="00833A2A" w:rsidP="00A91D75">
      <w:r>
        <w:separator/>
      </w:r>
    </w:p>
    <w:p w14:paraId="3C6F6A16" w14:textId="77777777" w:rsidR="00833A2A" w:rsidRDefault="00833A2A"/>
  </w:footnote>
  <w:footnote w:type="continuationSeparator" w:id="0">
    <w:p w14:paraId="1DC364E5" w14:textId="77777777" w:rsidR="00833A2A" w:rsidRDefault="00833A2A" w:rsidP="00A91D75">
      <w:r>
        <w:continuationSeparator/>
      </w:r>
    </w:p>
    <w:p w14:paraId="6C02567E" w14:textId="77777777" w:rsidR="00833A2A" w:rsidRDefault="00833A2A"/>
  </w:footnote>
  <w:footnote w:type="continuationNotice" w:id="1">
    <w:p w14:paraId="5FBD6B61" w14:textId="77777777" w:rsidR="00833A2A" w:rsidRDefault="00833A2A">
      <w:pPr>
        <w:spacing w:line="240" w:lineRule="auto"/>
      </w:pPr>
    </w:p>
  </w:footnote>
  <w:footnote w:id="2">
    <w:p w14:paraId="374AC6D4" w14:textId="77777777" w:rsidR="00A007BE" w:rsidRPr="003B2936" w:rsidRDefault="00A007BE" w:rsidP="003B2936">
      <w:pPr>
        <w:pStyle w:val="FootnoteText"/>
      </w:pPr>
      <w:r w:rsidRPr="003B2936">
        <w:rPr>
          <w:rStyle w:val="FootnoteReference"/>
        </w:rPr>
        <w:footnoteRef/>
      </w:r>
      <w:r w:rsidRPr="003B2936">
        <w:t xml:space="preserve"> The employer may choose to follow XEA as a means of establishing reporting on behalf of multiple related ABNs for example an economic group (see “Appointing an Agent for Tax Purposes” via Access Manager for more details)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2A92CF" w14:textId="77777777" w:rsidR="00A007BE" w:rsidRDefault="00833A2A" w:rsidP="0022795D">
    <w:pPr>
      <w:pStyle w:val="Header"/>
    </w:pPr>
    <w:r>
      <w:rPr>
        <w:noProof/>
      </w:rPr>
      <w:pict w14:anchorId="2960EBD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678846485" o:spid="_x0000_s1026" type="#_x0000_t136" style="position:absolute;margin-left:0;margin-top:0;width:483.5pt;height:193.4pt;rotation:315;z-index:-251658239;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BCB3ED" w14:textId="77777777" w:rsidR="00A007BE" w:rsidRDefault="00833A2A" w:rsidP="0022795D">
    <w:pPr>
      <w:pStyle w:val="Header"/>
    </w:pPr>
    <w:r>
      <w:rPr>
        <w:noProof/>
      </w:rPr>
      <w:pict w14:anchorId="064561D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678846486" o:spid="_x0000_s1027" type="#_x0000_t136" style="position:absolute;margin-left:0;margin-top:0;width:483.5pt;height:193.4pt;rotation:315;z-index:-251658237;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5EA224" w14:textId="77777777" w:rsidR="00A007BE" w:rsidRDefault="00A007BE" w:rsidP="000B549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9639" w:type="dxa"/>
      <w:tblBorders>
        <w:bottom w:val="single" w:sz="12" w:space="0" w:color="auto"/>
      </w:tblBorders>
      <w:tblLayout w:type="fixed"/>
      <w:tblLook w:val="0000" w:firstRow="0" w:lastRow="0" w:firstColumn="0" w:lastColumn="0" w:noHBand="0" w:noVBand="0"/>
    </w:tblPr>
    <w:tblGrid>
      <w:gridCol w:w="4395"/>
      <w:gridCol w:w="5244"/>
    </w:tblGrid>
    <w:tr w:rsidR="00A007BE" w:rsidRPr="001A602B" w14:paraId="5B1CE332" w14:textId="77777777" w:rsidTr="004D06A2">
      <w:trPr>
        <w:trHeight w:val="490"/>
      </w:trPr>
      <w:tc>
        <w:tcPr>
          <w:tcW w:w="4395" w:type="dxa"/>
        </w:tcPr>
        <w:p w14:paraId="3441E00A" w14:textId="77777777" w:rsidR="00A007BE" w:rsidRPr="000B549B" w:rsidRDefault="00A007BE" w:rsidP="004D06A2">
          <w:pPr>
            <w:pStyle w:val="Header"/>
          </w:pPr>
          <w:r>
            <w:rPr>
              <w:szCs w:val="16"/>
            </w:rPr>
            <w:t xml:space="preserve">Standard business reporting                                            </w:t>
          </w:r>
        </w:p>
      </w:tc>
      <w:tc>
        <w:tcPr>
          <w:tcW w:w="5244" w:type="dxa"/>
        </w:tcPr>
        <w:p w14:paraId="5E3CBC9E" w14:textId="77777777" w:rsidR="00A007BE" w:rsidRPr="001A602B" w:rsidRDefault="00A007BE" w:rsidP="0016572C">
          <w:pPr>
            <w:pStyle w:val="Header"/>
            <w:jc w:val="right"/>
          </w:pPr>
          <w:r>
            <w:t xml:space="preserve">    ATo payevnt.0004 2020 Business implementation guide</w:t>
          </w:r>
        </w:p>
      </w:tc>
    </w:tr>
  </w:tbl>
  <w:p w14:paraId="7E44E148" w14:textId="16D1E378" w:rsidR="00A007BE" w:rsidRDefault="00A007BE">
    <w:r>
      <w:rPr>
        <w:noProof/>
      </w:rPr>
      <mc:AlternateContent>
        <mc:Choice Requires="wps">
          <w:drawing>
            <wp:anchor distT="0" distB="0" distL="114300" distR="114300" simplePos="0" relativeHeight="251658245" behindDoc="0" locked="0" layoutInCell="1" allowOverlap="1" wp14:anchorId="60687D40" wp14:editId="40B264CD">
              <wp:simplePos x="0" y="0"/>
              <wp:positionH relativeFrom="column">
                <wp:posOffset>0</wp:posOffset>
              </wp:positionH>
              <wp:positionV relativeFrom="paragraph">
                <wp:posOffset>0</wp:posOffset>
              </wp:positionV>
              <wp:extent cx="914400" cy="914400"/>
              <wp:effectExtent l="0" t="0" r="0" b="0"/>
              <wp:wrapNone/>
              <wp:docPr id="24" name="WordArt 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914400" cy="914400"/>
                      </a:xfrm>
                      <a:prstGeom prst="rect">
                        <a:avLst/>
                      </a:prstGeom>
                    </wps:spPr>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4344CB33" id="_x0000_t202" coordsize="21600,21600" o:spt="202" path="m,l,21600r21600,l21600,xe">
              <v:stroke joinstyle="miter"/>
              <v:path gradientshapeok="t" o:connecttype="rect"/>
            </v:shapetype>
            <v:shape id="WordArt 31" o:spid="_x0000_s1026" type="#_x0000_t202" style="position:absolute;margin-left:0;margin-top:0;width:1in;height:1in;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zTY4gEAAKkDAAAOAAAAZHJzL2Uyb0RvYy54bWysU8tu2zAQvBfoPxC815KDtGgFy4GbNL2k&#10;bYC4yHlNUpZakctyaUv++y5p2QmaW1AdCD5nZ2ZHi6vR9mJvAnXoajmflVIYp1B3blvLn+vbdx+l&#10;oAhOQ4/O1PJgSF4t375ZDL4yF9hir00QDOKoGnwt2xh9VRSkWmOBZuiN48MGg4XIy7AtdICB0W1f&#10;XJTlh2LAoH1AZYh49+Z4KJcZv2mMij+ahkwUfS2ZW8xjyOMmjcVyAdU2gG87NdGAV7Cw0Dkueoa6&#10;gQhiF7oXULZTAQmbOFNoC2yaTpmsgdXMy3/UPLTgTdbC5pA/20T/D1Z93z/4+yDi+BlHbmAWQf4O&#10;1W8SDq9bcFuzCgGH1oDmwnN53s701gfPbc27azPGL7pjj+fJ12LwVE34qR9UUaq0Gb6h5iewi5ir&#10;jU2wyTo2QzAF7tLh3BlGFIo3P80vL0s+UXw0zVMFqE6PfaD41aAVaVLLwI3P4LC/o3i8eroyMUtk&#10;jrQ2qA9MbOAU1JL+7CAYFrmz18ihYWVNQPvIMVuFLC1xTVjr8RGCnwpGZnrfn1KQq+Y4aOHAJrX6&#10;FwPZnsO1h168L/nLJkE1XWYxT6jpLfkVW3TbZfrJviPPiT7nIRswZTcF7vk633r6w5Z/AQAA//8D&#10;AFBLAwQUAAYACAAAACEAkwdlOdYAAAAFAQAADwAAAGRycy9kb3ducmV2LnhtbEyPQUvDQBCF74L/&#10;YRmhN7upVJGYTSmtBQ9erPE+zY7ZYHY2ZKdN+u/diqCXYR5vePO9YjX5Tp1oiG1gA4t5Boq4Drbl&#10;xkD1vrt9BBUF2WIXmAycKcKqvL4qMLdh5Dc67aVRKYRjjgacSJ9rHWtHHuM89MTJ+wyDR0lyaLQd&#10;cEzhvtN3WfagPbacPjjsaeOo/tofvQERu16cq2cfXz6m1+3osvoeK2NmN9P6CZTQJH/HcMFP6FAm&#10;pkM4so2qM5CKyM+8eMtlkoffRZeF/k9ffgMAAP//AwBQSwECLQAUAAYACAAAACEAtoM4kv4AAADh&#10;AQAAEwAAAAAAAAAAAAAAAAAAAAAAW0NvbnRlbnRfVHlwZXNdLnhtbFBLAQItABQABgAIAAAAIQA4&#10;/SH/1gAAAJQBAAALAAAAAAAAAAAAAAAAAC8BAABfcmVscy8ucmVsc1BLAQItABQABgAIAAAAIQBy&#10;dzTY4gEAAKkDAAAOAAAAAAAAAAAAAAAAAC4CAABkcnMvZTJvRG9jLnhtbFBLAQItABQABgAIAAAA&#10;IQCTB2U51gAAAAUBAAAPAAAAAAAAAAAAAAAAADwEAABkcnMvZG93bnJldi54bWxQSwUGAAAAAAQA&#10;BADzAAAAPwUAAAAA&#10;" filled="f" stroked="f">
              <o:lock v:ext="edit" text="t" shapetype="t"/>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8ABF21" w14:textId="77777777" w:rsidR="00A007BE" w:rsidRDefault="00A007BE" w:rsidP="000B549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44CF55" w14:textId="77777777" w:rsidR="00A007BE" w:rsidRDefault="00833A2A" w:rsidP="000B549B">
    <w:pPr>
      <w:pStyle w:val="Header"/>
    </w:pPr>
    <w:r>
      <w:rPr>
        <w:noProof/>
      </w:rPr>
      <w:pict w14:anchorId="2399E07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678846494" o:spid="_x0000_s1054" type="#_x0000_t136" style="position:absolute;margin-left:0;margin-top:0;width:483.5pt;height:193.4pt;rotation:315;z-index:-251658231;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14317" w:type="dxa"/>
      <w:tblBorders>
        <w:bottom w:val="single" w:sz="12" w:space="0" w:color="auto"/>
      </w:tblBorders>
      <w:tblLayout w:type="fixed"/>
      <w:tblLook w:val="0000" w:firstRow="0" w:lastRow="0" w:firstColumn="0" w:lastColumn="0" w:noHBand="0" w:noVBand="0"/>
    </w:tblPr>
    <w:tblGrid>
      <w:gridCol w:w="8046"/>
      <w:gridCol w:w="6271"/>
    </w:tblGrid>
    <w:tr w:rsidR="00A007BE" w:rsidRPr="001A602B" w14:paraId="2B075309" w14:textId="77777777" w:rsidTr="0016572C">
      <w:trPr>
        <w:trHeight w:val="490"/>
      </w:trPr>
      <w:tc>
        <w:tcPr>
          <w:tcW w:w="8046" w:type="dxa"/>
        </w:tcPr>
        <w:p w14:paraId="1D49E3C5" w14:textId="18C6A0DB" w:rsidR="00A007BE" w:rsidRPr="000B549B" w:rsidRDefault="00A007BE" w:rsidP="004D06A2">
          <w:pPr>
            <w:pStyle w:val="Header"/>
          </w:pPr>
          <w:r>
            <w:t>Standard Business Reporting</w:t>
          </w:r>
          <w:r w:rsidRPr="000B549B">
            <w:t xml:space="preserve"> </w:t>
          </w:r>
        </w:p>
      </w:tc>
      <w:tc>
        <w:tcPr>
          <w:tcW w:w="6271" w:type="dxa"/>
        </w:tcPr>
        <w:p w14:paraId="36B3CE8A" w14:textId="377418E5" w:rsidR="00A007BE" w:rsidRPr="001A602B" w:rsidRDefault="00A007BE" w:rsidP="0016572C">
          <w:pPr>
            <w:pStyle w:val="Header"/>
            <w:jc w:val="right"/>
          </w:pPr>
          <w:r>
            <w:t xml:space="preserve">     ATO payevnt.0004 2020 business implementation guide</w:t>
          </w:r>
        </w:p>
      </w:tc>
    </w:tr>
  </w:tbl>
  <w:p w14:paraId="53093E02" w14:textId="111B011B" w:rsidR="00A007BE" w:rsidRDefault="00A007BE">
    <w:r>
      <w:rPr>
        <w:noProof/>
      </w:rPr>
      <mc:AlternateContent>
        <mc:Choice Requires="wps">
          <w:drawing>
            <wp:anchor distT="0" distB="0" distL="114300" distR="114300" simplePos="0" relativeHeight="251658253" behindDoc="0" locked="0" layoutInCell="1" allowOverlap="1" wp14:anchorId="27DC1749" wp14:editId="2B45ECC1">
              <wp:simplePos x="0" y="0"/>
              <wp:positionH relativeFrom="column">
                <wp:posOffset>0</wp:posOffset>
              </wp:positionH>
              <wp:positionV relativeFrom="paragraph">
                <wp:posOffset>0</wp:posOffset>
              </wp:positionV>
              <wp:extent cx="914400" cy="914400"/>
              <wp:effectExtent l="0" t="0" r="0" b="0"/>
              <wp:wrapNone/>
              <wp:docPr id="22" name="WordArt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914400" cy="914400"/>
                      </a:xfrm>
                      <a:prstGeom prst="rect">
                        <a:avLst/>
                      </a:prstGeom>
                    </wps:spPr>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5ACD6F74" id="_x0000_t202" coordsize="21600,21600" o:spt="202" path="m,l,21600r21600,l21600,xe">
              <v:stroke joinstyle="miter"/>
              <v:path gradientshapeok="t" o:connecttype="rect"/>
            </v:shapetype>
            <v:shape id="WordArt 34" o:spid="_x0000_s1026" type="#_x0000_t202" style="position:absolute;margin-left:0;margin-top:0;width:1in;height:1in;z-index:2516582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zTY4gEAAKkDAAAOAAAAZHJzL2Uyb0RvYy54bWysU8tu2zAQvBfoPxC815KDtGgFy4GbNL2k&#10;bYC4yHlNUpZakctyaUv++y5p2QmaW1AdCD5nZ2ZHi6vR9mJvAnXoajmflVIYp1B3blvLn+vbdx+l&#10;oAhOQ4/O1PJgSF4t375ZDL4yF9hir00QDOKoGnwt2xh9VRSkWmOBZuiN48MGg4XIy7AtdICB0W1f&#10;XJTlh2LAoH1AZYh49+Z4KJcZv2mMij+ahkwUfS2ZW8xjyOMmjcVyAdU2gG87NdGAV7Cw0Dkueoa6&#10;gQhiF7oXULZTAQmbOFNoC2yaTpmsgdXMy3/UPLTgTdbC5pA/20T/D1Z93z/4+yDi+BlHbmAWQf4O&#10;1W8SDq9bcFuzCgGH1oDmwnN53s701gfPbc27azPGL7pjj+fJ12LwVE34qR9UUaq0Gb6h5iewi5ir&#10;jU2wyTo2QzAF7tLh3BlGFIo3P80vL0s+UXw0zVMFqE6PfaD41aAVaVLLwI3P4LC/o3i8eroyMUtk&#10;jrQ2qA9MbOAU1JL+7CAYFrmz18ihYWVNQPvIMVuFLC1xTVjr8RGCnwpGZnrfn1KQq+Y4aOHAJrX6&#10;FwPZnsO1h168L/nLJkE1XWYxT6jpLfkVW3TbZfrJviPPiT7nIRswZTcF7vk633r6w5Z/AQAA//8D&#10;AFBLAwQUAAYACAAAACEAkwdlOdYAAAAFAQAADwAAAGRycy9kb3ducmV2LnhtbEyPQUvDQBCF74L/&#10;YRmhN7upVJGYTSmtBQ9erPE+zY7ZYHY2ZKdN+u/diqCXYR5vePO9YjX5Tp1oiG1gA4t5Boq4Drbl&#10;xkD1vrt9BBUF2WIXmAycKcKqvL4qMLdh5Dc67aVRKYRjjgacSJ9rHWtHHuM89MTJ+wyDR0lyaLQd&#10;cEzhvtN3WfagPbacPjjsaeOo/tofvQERu16cq2cfXz6m1+3osvoeK2NmN9P6CZTQJH/HcMFP6FAm&#10;pkM4so2qM5CKyM+8eMtlkoffRZeF/k9ffgMAAP//AwBQSwECLQAUAAYACAAAACEAtoM4kv4AAADh&#10;AQAAEwAAAAAAAAAAAAAAAAAAAAAAW0NvbnRlbnRfVHlwZXNdLnhtbFBLAQItABQABgAIAAAAIQA4&#10;/SH/1gAAAJQBAAALAAAAAAAAAAAAAAAAAC8BAABfcmVscy8ucmVsc1BLAQItABQABgAIAAAAIQBy&#10;dzTY4gEAAKkDAAAOAAAAAAAAAAAAAAAAAC4CAABkcnMvZTJvRG9jLnhtbFBLAQItABQABgAIAAAA&#10;IQCTB2U51gAAAAUBAAAPAAAAAAAAAAAAAAAAADwEAABkcnMvZG93bnJldi54bWxQSwUGAAAAAAQA&#10;BADzAAAAPwUAAAAA&#10;" filled="f" stroked="f">
              <o:lock v:ext="edit" text="t" shapetype="t"/>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9B71DA" w14:textId="77777777" w:rsidR="00A007BE" w:rsidRDefault="00833A2A" w:rsidP="000B549B">
    <w:pPr>
      <w:pStyle w:val="Header"/>
    </w:pPr>
    <w:r>
      <w:rPr>
        <w:noProof/>
      </w:rPr>
      <w:pict w14:anchorId="26E2D19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678846493" o:spid="_x0000_s1053" type="#_x0000_t136" style="position:absolute;margin-left:0;margin-top:0;width:483.5pt;height:193.4pt;rotation:315;z-index:-251658233;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A7304" w14:textId="77777777" w:rsidR="00A007BE" w:rsidRDefault="00A007BE" w:rsidP="000B549B">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5000" w:type="pct"/>
      <w:tblBorders>
        <w:bottom w:val="single" w:sz="12" w:space="0" w:color="auto"/>
      </w:tblBorders>
      <w:tblLook w:val="0000" w:firstRow="0" w:lastRow="0" w:firstColumn="0" w:lastColumn="0" w:noHBand="0" w:noVBand="0"/>
    </w:tblPr>
    <w:tblGrid>
      <w:gridCol w:w="3349"/>
      <w:gridCol w:w="6253"/>
    </w:tblGrid>
    <w:tr w:rsidR="00A007BE" w:rsidRPr="001A602B" w14:paraId="4229F0A7" w14:textId="77777777" w:rsidTr="007E7B7E">
      <w:trPr>
        <w:trHeight w:val="430"/>
      </w:trPr>
      <w:tc>
        <w:tcPr>
          <w:tcW w:w="1744" w:type="pct"/>
        </w:tcPr>
        <w:p w14:paraId="2CB87C31" w14:textId="77777777" w:rsidR="00A007BE" w:rsidRPr="000B549B" w:rsidRDefault="00A007BE" w:rsidP="004D06A2">
          <w:pPr>
            <w:pStyle w:val="Header"/>
          </w:pPr>
          <w:r>
            <w:rPr>
              <w:szCs w:val="16"/>
            </w:rPr>
            <w:t xml:space="preserve">Standard business reporting                                            </w:t>
          </w:r>
        </w:p>
      </w:tc>
      <w:tc>
        <w:tcPr>
          <w:tcW w:w="3256" w:type="pct"/>
        </w:tcPr>
        <w:p w14:paraId="3C8129B6" w14:textId="77777777" w:rsidR="00A007BE" w:rsidRPr="001A602B" w:rsidRDefault="00A007BE" w:rsidP="0016572C">
          <w:pPr>
            <w:pStyle w:val="Header"/>
            <w:jc w:val="right"/>
          </w:pPr>
          <w:r>
            <w:t xml:space="preserve">           ATo payevnt.0004 2020 Business Implementation guide</w:t>
          </w:r>
        </w:p>
      </w:tc>
    </w:tr>
  </w:tbl>
  <w:p w14:paraId="5E01FFB9" w14:textId="20940FBF" w:rsidR="00A007BE" w:rsidRDefault="00A007BE">
    <w:r>
      <w:rPr>
        <w:noProof/>
      </w:rPr>
      <mc:AlternateContent>
        <mc:Choice Requires="wps">
          <w:drawing>
            <wp:anchor distT="0" distB="0" distL="114300" distR="114300" simplePos="0" relativeHeight="251658251" behindDoc="0" locked="0" layoutInCell="1" allowOverlap="1" wp14:anchorId="3D803219" wp14:editId="211793F6">
              <wp:simplePos x="0" y="0"/>
              <wp:positionH relativeFrom="column">
                <wp:posOffset>0</wp:posOffset>
              </wp:positionH>
              <wp:positionV relativeFrom="paragraph">
                <wp:posOffset>0</wp:posOffset>
              </wp:positionV>
              <wp:extent cx="914400" cy="914400"/>
              <wp:effectExtent l="0" t="0" r="0" b="0"/>
              <wp:wrapNone/>
              <wp:docPr id="18" name="WordArt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914400" cy="914400"/>
                      </a:xfrm>
                      <a:prstGeom prst="rect">
                        <a:avLst/>
                      </a:prstGeom>
                    </wps:spPr>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F3B8E8A" id="_x0000_t202" coordsize="21600,21600" o:spt="202" path="m,l,21600r21600,l21600,xe">
              <v:stroke joinstyle="miter"/>
              <v:path gradientshapeok="t" o:connecttype="rect"/>
            </v:shapetype>
            <v:shape id="WordArt 32" o:spid="_x0000_s1026" type="#_x0000_t202" style="position:absolute;margin-left:0;margin-top:0;width:1in;height:1in;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zTY4gEAAKkDAAAOAAAAZHJzL2Uyb0RvYy54bWysU8tu2zAQvBfoPxC815KDtGgFy4GbNL2k&#10;bYC4yHlNUpZakctyaUv++y5p2QmaW1AdCD5nZ2ZHi6vR9mJvAnXoajmflVIYp1B3blvLn+vbdx+l&#10;oAhOQ4/O1PJgSF4t375ZDL4yF9hir00QDOKoGnwt2xh9VRSkWmOBZuiN48MGg4XIy7AtdICB0W1f&#10;XJTlh2LAoH1AZYh49+Z4KJcZv2mMij+ahkwUfS2ZW8xjyOMmjcVyAdU2gG87NdGAV7Cw0Dkueoa6&#10;gQhiF7oXULZTAQmbOFNoC2yaTpmsgdXMy3/UPLTgTdbC5pA/20T/D1Z93z/4+yDi+BlHbmAWQf4O&#10;1W8SDq9bcFuzCgGH1oDmwnN53s701gfPbc27azPGL7pjj+fJ12LwVE34qR9UUaq0Gb6h5iewi5ir&#10;jU2wyTo2QzAF7tLh3BlGFIo3P80vL0s+UXw0zVMFqE6PfaD41aAVaVLLwI3P4LC/o3i8eroyMUtk&#10;jrQ2qA9MbOAU1JL+7CAYFrmz18ihYWVNQPvIMVuFLC1xTVjr8RGCnwpGZnrfn1KQq+Y4aOHAJrX6&#10;FwPZnsO1h168L/nLJkE1XWYxT6jpLfkVW3TbZfrJviPPiT7nIRswZTcF7vk633r6w5Z/AQAA//8D&#10;AFBLAwQUAAYACAAAACEAkwdlOdYAAAAFAQAADwAAAGRycy9kb3ducmV2LnhtbEyPQUvDQBCF74L/&#10;YRmhN7upVJGYTSmtBQ9erPE+zY7ZYHY2ZKdN+u/diqCXYR5vePO9YjX5Tp1oiG1gA4t5Boq4Drbl&#10;xkD1vrt9BBUF2WIXmAycKcKqvL4qMLdh5Dc67aVRKYRjjgacSJ9rHWtHHuM89MTJ+wyDR0lyaLQd&#10;cEzhvtN3WfagPbacPjjsaeOo/tofvQERu16cq2cfXz6m1+3osvoeK2NmN9P6CZTQJH/HcMFP6FAm&#10;pkM4so2qM5CKyM+8eMtlkoffRZeF/k9ffgMAAP//AwBQSwECLQAUAAYACAAAACEAtoM4kv4AAADh&#10;AQAAEwAAAAAAAAAAAAAAAAAAAAAAW0NvbnRlbnRfVHlwZXNdLnhtbFBLAQItABQABgAIAAAAIQA4&#10;/SH/1gAAAJQBAAALAAAAAAAAAAAAAAAAAC8BAABfcmVscy8ucmVsc1BLAQItABQABgAIAAAAIQBy&#10;dzTY4gEAAKkDAAAOAAAAAAAAAAAAAAAAAC4CAABkcnMvZTJvRG9jLnhtbFBLAQItABQABgAIAAAA&#10;IQCTB2U51gAAAAUBAAAPAAAAAAAAAAAAAAAAADwEAABkcnMvZG93bnJldi54bWxQSwUGAAAAAAQA&#10;BADzAAAAPwUAAAAA&#10;" filled="f" stroked="f">
              <o:lock v:ext="edit" text="t" shapetype="t"/>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2DC377" w14:textId="77777777" w:rsidR="00A007BE" w:rsidRDefault="00A007BE" w:rsidP="000B549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5000" w:type="pct"/>
      <w:tblBorders>
        <w:bottom w:val="single" w:sz="12" w:space="0" w:color="auto"/>
      </w:tblBorders>
      <w:tblLook w:val="0000" w:firstRow="0" w:lastRow="0" w:firstColumn="0" w:lastColumn="0" w:noHBand="0" w:noVBand="0"/>
    </w:tblPr>
    <w:tblGrid>
      <w:gridCol w:w="5082"/>
      <w:gridCol w:w="9487"/>
    </w:tblGrid>
    <w:tr w:rsidR="00A007BE" w:rsidRPr="001A602B" w14:paraId="2E975885" w14:textId="77777777" w:rsidTr="007E7B7E">
      <w:trPr>
        <w:trHeight w:val="430"/>
      </w:trPr>
      <w:tc>
        <w:tcPr>
          <w:tcW w:w="1744" w:type="pct"/>
        </w:tcPr>
        <w:p w14:paraId="31466752" w14:textId="77777777" w:rsidR="00A007BE" w:rsidRPr="000B549B" w:rsidRDefault="00A007BE" w:rsidP="004D06A2">
          <w:pPr>
            <w:pStyle w:val="Header"/>
          </w:pPr>
          <w:r>
            <w:rPr>
              <w:szCs w:val="16"/>
            </w:rPr>
            <w:t xml:space="preserve">Standard business reporting                                            </w:t>
          </w:r>
        </w:p>
      </w:tc>
      <w:tc>
        <w:tcPr>
          <w:tcW w:w="3256" w:type="pct"/>
        </w:tcPr>
        <w:p w14:paraId="74F67946" w14:textId="77777777" w:rsidR="00A007BE" w:rsidRPr="001A602B" w:rsidRDefault="00A007BE" w:rsidP="007E7B7E">
          <w:pPr>
            <w:pStyle w:val="Header"/>
            <w:jc w:val="right"/>
          </w:pPr>
          <w:r>
            <w:t xml:space="preserve">           ATo payevnt.0004 2020 Business Implementation guide</w:t>
          </w:r>
        </w:p>
      </w:tc>
    </w:tr>
  </w:tbl>
  <w:p w14:paraId="7F2BBFB4" w14:textId="1F2146AC" w:rsidR="00A007BE" w:rsidRDefault="00A007BE">
    <w:r>
      <w:rPr>
        <w:noProof/>
      </w:rPr>
      <mc:AlternateContent>
        <mc:Choice Requires="wps">
          <w:drawing>
            <wp:anchor distT="0" distB="0" distL="114300" distR="114300" simplePos="0" relativeHeight="251658254" behindDoc="0" locked="0" layoutInCell="1" allowOverlap="1" wp14:anchorId="22BADF19" wp14:editId="12C80981">
              <wp:simplePos x="0" y="0"/>
              <wp:positionH relativeFrom="column">
                <wp:posOffset>0</wp:posOffset>
              </wp:positionH>
              <wp:positionV relativeFrom="paragraph">
                <wp:posOffset>0</wp:posOffset>
              </wp:positionV>
              <wp:extent cx="914400" cy="914400"/>
              <wp:effectExtent l="0" t="0" r="0" b="0"/>
              <wp:wrapNone/>
              <wp:docPr id="13" name="WordArt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914400" cy="914400"/>
                      </a:xfrm>
                      <a:prstGeom prst="rect">
                        <a:avLst/>
                      </a:prstGeom>
                    </wps:spPr>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EF4830F" id="_x0000_t202" coordsize="21600,21600" o:spt="202" path="m,l,21600r21600,l21600,xe">
              <v:stroke joinstyle="miter"/>
              <v:path gradientshapeok="t" o:connecttype="rect"/>
            </v:shapetype>
            <v:shape id="WordArt 35" o:spid="_x0000_s1026" type="#_x0000_t202" style="position:absolute;margin-left:0;margin-top:0;width:1in;height:1in;z-index:2516582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zTY4gEAAKkDAAAOAAAAZHJzL2Uyb0RvYy54bWysU8tu2zAQvBfoPxC815KDtGgFy4GbNL2k&#10;bYC4yHlNUpZakctyaUv++y5p2QmaW1AdCD5nZ2ZHi6vR9mJvAnXoajmflVIYp1B3blvLn+vbdx+l&#10;oAhOQ4/O1PJgSF4t375ZDL4yF9hir00QDOKoGnwt2xh9VRSkWmOBZuiN48MGg4XIy7AtdICB0W1f&#10;XJTlh2LAoH1AZYh49+Z4KJcZv2mMij+ahkwUfS2ZW8xjyOMmjcVyAdU2gG87NdGAV7Cw0Dkueoa6&#10;gQhiF7oXULZTAQmbOFNoC2yaTpmsgdXMy3/UPLTgTdbC5pA/20T/D1Z93z/4+yDi+BlHbmAWQf4O&#10;1W8SDq9bcFuzCgGH1oDmwnN53s701gfPbc27azPGL7pjj+fJ12LwVE34qR9UUaq0Gb6h5iewi5ir&#10;jU2wyTo2QzAF7tLh3BlGFIo3P80vL0s+UXw0zVMFqE6PfaD41aAVaVLLwI3P4LC/o3i8eroyMUtk&#10;jrQ2qA9MbOAU1JL+7CAYFrmz18ihYWVNQPvIMVuFLC1xTVjr8RGCnwpGZnrfn1KQq+Y4aOHAJrX6&#10;FwPZnsO1h168L/nLJkE1XWYxT6jpLfkVW3TbZfrJviPPiT7nIRswZTcF7vk633r6w5Z/AQAA//8D&#10;AFBLAwQUAAYACAAAACEAkwdlOdYAAAAFAQAADwAAAGRycy9kb3ducmV2LnhtbEyPQUvDQBCF74L/&#10;YRmhN7upVJGYTSmtBQ9erPE+zY7ZYHY2ZKdN+u/diqCXYR5vePO9YjX5Tp1oiG1gA4t5Boq4Drbl&#10;xkD1vrt9BBUF2WIXmAycKcKqvL4qMLdh5Dc67aVRKYRjjgacSJ9rHWtHHuM89MTJ+wyDR0lyaLQd&#10;cEzhvtN3WfagPbacPjjsaeOo/tofvQERu16cq2cfXz6m1+3osvoeK2NmN9P6CZTQJH/HcMFP6FAm&#10;pkM4so2qM5CKyM+8eMtlkoffRZeF/k9ffgMAAP//AwBQSwECLQAUAAYACAAAACEAtoM4kv4AAADh&#10;AQAAEwAAAAAAAAAAAAAAAAAAAAAAW0NvbnRlbnRfVHlwZXNdLnhtbFBLAQItABQABgAIAAAAIQA4&#10;/SH/1gAAAJQBAAALAAAAAAAAAAAAAAAAAC8BAABfcmVscy8ucmVsc1BLAQItABQABgAIAAAAIQBy&#10;dzTY4gEAAKkDAAAOAAAAAAAAAAAAAAAAAC4CAABkcnMvZTJvRG9jLnhtbFBLAQItABQABgAIAAAA&#10;IQCTB2U51gAAAAUBAAAPAAAAAAAAAAAAAAAAADwEAABkcnMvZG93bnJldi54bWxQSwUGAAAAAAQA&#10;BADzAAAAPwUAAAAA&#10;" filled="f" stroked="f">
              <o:lock v:ext="edit" text="t" shapetype="t"/>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5000" w:type="pct"/>
      <w:tblBorders>
        <w:bottom w:val="single" w:sz="12" w:space="0" w:color="auto"/>
      </w:tblBorders>
      <w:tblLook w:val="0000" w:firstRow="0" w:lastRow="0" w:firstColumn="0" w:lastColumn="0" w:noHBand="0" w:noVBand="0"/>
    </w:tblPr>
    <w:tblGrid>
      <w:gridCol w:w="3349"/>
      <w:gridCol w:w="6253"/>
    </w:tblGrid>
    <w:tr w:rsidR="00A007BE" w:rsidRPr="001A602B" w14:paraId="553FD6EC" w14:textId="77777777" w:rsidTr="007E7B7E">
      <w:trPr>
        <w:trHeight w:val="430"/>
      </w:trPr>
      <w:tc>
        <w:tcPr>
          <w:tcW w:w="1744" w:type="pct"/>
        </w:tcPr>
        <w:p w14:paraId="51F7A1BB" w14:textId="77777777" w:rsidR="00A007BE" w:rsidRPr="000B549B" w:rsidRDefault="00A007BE" w:rsidP="004D06A2">
          <w:pPr>
            <w:pStyle w:val="Header"/>
          </w:pPr>
          <w:r>
            <w:rPr>
              <w:szCs w:val="16"/>
            </w:rPr>
            <w:t xml:space="preserve">Standard business reporting                                            </w:t>
          </w:r>
        </w:p>
      </w:tc>
      <w:tc>
        <w:tcPr>
          <w:tcW w:w="3256" w:type="pct"/>
        </w:tcPr>
        <w:p w14:paraId="2404550F" w14:textId="77777777" w:rsidR="00A007BE" w:rsidRPr="001A602B" w:rsidRDefault="00A007BE" w:rsidP="0016572C">
          <w:pPr>
            <w:pStyle w:val="Header"/>
            <w:jc w:val="right"/>
          </w:pPr>
          <w:r>
            <w:t xml:space="preserve">           ATo payevnt.0004 2020 Business Implementation guide</w:t>
          </w:r>
        </w:p>
      </w:tc>
    </w:tr>
  </w:tbl>
  <w:p w14:paraId="0D24F79A" w14:textId="1D878F1E" w:rsidR="00A007BE" w:rsidRDefault="00A007BE">
    <w:r>
      <w:rPr>
        <w:noProof/>
      </w:rPr>
      <mc:AlternateContent>
        <mc:Choice Requires="wps">
          <w:drawing>
            <wp:anchor distT="0" distB="0" distL="114300" distR="114300" simplePos="0" relativeHeight="251658255" behindDoc="0" locked="0" layoutInCell="1" allowOverlap="1" wp14:anchorId="31B6F799" wp14:editId="0EA6513F">
              <wp:simplePos x="0" y="0"/>
              <wp:positionH relativeFrom="column">
                <wp:posOffset>0</wp:posOffset>
              </wp:positionH>
              <wp:positionV relativeFrom="paragraph">
                <wp:posOffset>0</wp:posOffset>
              </wp:positionV>
              <wp:extent cx="914400" cy="914400"/>
              <wp:effectExtent l="0" t="0" r="0" b="0"/>
              <wp:wrapNone/>
              <wp:docPr id="11" name="WordArt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914400" cy="914400"/>
                      </a:xfrm>
                      <a:prstGeom prst="rect">
                        <a:avLst/>
                      </a:prstGeom>
                    </wps:spPr>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4FAFAC29" id="_x0000_t202" coordsize="21600,21600" o:spt="202" path="m,l,21600r21600,l21600,xe">
              <v:stroke joinstyle="miter"/>
              <v:path gradientshapeok="t" o:connecttype="rect"/>
            </v:shapetype>
            <v:shape id="WordArt 36" o:spid="_x0000_s1026" type="#_x0000_t202" style="position:absolute;margin-left:0;margin-top:0;width:1in;height:1in;z-index:25165825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zTY4gEAAKkDAAAOAAAAZHJzL2Uyb0RvYy54bWysU8tu2zAQvBfoPxC815KDtGgFy4GbNL2k&#10;bYC4yHlNUpZakctyaUv++y5p2QmaW1AdCD5nZ2ZHi6vR9mJvAnXoajmflVIYp1B3blvLn+vbdx+l&#10;oAhOQ4/O1PJgSF4t375ZDL4yF9hir00QDOKoGnwt2xh9VRSkWmOBZuiN48MGg4XIy7AtdICB0W1f&#10;XJTlh2LAoH1AZYh49+Z4KJcZv2mMij+ahkwUfS2ZW8xjyOMmjcVyAdU2gG87NdGAV7Cw0Dkueoa6&#10;gQhiF7oXULZTAQmbOFNoC2yaTpmsgdXMy3/UPLTgTdbC5pA/20T/D1Z93z/4+yDi+BlHbmAWQf4O&#10;1W8SDq9bcFuzCgGH1oDmwnN53s701gfPbc27azPGL7pjj+fJ12LwVE34qR9UUaq0Gb6h5iewi5ir&#10;jU2wyTo2QzAF7tLh3BlGFIo3P80vL0s+UXw0zVMFqE6PfaD41aAVaVLLwI3P4LC/o3i8eroyMUtk&#10;jrQ2qA9MbOAU1JL+7CAYFrmz18ihYWVNQPvIMVuFLC1xTVjr8RGCnwpGZnrfn1KQq+Y4aOHAJrX6&#10;FwPZnsO1h168L/nLJkE1XWYxT6jpLfkVW3TbZfrJviPPiT7nIRswZTcF7vk633r6w5Z/AQAA//8D&#10;AFBLAwQUAAYACAAAACEAkwdlOdYAAAAFAQAADwAAAGRycy9kb3ducmV2LnhtbEyPQUvDQBCF74L/&#10;YRmhN7upVJGYTSmtBQ9erPE+zY7ZYHY2ZKdN+u/diqCXYR5vePO9YjX5Tp1oiG1gA4t5Boq4Drbl&#10;xkD1vrt9BBUF2WIXmAycKcKqvL4qMLdh5Dc67aVRKYRjjgacSJ9rHWtHHuM89MTJ+wyDR0lyaLQd&#10;cEzhvtN3WfagPbacPjjsaeOo/tofvQERu16cq2cfXz6m1+3osvoeK2NmN9P6CZTQJH/HcMFP6FAm&#10;pkM4so2qM5CKyM+8eMtlkoffRZeF/k9ffgMAAP//AwBQSwECLQAUAAYACAAAACEAtoM4kv4AAADh&#10;AQAAEwAAAAAAAAAAAAAAAAAAAAAAW0NvbnRlbnRfVHlwZXNdLnhtbFBLAQItABQABgAIAAAAIQA4&#10;/SH/1gAAAJQBAAALAAAAAAAAAAAAAAAAAC8BAABfcmVscy8ucmVsc1BLAQItABQABgAIAAAAIQBy&#10;dzTY4gEAAKkDAAAOAAAAAAAAAAAAAAAAAC4CAABkcnMvZTJvRG9jLnhtbFBLAQItABQABgAIAAAA&#10;IQCTB2U51gAAAAUBAAAPAAAAAAAAAAAAAAAAADwEAABkcnMvZG93bnJldi54bWxQSwUGAAAAAAQA&#10;BADzAAAAPwUAAAAA&#10;" filled="f" stroked="f">
              <o:lock v:ext="edit" text="t" shapetype="t"/>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22D0F7" w14:textId="77777777" w:rsidR="00A007BE" w:rsidRDefault="00A007BE" w:rsidP="000B549B">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BR"/>
      <w:tblW w:w="14850" w:type="dxa"/>
      <w:tblBorders>
        <w:bottom w:val="single" w:sz="12" w:space="0" w:color="auto"/>
      </w:tblBorders>
      <w:tblLayout w:type="fixed"/>
      <w:tblLook w:val="0000" w:firstRow="0" w:lastRow="0" w:firstColumn="0" w:lastColumn="0" w:noHBand="0" w:noVBand="0"/>
    </w:tblPr>
    <w:tblGrid>
      <w:gridCol w:w="9356"/>
      <w:gridCol w:w="5494"/>
    </w:tblGrid>
    <w:tr w:rsidR="00A007BE" w:rsidRPr="000B549B" w14:paraId="1FA159C6" w14:textId="77777777" w:rsidTr="0016572C">
      <w:trPr>
        <w:trHeight w:val="430"/>
      </w:trPr>
      <w:tc>
        <w:tcPr>
          <w:tcW w:w="9356" w:type="dxa"/>
        </w:tcPr>
        <w:p w14:paraId="7E34E634" w14:textId="77777777" w:rsidR="00A007BE" w:rsidRDefault="00A007BE" w:rsidP="000B549B">
          <w:pPr>
            <w:pStyle w:val="Header"/>
          </w:pPr>
          <w:r>
            <w:rPr>
              <w:szCs w:val="16"/>
            </w:rPr>
            <w:t xml:space="preserve">Standard business reporting                                            </w:t>
          </w:r>
        </w:p>
      </w:tc>
      <w:tc>
        <w:tcPr>
          <w:tcW w:w="5494" w:type="dxa"/>
        </w:tcPr>
        <w:p w14:paraId="46254A54" w14:textId="77777777" w:rsidR="00A007BE" w:rsidRPr="000B549B" w:rsidRDefault="00A007BE" w:rsidP="0016572C">
          <w:pPr>
            <w:pStyle w:val="Header"/>
            <w:jc w:val="right"/>
          </w:pPr>
          <w:r>
            <w:t>ATO payevnt.0004 2020 business implementation guide</w:t>
          </w:r>
        </w:p>
      </w:tc>
    </w:tr>
  </w:tbl>
  <w:p w14:paraId="0BFDD1EE" w14:textId="54EFF8AF" w:rsidR="00A007BE" w:rsidRDefault="00A007BE">
    <w:r>
      <w:rPr>
        <w:noProof/>
      </w:rPr>
      <mc:AlternateContent>
        <mc:Choice Requires="wps">
          <w:drawing>
            <wp:anchor distT="0" distB="0" distL="114300" distR="114300" simplePos="0" relativeHeight="251658252" behindDoc="0" locked="0" layoutInCell="1" allowOverlap="1" wp14:anchorId="002175C7" wp14:editId="75AEFB6A">
              <wp:simplePos x="0" y="0"/>
              <wp:positionH relativeFrom="column">
                <wp:posOffset>0</wp:posOffset>
              </wp:positionH>
              <wp:positionV relativeFrom="paragraph">
                <wp:posOffset>0</wp:posOffset>
              </wp:positionV>
              <wp:extent cx="914400" cy="914400"/>
              <wp:effectExtent l="0" t="0" r="0" b="0"/>
              <wp:wrapNone/>
              <wp:docPr id="4" name="WordArt 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914400" cy="914400"/>
                      </a:xfrm>
                      <a:prstGeom prst="rect">
                        <a:avLst/>
                      </a:prstGeom>
                    </wps:spPr>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2667533" id="_x0000_t202" coordsize="21600,21600" o:spt="202" path="m,l,21600r21600,l21600,xe">
              <v:stroke joinstyle="miter"/>
              <v:path gradientshapeok="t" o:connecttype="rect"/>
            </v:shapetype>
            <v:shape id="WordArt 33" o:spid="_x0000_s1026" type="#_x0000_t202" style="position:absolute;margin-left:0;margin-top:0;width:1in;height:1in;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zTY4gEAAKkDAAAOAAAAZHJzL2Uyb0RvYy54bWysU8tu2zAQvBfoPxC815KDtGgFy4GbNL2k&#10;bYC4yHlNUpZakctyaUv++y5p2QmaW1AdCD5nZ2ZHi6vR9mJvAnXoajmflVIYp1B3blvLn+vbdx+l&#10;oAhOQ4/O1PJgSF4t375ZDL4yF9hir00QDOKoGnwt2xh9VRSkWmOBZuiN48MGg4XIy7AtdICB0W1f&#10;XJTlh2LAoH1AZYh49+Z4KJcZv2mMij+ahkwUfS2ZW8xjyOMmjcVyAdU2gG87NdGAV7Cw0Dkueoa6&#10;gQhiF7oXULZTAQmbOFNoC2yaTpmsgdXMy3/UPLTgTdbC5pA/20T/D1Z93z/4+yDi+BlHbmAWQf4O&#10;1W8SDq9bcFuzCgGH1oDmwnN53s701gfPbc27azPGL7pjj+fJ12LwVE34qR9UUaq0Gb6h5iewi5ir&#10;jU2wyTo2QzAF7tLh3BlGFIo3P80vL0s+UXw0zVMFqE6PfaD41aAVaVLLwI3P4LC/o3i8eroyMUtk&#10;jrQ2qA9MbOAU1JL+7CAYFrmz18ihYWVNQPvIMVuFLC1xTVjr8RGCnwpGZnrfn1KQq+Y4aOHAJrX6&#10;FwPZnsO1h168L/nLJkE1XWYxT6jpLfkVW3TbZfrJviPPiT7nIRswZTcF7vk633r6w5Z/AQAA//8D&#10;AFBLAwQUAAYACAAAACEAkwdlOdYAAAAFAQAADwAAAGRycy9kb3ducmV2LnhtbEyPQUvDQBCF74L/&#10;YRmhN7upVJGYTSmtBQ9erPE+zY7ZYHY2ZKdN+u/diqCXYR5vePO9YjX5Tp1oiG1gA4t5Boq4Drbl&#10;xkD1vrt9BBUF2WIXmAycKcKqvL4qMLdh5Dc67aVRKYRjjgacSJ9rHWtHHuM89MTJ+wyDR0lyaLQd&#10;cEzhvtN3WfagPbacPjjsaeOo/tofvQERu16cq2cfXz6m1+3osvoeK2NmN9P6CZTQJH/HcMFP6FAm&#10;pkM4so2qM5CKyM+8eMtlkoffRZeF/k9ffgMAAP//AwBQSwECLQAUAAYACAAAACEAtoM4kv4AAADh&#10;AQAAEwAAAAAAAAAAAAAAAAAAAAAAW0NvbnRlbnRfVHlwZXNdLnhtbFBLAQItABQABgAIAAAAIQA4&#10;/SH/1gAAAJQBAAALAAAAAAAAAAAAAAAAAC8BAABfcmVscy8ucmVsc1BLAQItABQABgAIAAAAIQBy&#10;dzTY4gEAAKkDAAAOAAAAAAAAAAAAAAAAAC4CAABkcnMvZTJvRG9jLnhtbFBLAQItABQABgAIAAAA&#10;IQCTB2U51gAAAAUBAAAPAAAAAAAAAAAAAAAAADwEAABkcnMvZG93bnJldi54bWxQSwUGAAAAAAQA&#10;BADzAAAAPwUAAAAA&#10;" filled="f" stroked="f">
              <o:lock v:ext="edit" text="t" shapetype="t"/>
            </v:shape>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3EF661" w14:textId="77777777" w:rsidR="00A007BE" w:rsidRDefault="00A007BE" w:rsidP="000B549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3812638A"/>
    <w:lvl w:ilvl="0">
      <w:start w:val="1"/>
      <w:numFmt w:val="bullet"/>
      <w:lvlText w:val=""/>
      <w:lvlJc w:val="left"/>
      <w:pPr>
        <w:tabs>
          <w:tab w:val="num" w:pos="1492"/>
        </w:tabs>
        <w:ind w:left="1492" w:hanging="360"/>
      </w:pPr>
      <w:rPr>
        <w:rFonts w:ascii="Symbol" w:hAnsi="Symbol" w:hint="default"/>
      </w:rPr>
    </w:lvl>
  </w:abstractNum>
  <w:abstractNum w:abstractNumId="1" w15:restartNumberingAfterBreak="0">
    <w:nsid w:val="FFFFFF81"/>
    <w:multiLevelType w:val="singleLevel"/>
    <w:tmpl w:val="27508C70"/>
    <w:lvl w:ilvl="0">
      <w:start w:val="1"/>
      <w:numFmt w:val="bullet"/>
      <w:pStyle w:val="ListBullet4"/>
      <w:lvlText w:val=""/>
      <w:lvlJc w:val="left"/>
      <w:pPr>
        <w:ind w:left="1495" w:hanging="360"/>
      </w:pPr>
      <w:rPr>
        <w:rFonts w:ascii="Symbol" w:hAnsi="Symbol" w:hint="default"/>
      </w:rPr>
    </w:lvl>
  </w:abstractNum>
  <w:abstractNum w:abstractNumId="2" w15:restartNumberingAfterBreak="0">
    <w:nsid w:val="FFFFFF82"/>
    <w:multiLevelType w:val="singleLevel"/>
    <w:tmpl w:val="25DA732A"/>
    <w:lvl w:ilvl="0">
      <w:start w:val="1"/>
      <w:numFmt w:val="bullet"/>
      <w:lvlText w:val=""/>
      <w:lvlJc w:val="left"/>
      <w:pPr>
        <w:ind w:left="1211" w:hanging="360"/>
      </w:pPr>
      <w:rPr>
        <w:rFonts w:ascii="Wingdings" w:hAnsi="Wingdings" w:hint="default"/>
        <w:color w:val="1C6194" w:themeColor="accent6" w:themeShade="BF"/>
      </w:rPr>
    </w:lvl>
  </w:abstractNum>
  <w:abstractNum w:abstractNumId="3" w15:restartNumberingAfterBreak="0">
    <w:nsid w:val="10582E26"/>
    <w:multiLevelType w:val="hybridMultilevel"/>
    <w:tmpl w:val="32AEB88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1812891"/>
    <w:multiLevelType w:val="hybridMultilevel"/>
    <w:tmpl w:val="0D2A745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341607A"/>
    <w:multiLevelType w:val="hybridMultilevel"/>
    <w:tmpl w:val="F69C406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 w15:restartNumberingAfterBreak="0">
    <w:nsid w:val="1AEA3529"/>
    <w:multiLevelType w:val="hybridMultilevel"/>
    <w:tmpl w:val="6A44470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 w15:restartNumberingAfterBreak="0">
    <w:nsid w:val="1BE844BA"/>
    <w:multiLevelType w:val="hybridMultilevel"/>
    <w:tmpl w:val="41ACE5E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C28651B"/>
    <w:multiLevelType w:val="hybridMultilevel"/>
    <w:tmpl w:val="1E503D0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9" w15:restartNumberingAfterBreak="0">
    <w:nsid w:val="1DC82C0F"/>
    <w:multiLevelType w:val="hybridMultilevel"/>
    <w:tmpl w:val="4A6A2210"/>
    <w:lvl w:ilvl="0" w:tplc="3018674C">
      <w:start w:val="1"/>
      <w:numFmt w:val="bullet"/>
      <w:pStyle w:val="TableBullet"/>
      <w:lvlText w:val=""/>
      <w:lvlJc w:val="left"/>
      <w:pPr>
        <w:ind w:left="360" w:hanging="360"/>
      </w:pPr>
      <w:rPr>
        <w:rFonts w:ascii="Wingdings" w:hAnsi="Wingdings"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 w15:restartNumberingAfterBreak="0">
    <w:nsid w:val="237A4430"/>
    <w:multiLevelType w:val="multilevel"/>
    <w:tmpl w:val="63E81912"/>
    <w:lvl w:ilvl="0">
      <w:start w:val="1"/>
      <w:numFmt w:val="decimal"/>
      <w:pStyle w:val="ListNumber"/>
      <w:lvlText w:val="%1."/>
      <w:lvlJc w:val="left"/>
      <w:pPr>
        <w:tabs>
          <w:tab w:val="num" w:pos="397"/>
        </w:tabs>
        <w:ind w:left="360" w:hanging="360"/>
      </w:pPr>
      <w:rPr>
        <w:rFonts w:hint="default"/>
        <w:b/>
        <w:i w:val="0"/>
        <w:color w:val="134163" w:themeColor="accent6" w:themeShade="80"/>
      </w:rPr>
    </w:lvl>
    <w:lvl w:ilvl="1">
      <w:start w:val="1"/>
      <w:numFmt w:val="lowerLetter"/>
      <w:pStyle w:val="ListNumber2"/>
      <w:lvlText w:val="%2)"/>
      <w:lvlJc w:val="left"/>
      <w:pPr>
        <w:ind w:left="1080" w:hanging="360"/>
      </w:pPr>
      <w:rPr>
        <w:rFonts w:hint="default"/>
        <w:b/>
        <w:i w:val="0"/>
        <w:color w:val="134163" w:themeColor="accent6" w:themeShade="80"/>
      </w:rPr>
    </w:lvl>
    <w:lvl w:ilvl="2">
      <w:start w:val="1"/>
      <w:numFmt w:val="lowerRoman"/>
      <w:pStyle w:val="ListNumber3"/>
      <w:lvlText w:val="%3)"/>
      <w:lvlJc w:val="right"/>
      <w:pPr>
        <w:ind w:left="1800" w:hanging="180"/>
      </w:pPr>
      <w:rPr>
        <w:rFonts w:hint="default"/>
        <w:b/>
        <w:i w:val="0"/>
        <w:color w:val="134163" w:themeColor="accent6" w:themeShade="80"/>
      </w:rPr>
    </w:lvl>
    <w:lvl w:ilvl="3">
      <w:start w:val="1"/>
      <w:numFmt w:val="bullet"/>
      <w:pStyle w:val="ListNumber4"/>
      <w:lvlText w:val=""/>
      <w:lvlJc w:val="left"/>
      <w:pPr>
        <w:ind w:left="2520" w:hanging="360"/>
      </w:pPr>
      <w:rPr>
        <w:rFonts w:ascii="Symbol" w:hAnsi="Symbol" w:hint="default"/>
        <w:b/>
        <w:i w:val="0"/>
        <w:color w:val="134163" w:themeColor="accent6" w:themeShade="80"/>
      </w:rPr>
    </w:lvl>
    <w:lvl w:ilvl="4">
      <w:start w:val="1"/>
      <w:numFmt w:val="bullet"/>
      <w:pStyle w:val="ListNumber5"/>
      <w:lvlText w:val=""/>
      <w:lvlJc w:val="left"/>
      <w:pPr>
        <w:ind w:left="3240" w:hanging="360"/>
      </w:pPr>
      <w:rPr>
        <w:rFonts w:ascii="Symbol" w:hAnsi="Symbol" w:hint="default"/>
        <w:b/>
        <w:i w:val="0"/>
        <w:color w:val="134163" w:themeColor="accent6" w:themeShade="80"/>
      </w:rPr>
    </w:lvl>
    <w:lvl w:ilvl="5">
      <w:start w:val="1"/>
      <w:numFmt w:val="upperLetter"/>
      <w:lvlText w:val="%6."/>
      <w:lvlJc w:val="right"/>
      <w:pPr>
        <w:ind w:left="3960" w:hanging="180"/>
      </w:pPr>
      <w:rPr>
        <w:rFonts w:hint="default"/>
        <w:b/>
        <w:i w:val="0"/>
        <w:color w:val="134163" w:themeColor="accent6" w:themeShade="80"/>
      </w:rPr>
    </w:lvl>
    <w:lvl w:ilvl="6">
      <w:start w:val="1"/>
      <w:numFmt w:val="upperRoman"/>
      <w:lvlText w:val="%7)"/>
      <w:lvlJc w:val="left"/>
      <w:pPr>
        <w:ind w:left="4680" w:hanging="360"/>
      </w:pPr>
      <w:rPr>
        <w:rFonts w:hint="default"/>
        <w:b/>
        <w:i w:val="0"/>
        <w:color w:val="134163" w:themeColor="accent6" w:themeShade="80"/>
      </w:rPr>
    </w:lvl>
    <w:lvl w:ilvl="7">
      <w:start w:val="1"/>
      <w:numFmt w:val="bullet"/>
      <w:lvlText w:val=""/>
      <w:lvlJc w:val="left"/>
      <w:pPr>
        <w:ind w:left="5400" w:hanging="360"/>
      </w:pPr>
      <w:rPr>
        <w:rFonts w:ascii="Symbol" w:hAnsi="Symbol" w:hint="default"/>
        <w:b/>
        <w:i w:val="0"/>
        <w:color w:val="134163" w:themeColor="accent6" w:themeShade="80"/>
      </w:rPr>
    </w:lvl>
    <w:lvl w:ilvl="8">
      <w:start w:val="1"/>
      <w:numFmt w:val="lowerLetter"/>
      <w:lvlText w:val="%9."/>
      <w:lvlJc w:val="right"/>
      <w:pPr>
        <w:ind w:left="6120" w:hanging="180"/>
      </w:pPr>
      <w:rPr>
        <w:rFonts w:hint="default"/>
        <w:b/>
        <w:i w:val="0"/>
        <w:color w:val="134163" w:themeColor="accent6" w:themeShade="80"/>
      </w:rPr>
    </w:lvl>
  </w:abstractNum>
  <w:abstractNum w:abstractNumId="11" w15:restartNumberingAfterBreak="0">
    <w:nsid w:val="2484229A"/>
    <w:multiLevelType w:val="hybridMultilevel"/>
    <w:tmpl w:val="565A19F0"/>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2" w15:restartNumberingAfterBreak="0">
    <w:nsid w:val="2ADD0DF3"/>
    <w:multiLevelType w:val="hybridMultilevel"/>
    <w:tmpl w:val="9036D1E6"/>
    <w:lvl w:ilvl="0" w:tplc="4662ACB2">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B3262FA"/>
    <w:multiLevelType w:val="hybridMultilevel"/>
    <w:tmpl w:val="26223B00"/>
    <w:lvl w:ilvl="0" w:tplc="BE182DBA">
      <w:start w:val="1"/>
      <w:numFmt w:val="bullet"/>
      <w:pStyle w:val="Cross-Reference"/>
      <w:lvlText w:val=""/>
      <w:lvlJc w:val="left"/>
      <w:pPr>
        <w:ind w:left="360" w:hanging="360"/>
      </w:pPr>
      <w:rPr>
        <w:rFonts w:ascii="Webdings" w:hAnsi="Web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31CC0D22"/>
    <w:multiLevelType w:val="hybridMultilevel"/>
    <w:tmpl w:val="CDC830B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37CA09CE"/>
    <w:multiLevelType w:val="hybridMultilevel"/>
    <w:tmpl w:val="3F94952C"/>
    <w:lvl w:ilvl="0" w:tplc="B8EEF5B2">
      <w:start w:val="1"/>
      <w:numFmt w:val="bullet"/>
      <w:pStyle w:val="ListBullet5"/>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0">
    <w:nsid w:val="3A3B2B53"/>
    <w:multiLevelType w:val="hybridMultilevel"/>
    <w:tmpl w:val="C04466F2"/>
    <w:lvl w:ilvl="0" w:tplc="D55EFFCE">
      <w:start w:val="1"/>
      <w:numFmt w:val="bullet"/>
      <w:pStyle w:val="Sub-rule"/>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7" w15:restartNumberingAfterBreak="0">
    <w:nsid w:val="3B7C312A"/>
    <w:multiLevelType w:val="hybridMultilevel"/>
    <w:tmpl w:val="8664344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8" w15:restartNumberingAfterBreak="0">
    <w:nsid w:val="3ECA1130"/>
    <w:multiLevelType w:val="hybridMultilevel"/>
    <w:tmpl w:val="1C2E5D3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9" w15:restartNumberingAfterBreak="0">
    <w:nsid w:val="3FEE3DC4"/>
    <w:multiLevelType w:val="hybridMultilevel"/>
    <w:tmpl w:val="1CE0169E"/>
    <w:lvl w:ilvl="0" w:tplc="25023F16">
      <w:start w:val="1"/>
      <w:numFmt w:val="bullet"/>
      <w:lvlText w:val=""/>
      <w:lvlJc w:val="left"/>
      <w:pPr>
        <w:ind w:left="1641" w:hanging="360"/>
      </w:pPr>
      <w:rPr>
        <w:rFonts w:ascii="Symbol" w:hAnsi="Symbol" w:hint="default"/>
      </w:rPr>
    </w:lvl>
    <w:lvl w:ilvl="1" w:tplc="146CDAD2">
      <w:start w:val="1"/>
      <w:numFmt w:val="bullet"/>
      <w:lvlText w:val="o"/>
      <w:lvlJc w:val="left"/>
      <w:pPr>
        <w:ind w:left="2154" w:hanging="360"/>
      </w:pPr>
      <w:rPr>
        <w:rFonts w:ascii="Courier New" w:hAnsi="Courier New" w:cs="Courier New" w:hint="default"/>
      </w:rPr>
    </w:lvl>
    <w:lvl w:ilvl="2" w:tplc="0C090005" w:tentative="1">
      <w:start w:val="1"/>
      <w:numFmt w:val="bullet"/>
      <w:lvlText w:val=""/>
      <w:lvlJc w:val="left"/>
      <w:pPr>
        <w:ind w:left="2874" w:hanging="360"/>
      </w:pPr>
      <w:rPr>
        <w:rFonts w:ascii="Wingdings" w:hAnsi="Wingdings" w:hint="default"/>
      </w:rPr>
    </w:lvl>
    <w:lvl w:ilvl="3" w:tplc="0C090001" w:tentative="1">
      <w:start w:val="1"/>
      <w:numFmt w:val="bullet"/>
      <w:lvlText w:val=""/>
      <w:lvlJc w:val="left"/>
      <w:pPr>
        <w:ind w:left="3594" w:hanging="360"/>
      </w:pPr>
      <w:rPr>
        <w:rFonts w:ascii="Symbol" w:hAnsi="Symbol" w:hint="default"/>
      </w:rPr>
    </w:lvl>
    <w:lvl w:ilvl="4" w:tplc="0C090003" w:tentative="1">
      <w:start w:val="1"/>
      <w:numFmt w:val="bullet"/>
      <w:lvlText w:val="o"/>
      <w:lvlJc w:val="left"/>
      <w:pPr>
        <w:ind w:left="4314" w:hanging="360"/>
      </w:pPr>
      <w:rPr>
        <w:rFonts w:ascii="Courier New" w:hAnsi="Courier New" w:cs="Courier New" w:hint="default"/>
      </w:rPr>
    </w:lvl>
    <w:lvl w:ilvl="5" w:tplc="0C090005" w:tentative="1">
      <w:start w:val="1"/>
      <w:numFmt w:val="bullet"/>
      <w:lvlText w:val=""/>
      <w:lvlJc w:val="left"/>
      <w:pPr>
        <w:ind w:left="5034" w:hanging="360"/>
      </w:pPr>
      <w:rPr>
        <w:rFonts w:ascii="Wingdings" w:hAnsi="Wingdings" w:hint="default"/>
      </w:rPr>
    </w:lvl>
    <w:lvl w:ilvl="6" w:tplc="0C090001" w:tentative="1">
      <w:start w:val="1"/>
      <w:numFmt w:val="bullet"/>
      <w:lvlText w:val=""/>
      <w:lvlJc w:val="left"/>
      <w:pPr>
        <w:ind w:left="5754" w:hanging="360"/>
      </w:pPr>
      <w:rPr>
        <w:rFonts w:ascii="Symbol" w:hAnsi="Symbol" w:hint="default"/>
      </w:rPr>
    </w:lvl>
    <w:lvl w:ilvl="7" w:tplc="0C090003" w:tentative="1">
      <w:start w:val="1"/>
      <w:numFmt w:val="bullet"/>
      <w:lvlText w:val="o"/>
      <w:lvlJc w:val="left"/>
      <w:pPr>
        <w:ind w:left="6474" w:hanging="360"/>
      </w:pPr>
      <w:rPr>
        <w:rFonts w:ascii="Courier New" w:hAnsi="Courier New" w:cs="Courier New" w:hint="default"/>
      </w:rPr>
    </w:lvl>
    <w:lvl w:ilvl="8" w:tplc="0C090005" w:tentative="1">
      <w:start w:val="1"/>
      <w:numFmt w:val="bullet"/>
      <w:lvlText w:val=""/>
      <w:lvlJc w:val="left"/>
      <w:pPr>
        <w:ind w:left="7194" w:hanging="360"/>
      </w:pPr>
      <w:rPr>
        <w:rFonts w:ascii="Wingdings" w:hAnsi="Wingdings" w:hint="default"/>
      </w:rPr>
    </w:lvl>
  </w:abstractNum>
  <w:abstractNum w:abstractNumId="20" w15:restartNumberingAfterBreak="0">
    <w:nsid w:val="405131D1"/>
    <w:multiLevelType w:val="hybridMultilevel"/>
    <w:tmpl w:val="65143CEC"/>
    <w:lvl w:ilvl="0" w:tplc="A216A49E">
      <w:start w:val="1"/>
      <w:numFmt w:val="bullet"/>
      <w:lvlText w:val=""/>
      <w:lvlJc w:val="left"/>
      <w:pPr>
        <w:ind w:left="733" w:hanging="360"/>
      </w:pPr>
      <w:rPr>
        <w:rFonts w:ascii="Symbol" w:hAnsi="Symbol" w:hint="default"/>
      </w:rPr>
    </w:lvl>
    <w:lvl w:ilvl="1" w:tplc="0C090003" w:tentative="1">
      <w:start w:val="1"/>
      <w:numFmt w:val="bullet"/>
      <w:lvlText w:val="o"/>
      <w:lvlJc w:val="left"/>
      <w:pPr>
        <w:ind w:left="1453" w:hanging="360"/>
      </w:pPr>
      <w:rPr>
        <w:rFonts w:ascii="Courier New" w:hAnsi="Courier New" w:cs="Courier New" w:hint="default"/>
      </w:rPr>
    </w:lvl>
    <w:lvl w:ilvl="2" w:tplc="0C090005" w:tentative="1">
      <w:start w:val="1"/>
      <w:numFmt w:val="bullet"/>
      <w:lvlText w:val=""/>
      <w:lvlJc w:val="left"/>
      <w:pPr>
        <w:ind w:left="2173" w:hanging="360"/>
      </w:pPr>
      <w:rPr>
        <w:rFonts w:ascii="Wingdings" w:hAnsi="Wingdings" w:hint="default"/>
      </w:rPr>
    </w:lvl>
    <w:lvl w:ilvl="3" w:tplc="0C090001" w:tentative="1">
      <w:start w:val="1"/>
      <w:numFmt w:val="bullet"/>
      <w:lvlText w:val=""/>
      <w:lvlJc w:val="left"/>
      <w:pPr>
        <w:ind w:left="2893" w:hanging="360"/>
      </w:pPr>
      <w:rPr>
        <w:rFonts w:ascii="Symbol" w:hAnsi="Symbol" w:hint="default"/>
      </w:rPr>
    </w:lvl>
    <w:lvl w:ilvl="4" w:tplc="0C090003" w:tentative="1">
      <w:start w:val="1"/>
      <w:numFmt w:val="bullet"/>
      <w:lvlText w:val="o"/>
      <w:lvlJc w:val="left"/>
      <w:pPr>
        <w:ind w:left="3613" w:hanging="360"/>
      </w:pPr>
      <w:rPr>
        <w:rFonts w:ascii="Courier New" w:hAnsi="Courier New" w:cs="Courier New" w:hint="default"/>
      </w:rPr>
    </w:lvl>
    <w:lvl w:ilvl="5" w:tplc="0C090005" w:tentative="1">
      <w:start w:val="1"/>
      <w:numFmt w:val="bullet"/>
      <w:lvlText w:val=""/>
      <w:lvlJc w:val="left"/>
      <w:pPr>
        <w:ind w:left="4333" w:hanging="360"/>
      </w:pPr>
      <w:rPr>
        <w:rFonts w:ascii="Wingdings" w:hAnsi="Wingdings" w:hint="default"/>
      </w:rPr>
    </w:lvl>
    <w:lvl w:ilvl="6" w:tplc="0C090001" w:tentative="1">
      <w:start w:val="1"/>
      <w:numFmt w:val="bullet"/>
      <w:lvlText w:val=""/>
      <w:lvlJc w:val="left"/>
      <w:pPr>
        <w:ind w:left="5053" w:hanging="360"/>
      </w:pPr>
      <w:rPr>
        <w:rFonts w:ascii="Symbol" w:hAnsi="Symbol" w:hint="default"/>
      </w:rPr>
    </w:lvl>
    <w:lvl w:ilvl="7" w:tplc="0C090003" w:tentative="1">
      <w:start w:val="1"/>
      <w:numFmt w:val="bullet"/>
      <w:lvlText w:val="o"/>
      <w:lvlJc w:val="left"/>
      <w:pPr>
        <w:ind w:left="5773" w:hanging="360"/>
      </w:pPr>
      <w:rPr>
        <w:rFonts w:ascii="Courier New" w:hAnsi="Courier New" w:cs="Courier New" w:hint="default"/>
      </w:rPr>
    </w:lvl>
    <w:lvl w:ilvl="8" w:tplc="0C090005" w:tentative="1">
      <w:start w:val="1"/>
      <w:numFmt w:val="bullet"/>
      <w:lvlText w:val=""/>
      <w:lvlJc w:val="left"/>
      <w:pPr>
        <w:ind w:left="6493" w:hanging="360"/>
      </w:pPr>
      <w:rPr>
        <w:rFonts w:ascii="Wingdings" w:hAnsi="Wingdings" w:hint="default"/>
      </w:rPr>
    </w:lvl>
  </w:abstractNum>
  <w:abstractNum w:abstractNumId="21" w15:restartNumberingAfterBreak="0">
    <w:nsid w:val="43821017"/>
    <w:multiLevelType w:val="multilevel"/>
    <w:tmpl w:val="94EC8BA8"/>
    <w:lvl w:ilvl="0">
      <w:start w:val="1"/>
      <w:numFmt w:val="decimal"/>
      <w:pStyle w:val="Heading1"/>
      <w:lvlText w:val="%1"/>
      <w:lvlJc w:val="left"/>
      <w:pPr>
        <w:ind w:left="432" w:hanging="432"/>
      </w:pPr>
    </w:lvl>
    <w:lvl w:ilvl="1">
      <w:start w:val="1"/>
      <w:numFmt w:val="decimal"/>
      <w:pStyle w:val="Heading2"/>
      <w:lvlText w:val="%1.%2"/>
      <w:lvlJc w:val="left"/>
      <w:pPr>
        <w:ind w:left="1569"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2" w15:restartNumberingAfterBreak="0">
    <w:nsid w:val="4B605C34"/>
    <w:multiLevelType w:val="hybridMultilevel"/>
    <w:tmpl w:val="FEFE14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B87372B"/>
    <w:multiLevelType w:val="hybridMultilevel"/>
    <w:tmpl w:val="4F84EF5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4" w15:restartNumberingAfterBreak="0">
    <w:nsid w:val="4B9C6D61"/>
    <w:multiLevelType w:val="hybridMultilevel"/>
    <w:tmpl w:val="ED44D25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D3A5DDB"/>
    <w:multiLevelType w:val="hybridMultilevel"/>
    <w:tmpl w:val="81DC5BB0"/>
    <w:lvl w:ilvl="0" w:tplc="469E6BFE">
      <w:start w:val="1"/>
      <w:numFmt w:val="bullet"/>
      <w:pStyle w:val="List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5021543A"/>
    <w:multiLevelType w:val="hybridMultilevel"/>
    <w:tmpl w:val="2A1AB524"/>
    <w:lvl w:ilvl="0" w:tplc="CCF69D40">
      <w:start w:val="1"/>
      <w:numFmt w:val="bullet"/>
      <w:lvlText w:val=""/>
      <w:lvlJc w:val="left"/>
      <w:pPr>
        <w:ind w:left="927"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7" w15:restartNumberingAfterBreak="0">
    <w:nsid w:val="50CC67C1"/>
    <w:multiLevelType w:val="hybridMultilevel"/>
    <w:tmpl w:val="83F4991A"/>
    <w:lvl w:ilvl="0" w:tplc="C44A0770">
      <w:start w:val="1"/>
      <w:numFmt w:val="bullet"/>
      <w:lvlText w:val=""/>
      <w:lvlJc w:val="left"/>
      <w:pPr>
        <w:ind w:left="1641" w:hanging="360"/>
      </w:pPr>
      <w:rPr>
        <w:rFonts w:ascii="Symbol" w:hAnsi="Symbol" w:hint="default"/>
      </w:rPr>
    </w:lvl>
    <w:lvl w:ilvl="1" w:tplc="146CDAD2">
      <w:start w:val="1"/>
      <w:numFmt w:val="bullet"/>
      <w:lvlText w:val="o"/>
      <w:lvlJc w:val="left"/>
      <w:pPr>
        <w:ind w:left="2154" w:hanging="360"/>
      </w:pPr>
      <w:rPr>
        <w:rFonts w:ascii="Courier New" w:hAnsi="Courier New" w:cs="Courier New" w:hint="default"/>
      </w:rPr>
    </w:lvl>
    <w:lvl w:ilvl="2" w:tplc="0C090005">
      <w:start w:val="1"/>
      <w:numFmt w:val="bullet"/>
      <w:lvlText w:val=""/>
      <w:lvlJc w:val="left"/>
      <w:pPr>
        <w:ind w:left="2874" w:hanging="360"/>
      </w:pPr>
      <w:rPr>
        <w:rFonts w:ascii="Wingdings" w:hAnsi="Wingdings" w:hint="default"/>
      </w:rPr>
    </w:lvl>
    <w:lvl w:ilvl="3" w:tplc="2AC2BA9E">
      <w:start w:val="1"/>
      <w:numFmt w:val="bullet"/>
      <w:lvlText w:val=""/>
      <w:lvlJc w:val="left"/>
      <w:pPr>
        <w:ind w:left="3594" w:hanging="360"/>
      </w:pPr>
      <w:rPr>
        <w:rFonts w:ascii="Symbol" w:hAnsi="Symbol" w:hint="default"/>
      </w:rPr>
    </w:lvl>
    <w:lvl w:ilvl="4" w:tplc="0C090003" w:tentative="1">
      <w:start w:val="1"/>
      <w:numFmt w:val="bullet"/>
      <w:lvlText w:val="o"/>
      <w:lvlJc w:val="left"/>
      <w:pPr>
        <w:ind w:left="4314" w:hanging="360"/>
      </w:pPr>
      <w:rPr>
        <w:rFonts w:ascii="Courier New" w:hAnsi="Courier New" w:cs="Courier New" w:hint="default"/>
      </w:rPr>
    </w:lvl>
    <w:lvl w:ilvl="5" w:tplc="0C090005" w:tentative="1">
      <w:start w:val="1"/>
      <w:numFmt w:val="bullet"/>
      <w:lvlText w:val=""/>
      <w:lvlJc w:val="left"/>
      <w:pPr>
        <w:ind w:left="5034" w:hanging="360"/>
      </w:pPr>
      <w:rPr>
        <w:rFonts w:ascii="Wingdings" w:hAnsi="Wingdings" w:hint="default"/>
      </w:rPr>
    </w:lvl>
    <w:lvl w:ilvl="6" w:tplc="0C090001" w:tentative="1">
      <w:start w:val="1"/>
      <w:numFmt w:val="bullet"/>
      <w:lvlText w:val=""/>
      <w:lvlJc w:val="left"/>
      <w:pPr>
        <w:ind w:left="5754" w:hanging="360"/>
      </w:pPr>
      <w:rPr>
        <w:rFonts w:ascii="Symbol" w:hAnsi="Symbol" w:hint="default"/>
      </w:rPr>
    </w:lvl>
    <w:lvl w:ilvl="7" w:tplc="0C090003" w:tentative="1">
      <w:start w:val="1"/>
      <w:numFmt w:val="bullet"/>
      <w:lvlText w:val="o"/>
      <w:lvlJc w:val="left"/>
      <w:pPr>
        <w:ind w:left="6474" w:hanging="360"/>
      </w:pPr>
      <w:rPr>
        <w:rFonts w:ascii="Courier New" w:hAnsi="Courier New" w:cs="Courier New" w:hint="default"/>
      </w:rPr>
    </w:lvl>
    <w:lvl w:ilvl="8" w:tplc="0C090005" w:tentative="1">
      <w:start w:val="1"/>
      <w:numFmt w:val="bullet"/>
      <w:lvlText w:val=""/>
      <w:lvlJc w:val="left"/>
      <w:pPr>
        <w:ind w:left="7194" w:hanging="360"/>
      </w:pPr>
      <w:rPr>
        <w:rFonts w:ascii="Wingdings" w:hAnsi="Wingdings" w:hint="default"/>
      </w:rPr>
    </w:lvl>
  </w:abstractNum>
  <w:abstractNum w:abstractNumId="28" w15:restartNumberingAfterBreak="0">
    <w:nsid w:val="51915D14"/>
    <w:multiLevelType w:val="hybridMultilevel"/>
    <w:tmpl w:val="0022885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51D778F0"/>
    <w:multiLevelType w:val="hybridMultilevel"/>
    <w:tmpl w:val="A36847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55F259F9"/>
    <w:multiLevelType w:val="hybridMultilevel"/>
    <w:tmpl w:val="E86898F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1" w15:restartNumberingAfterBreak="0">
    <w:nsid w:val="5A646902"/>
    <w:multiLevelType w:val="hybridMultilevel"/>
    <w:tmpl w:val="600E73AE"/>
    <w:lvl w:ilvl="0" w:tplc="0C090003">
      <w:start w:val="1"/>
      <w:numFmt w:val="bullet"/>
      <w:lvlText w:val="o"/>
      <w:lvlJc w:val="left"/>
      <w:pPr>
        <w:ind w:left="720" w:hanging="360"/>
      </w:pPr>
      <w:rPr>
        <w:rFonts w:ascii="Courier New" w:hAnsi="Courier New" w:cs="Courier New"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5DF36CA4"/>
    <w:multiLevelType w:val="hybridMultilevel"/>
    <w:tmpl w:val="37B4428E"/>
    <w:lvl w:ilvl="0" w:tplc="C2A61594">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5F4F373B"/>
    <w:multiLevelType w:val="hybridMultilevel"/>
    <w:tmpl w:val="4BE02200"/>
    <w:lvl w:ilvl="0" w:tplc="AD4EF8C0">
      <w:start w:val="1"/>
      <w:numFmt w:val="bullet"/>
      <w:lvlText w:val=""/>
      <w:lvlJc w:val="left"/>
      <w:pPr>
        <w:ind w:left="1146" w:hanging="360"/>
      </w:pPr>
      <w:rPr>
        <w:rFonts w:ascii="Symbol" w:hAnsi="Symbol" w:hint="default"/>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34" w15:restartNumberingAfterBreak="0">
    <w:nsid w:val="60794CFD"/>
    <w:multiLevelType w:val="hybridMultilevel"/>
    <w:tmpl w:val="B846EF40"/>
    <w:lvl w:ilvl="0" w:tplc="0C090003">
      <w:start w:val="1"/>
      <w:numFmt w:val="bullet"/>
      <w:lvlText w:val="o"/>
      <w:lvlJc w:val="left"/>
      <w:pPr>
        <w:ind w:left="720" w:hanging="360"/>
      </w:pPr>
      <w:rPr>
        <w:rFonts w:ascii="Courier New" w:hAnsi="Courier New" w:cs="Courier New"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6195689E"/>
    <w:multiLevelType w:val="hybridMultilevel"/>
    <w:tmpl w:val="7C901F64"/>
    <w:lvl w:ilvl="0" w:tplc="0C090003">
      <w:start w:val="1"/>
      <w:numFmt w:val="bullet"/>
      <w:lvlText w:val="o"/>
      <w:lvlJc w:val="left"/>
      <w:pPr>
        <w:ind w:left="720" w:hanging="360"/>
      </w:pPr>
      <w:rPr>
        <w:rFonts w:ascii="Courier New" w:hAnsi="Courier New" w:cs="Courier New"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670743EE"/>
    <w:multiLevelType w:val="multilevel"/>
    <w:tmpl w:val="7700DC54"/>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37" w15:restartNumberingAfterBreak="0">
    <w:nsid w:val="67877492"/>
    <w:multiLevelType w:val="hybridMultilevel"/>
    <w:tmpl w:val="2ACAD53C"/>
    <w:lvl w:ilvl="0" w:tplc="EDCADE50">
      <w:start w:val="1"/>
      <w:numFmt w:val="bullet"/>
      <w:pStyle w:val="ListBullet3"/>
      <w:lvlText w:val="•"/>
      <w:lvlJc w:val="left"/>
      <w:pPr>
        <w:ind w:left="1211" w:hanging="360"/>
      </w:pPr>
      <w:rPr>
        <w:rFonts w:ascii="Arial" w:hAnsi="Arial" w:hint="default"/>
      </w:rPr>
    </w:lvl>
    <w:lvl w:ilvl="1" w:tplc="0C090003" w:tentative="1">
      <w:start w:val="1"/>
      <w:numFmt w:val="bullet"/>
      <w:lvlText w:val="o"/>
      <w:lvlJc w:val="left"/>
      <w:pPr>
        <w:ind w:left="1646" w:hanging="360"/>
      </w:pPr>
      <w:rPr>
        <w:rFonts w:ascii="Courier New" w:hAnsi="Courier New" w:cs="Courier New" w:hint="default"/>
      </w:rPr>
    </w:lvl>
    <w:lvl w:ilvl="2" w:tplc="0C090005" w:tentative="1">
      <w:start w:val="1"/>
      <w:numFmt w:val="bullet"/>
      <w:lvlText w:val=""/>
      <w:lvlJc w:val="left"/>
      <w:pPr>
        <w:ind w:left="2366" w:hanging="360"/>
      </w:pPr>
      <w:rPr>
        <w:rFonts w:ascii="Wingdings" w:hAnsi="Wingdings" w:hint="default"/>
      </w:rPr>
    </w:lvl>
    <w:lvl w:ilvl="3" w:tplc="0C090001" w:tentative="1">
      <w:start w:val="1"/>
      <w:numFmt w:val="bullet"/>
      <w:lvlText w:val=""/>
      <w:lvlJc w:val="left"/>
      <w:pPr>
        <w:ind w:left="3086" w:hanging="360"/>
      </w:pPr>
      <w:rPr>
        <w:rFonts w:ascii="Symbol" w:hAnsi="Symbol" w:hint="default"/>
      </w:rPr>
    </w:lvl>
    <w:lvl w:ilvl="4" w:tplc="0C090003" w:tentative="1">
      <w:start w:val="1"/>
      <w:numFmt w:val="bullet"/>
      <w:lvlText w:val="o"/>
      <w:lvlJc w:val="left"/>
      <w:pPr>
        <w:ind w:left="3806" w:hanging="360"/>
      </w:pPr>
      <w:rPr>
        <w:rFonts w:ascii="Courier New" w:hAnsi="Courier New" w:cs="Courier New" w:hint="default"/>
      </w:rPr>
    </w:lvl>
    <w:lvl w:ilvl="5" w:tplc="0C090005" w:tentative="1">
      <w:start w:val="1"/>
      <w:numFmt w:val="bullet"/>
      <w:lvlText w:val=""/>
      <w:lvlJc w:val="left"/>
      <w:pPr>
        <w:ind w:left="4526" w:hanging="360"/>
      </w:pPr>
      <w:rPr>
        <w:rFonts w:ascii="Wingdings" w:hAnsi="Wingdings" w:hint="default"/>
      </w:rPr>
    </w:lvl>
    <w:lvl w:ilvl="6" w:tplc="0C090001" w:tentative="1">
      <w:start w:val="1"/>
      <w:numFmt w:val="bullet"/>
      <w:lvlText w:val=""/>
      <w:lvlJc w:val="left"/>
      <w:pPr>
        <w:ind w:left="5246" w:hanging="360"/>
      </w:pPr>
      <w:rPr>
        <w:rFonts w:ascii="Symbol" w:hAnsi="Symbol" w:hint="default"/>
      </w:rPr>
    </w:lvl>
    <w:lvl w:ilvl="7" w:tplc="0C090003" w:tentative="1">
      <w:start w:val="1"/>
      <w:numFmt w:val="bullet"/>
      <w:lvlText w:val="o"/>
      <w:lvlJc w:val="left"/>
      <w:pPr>
        <w:ind w:left="5966" w:hanging="360"/>
      </w:pPr>
      <w:rPr>
        <w:rFonts w:ascii="Courier New" w:hAnsi="Courier New" w:cs="Courier New" w:hint="default"/>
      </w:rPr>
    </w:lvl>
    <w:lvl w:ilvl="8" w:tplc="0C090005" w:tentative="1">
      <w:start w:val="1"/>
      <w:numFmt w:val="bullet"/>
      <w:lvlText w:val=""/>
      <w:lvlJc w:val="left"/>
      <w:pPr>
        <w:ind w:left="6686" w:hanging="360"/>
      </w:pPr>
      <w:rPr>
        <w:rFonts w:ascii="Wingdings" w:hAnsi="Wingdings" w:hint="default"/>
      </w:rPr>
    </w:lvl>
  </w:abstractNum>
  <w:abstractNum w:abstractNumId="38" w15:restartNumberingAfterBreak="0">
    <w:nsid w:val="68C87F66"/>
    <w:multiLevelType w:val="hybridMultilevel"/>
    <w:tmpl w:val="853CDD88"/>
    <w:lvl w:ilvl="0" w:tplc="0C090003">
      <w:start w:val="1"/>
      <w:numFmt w:val="bullet"/>
      <w:lvlText w:val="o"/>
      <w:lvlJc w:val="left"/>
      <w:pPr>
        <w:ind w:left="926" w:hanging="360"/>
      </w:pPr>
      <w:rPr>
        <w:rFonts w:ascii="Courier New" w:hAnsi="Courier New" w:cs="Courier New" w:hint="default"/>
      </w:rPr>
    </w:lvl>
    <w:lvl w:ilvl="1" w:tplc="0C090003" w:tentative="1">
      <w:start w:val="1"/>
      <w:numFmt w:val="bullet"/>
      <w:lvlText w:val="o"/>
      <w:lvlJc w:val="left"/>
      <w:pPr>
        <w:ind w:left="1646" w:hanging="360"/>
      </w:pPr>
      <w:rPr>
        <w:rFonts w:ascii="Courier New" w:hAnsi="Courier New" w:cs="Courier New" w:hint="default"/>
      </w:rPr>
    </w:lvl>
    <w:lvl w:ilvl="2" w:tplc="0C090005" w:tentative="1">
      <w:start w:val="1"/>
      <w:numFmt w:val="bullet"/>
      <w:lvlText w:val=""/>
      <w:lvlJc w:val="left"/>
      <w:pPr>
        <w:ind w:left="2366" w:hanging="360"/>
      </w:pPr>
      <w:rPr>
        <w:rFonts w:ascii="Wingdings" w:hAnsi="Wingdings" w:hint="default"/>
      </w:rPr>
    </w:lvl>
    <w:lvl w:ilvl="3" w:tplc="0C090001" w:tentative="1">
      <w:start w:val="1"/>
      <w:numFmt w:val="bullet"/>
      <w:lvlText w:val=""/>
      <w:lvlJc w:val="left"/>
      <w:pPr>
        <w:ind w:left="3086" w:hanging="360"/>
      </w:pPr>
      <w:rPr>
        <w:rFonts w:ascii="Symbol" w:hAnsi="Symbol" w:hint="default"/>
      </w:rPr>
    </w:lvl>
    <w:lvl w:ilvl="4" w:tplc="0C090003" w:tentative="1">
      <w:start w:val="1"/>
      <w:numFmt w:val="bullet"/>
      <w:lvlText w:val="o"/>
      <w:lvlJc w:val="left"/>
      <w:pPr>
        <w:ind w:left="3806" w:hanging="360"/>
      </w:pPr>
      <w:rPr>
        <w:rFonts w:ascii="Courier New" w:hAnsi="Courier New" w:cs="Courier New" w:hint="default"/>
      </w:rPr>
    </w:lvl>
    <w:lvl w:ilvl="5" w:tplc="0C090005" w:tentative="1">
      <w:start w:val="1"/>
      <w:numFmt w:val="bullet"/>
      <w:lvlText w:val=""/>
      <w:lvlJc w:val="left"/>
      <w:pPr>
        <w:ind w:left="4526" w:hanging="360"/>
      </w:pPr>
      <w:rPr>
        <w:rFonts w:ascii="Wingdings" w:hAnsi="Wingdings" w:hint="default"/>
      </w:rPr>
    </w:lvl>
    <w:lvl w:ilvl="6" w:tplc="0C090001" w:tentative="1">
      <w:start w:val="1"/>
      <w:numFmt w:val="bullet"/>
      <w:lvlText w:val=""/>
      <w:lvlJc w:val="left"/>
      <w:pPr>
        <w:ind w:left="5246" w:hanging="360"/>
      </w:pPr>
      <w:rPr>
        <w:rFonts w:ascii="Symbol" w:hAnsi="Symbol" w:hint="default"/>
      </w:rPr>
    </w:lvl>
    <w:lvl w:ilvl="7" w:tplc="0C090003" w:tentative="1">
      <w:start w:val="1"/>
      <w:numFmt w:val="bullet"/>
      <w:lvlText w:val="o"/>
      <w:lvlJc w:val="left"/>
      <w:pPr>
        <w:ind w:left="5966" w:hanging="360"/>
      </w:pPr>
      <w:rPr>
        <w:rFonts w:ascii="Courier New" w:hAnsi="Courier New" w:cs="Courier New" w:hint="default"/>
      </w:rPr>
    </w:lvl>
    <w:lvl w:ilvl="8" w:tplc="0C090005" w:tentative="1">
      <w:start w:val="1"/>
      <w:numFmt w:val="bullet"/>
      <w:lvlText w:val=""/>
      <w:lvlJc w:val="left"/>
      <w:pPr>
        <w:ind w:left="6686" w:hanging="360"/>
      </w:pPr>
      <w:rPr>
        <w:rFonts w:ascii="Wingdings" w:hAnsi="Wingdings" w:hint="default"/>
      </w:rPr>
    </w:lvl>
  </w:abstractNum>
  <w:abstractNum w:abstractNumId="39" w15:restartNumberingAfterBreak="0">
    <w:nsid w:val="68D45724"/>
    <w:multiLevelType w:val="hybridMultilevel"/>
    <w:tmpl w:val="6FFC970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69BD3AAD"/>
    <w:multiLevelType w:val="hybridMultilevel"/>
    <w:tmpl w:val="94B2FD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6AE80FCB"/>
    <w:multiLevelType w:val="hybridMultilevel"/>
    <w:tmpl w:val="7A78B5A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2" w15:restartNumberingAfterBreak="0">
    <w:nsid w:val="6FB8393F"/>
    <w:multiLevelType w:val="hybridMultilevel"/>
    <w:tmpl w:val="CAF6F2E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750C2C2B"/>
    <w:multiLevelType w:val="hybridMultilevel"/>
    <w:tmpl w:val="5BD4493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16cid:durableId="1640763755">
    <w:abstractNumId w:val="21"/>
  </w:num>
  <w:num w:numId="2" w16cid:durableId="1880976055">
    <w:abstractNumId w:val="10"/>
  </w:num>
  <w:num w:numId="3" w16cid:durableId="96504541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61841218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85488330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16663384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97016638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97383021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46127133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25200842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80690163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88410017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62196037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7261172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28006391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23258779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42233569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082292231">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08410418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6109758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80959696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9583060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54553392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627717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47645525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70848614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1949389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051697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21130645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83037314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36663517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61637555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76600547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83075770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59331747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848250987">
    <w:abstractNumId w:val="16"/>
  </w:num>
  <w:num w:numId="37" w16cid:durableId="102760896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83881507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875924131">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208020939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210491206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51237690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28989596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22063142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392049817">
    <w:abstractNumId w:val="2"/>
  </w:num>
  <w:num w:numId="46" w16cid:durableId="2133478628">
    <w:abstractNumId w:val="1"/>
  </w:num>
  <w:num w:numId="47" w16cid:durableId="1572043002">
    <w:abstractNumId w:val="0"/>
  </w:num>
  <w:num w:numId="48" w16cid:durableId="1868791134">
    <w:abstractNumId w:val="13"/>
  </w:num>
  <w:num w:numId="49" w16cid:durableId="37185162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167957651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16cid:durableId="71165912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83927837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208845138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46296815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16cid:durableId="155997790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150053996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100146495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21708660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185638403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47835210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46728435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26608531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159208687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16cid:durableId="409735026">
    <w:abstractNumId w:val="9"/>
  </w:num>
  <w:num w:numId="65" w16cid:durableId="72360661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160827146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16cid:durableId="1479498224">
    <w:abstractNumId w:val="38"/>
  </w:num>
  <w:num w:numId="68" w16cid:durableId="297417837">
    <w:abstractNumId w:val="26"/>
  </w:num>
  <w:num w:numId="69" w16cid:durableId="1134057171">
    <w:abstractNumId w:val="12"/>
  </w:num>
  <w:num w:numId="70" w16cid:durableId="330068351">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1" w16cid:durableId="56206094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76554193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3" w16cid:durableId="158861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4" w16cid:durableId="13861713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5" w16cid:durableId="150216080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6" w16cid:durableId="35392436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 w16cid:durableId="1851065711">
    <w:abstractNumId w:val="10"/>
  </w:num>
  <w:num w:numId="78" w16cid:durableId="98883051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57096477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1440102049">
    <w:abstractNumId w:val="20"/>
  </w:num>
  <w:num w:numId="81" w16cid:durableId="2086763073">
    <w:abstractNumId w:val="39"/>
  </w:num>
  <w:num w:numId="82" w16cid:durableId="986279714">
    <w:abstractNumId w:val="30"/>
  </w:num>
  <w:num w:numId="83" w16cid:durableId="1314137712">
    <w:abstractNumId w:val="5"/>
  </w:num>
  <w:num w:numId="84" w16cid:durableId="1590233870">
    <w:abstractNumId w:val="18"/>
  </w:num>
  <w:num w:numId="85" w16cid:durableId="1210726286">
    <w:abstractNumId w:val="34"/>
  </w:num>
  <w:num w:numId="86" w16cid:durableId="644166779">
    <w:abstractNumId w:val="43"/>
  </w:num>
  <w:num w:numId="87" w16cid:durableId="1493990609">
    <w:abstractNumId w:val="17"/>
  </w:num>
  <w:num w:numId="88" w16cid:durableId="776368194">
    <w:abstractNumId w:val="35"/>
  </w:num>
  <w:num w:numId="89" w16cid:durableId="1856185">
    <w:abstractNumId w:val="8"/>
  </w:num>
  <w:num w:numId="90" w16cid:durableId="942035181">
    <w:abstractNumId w:val="23"/>
  </w:num>
  <w:num w:numId="91" w16cid:durableId="700203634">
    <w:abstractNumId w:val="6"/>
  </w:num>
  <w:num w:numId="92" w16cid:durableId="735008221">
    <w:abstractNumId w:val="19"/>
  </w:num>
  <w:num w:numId="93" w16cid:durableId="880360662">
    <w:abstractNumId w:val="40"/>
  </w:num>
  <w:num w:numId="94" w16cid:durableId="1239705065">
    <w:abstractNumId w:val="7"/>
  </w:num>
  <w:num w:numId="95" w16cid:durableId="1218588290">
    <w:abstractNumId w:val="22"/>
  </w:num>
  <w:num w:numId="96" w16cid:durableId="604964026">
    <w:abstractNumId w:val="38"/>
  </w:num>
  <w:num w:numId="97" w16cid:durableId="633802623">
    <w:abstractNumId w:val="38"/>
  </w:num>
  <w:num w:numId="98" w16cid:durableId="1715426657">
    <w:abstractNumId w:val="38"/>
  </w:num>
  <w:num w:numId="99" w16cid:durableId="869873702">
    <w:abstractNumId w:val="38"/>
  </w:num>
  <w:num w:numId="100" w16cid:durableId="1457286060">
    <w:abstractNumId w:val="38"/>
  </w:num>
  <w:num w:numId="101" w16cid:durableId="1025903768">
    <w:abstractNumId w:val="38"/>
  </w:num>
  <w:num w:numId="102" w16cid:durableId="1189224120">
    <w:abstractNumId w:val="38"/>
  </w:num>
  <w:num w:numId="103" w16cid:durableId="970548905">
    <w:abstractNumId w:val="38"/>
  </w:num>
  <w:num w:numId="104" w16cid:durableId="521667337">
    <w:abstractNumId w:val="38"/>
  </w:num>
  <w:num w:numId="105" w16cid:durableId="837159622">
    <w:abstractNumId w:val="38"/>
  </w:num>
  <w:num w:numId="106" w16cid:durableId="92708144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7" w16cid:durableId="1797488015">
    <w:abstractNumId w:val="32"/>
  </w:num>
  <w:num w:numId="108" w16cid:durableId="2146728001">
    <w:abstractNumId w:val="27"/>
  </w:num>
  <w:num w:numId="109" w16cid:durableId="2125152497">
    <w:abstractNumId w:val="37"/>
  </w:num>
  <w:num w:numId="110" w16cid:durableId="1696878514">
    <w:abstractNumId w:val="33"/>
  </w:num>
  <w:num w:numId="111" w16cid:durableId="166478592">
    <w:abstractNumId w:val="42"/>
  </w:num>
  <w:num w:numId="112" w16cid:durableId="1831866022">
    <w:abstractNumId w:val="14"/>
  </w:num>
  <w:num w:numId="113" w16cid:durableId="1539587021">
    <w:abstractNumId w:val="15"/>
  </w:num>
  <w:num w:numId="114" w16cid:durableId="97734635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5" w16cid:durableId="681979019">
    <w:abstractNumId w:val="25"/>
  </w:num>
  <w:num w:numId="116" w16cid:durableId="1037393384">
    <w:abstractNumId w:val="24"/>
  </w:num>
  <w:num w:numId="117" w16cid:durableId="2008626771">
    <w:abstractNumId w:val="29"/>
  </w:num>
  <w:num w:numId="118" w16cid:durableId="11614830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9" w16cid:durableId="1043988663">
    <w:abstractNumId w:val="11"/>
  </w:num>
  <w:num w:numId="120" w16cid:durableId="1215391843">
    <w:abstractNumId w:val="41"/>
  </w:num>
  <w:num w:numId="121" w16cid:durableId="47849621">
    <w:abstractNumId w:val="36"/>
  </w:num>
  <w:num w:numId="122" w16cid:durableId="147929836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3" w16cid:durableId="1325428785">
    <w:abstractNumId w:val="28"/>
  </w:num>
  <w:num w:numId="124" w16cid:durableId="1274285068">
    <w:abstractNumId w:val="21"/>
  </w:num>
  <w:num w:numId="125" w16cid:durableId="152419960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6" w16cid:durableId="1981231213">
    <w:abstractNumId w:val="4"/>
  </w:num>
  <w:num w:numId="127" w16cid:durableId="915360795">
    <w:abstractNumId w:val="31"/>
  </w:num>
  <w:num w:numId="128" w16cid:durableId="1540817591">
    <w:abstractNumId w:val="37"/>
  </w:num>
  <w:num w:numId="129" w16cid:durableId="2133404049">
    <w:abstractNumId w:val="37"/>
  </w:num>
  <w:num w:numId="130" w16cid:durableId="2005090444">
    <w:abstractNumId w:val="37"/>
  </w:num>
  <w:num w:numId="131" w16cid:durableId="911820068">
    <w:abstractNumId w:val="37"/>
  </w:num>
  <w:num w:numId="132" w16cid:durableId="1857501997">
    <w:abstractNumId w:val="37"/>
  </w:num>
  <w:num w:numId="133" w16cid:durableId="1143044826">
    <w:abstractNumId w:val="37"/>
  </w:num>
  <w:num w:numId="134" w16cid:durableId="174807068">
    <w:abstractNumId w:val="37"/>
  </w:num>
  <w:num w:numId="135" w16cid:durableId="614286906">
    <w:abstractNumId w:val="37"/>
  </w:num>
  <w:num w:numId="136" w16cid:durableId="1427113041">
    <w:abstractNumId w:val="37"/>
  </w:num>
  <w:num w:numId="137" w16cid:durableId="1234513447">
    <w:abstractNumId w:val="37"/>
  </w:num>
  <w:num w:numId="138" w16cid:durableId="451942448">
    <w:abstractNumId w:val="37"/>
  </w:num>
  <w:num w:numId="139" w16cid:durableId="49034590">
    <w:abstractNumId w:val="3"/>
  </w:num>
  <w:numIdMacAtCleanup w:val="1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displayBackgroundShape/>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defaultTableStyle w:val="BIG"/>
  <w:characterSpacingControl w:val="doNotCompress"/>
  <w:hdrShapeDefaults>
    <o:shapedefaults v:ext="edit" spidmax="2050">
      <o:colormru v:ext="edit" colors="#b2b2b2"/>
    </o:shapedefaults>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4EF5"/>
    <w:rsid w:val="000001B0"/>
    <w:rsid w:val="0000044E"/>
    <w:rsid w:val="0000056C"/>
    <w:rsid w:val="00000B42"/>
    <w:rsid w:val="00000BC9"/>
    <w:rsid w:val="00000EFB"/>
    <w:rsid w:val="00001036"/>
    <w:rsid w:val="00001404"/>
    <w:rsid w:val="000014AB"/>
    <w:rsid w:val="00001860"/>
    <w:rsid w:val="000018A4"/>
    <w:rsid w:val="00001A60"/>
    <w:rsid w:val="00001E7D"/>
    <w:rsid w:val="000023BA"/>
    <w:rsid w:val="00002F83"/>
    <w:rsid w:val="0000321C"/>
    <w:rsid w:val="00004234"/>
    <w:rsid w:val="00004A10"/>
    <w:rsid w:val="00004B39"/>
    <w:rsid w:val="00005112"/>
    <w:rsid w:val="00005280"/>
    <w:rsid w:val="000054D4"/>
    <w:rsid w:val="00005DC4"/>
    <w:rsid w:val="00006749"/>
    <w:rsid w:val="00006B4A"/>
    <w:rsid w:val="00006E6B"/>
    <w:rsid w:val="000070DF"/>
    <w:rsid w:val="0000710F"/>
    <w:rsid w:val="00007705"/>
    <w:rsid w:val="00007AAD"/>
    <w:rsid w:val="00007BBC"/>
    <w:rsid w:val="0001009B"/>
    <w:rsid w:val="000101E9"/>
    <w:rsid w:val="00010588"/>
    <w:rsid w:val="00010603"/>
    <w:rsid w:val="000106C6"/>
    <w:rsid w:val="00010F71"/>
    <w:rsid w:val="00010F77"/>
    <w:rsid w:val="000110C8"/>
    <w:rsid w:val="00011104"/>
    <w:rsid w:val="000115C2"/>
    <w:rsid w:val="00011619"/>
    <w:rsid w:val="00011628"/>
    <w:rsid w:val="00012169"/>
    <w:rsid w:val="00012500"/>
    <w:rsid w:val="0001254F"/>
    <w:rsid w:val="00012588"/>
    <w:rsid w:val="000127C9"/>
    <w:rsid w:val="00012A63"/>
    <w:rsid w:val="000132C2"/>
    <w:rsid w:val="000133DB"/>
    <w:rsid w:val="00013420"/>
    <w:rsid w:val="000135E9"/>
    <w:rsid w:val="000137A2"/>
    <w:rsid w:val="00013968"/>
    <w:rsid w:val="0001409F"/>
    <w:rsid w:val="0001415A"/>
    <w:rsid w:val="0001427D"/>
    <w:rsid w:val="000142EA"/>
    <w:rsid w:val="00014766"/>
    <w:rsid w:val="00014845"/>
    <w:rsid w:val="00015207"/>
    <w:rsid w:val="000153A2"/>
    <w:rsid w:val="00015DDB"/>
    <w:rsid w:val="00016436"/>
    <w:rsid w:val="000167D9"/>
    <w:rsid w:val="00016F1A"/>
    <w:rsid w:val="00016FBF"/>
    <w:rsid w:val="0001708D"/>
    <w:rsid w:val="00017091"/>
    <w:rsid w:val="00017459"/>
    <w:rsid w:val="000175BB"/>
    <w:rsid w:val="000175DB"/>
    <w:rsid w:val="000177B3"/>
    <w:rsid w:val="000177CB"/>
    <w:rsid w:val="00017AF1"/>
    <w:rsid w:val="00017D18"/>
    <w:rsid w:val="00020191"/>
    <w:rsid w:val="0002039F"/>
    <w:rsid w:val="00020423"/>
    <w:rsid w:val="00020732"/>
    <w:rsid w:val="00020F58"/>
    <w:rsid w:val="0002111D"/>
    <w:rsid w:val="000211C4"/>
    <w:rsid w:val="000212A0"/>
    <w:rsid w:val="000213FB"/>
    <w:rsid w:val="00021A79"/>
    <w:rsid w:val="00021E99"/>
    <w:rsid w:val="000221E6"/>
    <w:rsid w:val="00022B50"/>
    <w:rsid w:val="00022D54"/>
    <w:rsid w:val="00022E29"/>
    <w:rsid w:val="00023259"/>
    <w:rsid w:val="00023337"/>
    <w:rsid w:val="000238CC"/>
    <w:rsid w:val="00023B07"/>
    <w:rsid w:val="00023B63"/>
    <w:rsid w:val="00023CAB"/>
    <w:rsid w:val="000240BB"/>
    <w:rsid w:val="00024358"/>
    <w:rsid w:val="000243A7"/>
    <w:rsid w:val="00024624"/>
    <w:rsid w:val="000246B7"/>
    <w:rsid w:val="0002484C"/>
    <w:rsid w:val="00025073"/>
    <w:rsid w:val="000253B3"/>
    <w:rsid w:val="000253F8"/>
    <w:rsid w:val="000258A7"/>
    <w:rsid w:val="00025B1D"/>
    <w:rsid w:val="00025D3C"/>
    <w:rsid w:val="00026874"/>
    <w:rsid w:val="00026AED"/>
    <w:rsid w:val="00026B70"/>
    <w:rsid w:val="00026DC9"/>
    <w:rsid w:val="00026E2E"/>
    <w:rsid w:val="00026F66"/>
    <w:rsid w:val="00026FF8"/>
    <w:rsid w:val="00026FF9"/>
    <w:rsid w:val="0002702B"/>
    <w:rsid w:val="00027070"/>
    <w:rsid w:val="0002712D"/>
    <w:rsid w:val="00027286"/>
    <w:rsid w:val="00027454"/>
    <w:rsid w:val="0002764D"/>
    <w:rsid w:val="0002773B"/>
    <w:rsid w:val="00027B9A"/>
    <w:rsid w:val="00027D0D"/>
    <w:rsid w:val="000302FF"/>
    <w:rsid w:val="0003054E"/>
    <w:rsid w:val="00030D79"/>
    <w:rsid w:val="00030DB0"/>
    <w:rsid w:val="00030DC4"/>
    <w:rsid w:val="00031035"/>
    <w:rsid w:val="00031359"/>
    <w:rsid w:val="0003153C"/>
    <w:rsid w:val="0003158A"/>
    <w:rsid w:val="00031A70"/>
    <w:rsid w:val="00031FB6"/>
    <w:rsid w:val="0003251A"/>
    <w:rsid w:val="000329AF"/>
    <w:rsid w:val="00032A18"/>
    <w:rsid w:val="0003341C"/>
    <w:rsid w:val="0003350C"/>
    <w:rsid w:val="00033811"/>
    <w:rsid w:val="00033906"/>
    <w:rsid w:val="00033EF7"/>
    <w:rsid w:val="00034019"/>
    <w:rsid w:val="00034145"/>
    <w:rsid w:val="0003428B"/>
    <w:rsid w:val="0003458D"/>
    <w:rsid w:val="0003494B"/>
    <w:rsid w:val="00035971"/>
    <w:rsid w:val="00035BC4"/>
    <w:rsid w:val="00035D08"/>
    <w:rsid w:val="00035DBA"/>
    <w:rsid w:val="00035E85"/>
    <w:rsid w:val="00035EED"/>
    <w:rsid w:val="0003614A"/>
    <w:rsid w:val="00036424"/>
    <w:rsid w:val="000369EA"/>
    <w:rsid w:val="00036F7B"/>
    <w:rsid w:val="00037688"/>
    <w:rsid w:val="00037A9F"/>
    <w:rsid w:val="00037BA6"/>
    <w:rsid w:val="00037C76"/>
    <w:rsid w:val="00037DE0"/>
    <w:rsid w:val="00037F65"/>
    <w:rsid w:val="00040147"/>
    <w:rsid w:val="00040316"/>
    <w:rsid w:val="0004041E"/>
    <w:rsid w:val="00040759"/>
    <w:rsid w:val="00040A62"/>
    <w:rsid w:val="000411BE"/>
    <w:rsid w:val="00041226"/>
    <w:rsid w:val="00041349"/>
    <w:rsid w:val="00041351"/>
    <w:rsid w:val="000418B5"/>
    <w:rsid w:val="000419E2"/>
    <w:rsid w:val="00041B6B"/>
    <w:rsid w:val="00041E00"/>
    <w:rsid w:val="00041EA3"/>
    <w:rsid w:val="00041F73"/>
    <w:rsid w:val="00041FBA"/>
    <w:rsid w:val="00042391"/>
    <w:rsid w:val="000427DC"/>
    <w:rsid w:val="00042E0F"/>
    <w:rsid w:val="00042E6C"/>
    <w:rsid w:val="00043289"/>
    <w:rsid w:val="000435F9"/>
    <w:rsid w:val="0004362C"/>
    <w:rsid w:val="000437CF"/>
    <w:rsid w:val="00043C84"/>
    <w:rsid w:val="00043CD6"/>
    <w:rsid w:val="0004405A"/>
    <w:rsid w:val="00044125"/>
    <w:rsid w:val="0004423D"/>
    <w:rsid w:val="0004475F"/>
    <w:rsid w:val="000449E1"/>
    <w:rsid w:val="00044BBE"/>
    <w:rsid w:val="00044D45"/>
    <w:rsid w:val="00044F71"/>
    <w:rsid w:val="00045314"/>
    <w:rsid w:val="0004535D"/>
    <w:rsid w:val="0004542A"/>
    <w:rsid w:val="00046342"/>
    <w:rsid w:val="0004656A"/>
    <w:rsid w:val="00046DC6"/>
    <w:rsid w:val="000471A4"/>
    <w:rsid w:val="00047667"/>
    <w:rsid w:val="0004793C"/>
    <w:rsid w:val="00047C41"/>
    <w:rsid w:val="000503EA"/>
    <w:rsid w:val="00050502"/>
    <w:rsid w:val="0005068E"/>
    <w:rsid w:val="000507AB"/>
    <w:rsid w:val="000507F3"/>
    <w:rsid w:val="00050C3D"/>
    <w:rsid w:val="00050D1F"/>
    <w:rsid w:val="00050E73"/>
    <w:rsid w:val="00050E97"/>
    <w:rsid w:val="00050FAB"/>
    <w:rsid w:val="00051210"/>
    <w:rsid w:val="000513C5"/>
    <w:rsid w:val="000516B0"/>
    <w:rsid w:val="000517CF"/>
    <w:rsid w:val="00051CC5"/>
    <w:rsid w:val="00051D60"/>
    <w:rsid w:val="00051DD8"/>
    <w:rsid w:val="00052594"/>
    <w:rsid w:val="000526A3"/>
    <w:rsid w:val="00052A2D"/>
    <w:rsid w:val="000536F5"/>
    <w:rsid w:val="000537B2"/>
    <w:rsid w:val="00053976"/>
    <w:rsid w:val="000539DF"/>
    <w:rsid w:val="00053A0C"/>
    <w:rsid w:val="00053D15"/>
    <w:rsid w:val="00053D88"/>
    <w:rsid w:val="00053EAE"/>
    <w:rsid w:val="00054081"/>
    <w:rsid w:val="000540C0"/>
    <w:rsid w:val="00054563"/>
    <w:rsid w:val="000545CD"/>
    <w:rsid w:val="00054680"/>
    <w:rsid w:val="00054695"/>
    <w:rsid w:val="000547FD"/>
    <w:rsid w:val="00054C3C"/>
    <w:rsid w:val="00054DE5"/>
    <w:rsid w:val="00054E0B"/>
    <w:rsid w:val="00054E81"/>
    <w:rsid w:val="00054EE7"/>
    <w:rsid w:val="00054F24"/>
    <w:rsid w:val="00055521"/>
    <w:rsid w:val="000555F1"/>
    <w:rsid w:val="000558FF"/>
    <w:rsid w:val="000559CF"/>
    <w:rsid w:val="00055CDE"/>
    <w:rsid w:val="00055DA0"/>
    <w:rsid w:val="000560E3"/>
    <w:rsid w:val="00056964"/>
    <w:rsid w:val="00056A65"/>
    <w:rsid w:val="00056C11"/>
    <w:rsid w:val="00056E25"/>
    <w:rsid w:val="0005723A"/>
    <w:rsid w:val="000572AC"/>
    <w:rsid w:val="00057831"/>
    <w:rsid w:val="00057853"/>
    <w:rsid w:val="000600CD"/>
    <w:rsid w:val="0006031E"/>
    <w:rsid w:val="000604E9"/>
    <w:rsid w:val="00060515"/>
    <w:rsid w:val="0006076F"/>
    <w:rsid w:val="00060C7C"/>
    <w:rsid w:val="00060C81"/>
    <w:rsid w:val="000611DC"/>
    <w:rsid w:val="00061375"/>
    <w:rsid w:val="000614AA"/>
    <w:rsid w:val="000614FD"/>
    <w:rsid w:val="00061553"/>
    <w:rsid w:val="00061697"/>
    <w:rsid w:val="00061863"/>
    <w:rsid w:val="00061C82"/>
    <w:rsid w:val="000620ED"/>
    <w:rsid w:val="000628B9"/>
    <w:rsid w:val="000628F8"/>
    <w:rsid w:val="00062AD1"/>
    <w:rsid w:val="00062B2D"/>
    <w:rsid w:val="00062EBA"/>
    <w:rsid w:val="00063035"/>
    <w:rsid w:val="0006304A"/>
    <w:rsid w:val="000632FA"/>
    <w:rsid w:val="00063400"/>
    <w:rsid w:val="00063489"/>
    <w:rsid w:val="00063CCB"/>
    <w:rsid w:val="000640DB"/>
    <w:rsid w:val="000647A0"/>
    <w:rsid w:val="000647B3"/>
    <w:rsid w:val="00064976"/>
    <w:rsid w:val="00064C86"/>
    <w:rsid w:val="00064FB3"/>
    <w:rsid w:val="000650A9"/>
    <w:rsid w:val="000653BE"/>
    <w:rsid w:val="000655EC"/>
    <w:rsid w:val="00065721"/>
    <w:rsid w:val="00065C2B"/>
    <w:rsid w:val="00065DD7"/>
    <w:rsid w:val="00065E4F"/>
    <w:rsid w:val="00065E7B"/>
    <w:rsid w:val="0006603D"/>
    <w:rsid w:val="00066664"/>
    <w:rsid w:val="00066865"/>
    <w:rsid w:val="00066902"/>
    <w:rsid w:val="00066A9C"/>
    <w:rsid w:val="00066AD6"/>
    <w:rsid w:val="00066B91"/>
    <w:rsid w:val="000674EF"/>
    <w:rsid w:val="0006753E"/>
    <w:rsid w:val="0006773C"/>
    <w:rsid w:val="00067747"/>
    <w:rsid w:val="00067A5A"/>
    <w:rsid w:val="0007021B"/>
    <w:rsid w:val="00070563"/>
    <w:rsid w:val="0007093E"/>
    <w:rsid w:val="00070EE2"/>
    <w:rsid w:val="00071092"/>
    <w:rsid w:val="00071A53"/>
    <w:rsid w:val="00071BE0"/>
    <w:rsid w:val="00071C0A"/>
    <w:rsid w:val="00071C0D"/>
    <w:rsid w:val="00071C15"/>
    <w:rsid w:val="00071F98"/>
    <w:rsid w:val="00072095"/>
    <w:rsid w:val="0007218A"/>
    <w:rsid w:val="00072736"/>
    <w:rsid w:val="00072BE4"/>
    <w:rsid w:val="00073216"/>
    <w:rsid w:val="000732F6"/>
    <w:rsid w:val="00073351"/>
    <w:rsid w:val="000738CC"/>
    <w:rsid w:val="00073AD1"/>
    <w:rsid w:val="00073C1E"/>
    <w:rsid w:val="00073C59"/>
    <w:rsid w:val="00073E15"/>
    <w:rsid w:val="00073EE0"/>
    <w:rsid w:val="0007416E"/>
    <w:rsid w:val="000745ED"/>
    <w:rsid w:val="00075108"/>
    <w:rsid w:val="00075276"/>
    <w:rsid w:val="00075507"/>
    <w:rsid w:val="00075C0D"/>
    <w:rsid w:val="000760B6"/>
    <w:rsid w:val="000764A6"/>
    <w:rsid w:val="000764A9"/>
    <w:rsid w:val="000764F9"/>
    <w:rsid w:val="000769B1"/>
    <w:rsid w:val="0007727F"/>
    <w:rsid w:val="00077330"/>
    <w:rsid w:val="00077704"/>
    <w:rsid w:val="00077EE9"/>
    <w:rsid w:val="00080184"/>
    <w:rsid w:val="00080A12"/>
    <w:rsid w:val="00080E37"/>
    <w:rsid w:val="00081440"/>
    <w:rsid w:val="0008151C"/>
    <w:rsid w:val="00081610"/>
    <w:rsid w:val="0008188E"/>
    <w:rsid w:val="000818A6"/>
    <w:rsid w:val="00081C6E"/>
    <w:rsid w:val="00081E59"/>
    <w:rsid w:val="00081EE3"/>
    <w:rsid w:val="000829FA"/>
    <w:rsid w:val="00082AE1"/>
    <w:rsid w:val="00082B98"/>
    <w:rsid w:val="00082B9C"/>
    <w:rsid w:val="00082E13"/>
    <w:rsid w:val="0008312F"/>
    <w:rsid w:val="0008330F"/>
    <w:rsid w:val="000834F9"/>
    <w:rsid w:val="000835A5"/>
    <w:rsid w:val="00083EBA"/>
    <w:rsid w:val="00083EDE"/>
    <w:rsid w:val="000841DB"/>
    <w:rsid w:val="00084498"/>
    <w:rsid w:val="000845E4"/>
    <w:rsid w:val="00084B12"/>
    <w:rsid w:val="00084F16"/>
    <w:rsid w:val="00085281"/>
    <w:rsid w:val="000852C2"/>
    <w:rsid w:val="000853DA"/>
    <w:rsid w:val="00085D84"/>
    <w:rsid w:val="00085DB6"/>
    <w:rsid w:val="00086043"/>
    <w:rsid w:val="000860F9"/>
    <w:rsid w:val="00086101"/>
    <w:rsid w:val="000864EA"/>
    <w:rsid w:val="000865BB"/>
    <w:rsid w:val="000869D6"/>
    <w:rsid w:val="00086C06"/>
    <w:rsid w:val="00086D1A"/>
    <w:rsid w:val="00086E0D"/>
    <w:rsid w:val="00086EB2"/>
    <w:rsid w:val="00086F17"/>
    <w:rsid w:val="000871DE"/>
    <w:rsid w:val="000877EC"/>
    <w:rsid w:val="00087835"/>
    <w:rsid w:val="00087A21"/>
    <w:rsid w:val="00087B1C"/>
    <w:rsid w:val="00090775"/>
    <w:rsid w:val="00090B41"/>
    <w:rsid w:val="00090E98"/>
    <w:rsid w:val="0009124E"/>
    <w:rsid w:val="0009143C"/>
    <w:rsid w:val="000915B5"/>
    <w:rsid w:val="0009181A"/>
    <w:rsid w:val="00091A69"/>
    <w:rsid w:val="00091C31"/>
    <w:rsid w:val="00091C9A"/>
    <w:rsid w:val="00092026"/>
    <w:rsid w:val="000924AE"/>
    <w:rsid w:val="00092625"/>
    <w:rsid w:val="00093779"/>
    <w:rsid w:val="00093A89"/>
    <w:rsid w:val="00093C7A"/>
    <w:rsid w:val="000943C3"/>
    <w:rsid w:val="00094548"/>
    <w:rsid w:val="00094757"/>
    <w:rsid w:val="00094B0D"/>
    <w:rsid w:val="00094B73"/>
    <w:rsid w:val="00094DE6"/>
    <w:rsid w:val="000957D3"/>
    <w:rsid w:val="0009600C"/>
    <w:rsid w:val="0009652C"/>
    <w:rsid w:val="000967C4"/>
    <w:rsid w:val="00096989"/>
    <w:rsid w:val="00096AEC"/>
    <w:rsid w:val="00096FCC"/>
    <w:rsid w:val="00097009"/>
    <w:rsid w:val="00097156"/>
    <w:rsid w:val="00097314"/>
    <w:rsid w:val="00097840"/>
    <w:rsid w:val="00097A6D"/>
    <w:rsid w:val="00097D06"/>
    <w:rsid w:val="00097D96"/>
    <w:rsid w:val="000A011D"/>
    <w:rsid w:val="000A06C1"/>
    <w:rsid w:val="000A0D6C"/>
    <w:rsid w:val="000A0F32"/>
    <w:rsid w:val="000A0F58"/>
    <w:rsid w:val="000A1112"/>
    <w:rsid w:val="000A13F1"/>
    <w:rsid w:val="000A149F"/>
    <w:rsid w:val="000A15AF"/>
    <w:rsid w:val="000A163E"/>
    <w:rsid w:val="000A1AF8"/>
    <w:rsid w:val="000A1B39"/>
    <w:rsid w:val="000A1D4D"/>
    <w:rsid w:val="000A211C"/>
    <w:rsid w:val="000A213B"/>
    <w:rsid w:val="000A2535"/>
    <w:rsid w:val="000A2D29"/>
    <w:rsid w:val="000A30CC"/>
    <w:rsid w:val="000A3536"/>
    <w:rsid w:val="000A37DC"/>
    <w:rsid w:val="000A3CFE"/>
    <w:rsid w:val="000A3E9A"/>
    <w:rsid w:val="000A4AE2"/>
    <w:rsid w:val="000A4B6C"/>
    <w:rsid w:val="000A4FE8"/>
    <w:rsid w:val="000A5127"/>
    <w:rsid w:val="000A51C4"/>
    <w:rsid w:val="000A577F"/>
    <w:rsid w:val="000A5A1E"/>
    <w:rsid w:val="000A5C5C"/>
    <w:rsid w:val="000A65A6"/>
    <w:rsid w:val="000A703B"/>
    <w:rsid w:val="000A7101"/>
    <w:rsid w:val="000A7244"/>
    <w:rsid w:val="000A7305"/>
    <w:rsid w:val="000A73CD"/>
    <w:rsid w:val="000A7C15"/>
    <w:rsid w:val="000A7C8C"/>
    <w:rsid w:val="000A7EDA"/>
    <w:rsid w:val="000B0431"/>
    <w:rsid w:val="000B0AA5"/>
    <w:rsid w:val="000B0C95"/>
    <w:rsid w:val="000B0EE8"/>
    <w:rsid w:val="000B1134"/>
    <w:rsid w:val="000B1278"/>
    <w:rsid w:val="000B18AE"/>
    <w:rsid w:val="000B1E08"/>
    <w:rsid w:val="000B2169"/>
    <w:rsid w:val="000B2422"/>
    <w:rsid w:val="000B2C13"/>
    <w:rsid w:val="000B2C98"/>
    <w:rsid w:val="000B2D3B"/>
    <w:rsid w:val="000B2E54"/>
    <w:rsid w:val="000B3397"/>
    <w:rsid w:val="000B34B4"/>
    <w:rsid w:val="000B3595"/>
    <w:rsid w:val="000B35C2"/>
    <w:rsid w:val="000B394B"/>
    <w:rsid w:val="000B3C22"/>
    <w:rsid w:val="000B3CA0"/>
    <w:rsid w:val="000B3D1A"/>
    <w:rsid w:val="000B43B6"/>
    <w:rsid w:val="000B46E8"/>
    <w:rsid w:val="000B482C"/>
    <w:rsid w:val="000B491D"/>
    <w:rsid w:val="000B4BDF"/>
    <w:rsid w:val="000B4DE7"/>
    <w:rsid w:val="000B4E30"/>
    <w:rsid w:val="000B4E61"/>
    <w:rsid w:val="000B549B"/>
    <w:rsid w:val="000B5614"/>
    <w:rsid w:val="000B5704"/>
    <w:rsid w:val="000B5793"/>
    <w:rsid w:val="000B59D2"/>
    <w:rsid w:val="000B5D3E"/>
    <w:rsid w:val="000B5DDA"/>
    <w:rsid w:val="000B616A"/>
    <w:rsid w:val="000B617D"/>
    <w:rsid w:val="000B61C8"/>
    <w:rsid w:val="000B62E1"/>
    <w:rsid w:val="000B666A"/>
    <w:rsid w:val="000B6702"/>
    <w:rsid w:val="000B67B0"/>
    <w:rsid w:val="000B6897"/>
    <w:rsid w:val="000B71D8"/>
    <w:rsid w:val="000B7408"/>
    <w:rsid w:val="000B78D7"/>
    <w:rsid w:val="000B7B37"/>
    <w:rsid w:val="000C0386"/>
    <w:rsid w:val="000C03EA"/>
    <w:rsid w:val="000C05C9"/>
    <w:rsid w:val="000C067D"/>
    <w:rsid w:val="000C08FB"/>
    <w:rsid w:val="000C0B1A"/>
    <w:rsid w:val="000C0BCF"/>
    <w:rsid w:val="000C0D44"/>
    <w:rsid w:val="000C1141"/>
    <w:rsid w:val="000C1621"/>
    <w:rsid w:val="000C17F3"/>
    <w:rsid w:val="000C1EE2"/>
    <w:rsid w:val="000C250C"/>
    <w:rsid w:val="000C2524"/>
    <w:rsid w:val="000C2613"/>
    <w:rsid w:val="000C2761"/>
    <w:rsid w:val="000C27A6"/>
    <w:rsid w:val="000C2B29"/>
    <w:rsid w:val="000C2B94"/>
    <w:rsid w:val="000C2D08"/>
    <w:rsid w:val="000C2DCF"/>
    <w:rsid w:val="000C2E13"/>
    <w:rsid w:val="000C2FEB"/>
    <w:rsid w:val="000C32AC"/>
    <w:rsid w:val="000C3BB7"/>
    <w:rsid w:val="000C3D97"/>
    <w:rsid w:val="000C3E74"/>
    <w:rsid w:val="000C445D"/>
    <w:rsid w:val="000C4468"/>
    <w:rsid w:val="000C44FF"/>
    <w:rsid w:val="000C4511"/>
    <w:rsid w:val="000C46AD"/>
    <w:rsid w:val="000C46B4"/>
    <w:rsid w:val="000C4D17"/>
    <w:rsid w:val="000C4D60"/>
    <w:rsid w:val="000C4D8A"/>
    <w:rsid w:val="000C4E42"/>
    <w:rsid w:val="000C4F2A"/>
    <w:rsid w:val="000C4F94"/>
    <w:rsid w:val="000C52BC"/>
    <w:rsid w:val="000C54C0"/>
    <w:rsid w:val="000C56D8"/>
    <w:rsid w:val="000C5833"/>
    <w:rsid w:val="000C5A77"/>
    <w:rsid w:val="000C5E5B"/>
    <w:rsid w:val="000C6057"/>
    <w:rsid w:val="000C60EC"/>
    <w:rsid w:val="000C692E"/>
    <w:rsid w:val="000C694A"/>
    <w:rsid w:val="000C6C0B"/>
    <w:rsid w:val="000C6E5F"/>
    <w:rsid w:val="000C72DA"/>
    <w:rsid w:val="000C76F7"/>
    <w:rsid w:val="000C7744"/>
    <w:rsid w:val="000C7777"/>
    <w:rsid w:val="000C7824"/>
    <w:rsid w:val="000C7F69"/>
    <w:rsid w:val="000D06FC"/>
    <w:rsid w:val="000D08BE"/>
    <w:rsid w:val="000D0C88"/>
    <w:rsid w:val="000D0E6F"/>
    <w:rsid w:val="000D106E"/>
    <w:rsid w:val="000D11A5"/>
    <w:rsid w:val="000D129B"/>
    <w:rsid w:val="000D14AD"/>
    <w:rsid w:val="000D15FE"/>
    <w:rsid w:val="000D214F"/>
    <w:rsid w:val="000D21C4"/>
    <w:rsid w:val="000D2969"/>
    <w:rsid w:val="000D2A0A"/>
    <w:rsid w:val="000D2AA7"/>
    <w:rsid w:val="000D2D37"/>
    <w:rsid w:val="000D3238"/>
    <w:rsid w:val="000D32AE"/>
    <w:rsid w:val="000D33A5"/>
    <w:rsid w:val="000D370F"/>
    <w:rsid w:val="000D3911"/>
    <w:rsid w:val="000D3D7D"/>
    <w:rsid w:val="000D3ED4"/>
    <w:rsid w:val="000D418D"/>
    <w:rsid w:val="000D42FA"/>
    <w:rsid w:val="000D517E"/>
    <w:rsid w:val="000D5380"/>
    <w:rsid w:val="000D5852"/>
    <w:rsid w:val="000D5A5C"/>
    <w:rsid w:val="000D5B00"/>
    <w:rsid w:val="000D615E"/>
    <w:rsid w:val="000D6211"/>
    <w:rsid w:val="000D6451"/>
    <w:rsid w:val="000D6602"/>
    <w:rsid w:val="000D67FF"/>
    <w:rsid w:val="000D6AC3"/>
    <w:rsid w:val="000D7029"/>
    <w:rsid w:val="000D707A"/>
    <w:rsid w:val="000D7636"/>
    <w:rsid w:val="000D76E6"/>
    <w:rsid w:val="000D7A86"/>
    <w:rsid w:val="000D7CAC"/>
    <w:rsid w:val="000E031D"/>
    <w:rsid w:val="000E0655"/>
    <w:rsid w:val="000E10EB"/>
    <w:rsid w:val="000E1130"/>
    <w:rsid w:val="000E15E9"/>
    <w:rsid w:val="000E183B"/>
    <w:rsid w:val="000E1983"/>
    <w:rsid w:val="000E1B8A"/>
    <w:rsid w:val="000E1D9F"/>
    <w:rsid w:val="000E1E22"/>
    <w:rsid w:val="000E1EB3"/>
    <w:rsid w:val="000E2053"/>
    <w:rsid w:val="000E2EAD"/>
    <w:rsid w:val="000E2F1E"/>
    <w:rsid w:val="000E2F4B"/>
    <w:rsid w:val="000E2F90"/>
    <w:rsid w:val="000E2FE0"/>
    <w:rsid w:val="000E2FF8"/>
    <w:rsid w:val="000E3051"/>
    <w:rsid w:val="000E3081"/>
    <w:rsid w:val="000E3377"/>
    <w:rsid w:val="000E3749"/>
    <w:rsid w:val="000E3A38"/>
    <w:rsid w:val="000E3A60"/>
    <w:rsid w:val="000E3E86"/>
    <w:rsid w:val="000E4396"/>
    <w:rsid w:val="000E465C"/>
    <w:rsid w:val="000E4B44"/>
    <w:rsid w:val="000E529C"/>
    <w:rsid w:val="000E538E"/>
    <w:rsid w:val="000E55A8"/>
    <w:rsid w:val="000E570A"/>
    <w:rsid w:val="000E58C1"/>
    <w:rsid w:val="000E6049"/>
    <w:rsid w:val="000E6552"/>
    <w:rsid w:val="000E66E7"/>
    <w:rsid w:val="000E6760"/>
    <w:rsid w:val="000E6D7B"/>
    <w:rsid w:val="000E72A4"/>
    <w:rsid w:val="000E7A67"/>
    <w:rsid w:val="000E7A80"/>
    <w:rsid w:val="000E7E75"/>
    <w:rsid w:val="000E7FF0"/>
    <w:rsid w:val="000F00CB"/>
    <w:rsid w:val="000F0396"/>
    <w:rsid w:val="000F06E3"/>
    <w:rsid w:val="000F0AC6"/>
    <w:rsid w:val="000F0B94"/>
    <w:rsid w:val="000F0DDE"/>
    <w:rsid w:val="000F0E92"/>
    <w:rsid w:val="000F1069"/>
    <w:rsid w:val="000F13C3"/>
    <w:rsid w:val="000F164D"/>
    <w:rsid w:val="000F1877"/>
    <w:rsid w:val="000F18AA"/>
    <w:rsid w:val="000F1CDA"/>
    <w:rsid w:val="000F1CFA"/>
    <w:rsid w:val="000F1EC4"/>
    <w:rsid w:val="000F1FDB"/>
    <w:rsid w:val="000F2014"/>
    <w:rsid w:val="000F224E"/>
    <w:rsid w:val="000F23D5"/>
    <w:rsid w:val="000F2484"/>
    <w:rsid w:val="000F265F"/>
    <w:rsid w:val="000F2682"/>
    <w:rsid w:val="000F2A03"/>
    <w:rsid w:val="000F2E7D"/>
    <w:rsid w:val="000F309D"/>
    <w:rsid w:val="000F30BB"/>
    <w:rsid w:val="000F30DB"/>
    <w:rsid w:val="000F36FA"/>
    <w:rsid w:val="000F37D4"/>
    <w:rsid w:val="000F38B8"/>
    <w:rsid w:val="000F39AE"/>
    <w:rsid w:val="000F3A57"/>
    <w:rsid w:val="000F3AF5"/>
    <w:rsid w:val="000F42CE"/>
    <w:rsid w:val="000F47D1"/>
    <w:rsid w:val="000F4B88"/>
    <w:rsid w:val="000F4C8D"/>
    <w:rsid w:val="000F4F97"/>
    <w:rsid w:val="000F4FA2"/>
    <w:rsid w:val="000F5509"/>
    <w:rsid w:val="000F55A9"/>
    <w:rsid w:val="000F5610"/>
    <w:rsid w:val="000F5719"/>
    <w:rsid w:val="000F598A"/>
    <w:rsid w:val="000F5ED9"/>
    <w:rsid w:val="000F64A0"/>
    <w:rsid w:val="000F6669"/>
    <w:rsid w:val="000F6A64"/>
    <w:rsid w:val="000F6CA2"/>
    <w:rsid w:val="000F6D86"/>
    <w:rsid w:val="000F7126"/>
    <w:rsid w:val="000F7366"/>
    <w:rsid w:val="000F75BD"/>
    <w:rsid w:val="000F7699"/>
    <w:rsid w:val="000F78FE"/>
    <w:rsid w:val="000F7D29"/>
    <w:rsid w:val="000F7E3A"/>
    <w:rsid w:val="0010000E"/>
    <w:rsid w:val="001003C7"/>
    <w:rsid w:val="00100A75"/>
    <w:rsid w:val="00100DA7"/>
    <w:rsid w:val="0010131E"/>
    <w:rsid w:val="0010164E"/>
    <w:rsid w:val="001017FE"/>
    <w:rsid w:val="00101AB3"/>
    <w:rsid w:val="00101B78"/>
    <w:rsid w:val="00101B9E"/>
    <w:rsid w:val="00101E9F"/>
    <w:rsid w:val="001026D2"/>
    <w:rsid w:val="00102E3C"/>
    <w:rsid w:val="00103025"/>
    <w:rsid w:val="001031C9"/>
    <w:rsid w:val="0010323F"/>
    <w:rsid w:val="0010345A"/>
    <w:rsid w:val="00103B10"/>
    <w:rsid w:val="00103DA5"/>
    <w:rsid w:val="00103EBF"/>
    <w:rsid w:val="00104121"/>
    <w:rsid w:val="0010415D"/>
    <w:rsid w:val="001041A9"/>
    <w:rsid w:val="001041C9"/>
    <w:rsid w:val="001043AA"/>
    <w:rsid w:val="00104BC0"/>
    <w:rsid w:val="00104DFA"/>
    <w:rsid w:val="00104FD2"/>
    <w:rsid w:val="001050CF"/>
    <w:rsid w:val="001056B5"/>
    <w:rsid w:val="001057F3"/>
    <w:rsid w:val="00105C54"/>
    <w:rsid w:val="001060B6"/>
    <w:rsid w:val="0010627A"/>
    <w:rsid w:val="001063BA"/>
    <w:rsid w:val="0010667F"/>
    <w:rsid w:val="00106C1A"/>
    <w:rsid w:val="00106CD9"/>
    <w:rsid w:val="0010722F"/>
    <w:rsid w:val="00110053"/>
    <w:rsid w:val="00110245"/>
    <w:rsid w:val="001103E1"/>
    <w:rsid w:val="0011079B"/>
    <w:rsid w:val="00110CF2"/>
    <w:rsid w:val="00110EC6"/>
    <w:rsid w:val="00110EE7"/>
    <w:rsid w:val="0011154E"/>
    <w:rsid w:val="001117A9"/>
    <w:rsid w:val="00111BA6"/>
    <w:rsid w:val="00112001"/>
    <w:rsid w:val="00112498"/>
    <w:rsid w:val="0011263D"/>
    <w:rsid w:val="001126A2"/>
    <w:rsid w:val="00112911"/>
    <w:rsid w:val="00112946"/>
    <w:rsid w:val="001130B1"/>
    <w:rsid w:val="001130E7"/>
    <w:rsid w:val="001133A2"/>
    <w:rsid w:val="001133C3"/>
    <w:rsid w:val="001134C8"/>
    <w:rsid w:val="001135B3"/>
    <w:rsid w:val="001136B4"/>
    <w:rsid w:val="001139BD"/>
    <w:rsid w:val="00113A7E"/>
    <w:rsid w:val="00113F2B"/>
    <w:rsid w:val="00113FBF"/>
    <w:rsid w:val="00114263"/>
    <w:rsid w:val="00114EF8"/>
    <w:rsid w:val="00114FF1"/>
    <w:rsid w:val="00115162"/>
    <w:rsid w:val="0011524A"/>
    <w:rsid w:val="0011570F"/>
    <w:rsid w:val="00115A2A"/>
    <w:rsid w:val="00115EF7"/>
    <w:rsid w:val="0011636B"/>
    <w:rsid w:val="001166D3"/>
    <w:rsid w:val="001166D7"/>
    <w:rsid w:val="00116A85"/>
    <w:rsid w:val="0011718F"/>
    <w:rsid w:val="001172D1"/>
    <w:rsid w:val="0011783D"/>
    <w:rsid w:val="00117ABA"/>
    <w:rsid w:val="00117B89"/>
    <w:rsid w:val="00117F09"/>
    <w:rsid w:val="001201D0"/>
    <w:rsid w:val="00120319"/>
    <w:rsid w:val="00120362"/>
    <w:rsid w:val="001205ED"/>
    <w:rsid w:val="00120AA3"/>
    <w:rsid w:val="00120AD9"/>
    <w:rsid w:val="00120C3B"/>
    <w:rsid w:val="001213F6"/>
    <w:rsid w:val="001213FE"/>
    <w:rsid w:val="00121898"/>
    <w:rsid w:val="00121E06"/>
    <w:rsid w:val="0012205A"/>
    <w:rsid w:val="0012218A"/>
    <w:rsid w:val="001221F0"/>
    <w:rsid w:val="0012224C"/>
    <w:rsid w:val="00122689"/>
    <w:rsid w:val="00122780"/>
    <w:rsid w:val="001227E6"/>
    <w:rsid w:val="00122805"/>
    <w:rsid w:val="0012286F"/>
    <w:rsid w:val="00122A30"/>
    <w:rsid w:val="00122B1C"/>
    <w:rsid w:val="00122B34"/>
    <w:rsid w:val="00122DA4"/>
    <w:rsid w:val="00123729"/>
    <w:rsid w:val="0012397F"/>
    <w:rsid w:val="00123B31"/>
    <w:rsid w:val="00123CF1"/>
    <w:rsid w:val="00123DFE"/>
    <w:rsid w:val="001244DA"/>
    <w:rsid w:val="00124696"/>
    <w:rsid w:val="001246BF"/>
    <w:rsid w:val="001248C4"/>
    <w:rsid w:val="00124C1B"/>
    <w:rsid w:val="0012559B"/>
    <w:rsid w:val="0012565E"/>
    <w:rsid w:val="001258D1"/>
    <w:rsid w:val="00125A15"/>
    <w:rsid w:val="00125A79"/>
    <w:rsid w:val="00125ACB"/>
    <w:rsid w:val="00125B61"/>
    <w:rsid w:val="0012664C"/>
    <w:rsid w:val="001266C2"/>
    <w:rsid w:val="0012695F"/>
    <w:rsid w:val="00126BB7"/>
    <w:rsid w:val="00126C05"/>
    <w:rsid w:val="00126CD1"/>
    <w:rsid w:val="00126D48"/>
    <w:rsid w:val="00126FCA"/>
    <w:rsid w:val="0012708F"/>
    <w:rsid w:val="0012736F"/>
    <w:rsid w:val="00127704"/>
    <w:rsid w:val="00127B55"/>
    <w:rsid w:val="00127D47"/>
    <w:rsid w:val="00130C2C"/>
    <w:rsid w:val="00131000"/>
    <w:rsid w:val="00131169"/>
    <w:rsid w:val="00131404"/>
    <w:rsid w:val="0013207E"/>
    <w:rsid w:val="00132222"/>
    <w:rsid w:val="001322BA"/>
    <w:rsid w:val="00132490"/>
    <w:rsid w:val="0013251B"/>
    <w:rsid w:val="0013267E"/>
    <w:rsid w:val="00132996"/>
    <w:rsid w:val="00132A15"/>
    <w:rsid w:val="00132AD1"/>
    <w:rsid w:val="00132B08"/>
    <w:rsid w:val="00132CE1"/>
    <w:rsid w:val="001334A8"/>
    <w:rsid w:val="00133A20"/>
    <w:rsid w:val="00133A74"/>
    <w:rsid w:val="00133AC8"/>
    <w:rsid w:val="00133C00"/>
    <w:rsid w:val="00133CAE"/>
    <w:rsid w:val="00134302"/>
    <w:rsid w:val="00134587"/>
    <w:rsid w:val="001345E6"/>
    <w:rsid w:val="00134850"/>
    <w:rsid w:val="001349B5"/>
    <w:rsid w:val="00134D3F"/>
    <w:rsid w:val="00135188"/>
    <w:rsid w:val="001352CD"/>
    <w:rsid w:val="001352DE"/>
    <w:rsid w:val="001356EF"/>
    <w:rsid w:val="00135911"/>
    <w:rsid w:val="00135CC6"/>
    <w:rsid w:val="00135D3E"/>
    <w:rsid w:val="00135D9A"/>
    <w:rsid w:val="00136750"/>
    <w:rsid w:val="001367EA"/>
    <w:rsid w:val="00136CD0"/>
    <w:rsid w:val="001371E1"/>
    <w:rsid w:val="001373FB"/>
    <w:rsid w:val="0013753E"/>
    <w:rsid w:val="0013771A"/>
    <w:rsid w:val="00137AC7"/>
    <w:rsid w:val="00137F0F"/>
    <w:rsid w:val="00137F9B"/>
    <w:rsid w:val="00140167"/>
    <w:rsid w:val="00140222"/>
    <w:rsid w:val="001402B6"/>
    <w:rsid w:val="001402F5"/>
    <w:rsid w:val="0014031B"/>
    <w:rsid w:val="00140610"/>
    <w:rsid w:val="0014068A"/>
    <w:rsid w:val="0014151A"/>
    <w:rsid w:val="00141D15"/>
    <w:rsid w:val="00141D1C"/>
    <w:rsid w:val="00141DCC"/>
    <w:rsid w:val="001421AE"/>
    <w:rsid w:val="00142206"/>
    <w:rsid w:val="00142A05"/>
    <w:rsid w:val="00142BD6"/>
    <w:rsid w:val="00142CC9"/>
    <w:rsid w:val="0014315F"/>
    <w:rsid w:val="00143319"/>
    <w:rsid w:val="001437D7"/>
    <w:rsid w:val="00143F19"/>
    <w:rsid w:val="0014406A"/>
    <w:rsid w:val="0014475E"/>
    <w:rsid w:val="001448D0"/>
    <w:rsid w:val="00145823"/>
    <w:rsid w:val="00145B30"/>
    <w:rsid w:val="00145BB9"/>
    <w:rsid w:val="00145D48"/>
    <w:rsid w:val="00145F0B"/>
    <w:rsid w:val="001460D1"/>
    <w:rsid w:val="0014657B"/>
    <w:rsid w:val="00146630"/>
    <w:rsid w:val="0014674D"/>
    <w:rsid w:val="001469A1"/>
    <w:rsid w:val="00146E50"/>
    <w:rsid w:val="00146EB7"/>
    <w:rsid w:val="00147255"/>
    <w:rsid w:val="00147283"/>
    <w:rsid w:val="001475E8"/>
    <w:rsid w:val="00147BD2"/>
    <w:rsid w:val="00147ED2"/>
    <w:rsid w:val="00147F1C"/>
    <w:rsid w:val="001503F3"/>
    <w:rsid w:val="0015045F"/>
    <w:rsid w:val="00150533"/>
    <w:rsid w:val="00150679"/>
    <w:rsid w:val="00150720"/>
    <w:rsid w:val="001509E3"/>
    <w:rsid w:val="00150B83"/>
    <w:rsid w:val="001511AA"/>
    <w:rsid w:val="0015135E"/>
    <w:rsid w:val="0015136D"/>
    <w:rsid w:val="001514CC"/>
    <w:rsid w:val="001515C1"/>
    <w:rsid w:val="0015183F"/>
    <w:rsid w:val="00151932"/>
    <w:rsid w:val="00151C9D"/>
    <w:rsid w:val="0015200C"/>
    <w:rsid w:val="00152070"/>
    <w:rsid w:val="001520B1"/>
    <w:rsid w:val="0015231E"/>
    <w:rsid w:val="001524F1"/>
    <w:rsid w:val="001529AF"/>
    <w:rsid w:val="001529C1"/>
    <w:rsid w:val="00152BD4"/>
    <w:rsid w:val="00152C90"/>
    <w:rsid w:val="00152DA5"/>
    <w:rsid w:val="00152E96"/>
    <w:rsid w:val="0015300C"/>
    <w:rsid w:val="0015302B"/>
    <w:rsid w:val="00153096"/>
    <w:rsid w:val="001530FE"/>
    <w:rsid w:val="001531EC"/>
    <w:rsid w:val="00153381"/>
    <w:rsid w:val="001537CB"/>
    <w:rsid w:val="00154435"/>
    <w:rsid w:val="001544BA"/>
    <w:rsid w:val="00154C48"/>
    <w:rsid w:val="00154D62"/>
    <w:rsid w:val="00154DCB"/>
    <w:rsid w:val="00154F4A"/>
    <w:rsid w:val="00155024"/>
    <w:rsid w:val="00155217"/>
    <w:rsid w:val="0015564F"/>
    <w:rsid w:val="001557DE"/>
    <w:rsid w:val="00155C26"/>
    <w:rsid w:val="0015612F"/>
    <w:rsid w:val="001564D7"/>
    <w:rsid w:val="001568F3"/>
    <w:rsid w:val="00156934"/>
    <w:rsid w:val="001569C9"/>
    <w:rsid w:val="00156A05"/>
    <w:rsid w:val="00156B29"/>
    <w:rsid w:val="00156BC9"/>
    <w:rsid w:val="0015710C"/>
    <w:rsid w:val="001577C3"/>
    <w:rsid w:val="00157DD7"/>
    <w:rsid w:val="001604E3"/>
    <w:rsid w:val="0016063B"/>
    <w:rsid w:val="0016072F"/>
    <w:rsid w:val="00160898"/>
    <w:rsid w:val="00160A23"/>
    <w:rsid w:val="00160A4F"/>
    <w:rsid w:val="00160B2C"/>
    <w:rsid w:val="00160E3A"/>
    <w:rsid w:val="00161486"/>
    <w:rsid w:val="00161978"/>
    <w:rsid w:val="001619C1"/>
    <w:rsid w:val="001619CF"/>
    <w:rsid w:val="00161F37"/>
    <w:rsid w:val="00161F59"/>
    <w:rsid w:val="001624C2"/>
    <w:rsid w:val="001624D2"/>
    <w:rsid w:val="00162670"/>
    <w:rsid w:val="00162787"/>
    <w:rsid w:val="00162CA8"/>
    <w:rsid w:val="00162DED"/>
    <w:rsid w:val="00162E07"/>
    <w:rsid w:val="0016352C"/>
    <w:rsid w:val="00163A2E"/>
    <w:rsid w:val="00163D18"/>
    <w:rsid w:val="00163E6A"/>
    <w:rsid w:val="00164007"/>
    <w:rsid w:val="00164178"/>
    <w:rsid w:val="00164269"/>
    <w:rsid w:val="001645B5"/>
    <w:rsid w:val="00164682"/>
    <w:rsid w:val="001649F5"/>
    <w:rsid w:val="00165663"/>
    <w:rsid w:val="0016572C"/>
    <w:rsid w:val="00165754"/>
    <w:rsid w:val="001658B7"/>
    <w:rsid w:val="001659E3"/>
    <w:rsid w:val="00165A2E"/>
    <w:rsid w:val="00165CC8"/>
    <w:rsid w:val="00165D26"/>
    <w:rsid w:val="00165F73"/>
    <w:rsid w:val="00166251"/>
    <w:rsid w:val="0016701A"/>
    <w:rsid w:val="00167035"/>
    <w:rsid w:val="0016730E"/>
    <w:rsid w:val="001676A2"/>
    <w:rsid w:val="001676C8"/>
    <w:rsid w:val="001700A6"/>
    <w:rsid w:val="00170A03"/>
    <w:rsid w:val="00170F9B"/>
    <w:rsid w:val="0017103C"/>
    <w:rsid w:val="001713AF"/>
    <w:rsid w:val="00171469"/>
    <w:rsid w:val="00171AB8"/>
    <w:rsid w:val="00171D7F"/>
    <w:rsid w:val="00171E36"/>
    <w:rsid w:val="00172009"/>
    <w:rsid w:val="001721C0"/>
    <w:rsid w:val="0017249E"/>
    <w:rsid w:val="001727F8"/>
    <w:rsid w:val="00172DBE"/>
    <w:rsid w:val="00173228"/>
    <w:rsid w:val="00173557"/>
    <w:rsid w:val="00173F33"/>
    <w:rsid w:val="00173F55"/>
    <w:rsid w:val="00174423"/>
    <w:rsid w:val="00174678"/>
    <w:rsid w:val="0017494A"/>
    <w:rsid w:val="00174B14"/>
    <w:rsid w:val="00174C89"/>
    <w:rsid w:val="00174CC3"/>
    <w:rsid w:val="00174DBF"/>
    <w:rsid w:val="001752AB"/>
    <w:rsid w:val="001758D6"/>
    <w:rsid w:val="001759F6"/>
    <w:rsid w:val="00175A1C"/>
    <w:rsid w:val="00175FF3"/>
    <w:rsid w:val="001761AE"/>
    <w:rsid w:val="0017649A"/>
    <w:rsid w:val="001764C7"/>
    <w:rsid w:val="0017667F"/>
    <w:rsid w:val="001766D5"/>
    <w:rsid w:val="00176832"/>
    <w:rsid w:val="0017691E"/>
    <w:rsid w:val="00176996"/>
    <w:rsid w:val="00176B4E"/>
    <w:rsid w:val="00176C45"/>
    <w:rsid w:val="001770C5"/>
    <w:rsid w:val="0017714C"/>
    <w:rsid w:val="001771BF"/>
    <w:rsid w:val="001778C3"/>
    <w:rsid w:val="001779DF"/>
    <w:rsid w:val="00177CFD"/>
    <w:rsid w:val="00177DBD"/>
    <w:rsid w:val="0018000A"/>
    <w:rsid w:val="001801F7"/>
    <w:rsid w:val="001803C2"/>
    <w:rsid w:val="00180552"/>
    <w:rsid w:val="0018056F"/>
    <w:rsid w:val="00180F74"/>
    <w:rsid w:val="001811AA"/>
    <w:rsid w:val="001817C2"/>
    <w:rsid w:val="00181A2A"/>
    <w:rsid w:val="00181C0F"/>
    <w:rsid w:val="00181D1C"/>
    <w:rsid w:val="00181EB6"/>
    <w:rsid w:val="001821F1"/>
    <w:rsid w:val="0018230E"/>
    <w:rsid w:val="001824E4"/>
    <w:rsid w:val="00182756"/>
    <w:rsid w:val="00182883"/>
    <w:rsid w:val="00182B2A"/>
    <w:rsid w:val="00183086"/>
    <w:rsid w:val="0018309B"/>
    <w:rsid w:val="0018352A"/>
    <w:rsid w:val="00183630"/>
    <w:rsid w:val="001836EA"/>
    <w:rsid w:val="0018393F"/>
    <w:rsid w:val="00183AAA"/>
    <w:rsid w:val="00183B45"/>
    <w:rsid w:val="00184B35"/>
    <w:rsid w:val="00184E2A"/>
    <w:rsid w:val="00184E9F"/>
    <w:rsid w:val="00185085"/>
    <w:rsid w:val="00185949"/>
    <w:rsid w:val="00185BB8"/>
    <w:rsid w:val="001861E0"/>
    <w:rsid w:val="00186286"/>
    <w:rsid w:val="001865C9"/>
    <w:rsid w:val="001865EB"/>
    <w:rsid w:val="001865F2"/>
    <w:rsid w:val="00186A55"/>
    <w:rsid w:val="00186B57"/>
    <w:rsid w:val="00186EF6"/>
    <w:rsid w:val="00187071"/>
    <w:rsid w:val="001876A6"/>
    <w:rsid w:val="00187ABA"/>
    <w:rsid w:val="00187C72"/>
    <w:rsid w:val="0019042F"/>
    <w:rsid w:val="00190544"/>
    <w:rsid w:val="001905A2"/>
    <w:rsid w:val="00190652"/>
    <w:rsid w:val="00190BE7"/>
    <w:rsid w:val="0019175C"/>
    <w:rsid w:val="001917FD"/>
    <w:rsid w:val="00191991"/>
    <w:rsid w:val="00191CAB"/>
    <w:rsid w:val="00191D70"/>
    <w:rsid w:val="00192163"/>
    <w:rsid w:val="0019219F"/>
    <w:rsid w:val="001922F0"/>
    <w:rsid w:val="001925A5"/>
    <w:rsid w:val="001925B7"/>
    <w:rsid w:val="0019274F"/>
    <w:rsid w:val="00192ACF"/>
    <w:rsid w:val="00193811"/>
    <w:rsid w:val="0019397C"/>
    <w:rsid w:val="001939AC"/>
    <w:rsid w:val="00193D04"/>
    <w:rsid w:val="001944FA"/>
    <w:rsid w:val="00194AEC"/>
    <w:rsid w:val="00194BED"/>
    <w:rsid w:val="00194F6D"/>
    <w:rsid w:val="00195159"/>
    <w:rsid w:val="0019570B"/>
    <w:rsid w:val="0019597A"/>
    <w:rsid w:val="001966E5"/>
    <w:rsid w:val="0019675C"/>
    <w:rsid w:val="00196912"/>
    <w:rsid w:val="00196D00"/>
    <w:rsid w:val="00196DCF"/>
    <w:rsid w:val="00196E45"/>
    <w:rsid w:val="00196F50"/>
    <w:rsid w:val="001973E8"/>
    <w:rsid w:val="00197959"/>
    <w:rsid w:val="00197C85"/>
    <w:rsid w:val="001A04CA"/>
    <w:rsid w:val="001A06BB"/>
    <w:rsid w:val="001A0D8E"/>
    <w:rsid w:val="001A113D"/>
    <w:rsid w:val="001A115A"/>
    <w:rsid w:val="001A1D7C"/>
    <w:rsid w:val="001A204E"/>
    <w:rsid w:val="001A20B7"/>
    <w:rsid w:val="001A21F3"/>
    <w:rsid w:val="001A252C"/>
    <w:rsid w:val="001A285C"/>
    <w:rsid w:val="001A2DFA"/>
    <w:rsid w:val="001A2FE5"/>
    <w:rsid w:val="001A32D0"/>
    <w:rsid w:val="001A356C"/>
    <w:rsid w:val="001A379C"/>
    <w:rsid w:val="001A38ED"/>
    <w:rsid w:val="001A3A7E"/>
    <w:rsid w:val="001A3C04"/>
    <w:rsid w:val="001A3C98"/>
    <w:rsid w:val="001A3E31"/>
    <w:rsid w:val="001A3EC3"/>
    <w:rsid w:val="001A40FB"/>
    <w:rsid w:val="001A4543"/>
    <w:rsid w:val="001A47F6"/>
    <w:rsid w:val="001A48A6"/>
    <w:rsid w:val="001A516F"/>
    <w:rsid w:val="001A5A94"/>
    <w:rsid w:val="001A602B"/>
    <w:rsid w:val="001A6460"/>
    <w:rsid w:val="001A689B"/>
    <w:rsid w:val="001A6AC5"/>
    <w:rsid w:val="001A6FDA"/>
    <w:rsid w:val="001A7365"/>
    <w:rsid w:val="001A7416"/>
    <w:rsid w:val="001A7703"/>
    <w:rsid w:val="001A7956"/>
    <w:rsid w:val="001A7AE5"/>
    <w:rsid w:val="001A7B43"/>
    <w:rsid w:val="001A7C41"/>
    <w:rsid w:val="001B00F7"/>
    <w:rsid w:val="001B0279"/>
    <w:rsid w:val="001B051D"/>
    <w:rsid w:val="001B09E0"/>
    <w:rsid w:val="001B0C5D"/>
    <w:rsid w:val="001B0E84"/>
    <w:rsid w:val="001B108C"/>
    <w:rsid w:val="001B1653"/>
    <w:rsid w:val="001B19CF"/>
    <w:rsid w:val="001B2951"/>
    <w:rsid w:val="001B2B72"/>
    <w:rsid w:val="001B35A0"/>
    <w:rsid w:val="001B3676"/>
    <w:rsid w:val="001B3677"/>
    <w:rsid w:val="001B39AF"/>
    <w:rsid w:val="001B407B"/>
    <w:rsid w:val="001B4321"/>
    <w:rsid w:val="001B44E0"/>
    <w:rsid w:val="001B4E35"/>
    <w:rsid w:val="001B4ED4"/>
    <w:rsid w:val="001B543C"/>
    <w:rsid w:val="001B56E4"/>
    <w:rsid w:val="001B5B6D"/>
    <w:rsid w:val="001B5F29"/>
    <w:rsid w:val="001B6325"/>
    <w:rsid w:val="001B63C3"/>
    <w:rsid w:val="001B67D5"/>
    <w:rsid w:val="001B69D6"/>
    <w:rsid w:val="001B6E1F"/>
    <w:rsid w:val="001B6F57"/>
    <w:rsid w:val="001B73BD"/>
    <w:rsid w:val="001B73CB"/>
    <w:rsid w:val="001B740D"/>
    <w:rsid w:val="001B763A"/>
    <w:rsid w:val="001B7695"/>
    <w:rsid w:val="001B769F"/>
    <w:rsid w:val="001B7978"/>
    <w:rsid w:val="001B7E30"/>
    <w:rsid w:val="001B7F00"/>
    <w:rsid w:val="001C0136"/>
    <w:rsid w:val="001C02BD"/>
    <w:rsid w:val="001C09C2"/>
    <w:rsid w:val="001C0C51"/>
    <w:rsid w:val="001C12BD"/>
    <w:rsid w:val="001C1832"/>
    <w:rsid w:val="001C1874"/>
    <w:rsid w:val="001C1AD9"/>
    <w:rsid w:val="001C1AFA"/>
    <w:rsid w:val="001C1CCD"/>
    <w:rsid w:val="001C2A96"/>
    <w:rsid w:val="001C2C4E"/>
    <w:rsid w:val="001C2CEB"/>
    <w:rsid w:val="001C2EC5"/>
    <w:rsid w:val="001C2FAD"/>
    <w:rsid w:val="001C31FB"/>
    <w:rsid w:val="001C3241"/>
    <w:rsid w:val="001C3656"/>
    <w:rsid w:val="001C3700"/>
    <w:rsid w:val="001C378F"/>
    <w:rsid w:val="001C3794"/>
    <w:rsid w:val="001C400C"/>
    <w:rsid w:val="001C41EB"/>
    <w:rsid w:val="001C4708"/>
    <w:rsid w:val="001C4F85"/>
    <w:rsid w:val="001C4FA0"/>
    <w:rsid w:val="001C5230"/>
    <w:rsid w:val="001C5758"/>
    <w:rsid w:val="001C6099"/>
    <w:rsid w:val="001C61C9"/>
    <w:rsid w:val="001C61D2"/>
    <w:rsid w:val="001C657B"/>
    <w:rsid w:val="001C65D8"/>
    <w:rsid w:val="001C661D"/>
    <w:rsid w:val="001C6996"/>
    <w:rsid w:val="001C6BC4"/>
    <w:rsid w:val="001C6C2D"/>
    <w:rsid w:val="001C71D9"/>
    <w:rsid w:val="001C7585"/>
    <w:rsid w:val="001C7636"/>
    <w:rsid w:val="001C77F4"/>
    <w:rsid w:val="001C7A3A"/>
    <w:rsid w:val="001D08B1"/>
    <w:rsid w:val="001D1161"/>
    <w:rsid w:val="001D118F"/>
    <w:rsid w:val="001D1DB1"/>
    <w:rsid w:val="001D1F85"/>
    <w:rsid w:val="001D1FA2"/>
    <w:rsid w:val="001D2108"/>
    <w:rsid w:val="001D215D"/>
    <w:rsid w:val="001D2573"/>
    <w:rsid w:val="001D266F"/>
    <w:rsid w:val="001D27E3"/>
    <w:rsid w:val="001D2AFE"/>
    <w:rsid w:val="001D2B41"/>
    <w:rsid w:val="001D2CB1"/>
    <w:rsid w:val="001D2CFF"/>
    <w:rsid w:val="001D2D07"/>
    <w:rsid w:val="001D30D8"/>
    <w:rsid w:val="001D31B2"/>
    <w:rsid w:val="001D38E7"/>
    <w:rsid w:val="001D3AD3"/>
    <w:rsid w:val="001D3CDA"/>
    <w:rsid w:val="001D3D1E"/>
    <w:rsid w:val="001D3F40"/>
    <w:rsid w:val="001D43BF"/>
    <w:rsid w:val="001D45FE"/>
    <w:rsid w:val="001D49DD"/>
    <w:rsid w:val="001D4BC2"/>
    <w:rsid w:val="001D4CCE"/>
    <w:rsid w:val="001D4D53"/>
    <w:rsid w:val="001D53E8"/>
    <w:rsid w:val="001D540A"/>
    <w:rsid w:val="001D556C"/>
    <w:rsid w:val="001D565F"/>
    <w:rsid w:val="001D5D59"/>
    <w:rsid w:val="001D6472"/>
    <w:rsid w:val="001D6701"/>
    <w:rsid w:val="001D6866"/>
    <w:rsid w:val="001D68BE"/>
    <w:rsid w:val="001D6948"/>
    <w:rsid w:val="001D6D11"/>
    <w:rsid w:val="001D6E6B"/>
    <w:rsid w:val="001D720F"/>
    <w:rsid w:val="001D74FB"/>
    <w:rsid w:val="001D76E9"/>
    <w:rsid w:val="001D7DD3"/>
    <w:rsid w:val="001D7E00"/>
    <w:rsid w:val="001E02C4"/>
    <w:rsid w:val="001E08F8"/>
    <w:rsid w:val="001E0B1F"/>
    <w:rsid w:val="001E0C96"/>
    <w:rsid w:val="001E129F"/>
    <w:rsid w:val="001E12AA"/>
    <w:rsid w:val="001E18B4"/>
    <w:rsid w:val="001E1D2C"/>
    <w:rsid w:val="001E1D3F"/>
    <w:rsid w:val="001E1F71"/>
    <w:rsid w:val="001E24FD"/>
    <w:rsid w:val="001E2508"/>
    <w:rsid w:val="001E2745"/>
    <w:rsid w:val="001E284C"/>
    <w:rsid w:val="001E286D"/>
    <w:rsid w:val="001E2D96"/>
    <w:rsid w:val="001E2F0C"/>
    <w:rsid w:val="001E30D0"/>
    <w:rsid w:val="001E357D"/>
    <w:rsid w:val="001E4020"/>
    <w:rsid w:val="001E4081"/>
    <w:rsid w:val="001E43AE"/>
    <w:rsid w:val="001E4429"/>
    <w:rsid w:val="001E4A1D"/>
    <w:rsid w:val="001E4B6D"/>
    <w:rsid w:val="001E4E21"/>
    <w:rsid w:val="001E4F55"/>
    <w:rsid w:val="001E50ED"/>
    <w:rsid w:val="001E527B"/>
    <w:rsid w:val="001E52A9"/>
    <w:rsid w:val="001E535D"/>
    <w:rsid w:val="001E53F2"/>
    <w:rsid w:val="001E57E1"/>
    <w:rsid w:val="001E59F3"/>
    <w:rsid w:val="001E612D"/>
    <w:rsid w:val="001E6CFB"/>
    <w:rsid w:val="001E6DCD"/>
    <w:rsid w:val="001E7409"/>
    <w:rsid w:val="001E7C7D"/>
    <w:rsid w:val="001E7D25"/>
    <w:rsid w:val="001E7E8C"/>
    <w:rsid w:val="001F029D"/>
    <w:rsid w:val="001F05CB"/>
    <w:rsid w:val="001F0B12"/>
    <w:rsid w:val="001F0C27"/>
    <w:rsid w:val="001F0DAD"/>
    <w:rsid w:val="001F120D"/>
    <w:rsid w:val="001F1414"/>
    <w:rsid w:val="001F145C"/>
    <w:rsid w:val="001F17BD"/>
    <w:rsid w:val="001F1806"/>
    <w:rsid w:val="001F19CF"/>
    <w:rsid w:val="001F1E25"/>
    <w:rsid w:val="001F20EB"/>
    <w:rsid w:val="001F25B9"/>
    <w:rsid w:val="001F2A0A"/>
    <w:rsid w:val="001F2F1D"/>
    <w:rsid w:val="001F3995"/>
    <w:rsid w:val="001F3AC9"/>
    <w:rsid w:val="001F430C"/>
    <w:rsid w:val="001F4339"/>
    <w:rsid w:val="001F4626"/>
    <w:rsid w:val="001F4DB5"/>
    <w:rsid w:val="001F5059"/>
    <w:rsid w:val="001F512E"/>
    <w:rsid w:val="001F5317"/>
    <w:rsid w:val="001F5401"/>
    <w:rsid w:val="001F5471"/>
    <w:rsid w:val="001F54F3"/>
    <w:rsid w:val="001F5705"/>
    <w:rsid w:val="001F5CA4"/>
    <w:rsid w:val="001F66EA"/>
    <w:rsid w:val="001F673B"/>
    <w:rsid w:val="001F6FA5"/>
    <w:rsid w:val="001F7390"/>
    <w:rsid w:val="00200132"/>
    <w:rsid w:val="00200477"/>
    <w:rsid w:val="002007B1"/>
    <w:rsid w:val="002009C4"/>
    <w:rsid w:val="00200AD6"/>
    <w:rsid w:val="00200BE0"/>
    <w:rsid w:val="00200F35"/>
    <w:rsid w:val="00201193"/>
    <w:rsid w:val="002011B4"/>
    <w:rsid w:val="0020128F"/>
    <w:rsid w:val="00201690"/>
    <w:rsid w:val="00201923"/>
    <w:rsid w:val="00201FF1"/>
    <w:rsid w:val="002027C5"/>
    <w:rsid w:val="002035BC"/>
    <w:rsid w:val="0020380D"/>
    <w:rsid w:val="0020382B"/>
    <w:rsid w:val="00203DDC"/>
    <w:rsid w:val="00204066"/>
    <w:rsid w:val="0020430F"/>
    <w:rsid w:val="00204DBD"/>
    <w:rsid w:val="00205087"/>
    <w:rsid w:val="0020559E"/>
    <w:rsid w:val="00205BD8"/>
    <w:rsid w:val="002061C9"/>
    <w:rsid w:val="00206276"/>
    <w:rsid w:val="002063EE"/>
    <w:rsid w:val="002067C0"/>
    <w:rsid w:val="00206D50"/>
    <w:rsid w:val="002076DC"/>
    <w:rsid w:val="00207B7D"/>
    <w:rsid w:val="00207E40"/>
    <w:rsid w:val="00210419"/>
    <w:rsid w:val="00210680"/>
    <w:rsid w:val="0021081D"/>
    <w:rsid w:val="00210983"/>
    <w:rsid w:val="00210A5E"/>
    <w:rsid w:val="00210A66"/>
    <w:rsid w:val="00210CDD"/>
    <w:rsid w:val="002110D5"/>
    <w:rsid w:val="00211480"/>
    <w:rsid w:val="00211D3A"/>
    <w:rsid w:val="00212E6C"/>
    <w:rsid w:val="00213054"/>
    <w:rsid w:val="002130D4"/>
    <w:rsid w:val="00213CE7"/>
    <w:rsid w:val="00214563"/>
    <w:rsid w:val="00214BE1"/>
    <w:rsid w:val="00214DB0"/>
    <w:rsid w:val="002150D5"/>
    <w:rsid w:val="00215292"/>
    <w:rsid w:val="00215A67"/>
    <w:rsid w:val="00215B9B"/>
    <w:rsid w:val="00215D74"/>
    <w:rsid w:val="00215D91"/>
    <w:rsid w:val="002160EF"/>
    <w:rsid w:val="00216147"/>
    <w:rsid w:val="00216150"/>
    <w:rsid w:val="002166D7"/>
    <w:rsid w:val="002166F2"/>
    <w:rsid w:val="00216B4E"/>
    <w:rsid w:val="00216BC7"/>
    <w:rsid w:val="00216BCC"/>
    <w:rsid w:val="00216E50"/>
    <w:rsid w:val="00217440"/>
    <w:rsid w:val="00217871"/>
    <w:rsid w:val="00217ADD"/>
    <w:rsid w:val="00217E23"/>
    <w:rsid w:val="00217F90"/>
    <w:rsid w:val="002202AB"/>
    <w:rsid w:val="002203C7"/>
    <w:rsid w:val="002204F9"/>
    <w:rsid w:val="00220697"/>
    <w:rsid w:val="002208B6"/>
    <w:rsid w:val="00220961"/>
    <w:rsid w:val="00220A12"/>
    <w:rsid w:val="00220DD0"/>
    <w:rsid w:val="002211F2"/>
    <w:rsid w:val="002217D1"/>
    <w:rsid w:val="00221866"/>
    <w:rsid w:val="002218B0"/>
    <w:rsid w:val="002218E9"/>
    <w:rsid w:val="00221DE0"/>
    <w:rsid w:val="00221FC9"/>
    <w:rsid w:val="0022204E"/>
    <w:rsid w:val="00222220"/>
    <w:rsid w:val="00222573"/>
    <w:rsid w:val="00222914"/>
    <w:rsid w:val="00223370"/>
    <w:rsid w:val="00224527"/>
    <w:rsid w:val="00224547"/>
    <w:rsid w:val="002245BC"/>
    <w:rsid w:val="00224682"/>
    <w:rsid w:val="00224839"/>
    <w:rsid w:val="00224899"/>
    <w:rsid w:val="00224C65"/>
    <w:rsid w:val="00224D44"/>
    <w:rsid w:val="0022509B"/>
    <w:rsid w:val="00225255"/>
    <w:rsid w:val="0022533C"/>
    <w:rsid w:val="00225701"/>
    <w:rsid w:val="0022573B"/>
    <w:rsid w:val="00225CD0"/>
    <w:rsid w:val="00225F04"/>
    <w:rsid w:val="002261A7"/>
    <w:rsid w:val="00226A5F"/>
    <w:rsid w:val="00226FF2"/>
    <w:rsid w:val="0022765B"/>
    <w:rsid w:val="00227851"/>
    <w:rsid w:val="0022795D"/>
    <w:rsid w:val="00227BCF"/>
    <w:rsid w:val="00227FBB"/>
    <w:rsid w:val="002300D4"/>
    <w:rsid w:val="0023076D"/>
    <w:rsid w:val="0023081C"/>
    <w:rsid w:val="00230A3C"/>
    <w:rsid w:val="002311BD"/>
    <w:rsid w:val="00231290"/>
    <w:rsid w:val="002313ED"/>
    <w:rsid w:val="0023167E"/>
    <w:rsid w:val="002316C2"/>
    <w:rsid w:val="002317DB"/>
    <w:rsid w:val="00231868"/>
    <w:rsid w:val="00231B87"/>
    <w:rsid w:val="00231BB5"/>
    <w:rsid w:val="00231DD3"/>
    <w:rsid w:val="002320C5"/>
    <w:rsid w:val="00232123"/>
    <w:rsid w:val="002325BB"/>
    <w:rsid w:val="002326E3"/>
    <w:rsid w:val="00232820"/>
    <w:rsid w:val="00232843"/>
    <w:rsid w:val="00232C65"/>
    <w:rsid w:val="00232E86"/>
    <w:rsid w:val="00232F0D"/>
    <w:rsid w:val="0023306A"/>
    <w:rsid w:val="0023394C"/>
    <w:rsid w:val="00233B1E"/>
    <w:rsid w:val="002342A5"/>
    <w:rsid w:val="00234319"/>
    <w:rsid w:val="00234925"/>
    <w:rsid w:val="002349E8"/>
    <w:rsid w:val="00234DD9"/>
    <w:rsid w:val="00235232"/>
    <w:rsid w:val="0023529D"/>
    <w:rsid w:val="00235366"/>
    <w:rsid w:val="00235401"/>
    <w:rsid w:val="002357D1"/>
    <w:rsid w:val="002360EC"/>
    <w:rsid w:val="0023672D"/>
    <w:rsid w:val="002368E6"/>
    <w:rsid w:val="00236DFE"/>
    <w:rsid w:val="0023714D"/>
    <w:rsid w:val="002373D0"/>
    <w:rsid w:val="00237519"/>
    <w:rsid w:val="002376E8"/>
    <w:rsid w:val="0023783B"/>
    <w:rsid w:val="00240CE6"/>
    <w:rsid w:val="00240CEE"/>
    <w:rsid w:val="00240F93"/>
    <w:rsid w:val="0024133A"/>
    <w:rsid w:val="0024195E"/>
    <w:rsid w:val="00241B99"/>
    <w:rsid w:val="0024201B"/>
    <w:rsid w:val="002420D2"/>
    <w:rsid w:val="002423FA"/>
    <w:rsid w:val="0024271E"/>
    <w:rsid w:val="00242D2C"/>
    <w:rsid w:val="00242E03"/>
    <w:rsid w:val="00243582"/>
    <w:rsid w:val="00243771"/>
    <w:rsid w:val="00243836"/>
    <w:rsid w:val="00243D8F"/>
    <w:rsid w:val="002443D8"/>
    <w:rsid w:val="002447BC"/>
    <w:rsid w:val="00244B76"/>
    <w:rsid w:val="00244CC8"/>
    <w:rsid w:val="00244F54"/>
    <w:rsid w:val="00244FC7"/>
    <w:rsid w:val="002454F7"/>
    <w:rsid w:val="00245738"/>
    <w:rsid w:val="00245BFB"/>
    <w:rsid w:val="00245F8B"/>
    <w:rsid w:val="00246B59"/>
    <w:rsid w:val="00246BF3"/>
    <w:rsid w:val="00246F01"/>
    <w:rsid w:val="0024710F"/>
    <w:rsid w:val="002472C3"/>
    <w:rsid w:val="00247352"/>
    <w:rsid w:val="00247786"/>
    <w:rsid w:val="00247A86"/>
    <w:rsid w:val="00247AAC"/>
    <w:rsid w:val="00247D83"/>
    <w:rsid w:val="002502C3"/>
    <w:rsid w:val="00250C22"/>
    <w:rsid w:val="00250E16"/>
    <w:rsid w:val="0025143C"/>
    <w:rsid w:val="00251486"/>
    <w:rsid w:val="00251634"/>
    <w:rsid w:val="00251A2C"/>
    <w:rsid w:val="00251BB5"/>
    <w:rsid w:val="00251C67"/>
    <w:rsid w:val="00251CE1"/>
    <w:rsid w:val="00251DC4"/>
    <w:rsid w:val="00251EB8"/>
    <w:rsid w:val="00251EDE"/>
    <w:rsid w:val="002520AB"/>
    <w:rsid w:val="00252143"/>
    <w:rsid w:val="00252331"/>
    <w:rsid w:val="002523D4"/>
    <w:rsid w:val="0025266B"/>
    <w:rsid w:val="0025283F"/>
    <w:rsid w:val="00252C13"/>
    <w:rsid w:val="00252D6A"/>
    <w:rsid w:val="00252E25"/>
    <w:rsid w:val="00252F04"/>
    <w:rsid w:val="00253414"/>
    <w:rsid w:val="00253527"/>
    <w:rsid w:val="0025362C"/>
    <w:rsid w:val="00253637"/>
    <w:rsid w:val="00253993"/>
    <w:rsid w:val="00253BC1"/>
    <w:rsid w:val="00253C21"/>
    <w:rsid w:val="00253FB4"/>
    <w:rsid w:val="002540CF"/>
    <w:rsid w:val="00254186"/>
    <w:rsid w:val="0025442A"/>
    <w:rsid w:val="00254709"/>
    <w:rsid w:val="002547EA"/>
    <w:rsid w:val="002547FA"/>
    <w:rsid w:val="00254B81"/>
    <w:rsid w:val="0025525C"/>
    <w:rsid w:val="002553AD"/>
    <w:rsid w:val="0025562E"/>
    <w:rsid w:val="00255920"/>
    <w:rsid w:val="00255C8F"/>
    <w:rsid w:val="0025637C"/>
    <w:rsid w:val="00256394"/>
    <w:rsid w:val="00256489"/>
    <w:rsid w:val="002568F5"/>
    <w:rsid w:val="00256C0C"/>
    <w:rsid w:val="00256F14"/>
    <w:rsid w:val="00256F33"/>
    <w:rsid w:val="00257348"/>
    <w:rsid w:val="00257582"/>
    <w:rsid w:val="002576AA"/>
    <w:rsid w:val="002576FE"/>
    <w:rsid w:val="00257793"/>
    <w:rsid w:val="0025788B"/>
    <w:rsid w:val="00257951"/>
    <w:rsid w:val="00257CB0"/>
    <w:rsid w:val="00257D79"/>
    <w:rsid w:val="0026054C"/>
    <w:rsid w:val="00260BC3"/>
    <w:rsid w:val="00260E0B"/>
    <w:rsid w:val="0026101C"/>
    <w:rsid w:val="00261192"/>
    <w:rsid w:val="00261242"/>
    <w:rsid w:val="00261844"/>
    <w:rsid w:val="0026191A"/>
    <w:rsid w:val="00261A1D"/>
    <w:rsid w:val="00261AD6"/>
    <w:rsid w:val="00261B63"/>
    <w:rsid w:val="00261FA6"/>
    <w:rsid w:val="00262082"/>
    <w:rsid w:val="002620E3"/>
    <w:rsid w:val="00262322"/>
    <w:rsid w:val="002625C2"/>
    <w:rsid w:val="0026275B"/>
    <w:rsid w:val="00262831"/>
    <w:rsid w:val="00262B9B"/>
    <w:rsid w:val="00262DD0"/>
    <w:rsid w:val="00262F07"/>
    <w:rsid w:val="00263116"/>
    <w:rsid w:val="002635EB"/>
    <w:rsid w:val="00263977"/>
    <w:rsid w:val="00263A2E"/>
    <w:rsid w:val="00263A34"/>
    <w:rsid w:val="00263BBE"/>
    <w:rsid w:val="00263F4B"/>
    <w:rsid w:val="00265128"/>
    <w:rsid w:val="0026542C"/>
    <w:rsid w:val="0026564B"/>
    <w:rsid w:val="00265990"/>
    <w:rsid w:val="00265D39"/>
    <w:rsid w:val="00265F83"/>
    <w:rsid w:val="00266067"/>
    <w:rsid w:val="0026631B"/>
    <w:rsid w:val="002667FA"/>
    <w:rsid w:val="00266C93"/>
    <w:rsid w:val="00266FDD"/>
    <w:rsid w:val="0026736A"/>
    <w:rsid w:val="0026740B"/>
    <w:rsid w:val="0026781C"/>
    <w:rsid w:val="0027013D"/>
    <w:rsid w:val="002706B2"/>
    <w:rsid w:val="002706CF"/>
    <w:rsid w:val="0027102E"/>
    <w:rsid w:val="002710EC"/>
    <w:rsid w:val="00271598"/>
    <w:rsid w:val="002715FA"/>
    <w:rsid w:val="002717A3"/>
    <w:rsid w:val="00271804"/>
    <w:rsid w:val="002720DD"/>
    <w:rsid w:val="002723D2"/>
    <w:rsid w:val="0027244B"/>
    <w:rsid w:val="00272527"/>
    <w:rsid w:val="0027263D"/>
    <w:rsid w:val="00272C13"/>
    <w:rsid w:val="00272F4D"/>
    <w:rsid w:val="00272F7B"/>
    <w:rsid w:val="00273234"/>
    <w:rsid w:val="00273489"/>
    <w:rsid w:val="00273EA3"/>
    <w:rsid w:val="00274765"/>
    <w:rsid w:val="00274B5F"/>
    <w:rsid w:val="002750D7"/>
    <w:rsid w:val="002750F6"/>
    <w:rsid w:val="002753F5"/>
    <w:rsid w:val="002755DB"/>
    <w:rsid w:val="00276034"/>
    <w:rsid w:val="0027622C"/>
    <w:rsid w:val="00276340"/>
    <w:rsid w:val="00276439"/>
    <w:rsid w:val="00276A3E"/>
    <w:rsid w:val="002776B1"/>
    <w:rsid w:val="002778DB"/>
    <w:rsid w:val="00277B9F"/>
    <w:rsid w:val="00277C03"/>
    <w:rsid w:val="002800E3"/>
    <w:rsid w:val="00280363"/>
    <w:rsid w:val="002804F7"/>
    <w:rsid w:val="00280700"/>
    <w:rsid w:val="00280CBA"/>
    <w:rsid w:val="00280F70"/>
    <w:rsid w:val="00281994"/>
    <w:rsid w:val="00281FF2"/>
    <w:rsid w:val="002824E3"/>
    <w:rsid w:val="00282839"/>
    <w:rsid w:val="00282987"/>
    <w:rsid w:val="00282B0F"/>
    <w:rsid w:val="002832E8"/>
    <w:rsid w:val="002835E2"/>
    <w:rsid w:val="00283654"/>
    <w:rsid w:val="002839B3"/>
    <w:rsid w:val="00283F36"/>
    <w:rsid w:val="00284596"/>
    <w:rsid w:val="002847DF"/>
    <w:rsid w:val="00284C56"/>
    <w:rsid w:val="00284F51"/>
    <w:rsid w:val="00284F9F"/>
    <w:rsid w:val="0028515B"/>
    <w:rsid w:val="00285452"/>
    <w:rsid w:val="002856B7"/>
    <w:rsid w:val="002856FC"/>
    <w:rsid w:val="00285A8A"/>
    <w:rsid w:val="00285C49"/>
    <w:rsid w:val="0028659E"/>
    <w:rsid w:val="0028691B"/>
    <w:rsid w:val="00286930"/>
    <w:rsid w:val="00286A6A"/>
    <w:rsid w:val="00286BC3"/>
    <w:rsid w:val="00286D7E"/>
    <w:rsid w:val="002872B4"/>
    <w:rsid w:val="00287318"/>
    <w:rsid w:val="002877BB"/>
    <w:rsid w:val="00287CFF"/>
    <w:rsid w:val="00290295"/>
    <w:rsid w:val="00290377"/>
    <w:rsid w:val="0029039C"/>
    <w:rsid w:val="002904CD"/>
    <w:rsid w:val="0029051B"/>
    <w:rsid w:val="002909A3"/>
    <w:rsid w:val="00290EB1"/>
    <w:rsid w:val="00290FA9"/>
    <w:rsid w:val="00291267"/>
    <w:rsid w:val="00291862"/>
    <w:rsid w:val="00291AF2"/>
    <w:rsid w:val="00291CDC"/>
    <w:rsid w:val="00291FD8"/>
    <w:rsid w:val="0029233F"/>
    <w:rsid w:val="002923F6"/>
    <w:rsid w:val="0029249E"/>
    <w:rsid w:val="0029255E"/>
    <w:rsid w:val="00292586"/>
    <w:rsid w:val="00292678"/>
    <w:rsid w:val="00292715"/>
    <w:rsid w:val="00292BF1"/>
    <w:rsid w:val="002930A9"/>
    <w:rsid w:val="00293358"/>
    <w:rsid w:val="00293432"/>
    <w:rsid w:val="002935C7"/>
    <w:rsid w:val="00293659"/>
    <w:rsid w:val="0029374F"/>
    <w:rsid w:val="00293A1D"/>
    <w:rsid w:val="00293B69"/>
    <w:rsid w:val="00293E34"/>
    <w:rsid w:val="0029469C"/>
    <w:rsid w:val="002947C1"/>
    <w:rsid w:val="00294A0A"/>
    <w:rsid w:val="00294CD7"/>
    <w:rsid w:val="0029515C"/>
    <w:rsid w:val="00295390"/>
    <w:rsid w:val="002953FC"/>
    <w:rsid w:val="0029557F"/>
    <w:rsid w:val="002956E3"/>
    <w:rsid w:val="002960A5"/>
    <w:rsid w:val="0029634A"/>
    <w:rsid w:val="00296477"/>
    <w:rsid w:val="00296754"/>
    <w:rsid w:val="00296AB2"/>
    <w:rsid w:val="00296B19"/>
    <w:rsid w:val="00296DC5"/>
    <w:rsid w:val="002971DD"/>
    <w:rsid w:val="00297625"/>
    <w:rsid w:val="00297657"/>
    <w:rsid w:val="002978DA"/>
    <w:rsid w:val="00297F01"/>
    <w:rsid w:val="00297F2A"/>
    <w:rsid w:val="002A019A"/>
    <w:rsid w:val="002A02F8"/>
    <w:rsid w:val="002A09F8"/>
    <w:rsid w:val="002A0C33"/>
    <w:rsid w:val="002A0D23"/>
    <w:rsid w:val="002A0ECC"/>
    <w:rsid w:val="002A169E"/>
    <w:rsid w:val="002A1BC4"/>
    <w:rsid w:val="002A1CFE"/>
    <w:rsid w:val="002A252D"/>
    <w:rsid w:val="002A2900"/>
    <w:rsid w:val="002A29F7"/>
    <w:rsid w:val="002A2D7A"/>
    <w:rsid w:val="002A33F8"/>
    <w:rsid w:val="002A37B9"/>
    <w:rsid w:val="002A3F84"/>
    <w:rsid w:val="002A400E"/>
    <w:rsid w:val="002A40FC"/>
    <w:rsid w:val="002A41E5"/>
    <w:rsid w:val="002A4244"/>
    <w:rsid w:val="002A4284"/>
    <w:rsid w:val="002A45D4"/>
    <w:rsid w:val="002A4DDF"/>
    <w:rsid w:val="002A4ED3"/>
    <w:rsid w:val="002A5130"/>
    <w:rsid w:val="002A51EF"/>
    <w:rsid w:val="002A5508"/>
    <w:rsid w:val="002A59CA"/>
    <w:rsid w:val="002A5E83"/>
    <w:rsid w:val="002A6125"/>
    <w:rsid w:val="002A63E9"/>
    <w:rsid w:val="002A64D1"/>
    <w:rsid w:val="002A6E91"/>
    <w:rsid w:val="002A72B5"/>
    <w:rsid w:val="002A7660"/>
    <w:rsid w:val="002A7754"/>
    <w:rsid w:val="002A7899"/>
    <w:rsid w:val="002A78AA"/>
    <w:rsid w:val="002A7967"/>
    <w:rsid w:val="002A7E38"/>
    <w:rsid w:val="002A7F99"/>
    <w:rsid w:val="002B00B5"/>
    <w:rsid w:val="002B02AC"/>
    <w:rsid w:val="002B03EE"/>
    <w:rsid w:val="002B03FC"/>
    <w:rsid w:val="002B0530"/>
    <w:rsid w:val="002B0617"/>
    <w:rsid w:val="002B07EB"/>
    <w:rsid w:val="002B1067"/>
    <w:rsid w:val="002B1783"/>
    <w:rsid w:val="002B1841"/>
    <w:rsid w:val="002B283F"/>
    <w:rsid w:val="002B29F6"/>
    <w:rsid w:val="002B2B70"/>
    <w:rsid w:val="002B2C73"/>
    <w:rsid w:val="002B2F0E"/>
    <w:rsid w:val="002B310E"/>
    <w:rsid w:val="002B3152"/>
    <w:rsid w:val="002B3B04"/>
    <w:rsid w:val="002B3E84"/>
    <w:rsid w:val="002B4438"/>
    <w:rsid w:val="002B45F7"/>
    <w:rsid w:val="002B4A87"/>
    <w:rsid w:val="002B4B21"/>
    <w:rsid w:val="002B4B67"/>
    <w:rsid w:val="002B52EF"/>
    <w:rsid w:val="002B54B9"/>
    <w:rsid w:val="002B5828"/>
    <w:rsid w:val="002B5A7C"/>
    <w:rsid w:val="002B5ABF"/>
    <w:rsid w:val="002B5C75"/>
    <w:rsid w:val="002B5E7B"/>
    <w:rsid w:val="002B6029"/>
    <w:rsid w:val="002B645A"/>
    <w:rsid w:val="002B65A8"/>
    <w:rsid w:val="002B6680"/>
    <w:rsid w:val="002B6A22"/>
    <w:rsid w:val="002B6A33"/>
    <w:rsid w:val="002B6C56"/>
    <w:rsid w:val="002B731C"/>
    <w:rsid w:val="002B7641"/>
    <w:rsid w:val="002B7668"/>
    <w:rsid w:val="002B7974"/>
    <w:rsid w:val="002B7CF7"/>
    <w:rsid w:val="002C014F"/>
    <w:rsid w:val="002C04AD"/>
    <w:rsid w:val="002C0868"/>
    <w:rsid w:val="002C0C59"/>
    <w:rsid w:val="002C0ED6"/>
    <w:rsid w:val="002C16CF"/>
    <w:rsid w:val="002C1723"/>
    <w:rsid w:val="002C17A3"/>
    <w:rsid w:val="002C1DB0"/>
    <w:rsid w:val="002C1E43"/>
    <w:rsid w:val="002C1E76"/>
    <w:rsid w:val="002C1F3C"/>
    <w:rsid w:val="002C1FED"/>
    <w:rsid w:val="002C20A1"/>
    <w:rsid w:val="002C2416"/>
    <w:rsid w:val="002C2820"/>
    <w:rsid w:val="002C2880"/>
    <w:rsid w:val="002C28D8"/>
    <w:rsid w:val="002C296D"/>
    <w:rsid w:val="002C3562"/>
    <w:rsid w:val="002C39BF"/>
    <w:rsid w:val="002C3B3F"/>
    <w:rsid w:val="002C496E"/>
    <w:rsid w:val="002C4A9D"/>
    <w:rsid w:val="002C528C"/>
    <w:rsid w:val="002C5330"/>
    <w:rsid w:val="002C57DB"/>
    <w:rsid w:val="002C58C8"/>
    <w:rsid w:val="002C61C0"/>
    <w:rsid w:val="002C61E7"/>
    <w:rsid w:val="002C61F7"/>
    <w:rsid w:val="002C655E"/>
    <w:rsid w:val="002C65B8"/>
    <w:rsid w:val="002C6B87"/>
    <w:rsid w:val="002C6B98"/>
    <w:rsid w:val="002C6E9B"/>
    <w:rsid w:val="002C6EC3"/>
    <w:rsid w:val="002C6EFD"/>
    <w:rsid w:val="002C7199"/>
    <w:rsid w:val="002C7A4D"/>
    <w:rsid w:val="002C7C93"/>
    <w:rsid w:val="002C7F5A"/>
    <w:rsid w:val="002D0760"/>
    <w:rsid w:val="002D08B0"/>
    <w:rsid w:val="002D0995"/>
    <w:rsid w:val="002D09A2"/>
    <w:rsid w:val="002D0A80"/>
    <w:rsid w:val="002D0CD2"/>
    <w:rsid w:val="002D10F0"/>
    <w:rsid w:val="002D15E2"/>
    <w:rsid w:val="002D1906"/>
    <w:rsid w:val="002D22BD"/>
    <w:rsid w:val="002D2816"/>
    <w:rsid w:val="002D29BE"/>
    <w:rsid w:val="002D2AB6"/>
    <w:rsid w:val="002D2B2D"/>
    <w:rsid w:val="002D2F26"/>
    <w:rsid w:val="002D2F3F"/>
    <w:rsid w:val="002D318C"/>
    <w:rsid w:val="002D3BE2"/>
    <w:rsid w:val="002D3E95"/>
    <w:rsid w:val="002D3E9E"/>
    <w:rsid w:val="002D40C2"/>
    <w:rsid w:val="002D42EA"/>
    <w:rsid w:val="002D44EE"/>
    <w:rsid w:val="002D4825"/>
    <w:rsid w:val="002D48BC"/>
    <w:rsid w:val="002D4AC5"/>
    <w:rsid w:val="002D4B2E"/>
    <w:rsid w:val="002D50F4"/>
    <w:rsid w:val="002D5236"/>
    <w:rsid w:val="002D5490"/>
    <w:rsid w:val="002D59BD"/>
    <w:rsid w:val="002D60A1"/>
    <w:rsid w:val="002D60F8"/>
    <w:rsid w:val="002D61F8"/>
    <w:rsid w:val="002D6597"/>
    <w:rsid w:val="002D666F"/>
    <w:rsid w:val="002D67EF"/>
    <w:rsid w:val="002D69B5"/>
    <w:rsid w:val="002D6AB6"/>
    <w:rsid w:val="002D6E00"/>
    <w:rsid w:val="002D6F4D"/>
    <w:rsid w:val="002D702D"/>
    <w:rsid w:val="002D70A6"/>
    <w:rsid w:val="002D7193"/>
    <w:rsid w:val="002D728D"/>
    <w:rsid w:val="002D73FE"/>
    <w:rsid w:val="002D7CEC"/>
    <w:rsid w:val="002E0154"/>
    <w:rsid w:val="002E079E"/>
    <w:rsid w:val="002E0843"/>
    <w:rsid w:val="002E0DAC"/>
    <w:rsid w:val="002E0EAD"/>
    <w:rsid w:val="002E1279"/>
    <w:rsid w:val="002E1690"/>
    <w:rsid w:val="002E1812"/>
    <w:rsid w:val="002E194D"/>
    <w:rsid w:val="002E1A2E"/>
    <w:rsid w:val="002E1BE8"/>
    <w:rsid w:val="002E1CE6"/>
    <w:rsid w:val="002E1CFD"/>
    <w:rsid w:val="002E210C"/>
    <w:rsid w:val="002E246B"/>
    <w:rsid w:val="002E2777"/>
    <w:rsid w:val="002E2AC2"/>
    <w:rsid w:val="002E2E77"/>
    <w:rsid w:val="002E2EE8"/>
    <w:rsid w:val="002E2F72"/>
    <w:rsid w:val="002E31D7"/>
    <w:rsid w:val="002E31F5"/>
    <w:rsid w:val="002E396D"/>
    <w:rsid w:val="002E576F"/>
    <w:rsid w:val="002E597F"/>
    <w:rsid w:val="002E5A45"/>
    <w:rsid w:val="002E5BF5"/>
    <w:rsid w:val="002E5D3D"/>
    <w:rsid w:val="002E61E2"/>
    <w:rsid w:val="002E6239"/>
    <w:rsid w:val="002E6309"/>
    <w:rsid w:val="002E6D26"/>
    <w:rsid w:val="002E6D5C"/>
    <w:rsid w:val="002E6DA7"/>
    <w:rsid w:val="002E70A3"/>
    <w:rsid w:val="002E7270"/>
    <w:rsid w:val="002E7C01"/>
    <w:rsid w:val="002E7EA2"/>
    <w:rsid w:val="002F0076"/>
    <w:rsid w:val="002F02A1"/>
    <w:rsid w:val="002F03FF"/>
    <w:rsid w:val="002F04D2"/>
    <w:rsid w:val="002F0791"/>
    <w:rsid w:val="002F0D06"/>
    <w:rsid w:val="002F115E"/>
    <w:rsid w:val="002F125C"/>
    <w:rsid w:val="002F181F"/>
    <w:rsid w:val="002F1D73"/>
    <w:rsid w:val="002F1E55"/>
    <w:rsid w:val="002F2F20"/>
    <w:rsid w:val="002F3129"/>
    <w:rsid w:val="002F3315"/>
    <w:rsid w:val="002F379D"/>
    <w:rsid w:val="002F412C"/>
    <w:rsid w:val="002F4B1D"/>
    <w:rsid w:val="002F50DD"/>
    <w:rsid w:val="002F52FD"/>
    <w:rsid w:val="002F533B"/>
    <w:rsid w:val="002F5DA9"/>
    <w:rsid w:val="002F6361"/>
    <w:rsid w:val="002F657D"/>
    <w:rsid w:val="002F6FC0"/>
    <w:rsid w:val="002F721D"/>
    <w:rsid w:val="002F7AFF"/>
    <w:rsid w:val="002F7B60"/>
    <w:rsid w:val="002F7C25"/>
    <w:rsid w:val="002F7D82"/>
    <w:rsid w:val="00300086"/>
    <w:rsid w:val="00300172"/>
    <w:rsid w:val="00300468"/>
    <w:rsid w:val="00300537"/>
    <w:rsid w:val="00300704"/>
    <w:rsid w:val="0030082D"/>
    <w:rsid w:val="00300C03"/>
    <w:rsid w:val="0030148B"/>
    <w:rsid w:val="003017A5"/>
    <w:rsid w:val="00301891"/>
    <w:rsid w:val="003018EA"/>
    <w:rsid w:val="0030193E"/>
    <w:rsid w:val="00301D2C"/>
    <w:rsid w:val="00301D5F"/>
    <w:rsid w:val="00301DA7"/>
    <w:rsid w:val="00301EFD"/>
    <w:rsid w:val="00302482"/>
    <w:rsid w:val="003029C0"/>
    <w:rsid w:val="00302C92"/>
    <w:rsid w:val="00302E8B"/>
    <w:rsid w:val="00303037"/>
    <w:rsid w:val="0030362F"/>
    <w:rsid w:val="003038AB"/>
    <w:rsid w:val="00304630"/>
    <w:rsid w:val="003046DC"/>
    <w:rsid w:val="00304AD6"/>
    <w:rsid w:val="00304C98"/>
    <w:rsid w:val="00304D24"/>
    <w:rsid w:val="00304D9C"/>
    <w:rsid w:val="003050EF"/>
    <w:rsid w:val="0030541F"/>
    <w:rsid w:val="00305BDE"/>
    <w:rsid w:val="00305D47"/>
    <w:rsid w:val="00305E8C"/>
    <w:rsid w:val="00305EF8"/>
    <w:rsid w:val="003061EC"/>
    <w:rsid w:val="003062FB"/>
    <w:rsid w:val="003063BA"/>
    <w:rsid w:val="00306533"/>
    <w:rsid w:val="00306582"/>
    <w:rsid w:val="00306CA1"/>
    <w:rsid w:val="00307858"/>
    <w:rsid w:val="003078C1"/>
    <w:rsid w:val="00307C9C"/>
    <w:rsid w:val="00310005"/>
    <w:rsid w:val="00310739"/>
    <w:rsid w:val="003109B9"/>
    <w:rsid w:val="00310CC3"/>
    <w:rsid w:val="00310E5B"/>
    <w:rsid w:val="003111AB"/>
    <w:rsid w:val="0031161D"/>
    <w:rsid w:val="00311801"/>
    <w:rsid w:val="00311890"/>
    <w:rsid w:val="00311CF8"/>
    <w:rsid w:val="00311DF9"/>
    <w:rsid w:val="00312076"/>
    <w:rsid w:val="00312198"/>
    <w:rsid w:val="003126AB"/>
    <w:rsid w:val="003128AF"/>
    <w:rsid w:val="00312978"/>
    <w:rsid w:val="003129D6"/>
    <w:rsid w:val="00312B24"/>
    <w:rsid w:val="00312B7A"/>
    <w:rsid w:val="00312FFB"/>
    <w:rsid w:val="0031317C"/>
    <w:rsid w:val="003131ED"/>
    <w:rsid w:val="00313569"/>
    <w:rsid w:val="003137D0"/>
    <w:rsid w:val="00313984"/>
    <w:rsid w:val="003139CA"/>
    <w:rsid w:val="00313E08"/>
    <w:rsid w:val="00314036"/>
    <w:rsid w:val="003143DB"/>
    <w:rsid w:val="00314758"/>
    <w:rsid w:val="003147C4"/>
    <w:rsid w:val="003152AE"/>
    <w:rsid w:val="0031544D"/>
    <w:rsid w:val="00315591"/>
    <w:rsid w:val="00315675"/>
    <w:rsid w:val="00316361"/>
    <w:rsid w:val="0031662F"/>
    <w:rsid w:val="00316909"/>
    <w:rsid w:val="00316ACF"/>
    <w:rsid w:val="00316AEF"/>
    <w:rsid w:val="00316D4B"/>
    <w:rsid w:val="00316E06"/>
    <w:rsid w:val="0031701D"/>
    <w:rsid w:val="0031741E"/>
    <w:rsid w:val="0031750E"/>
    <w:rsid w:val="00317747"/>
    <w:rsid w:val="00317EC3"/>
    <w:rsid w:val="00317F55"/>
    <w:rsid w:val="00320076"/>
    <w:rsid w:val="00320307"/>
    <w:rsid w:val="003203B8"/>
    <w:rsid w:val="00320455"/>
    <w:rsid w:val="00320683"/>
    <w:rsid w:val="00320C10"/>
    <w:rsid w:val="003215F8"/>
    <w:rsid w:val="00321E7F"/>
    <w:rsid w:val="00321FE1"/>
    <w:rsid w:val="00322111"/>
    <w:rsid w:val="00322199"/>
    <w:rsid w:val="0032231C"/>
    <w:rsid w:val="00322A83"/>
    <w:rsid w:val="00322AD6"/>
    <w:rsid w:val="00322F50"/>
    <w:rsid w:val="003230FE"/>
    <w:rsid w:val="00323112"/>
    <w:rsid w:val="003231FF"/>
    <w:rsid w:val="003232EF"/>
    <w:rsid w:val="003233F3"/>
    <w:rsid w:val="00323465"/>
    <w:rsid w:val="0032366E"/>
    <w:rsid w:val="003236A1"/>
    <w:rsid w:val="0032389C"/>
    <w:rsid w:val="00323A90"/>
    <w:rsid w:val="0032409B"/>
    <w:rsid w:val="0032415E"/>
    <w:rsid w:val="0032421D"/>
    <w:rsid w:val="00324326"/>
    <w:rsid w:val="003244FA"/>
    <w:rsid w:val="003248E4"/>
    <w:rsid w:val="00324B19"/>
    <w:rsid w:val="00324B2F"/>
    <w:rsid w:val="003252B1"/>
    <w:rsid w:val="0032579E"/>
    <w:rsid w:val="00325904"/>
    <w:rsid w:val="00325C09"/>
    <w:rsid w:val="00325FB2"/>
    <w:rsid w:val="003262AA"/>
    <w:rsid w:val="00326501"/>
    <w:rsid w:val="003275EF"/>
    <w:rsid w:val="003300E6"/>
    <w:rsid w:val="00330183"/>
    <w:rsid w:val="00330336"/>
    <w:rsid w:val="003306AA"/>
    <w:rsid w:val="0033079A"/>
    <w:rsid w:val="003308C6"/>
    <w:rsid w:val="00331746"/>
    <w:rsid w:val="0033183C"/>
    <w:rsid w:val="0033230E"/>
    <w:rsid w:val="0033269F"/>
    <w:rsid w:val="00332757"/>
    <w:rsid w:val="00332D72"/>
    <w:rsid w:val="003333E7"/>
    <w:rsid w:val="003333F3"/>
    <w:rsid w:val="003336F5"/>
    <w:rsid w:val="00333728"/>
    <w:rsid w:val="003340E7"/>
    <w:rsid w:val="00334126"/>
    <w:rsid w:val="003341BE"/>
    <w:rsid w:val="003342BD"/>
    <w:rsid w:val="00334A78"/>
    <w:rsid w:val="00334F12"/>
    <w:rsid w:val="00335062"/>
    <w:rsid w:val="003353DF"/>
    <w:rsid w:val="003358A9"/>
    <w:rsid w:val="00335964"/>
    <w:rsid w:val="0033599B"/>
    <w:rsid w:val="00335ADD"/>
    <w:rsid w:val="00335EFC"/>
    <w:rsid w:val="00335FD3"/>
    <w:rsid w:val="003368FF"/>
    <w:rsid w:val="00336C22"/>
    <w:rsid w:val="00336C82"/>
    <w:rsid w:val="00336CDA"/>
    <w:rsid w:val="00336DA9"/>
    <w:rsid w:val="00336F72"/>
    <w:rsid w:val="00336FD1"/>
    <w:rsid w:val="00337036"/>
    <w:rsid w:val="00337115"/>
    <w:rsid w:val="00337570"/>
    <w:rsid w:val="00337615"/>
    <w:rsid w:val="003376F6"/>
    <w:rsid w:val="0033797C"/>
    <w:rsid w:val="003379F3"/>
    <w:rsid w:val="00337C5D"/>
    <w:rsid w:val="00340443"/>
    <w:rsid w:val="0034074C"/>
    <w:rsid w:val="00340EF2"/>
    <w:rsid w:val="003410B7"/>
    <w:rsid w:val="003412FC"/>
    <w:rsid w:val="003413EC"/>
    <w:rsid w:val="00341445"/>
    <w:rsid w:val="00341A1C"/>
    <w:rsid w:val="00341BFB"/>
    <w:rsid w:val="00341CD4"/>
    <w:rsid w:val="00341D1C"/>
    <w:rsid w:val="0034239C"/>
    <w:rsid w:val="003423CB"/>
    <w:rsid w:val="00342438"/>
    <w:rsid w:val="00342533"/>
    <w:rsid w:val="00342952"/>
    <w:rsid w:val="00342EE6"/>
    <w:rsid w:val="003430EF"/>
    <w:rsid w:val="00343952"/>
    <w:rsid w:val="00343F5C"/>
    <w:rsid w:val="003441E1"/>
    <w:rsid w:val="00344C0E"/>
    <w:rsid w:val="003452FE"/>
    <w:rsid w:val="003453A0"/>
    <w:rsid w:val="0034583C"/>
    <w:rsid w:val="003459AA"/>
    <w:rsid w:val="00345AB4"/>
    <w:rsid w:val="00345B87"/>
    <w:rsid w:val="00345CA6"/>
    <w:rsid w:val="00345D90"/>
    <w:rsid w:val="00346290"/>
    <w:rsid w:val="00346362"/>
    <w:rsid w:val="003464E8"/>
    <w:rsid w:val="00346907"/>
    <w:rsid w:val="00346C0D"/>
    <w:rsid w:val="00346DEC"/>
    <w:rsid w:val="00346E12"/>
    <w:rsid w:val="00346F28"/>
    <w:rsid w:val="00347865"/>
    <w:rsid w:val="00347934"/>
    <w:rsid w:val="0034796D"/>
    <w:rsid w:val="0035001E"/>
    <w:rsid w:val="00350807"/>
    <w:rsid w:val="00350A75"/>
    <w:rsid w:val="00350F88"/>
    <w:rsid w:val="003516FD"/>
    <w:rsid w:val="0035170E"/>
    <w:rsid w:val="00351BA7"/>
    <w:rsid w:val="003521BD"/>
    <w:rsid w:val="00352367"/>
    <w:rsid w:val="003523AF"/>
    <w:rsid w:val="00352591"/>
    <w:rsid w:val="003525E7"/>
    <w:rsid w:val="003526B7"/>
    <w:rsid w:val="0035279F"/>
    <w:rsid w:val="003529BD"/>
    <w:rsid w:val="00352C96"/>
    <w:rsid w:val="00352D94"/>
    <w:rsid w:val="003535AB"/>
    <w:rsid w:val="00353624"/>
    <w:rsid w:val="00353700"/>
    <w:rsid w:val="0035467B"/>
    <w:rsid w:val="00354687"/>
    <w:rsid w:val="00354884"/>
    <w:rsid w:val="0035489D"/>
    <w:rsid w:val="00354A7F"/>
    <w:rsid w:val="00354BA6"/>
    <w:rsid w:val="00354D0F"/>
    <w:rsid w:val="00355188"/>
    <w:rsid w:val="003551FE"/>
    <w:rsid w:val="0035521D"/>
    <w:rsid w:val="00355410"/>
    <w:rsid w:val="00355933"/>
    <w:rsid w:val="003566FF"/>
    <w:rsid w:val="00356D44"/>
    <w:rsid w:val="00356FAD"/>
    <w:rsid w:val="00356FC4"/>
    <w:rsid w:val="003570BC"/>
    <w:rsid w:val="003573A4"/>
    <w:rsid w:val="003573BC"/>
    <w:rsid w:val="003574F9"/>
    <w:rsid w:val="003578F7"/>
    <w:rsid w:val="00357991"/>
    <w:rsid w:val="00357CD0"/>
    <w:rsid w:val="00357DAB"/>
    <w:rsid w:val="00357ECB"/>
    <w:rsid w:val="00360317"/>
    <w:rsid w:val="003603CE"/>
    <w:rsid w:val="00360A30"/>
    <w:rsid w:val="00360AA4"/>
    <w:rsid w:val="00360BCD"/>
    <w:rsid w:val="00360BD4"/>
    <w:rsid w:val="00360FA5"/>
    <w:rsid w:val="00360FD2"/>
    <w:rsid w:val="003611DA"/>
    <w:rsid w:val="0036129C"/>
    <w:rsid w:val="00361398"/>
    <w:rsid w:val="0036150F"/>
    <w:rsid w:val="003616F5"/>
    <w:rsid w:val="00361AFC"/>
    <w:rsid w:val="00361D99"/>
    <w:rsid w:val="003623CD"/>
    <w:rsid w:val="003624AD"/>
    <w:rsid w:val="00362785"/>
    <w:rsid w:val="00362966"/>
    <w:rsid w:val="0036298D"/>
    <w:rsid w:val="00362ED8"/>
    <w:rsid w:val="0036358C"/>
    <w:rsid w:val="00363A0F"/>
    <w:rsid w:val="003641F4"/>
    <w:rsid w:val="00364764"/>
    <w:rsid w:val="003649DB"/>
    <w:rsid w:val="00364EC2"/>
    <w:rsid w:val="00364F2F"/>
    <w:rsid w:val="0036545D"/>
    <w:rsid w:val="00365823"/>
    <w:rsid w:val="00365937"/>
    <w:rsid w:val="00365977"/>
    <w:rsid w:val="003659E1"/>
    <w:rsid w:val="00365B06"/>
    <w:rsid w:val="00365F07"/>
    <w:rsid w:val="00365F52"/>
    <w:rsid w:val="003662E6"/>
    <w:rsid w:val="003663DE"/>
    <w:rsid w:val="00366656"/>
    <w:rsid w:val="003667C5"/>
    <w:rsid w:val="00367665"/>
    <w:rsid w:val="00367901"/>
    <w:rsid w:val="00370094"/>
    <w:rsid w:val="0037021E"/>
    <w:rsid w:val="0037022A"/>
    <w:rsid w:val="003711D5"/>
    <w:rsid w:val="0037130A"/>
    <w:rsid w:val="0037144B"/>
    <w:rsid w:val="003716BC"/>
    <w:rsid w:val="003719E3"/>
    <w:rsid w:val="00371A40"/>
    <w:rsid w:val="00371A44"/>
    <w:rsid w:val="00372060"/>
    <w:rsid w:val="003721D5"/>
    <w:rsid w:val="00372392"/>
    <w:rsid w:val="0037257D"/>
    <w:rsid w:val="00372902"/>
    <w:rsid w:val="00372970"/>
    <w:rsid w:val="00372A59"/>
    <w:rsid w:val="00372F3E"/>
    <w:rsid w:val="00373023"/>
    <w:rsid w:val="003731B3"/>
    <w:rsid w:val="00373467"/>
    <w:rsid w:val="003734D8"/>
    <w:rsid w:val="00373AF7"/>
    <w:rsid w:val="00373D99"/>
    <w:rsid w:val="00373ED5"/>
    <w:rsid w:val="00373F80"/>
    <w:rsid w:val="003743F7"/>
    <w:rsid w:val="00374533"/>
    <w:rsid w:val="003745BF"/>
    <w:rsid w:val="00374620"/>
    <w:rsid w:val="00374E30"/>
    <w:rsid w:val="00374F9C"/>
    <w:rsid w:val="00375406"/>
    <w:rsid w:val="003755C0"/>
    <w:rsid w:val="00375CC2"/>
    <w:rsid w:val="00375DB3"/>
    <w:rsid w:val="00375E3F"/>
    <w:rsid w:val="00375F01"/>
    <w:rsid w:val="003760ED"/>
    <w:rsid w:val="003763B7"/>
    <w:rsid w:val="00376618"/>
    <w:rsid w:val="003766AB"/>
    <w:rsid w:val="00376839"/>
    <w:rsid w:val="00376D88"/>
    <w:rsid w:val="00377D60"/>
    <w:rsid w:val="00377DC3"/>
    <w:rsid w:val="00380055"/>
    <w:rsid w:val="003801B1"/>
    <w:rsid w:val="0038046E"/>
    <w:rsid w:val="00380487"/>
    <w:rsid w:val="00380B6F"/>
    <w:rsid w:val="00380DA0"/>
    <w:rsid w:val="00380FFA"/>
    <w:rsid w:val="00381006"/>
    <w:rsid w:val="0038167B"/>
    <w:rsid w:val="0038187D"/>
    <w:rsid w:val="003819D3"/>
    <w:rsid w:val="00381A1E"/>
    <w:rsid w:val="00381C77"/>
    <w:rsid w:val="00381F7E"/>
    <w:rsid w:val="00381F9C"/>
    <w:rsid w:val="00381FDD"/>
    <w:rsid w:val="003821D0"/>
    <w:rsid w:val="0038271F"/>
    <w:rsid w:val="00383474"/>
    <w:rsid w:val="003840CC"/>
    <w:rsid w:val="0038436D"/>
    <w:rsid w:val="003843C1"/>
    <w:rsid w:val="003844C5"/>
    <w:rsid w:val="00384547"/>
    <w:rsid w:val="00384684"/>
    <w:rsid w:val="00384736"/>
    <w:rsid w:val="00384A1A"/>
    <w:rsid w:val="00384CDA"/>
    <w:rsid w:val="00384D86"/>
    <w:rsid w:val="00384E81"/>
    <w:rsid w:val="00385022"/>
    <w:rsid w:val="00385131"/>
    <w:rsid w:val="00385298"/>
    <w:rsid w:val="003853EA"/>
    <w:rsid w:val="00385787"/>
    <w:rsid w:val="00385B99"/>
    <w:rsid w:val="003864B5"/>
    <w:rsid w:val="003866CB"/>
    <w:rsid w:val="00386A94"/>
    <w:rsid w:val="00386D6B"/>
    <w:rsid w:val="00387782"/>
    <w:rsid w:val="00387B36"/>
    <w:rsid w:val="00387B97"/>
    <w:rsid w:val="00390192"/>
    <w:rsid w:val="00390210"/>
    <w:rsid w:val="003905C5"/>
    <w:rsid w:val="003909E8"/>
    <w:rsid w:val="003913B5"/>
    <w:rsid w:val="0039143E"/>
    <w:rsid w:val="00391448"/>
    <w:rsid w:val="00391455"/>
    <w:rsid w:val="003914F6"/>
    <w:rsid w:val="0039166C"/>
    <w:rsid w:val="00391685"/>
    <w:rsid w:val="003918B0"/>
    <w:rsid w:val="0039230C"/>
    <w:rsid w:val="00392528"/>
    <w:rsid w:val="0039253C"/>
    <w:rsid w:val="003926DD"/>
    <w:rsid w:val="0039288B"/>
    <w:rsid w:val="003930B1"/>
    <w:rsid w:val="003936F2"/>
    <w:rsid w:val="0039392D"/>
    <w:rsid w:val="00393AD6"/>
    <w:rsid w:val="00393C15"/>
    <w:rsid w:val="00393C65"/>
    <w:rsid w:val="00393E45"/>
    <w:rsid w:val="00393FAA"/>
    <w:rsid w:val="0039430F"/>
    <w:rsid w:val="0039459D"/>
    <w:rsid w:val="00394B60"/>
    <w:rsid w:val="00394BA5"/>
    <w:rsid w:val="00394EB5"/>
    <w:rsid w:val="00395115"/>
    <w:rsid w:val="0039569F"/>
    <w:rsid w:val="00395C3C"/>
    <w:rsid w:val="00395E94"/>
    <w:rsid w:val="00395F96"/>
    <w:rsid w:val="00396500"/>
    <w:rsid w:val="003967A9"/>
    <w:rsid w:val="00396A9F"/>
    <w:rsid w:val="00396BFD"/>
    <w:rsid w:val="00396D0A"/>
    <w:rsid w:val="003973D1"/>
    <w:rsid w:val="00397699"/>
    <w:rsid w:val="003977A2"/>
    <w:rsid w:val="00397C3F"/>
    <w:rsid w:val="003A0037"/>
    <w:rsid w:val="003A01B7"/>
    <w:rsid w:val="003A0473"/>
    <w:rsid w:val="003A06AC"/>
    <w:rsid w:val="003A0902"/>
    <w:rsid w:val="003A096D"/>
    <w:rsid w:val="003A0DB2"/>
    <w:rsid w:val="003A1165"/>
    <w:rsid w:val="003A14EA"/>
    <w:rsid w:val="003A1CAA"/>
    <w:rsid w:val="003A1D08"/>
    <w:rsid w:val="003A1E63"/>
    <w:rsid w:val="003A2153"/>
    <w:rsid w:val="003A22D9"/>
    <w:rsid w:val="003A250F"/>
    <w:rsid w:val="003A2631"/>
    <w:rsid w:val="003A26EA"/>
    <w:rsid w:val="003A302C"/>
    <w:rsid w:val="003A3411"/>
    <w:rsid w:val="003A35C9"/>
    <w:rsid w:val="003A3665"/>
    <w:rsid w:val="003A37E4"/>
    <w:rsid w:val="003A3895"/>
    <w:rsid w:val="003A3C4D"/>
    <w:rsid w:val="003A3DDA"/>
    <w:rsid w:val="003A3EF8"/>
    <w:rsid w:val="003A430D"/>
    <w:rsid w:val="003A474A"/>
    <w:rsid w:val="003A535C"/>
    <w:rsid w:val="003A5376"/>
    <w:rsid w:val="003A5386"/>
    <w:rsid w:val="003A562F"/>
    <w:rsid w:val="003A5800"/>
    <w:rsid w:val="003A58F6"/>
    <w:rsid w:val="003A58FD"/>
    <w:rsid w:val="003A64E4"/>
    <w:rsid w:val="003A664C"/>
    <w:rsid w:val="003A6923"/>
    <w:rsid w:val="003A696C"/>
    <w:rsid w:val="003A6B29"/>
    <w:rsid w:val="003A6C35"/>
    <w:rsid w:val="003A6CFA"/>
    <w:rsid w:val="003A73B5"/>
    <w:rsid w:val="003B091D"/>
    <w:rsid w:val="003B0937"/>
    <w:rsid w:val="003B09A9"/>
    <w:rsid w:val="003B09AF"/>
    <w:rsid w:val="003B09B2"/>
    <w:rsid w:val="003B0D4C"/>
    <w:rsid w:val="003B0E4B"/>
    <w:rsid w:val="003B1346"/>
    <w:rsid w:val="003B1500"/>
    <w:rsid w:val="003B160B"/>
    <w:rsid w:val="003B1703"/>
    <w:rsid w:val="003B178B"/>
    <w:rsid w:val="003B17AE"/>
    <w:rsid w:val="003B17CB"/>
    <w:rsid w:val="003B180F"/>
    <w:rsid w:val="003B189E"/>
    <w:rsid w:val="003B1CBD"/>
    <w:rsid w:val="003B20FB"/>
    <w:rsid w:val="003B232B"/>
    <w:rsid w:val="003B28E1"/>
    <w:rsid w:val="003B2936"/>
    <w:rsid w:val="003B2A62"/>
    <w:rsid w:val="003B2CE0"/>
    <w:rsid w:val="003B2FAC"/>
    <w:rsid w:val="003B30B0"/>
    <w:rsid w:val="003B37A3"/>
    <w:rsid w:val="003B3AAF"/>
    <w:rsid w:val="003B3D37"/>
    <w:rsid w:val="003B4720"/>
    <w:rsid w:val="003B4E56"/>
    <w:rsid w:val="003B5034"/>
    <w:rsid w:val="003B563E"/>
    <w:rsid w:val="003B57FE"/>
    <w:rsid w:val="003B5A4F"/>
    <w:rsid w:val="003B5AF1"/>
    <w:rsid w:val="003B5BA6"/>
    <w:rsid w:val="003B5F0C"/>
    <w:rsid w:val="003B6093"/>
    <w:rsid w:val="003B6360"/>
    <w:rsid w:val="003B679C"/>
    <w:rsid w:val="003B6B17"/>
    <w:rsid w:val="003B7326"/>
    <w:rsid w:val="003B7DA6"/>
    <w:rsid w:val="003C021E"/>
    <w:rsid w:val="003C03D4"/>
    <w:rsid w:val="003C0AE4"/>
    <w:rsid w:val="003C0BCD"/>
    <w:rsid w:val="003C0D9E"/>
    <w:rsid w:val="003C163A"/>
    <w:rsid w:val="003C1777"/>
    <w:rsid w:val="003C1A43"/>
    <w:rsid w:val="003C2109"/>
    <w:rsid w:val="003C222D"/>
    <w:rsid w:val="003C23AD"/>
    <w:rsid w:val="003C2771"/>
    <w:rsid w:val="003C2CCD"/>
    <w:rsid w:val="003C330B"/>
    <w:rsid w:val="003C3398"/>
    <w:rsid w:val="003C35D6"/>
    <w:rsid w:val="003C35DD"/>
    <w:rsid w:val="003C35EC"/>
    <w:rsid w:val="003C3628"/>
    <w:rsid w:val="003C38DF"/>
    <w:rsid w:val="003C3966"/>
    <w:rsid w:val="003C3B63"/>
    <w:rsid w:val="003C3C9F"/>
    <w:rsid w:val="003C3FA7"/>
    <w:rsid w:val="003C4207"/>
    <w:rsid w:val="003C423C"/>
    <w:rsid w:val="003C4288"/>
    <w:rsid w:val="003C44DB"/>
    <w:rsid w:val="003C463C"/>
    <w:rsid w:val="003C46CA"/>
    <w:rsid w:val="003C46D7"/>
    <w:rsid w:val="003C47C1"/>
    <w:rsid w:val="003C47C5"/>
    <w:rsid w:val="003C4B24"/>
    <w:rsid w:val="003C514D"/>
    <w:rsid w:val="003C5393"/>
    <w:rsid w:val="003C57ED"/>
    <w:rsid w:val="003C5816"/>
    <w:rsid w:val="003C5833"/>
    <w:rsid w:val="003C58C8"/>
    <w:rsid w:val="003C5B9C"/>
    <w:rsid w:val="003C5DF4"/>
    <w:rsid w:val="003C611C"/>
    <w:rsid w:val="003C625B"/>
    <w:rsid w:val="003C6448"/>
    <w:rsid w:val="003C66D9"/>
    <w:rsid w:val="003C69C5"/>
    <w:rsid w:val="003C6AFA"/>
    <w:rsid w:val="003C6BD3"/>
    <w:rsid w:val="003C6EF3"/>
    <w:rsid w:val="003C6EFB"/>
    <w:rsid w:val="003C7933"/>
    <w:rsid w:val="003C7976"/>
    <w:rsid w:val="003C7B17"/>
    <w:rsid w:val="003C7F6E"/>
    <w:rsid w:val="003D03C3"/>
    <w:rsid w:val="003D0763"/>
    <w:rsid w:val="003D0B64"/>
    <w:rsid w:val="003D1256"/>
    <w:rsid w:val="003D1320"/>
    <w:rsid w:val="003D14EA"/>
    <w:rsid w:val="003D18B0"/>
    <w:rsid w:val="003D1A6F"/>
    <w:rsid w:val="003D2111"/>
    <w:rsid w:val="003D26A3"/>
    <w:rsid w:val="003D2762"/>
    <w:rsid w:val="003D2778"/>
    <w:rsid w:val="003D2866"/>
    <w:rsid w:val="003D2C05"/>
    <w:rsid w:val="003D2CEF"/>
    <w:rsid w:val="003D3120"/>
    <w:rsid w:val="003D34BF"/>
    <w:rsid w:val="003D3688"/>
    <w:rsid w:val="003D3A3D"/>
    <w:rsid w:val="003D3EF8"/>
    <w:rsid w:val="003D4370"/>
    <w:rsid w:val="003D457A"/>
    <w:rsid w:val="003D49D4"/>
    <w:rsid w:val="003D4B0E"/>
    <w:rsid w:val="003D4E39"/>
    <w:rsid w:val="003D5366"/>
    <w:rsid w:val="003D53AA"/>
    <w:rsid w:val="003D54A6"/>
    <w:rsid w:val="003D5797"/>
    <w:rsid w:val="003D6341"/>
    <w:rsid w:val="003D641E"/>
    <w:rsid w:val="003D690C"/>
    <w:rsid w:val="003D6B93"/>
    <w:rsid w:val="003D6C4A"/>
    <w:rsid w:val="003D6C70"/>
    <w:rsid w:val="003D71C4"/>
    <w:rsid w:val="003D72E4"/>
    <w:rsid w:val="003D74C8"/>
    <w:rsid w:val="003D75AD"/>
    <w:rsid w:val="003D75E6"/>
    <w:rsid w:val="003D76B1"/>
    <w:rsid w:val="003D771E"/>
    <w:rsid w:val="003D7783"/>
    <w:rsid w:val="003D795E"/>
    <w:rsid w:val="003D7CD4"/>
    <w:rsid w:val="003E045B"/>
    <w:rsid w:val="003E0598"/>
    <w:rsid w:val="003E0762"/>
    <w:rsid w:val="003E07C5"/>
    <w:rsid w:val="003E0C4E"/>
    <w:rsid w:val="003E10BB"/>
    <w:rsid w:val="003E164D"/>
    <w:rsid w:val="003E175E"/>
    <w:rsid w:val="003E1857"/>
    <w:rsid w:val="003E1C4F"/>
    <w:rsid w:val="003E1C5C"/>
    <w:rsid w:val="003E21EC"/>
    <w:rsid w:val="003E22F2"/>
    <w:rsid w:val="003E2F70"/>
    <w:rsid w:val="003E34D9"/>
    <w:rsid w:val="003E3565"/>
    <w:rsid w:val="003E35BA"/>
    <w:rsid w:val="003E378C"/>
    <w:rsid w:val="003E37EC"/>
    <w:rsid w:val="003E3800"/>
    <w:rsid w:val="003E3B66"/>
    <w:rsid w:val="003E3EF5"/>
    <w:rsid w:val="003E450A"/>
    <w:rsid w:val="003E453D"/>
    <w:rsid w:val="003E462E"/>
    <w:rsid w:val="003E4EC9"/>
    <w:rsid w:val="003E5221"/>
    <w:rsid w:val="003E538B"/>
    <w:rsid w:val="003E54F5"/>
    <w:rsid w:val="003E54FD"/>
    <w:rsid w:val="003E561C"/>
    <w:rsid w:val="003E5E26"/>
    <w:rsid w:val="003E5ECF"/>
    <w:rsid w:val="003E61D8"/>
    <w:rsid w:val="003E6231"/>
    <w:rsid w:val="003E6276"/>
    <w:rsid w:val="003E6482"/>
    <w:rsid w:val="003E6535"/>
    <w:rsid w:val="003E6ABB"/>
    <w:rsid w:val="003E6C55"/>
    <w:rsid w:val="003E7097"/>
    <w:rsid w:val="003E71E0"/>
    <w:rsid w:val="003E768B"/>
    <w:rsid w:val="003E770D"/>
    <w:rsid w:val="003E7728"/>
    <w:rsid w:val="003E77D9"/>
    <w:rsid w:val="003E7B52"/>
    <w:rsid w:val="003E7BA4"/>
    <w:rsid w:val="003F00E7"/>
    <w:rsid w:val="003F0133"/>
    <w:rsid w:val="003F048C"/>
    <w:rsid w:val="003F0518"/>
    <w:rsid w:val="003F0730"/>
    <w:rsid w:val="003F0A6F"/>
    <w:rsid w:val="003F137E"/>
    <w:rsid w:val="003F1CFD"/>
    <w:rsid w:val="003F21DC"/>
    <w:rsid w:val="003F2217"/>
    <w:rsid w:val="003F234C"/>
    <w:rsid w:val="003F24A7"/>
    <w:rsid w:val="003F260E"/>
    <w:rsid w:val="003F296B"/>
    <w:rsid w:val="003F3052"/>
    <w:rsid w:val="003F3400"/>
    <w:rsid w:val="003F351C"/>
    <w:rsid w:val="003F39F4"/>
    <w:rsid w:val="003F3B64"/>
    <w:rsid w:val="003F41C4"/>
    <w:rsid w:val="003F429C"/>
    <w:rsid w:val="003F4348"/>
    <w:rsid w:val="003F4841"/>
    <w:rsid w:val="003F49A1"/>
    <w:rsid w:val="003F4D5E"/>
    <w:rsid w:val="003F4FD5"/>
    <w:rsid w:val="003F520D"/>
    <w:rsid w:val="003F551D"/>
    <w:rsid w:val="003F579E"/>
    <w:rsid w:val="003F5889"/>
    <w:rsid w:val="003F5927"/>
    <w:rsid w:val="003F60E4"/>
    <w:rsid w:val="003F622A"/>
    <w:rsid w:val="003F6796"/>
    <w:rsid w:val="003F67B4"/>
    <w:rsid w:val="003F6DE8"/>
    <w:rsid w:val="003F6EE5"/>
    <w:rsid w:val="003F722E"/>
    <w:rsid w:val="003F74F9"/>
    <w:rsid w:val="003F7999"/>
    <w:rsid w:val="003F7A75"/>
    <w:rsid w:val="004000F4"/>
    <w:rsid w:val="00400338"/>
    <w:rsid w:val="0040046F"/>
    <w:rsid w:val="004007A2"/>
    <w:rsid w:val="004008B7"/>
    <w:rsid w:val="00400A91"/>
    <w:rsid w:val="00400D31"/>
    <w:rsid w:val="00401783"/>
    <w:rsid w:val="0040189B"/>
    <w:rsid w:val="00401945"/>
    <w:rsid w:val="0040264A"/>
    <w:rsid w:val="004034DA"/>
    <w:rsid w:val="00403640"/>
    <w:rsid w:val="00403715"/>
    <w:rsid w:val="00403D9E"/>
    <w:rsid w:val="00403EDA"/>
    <w:rsid w:val="004048A2"/>
    <w:rsid w:val="00404969"/>
    <w:rsid w:val="004053E0"/>
    <w:rsid w:val="00405505"/>
    <w:rsid w:val="00405741"/>
    <w:rsid w:val="00405A91"/>
    <w:rsid w:val="00405ACC"/>
    <w:rsid w:val="00405C2C"/>
    <w:rsid w:val="00405D24"/>
    <w:rsid w:val="00405E0D"/>
    <w:rsid w:val="00405FA5"/>
    <w:rsid w:val="0040650A"/>
    <w:rsid w:val="0040674A"/>
    <w:rsid w:val="004069DC"/>
    <w:rsid w:val="00406E83"/>
    <w:rsid w:val="00406EAD"/>
    <w:rsid w:val="00407156"/>
    <w:rsid w:val="00407190"/>
    <w:rsid w:val="004075F1"/>
    <w:rsid w:val="00410028"/>
    <w:rsid w:val="004102E2"/>
    <w:rsid w:val="004105B7"/>
    <w:rsid w:val="00410633"/>
    <w:rsid w:val="00410960"/>
    <w:rsid w:val="00410AB3"/>
    <w:rsid w:val="00410B44"/>
    <w:rsid w:val="00410B6C"/>
    <w:rsid w:val="00410B7E"/>
    <w:rsid w:val="00410ECF"/>
    <w:rsid w:val="004111A0"/>
    <w:rsid w:val="0041146E"/>
    <w:rsid w:val="0041151A"/>
    <w:rsid w:val="004115D5"/>
    <w:rsid w:val="00411957"/>
    <w:rsid w:val="00411A32"/>
    <w:rsid w:val="00411E43"/>
    <w:rsid w:val="00411FCB"/>
    <w:rsid w:val="00412442"/>
    <w:rsid w:val="0041263B"/>
    <w:rsid w:val="00412AB0"/>
    <w:rsid w:val="00412B56"/>
    <w:rsid w:val="00412CE6"/>
    <w:rsid w:val="00412D8E"/>
    <w:rsid w:val="00412E9D"/>
    <w:rsid w:val="00412F57"/>
    <w:rsid w:val="004131B4"/>
    <w:rsid w:val="0041327F"/>
    <w:rsid w:val="00413305"/>
    <w:rsid w:val="00413517"/>
    <w:rsid w:val="0041368B"/>
    <w:rsid w:val="00413907"/>
    <w:rsid w:val="00413935"/>
    <w:rsid w:val="00413A13"/>
    <w:rsid w:val="00413ED8"/>
    <w:rsid w:val="00414158"/>
    <w:rsid w:val="00414240"/>
    <w:rsid w:val="0041453A"/>
    <w:rsid w:val="00414976"/>
    <w:rsid w:val="00414A41"/>
    <w:rsid w:val="00414A76"/>
    <w:rsid w:val="00414F40"/>
    <w:rsid w:val="0041521B"/>
    <w:rsid w:val="004158A0"/>
    <w:rsid w:val="0041590F"/>
    <w:rsid w:val="00415A94"/>
    <w:rsid w:val="00415CA1"/>
    <w:rsid w:val="00415E55"/>
    <w:rsid w:val="00415ED6"/>
    <w:rsid w:val="0041619B"/>
    <w:rsid w:val="00416237"/>
    <w:rsid w:val="00416299"/>
    <w:rsid w:val="00416B16"/>
    <w:rsid w:val="00416DC7"/>
    <w:rsid w:val="00416E8D"/>
    <w:rsid w:val="00417088"/>
    <w:rsid w:val="00417230"/>
    <w:rsid w:val="00417261"/>
    <w:rsid w:val="00417DE9"/>
    <w:rsid w:val="004202DE"/>
    <w:rsid w:val="0042099F"/>
    <w:rsid w:val="00420A77"/>
    <w:rsid w:val="00420B9B"/>
    <w:rsid w:val="00420C70"/>
    <w:rsid w:val="00420E01"/>
    <w:rsid w:val="004213D9"/>
    <w:rsid w:val="00421471"/>
    <w:rsid w:val="0042155D"/>
    <w:rsid w:val="004216A9"/>
    <w:rsid w:val="00421C3D"/>
    <w:rsid w:val="00421E0B"/>
    <w:rsid w:val="004227C3"/>
    <w:rsid w:val="00422C3E"/>
    <w:rsid w:val="00422E6A"/>
    <w:rsid w:val="00422EC5"/>
    <w:rsid w:val="00423200"/>
    <w:rsid w:val="00423377"/>
    <w:rsid w:val="00423645"/>
    <w:rsid w:val="004236DB"/>
    <w:rsid w:val="004236FD"/>
    <w:rsid w:val="00423F0A"/>
    <w:rsid w:val="00423F70"/>
    <w:rsid w:val="0042409F"/>
    <w:rsid w:val="00424506"/>
    <w:rsid w:val="0042462A"/>
    <w:rsid w:val="0042483C"/>
    <w:rsid w:val="00424ED1"/>
    <w:rsid w:val="00425359"/>
    <w:rsid w:val="0042539A"/>
    <w:rsid w:val="00425429"/>
    <w:rsid w:val="004257CB"/>
    <w:rsid w:val="00425AC0"/>
    <w:rsid w:val="00425AC4"/>
    <w:rsid w:val="00425CF2"/>
    <w:rsid w:val="00425D25"/>
    <w:rsid w:val="0042600D"/>
    <w:rsid w:val="004260D5"/>
    <w:rsid w:val="0042614C"/>
    <w:rsid w:val="0042628F"/>
    <w:rsid w:val="0042635F"/>
    <w:rsid w:val="004268D9"/>
    <w:rsid w:val="00426A32"/>
    <w:rsid w:val="00426BF2"/>
    <w:rsid w:val="00427070"/>
    <w:rsid w:val="004272A9"/>
    <w:rsid w:val="004272EF"/>
    <w:rsid w:val="0042732C"/>
    <w:rsid w:val="00427361"/>
    <w:rsid w:val="004279E6"/>
    <w:rsid w:val="00427AB6"/>
    <w:rsid w:val="00427C6E"/>
    <w:rsid w:val="004301F7"/>
    <w:rsid w:val="004308EF"/>
    <w:rsid w:val="00430E5F"/>
    <w:rsid w:val="00431062"/>
    <w:rsid w:val="004313C2"/>
    <w:rsid w:val="00431422"/>
    <w:rsid w:val="0043151F"/>
    <w:rsid w:val="0043165D"/>
    <w:rsid w:val="0043179A"/>
    <w:rsid w:val="00431878"/>
    <w:rsid w:val="00431993"/>
    <w:rsid w:val="004325C7"/>
    <w:rsid w:val="0043283B"/>
    <w:rsid w:val="00432941"/>
    <w:rsid w:val="00432B48"/>
    <w:rsid w:val="00432F4C"/>
    <w:rsid w:val="004336B3"/>
    <w:rsid w:val="00433708"/>
    <w:rsid w:val="004339AC"/>
    <w:rsid w:val="00434694"/>
    <w:rsid w:val="00434ABC"/>
    <w:rsid w:val="00434B33"/>
    <w:rsid w:val="00434C48"/>
    <w:rsid w:val="00434E87"/>
    <w:rsid w:val="0043588B"/>
    <w:rsid w:val="00435E91"/>
    <w:rsid w:val="00436987"/>
    <w:rsid w:val="00436BF8"/>
    <w:rsid w:val="00436FEB"/>
    <w:rsid w:val="00437720"/>
    <w:rsid w:val="004379CB"/>
    <w:rsid w:val="00437C93"/>
    <w:rsid w:val="00437F6C"/>
    <w:rsid w:val="00437FE7"/>
    <w:rsid w:val="004400F7"/>
    <w:rsid w:val="0044075B"/>
    <w:rsid w:val="004407C7"/>
    <w:rsid w:val="00440B3F"/>
    <w:rsid w:val="00440CDD"/>
    <w:rsid w:val="00440F17"/>
    <w:rsid w:val="004410E9"/>
    <w:rsid w:val="004413B3"/>
    <w:rsid w:val="0044174E"/>
    <w:rsid w:val="00441F8A"/>
    <w:rsid w:val="0044204A"/>
    <w:rsid w:val="00442925"/>
    <w:rsid w:val="00442AD4"/>
    <w:rsid w:val="00442E4D"/>
    <w:rsid w:val="00443356"/>
    <w:rsid w:val="004435FA"/>
    <w:rsid w:val="00443628"/>
    <w:rsid w:val="0044365E"/>
    <w:rsid w:val="00443684"/>
    <w:rsid w:val="00443B1D"/>
    <w:rsid w:val="004442CB"/>
    <w:rsid w:val="004448EF"/>
    <w:rsid w:val="00444B63"/>
    <w:rsid w:val="0044513B"/>
    <w:rsid w:val="004452C6"/>
    <w:rsid w:val="00445AA4"/>
    <w:rsid w:val="00445D00"/>
    <w:rsid w:val="004461BC"/>
    <w:rsid w:val="00446365"/>
    <w:rsid w:val="004464AF"/>
    <w:rsid w:val="004464FD"/>
    <w:rsid w:val="00446751"/>
    <w:rsid w:val="00446C5B"/>
    <w:rsid w:val="00446DA1"/>
    <w:rsid w:val="00447183"/>
    <w:rsid w:val="004471FF"/>
    <w:rsid w:val="004473B2"/>
    <w:rsid w:val="00447985"/>
    <w:rsid w:val="00447B61"/>
    <w:rsid w:val="00447DA9"/>
    <w:rsid w:val="00450013"/>
    <w:rsid w:val="00450546"/>
    <w:rsid w:val="00450571"/>
    <w:rsid w:val="00450F05"/>
    <w:rsid w:val="00450FD1"/>
    <w:rsid w:val="00451070"/>
    <w:rsid w:val="00451B65"/>
    <w:rsid w:val="00451EC0"/>
    <w:rsid w:val="0045234D"/>
    <w:rsid w:val="0045257B"/>
    <w:rsid w:val="004528CE"/>
    <w:rsid w:val="00452E38"/>
    <w:rsid w:val="00452E3E"/>
    <w:rsid w:val="00452EE7"/>
    <w:rsid w:val="00452F6A"/>
    <w:rsid w:val="00453094"/>
    <w:rsid w:val="004530E2"/>
    <w:rsid w:val="0045329F"/>
    <w:rsid w:val="00453428"/>
    <w:rsid w:val="004537BC"/>
    <w:rsid w:val="00453E6D"/>
    <w:rsid w:val="00453EEB"/>
    <w:rsid w:val="00453FD7"/>
    <w:rsid w:val="004541F8"/>
    <w:rsid w:val="0045460A"/>
    <w:rsid w:val="00454657"/>
    <w:rsid w:val="004547E8"/>
    <w:rsid w:val="0045488B"/>
    <w:rsid w:val="00454ABD"/>
    <w:rsid w:val="00454AFD"/>
    <w:rsid w:val="00454B3F"/>
    <w:rsid w:val="004551A1"/>
    <w:rsid w:val="0045525A"/>
    <w:rsid w:val="0045589F"/>
    <w:rsid w:val="00455C74"/>
    <w:rsid w:val="00456270"/>
    <w:rsid w:val="0045646E"/>
    <w:rsid w:val="0045656B"/>
    <w:rsid w:val="00456705"/>
    <w:rsid w:val="00456A78"/>
    <w:rsid w:val="00456D49"/>
    <w:rsid w:val="00456D63"/>
    <w:rsid w:val="00456FEF"/>
    <w:rsid w:val="004570D1"/>
    <w:rsid w:val="004571A0"/>
    <w:rsid w:val="004571B8"/>
    <w:rsid w:val="00457200"/>
    <w:rsid w:val="00457213"/>
    <w:rsid w:val="00457D8D"/>
    <w:rsid w:val="00460602"/>
    <w:rsid w:val="00460981"/>
    <w:rsid w:val="00460DF7"/>
    <w:rsid w:val="00460E02"/>
    <w:rsid w:val="004610BF"/>
    <w:rsid w:val="004612B6"/>
    <w:rsid w:val="004615D9"/>
    <w:rsid w:val="004616D8"/>
    <w:rsid w:val="0046170D"/>
    <w:rsid w:val="00462436"/>
    <w:rsid w:val="004627D3"/>
    <w:rsid w:val="00462814"/>
    <w:rsid w:val="00462870"/>
    <w:rsid w:val="004629B5"/>
    <w:rsid w:val="004629B9"/>
    <w:rsid w:val="00462D3B"/>
    <w:rsid w:val="00463636"/>
    <w:rsid w:val="004636A3"/>
    <w:rsid w:val="004636A5"/>
    <w:rsid w:val="00463703"/>
    <w:rsid w:val="00463871"/>
    <w:rsid w:val="00464040"/>
    <w:rsid w:val="004644C4"/>
    <w:rsid w:val="00464632"/>
    <w:rsid w:val="004647D2"/>
    <w:rsid w:val="004656F4"/>
    <w:rsid w:val="004659AE"/>
    <w:rsid w:val="0046627B"/>
    <w:rsid w:val="00466382"/>
    <w:rsid w:val="0046640D"/>
    <w:rsid w:val="004664EE"/>
    <w:rsid w:val="0046669E"/>
    <w:rsid w:val="00466807"/>
    <w:rsid w:val="00466C85"/>
    <w:rsid w:val="00466F7D"/>
    <w:rsid w:val="004670C9"/>
    <w:rsid w:val="0046738E"/>
    <w:rsid w:val="004674DB"/>
    <w:rsid w:val="004675E0"/>
    <w:rsid w:val="004678B9"/>
    <w:rsid w:val="0046793F"/>
    <w:rsid w:val="00467C87"/>
    <w:rsid w:val="00467DBB"/>
    <w:rsid w:val="004700F1"/>
    <w:rsid w:val="00470256"/>
    <w:rsid w:val="004703AC"/>
    <w:rsid w:val="004705FD"/>
    <w:rsid w:val="00470AAD"/>
    <w:rsid w:val="00470BF6"/>
    <w:rsid w:val="0047131D"/>
    <w:rsid w:val="00471967"/>
    <w:rsid w:val="00471D8A"/>
    <w:rsid w:val="0047227C"/>
    <w:rsid w:val="004725FF"/>
    <w:rsid w:val="004726C1"/>
    <w:rsid w:val="004729F7"/>
    <w:rsid w:val="00472D66"/>
    <w:rsid w:val="00472DB0"/>
    <w:rsid w:val="00472DB9"/>
    <w:rsid w:val="00472ED8"/>
    <w:rsid w:val="00473167"/>
    <w:rsid w:val="004732C6"/>
    <w:rsid w:val="004736F4"/>
    <w:rsid w:val="004737EA"/>
    <w:rsid w:val="00474260"/>
    <w:rsid w:val="00474936"/>
    <w:rsid w:val="00474B95"/>
    <w:rsid w:val="00474C8F"/>
    <w:rsid w:val="00474D05"/>
    <w:rsid w:val="00474EB6"/>
    <w:rsid w:val="004751A5"/>
    <w:rsid w:val="00475461"/>
    <w:rsid w:val="00475752"/>
    <w:rsid w:val="004758F5"/>
    <w:rsid w:val="00475E43"/>
    <w:rsid w:val="004760C9"/>
    <w:rsid w:val="004760E2"/>
    <w:rsid w:val="00476357"/>
    <w:rsid w:val="00476519"/>
    <w:rsid w:val="00476703"/>
    <w:rsid w:val="00476AE0"/>
    <w:rsid w:val="00476AF9"/>
    <w:rsid w:val="00476DC0"/>
    <w:rsid w:val="00477494"/>
    <w:rsid w:val="004778C3"/>
    <w:rsid w:val="004778FB"/>
    <w:rsid w:val="004779DC"/>
    <w:rsid w:val="00477B03"/>
    <w:rsid w:val="00477CB8"/>
    <w:rsid w:val="00477D19"/>
    <w:rsid w:val="00477DE2"/>
    <w:rsid w:val="0048000B"/>
    <w:rsid w:val="004801DA"/>
    <w:rsid w:val="00480B26"/>
    <w:rsid w:val="00480DAB"/>
    <w:rsid w:val="00480E19"/>
    <w:rsid w:val="00480E67"/>
    <w:rsid w:val="0048139B"/>
    <w:rsid w:val="00481D3F"/>
    <w:rsid w:val="00481EF7"/>
    <w:rsid w:val="004823ED"/>
    <w:rsid w:val="004824E1"/>
    <w:rsid w:val="00482AFA"/>
    <w:rsid w:val="00483342"/>
    <w:rsid w:val="00483385"/>
    <w:rsid w:val="0048348E"/>
    <w:rsid w:val="00483CA6"/>
    <w:rsid w:val="00483CD5"/>
    <w:rsid w:val="0048422A"/>
    <w:rsid w:val="00484265"/>
    <w:rsid w:val="004845A1"/>
    <w:rsid w:val="00484808"/>
    <w:rsid w:val="00484BA2"/>
    <w:rsid w:val="00484C66"/>
    <w:rsid w:val="00484E26"/>
    <w:rsid w:val="004853FC"/>
    <w:rsid w:val="0048558F"/>
    <w:rsid w:val="00485717"/>
    <w:rsid w:val="00485887"/>
    <w:rsid w:val="00485D81"/>
    <w:rsid w:val="00485F7E"/>
    <w:rsid w:val="00486377"/>
    <w:rsid w:val="00486630"/>
    <w:rsid w:val="00486731"/>
    <w:rsid w:val="00486894"/>
    <w:rsid w:val="00486CBD"/>
    <w:rsid w:val="00486DD1"/>
    <w:rsid w:val="00486EB9"/>
    <w:rsid w:val="00487228"/>
    <w:rsid w:val="0048794F"/>
    <w:rsid w:val="00487D18"/>
    <w:rsid w:val="00487D82"/>
    <w:rsid w:val="00487FDF"/>
    <w:rsid w:val="00490751"/>
    <w:rsid w:val="00490918"/>
    <w:rsid w:val="004909FC"/>
    <w:rsid w:val="00490E7B"/>
    <w:rsid w:val="00491043"/>
    <w:rsid w:val="00491054"/>
    <w:rsid w:val="004911C3"/>
    <w:rsid w:val="004915D7"/>
    <w:rsid w:val="00491654"/>
    <w:rsid w:val="004919C7"/>
    <w:rsid w:val="004919FD"/>
    <w:rsid w:val="00491B6F"/>
    <w:rsid w:val="00491BDC"/>
    <w:rsid w:val="00491D2A"/>
    <w:rsid w:val="004922BD"/>
    <w:rsid w:val="004926F2"/>
    <w:rsid w:val="004927A9"/>
    <w:rsid w:val="00493007"/>
    <w:rsid w:val="0049361C"/>
    <w:rsid w:val="00493630"/>
    <w:rsid w:val="0049379B"/>
    <w:rsid w:val="00493C21"/>
    <w:rsid w:val="00493F44"/>
    <w:rsid w:val="00493F76"/>
    <w:rsid w:val="0049407B"/>
    <w:rsid w:val="004943FB"/>
    <w:rsid w:val="00494400"/>
    <w:rsid w:val="00494597"/>
    <w:rsid w:val="00494647"/>
    <w:rsid w:val="0049481E"/>
    <w:rsid w:val="00494F2A"/>
    <w:rsid w:val="00494FFA"/>
    <w:rsid w:val="0049574C"/>
    <w:rsid w:val="00495FB9"/>
    <w:rsid w:val="004960F0"/>
    <w:rsid w:val="004964F7"/>
    <w:rsid w:val="0049651A"/>
    <w:rsid w:val="004965FB"/>
    <w:rsid w:val="0049699C"/>
    <w:rsid w:val="00496A9F"/>
    <w:rsid w:val="00496B5D"/>
    <w:rsid w:val="00496CB5"/>
    <w:rsid w:val="00496CC4"/>
    <w:rsid w:val="00496E74"/>
    <w:rsid w:val="00496F7D"/>
    <w:rsid w:val="00497041"/>
    <w:rsid w:val="0049738C"/>
    <w:rsid w:val="0049746D"/>
    <w:rsid w:val="00497580"/>
    <w:rsid w:val="00497632"/>
    <w:rsid w:val="004978F4"/>
    <w:rsid w:val="004A040E"/>
    <w:rsid w:val="004A08D9"/>
    <w:rsid w:val="004A0EAE"/>
    <w:rsid w:val="004A0F66"/>
    <w:rsid w:val="004A0FD6"/>
    <w:rsid w:val="004A1250"/>
    <w:rsid w:val="004A1693"/>
    <w:rsid w:val="004A1B9C"/>
    <w:rsid w:val="004A1E25"/>
    <w:rsid w:val="004A1E3A"/>
    <w:rsid w:val="004A1F56"/>
    <w:rsid w:val="004A2265"/>
    <w:rsid w:val="004A2303"/>
    <w:rsid w:val="004A2627"/>
    <w:rsid w:val="004A2912"/>
    <w:rsid w:val="004A2AE4"/>
    <w:rsid w:val="004A2DDA"/>
    <w:rsid w:val="004A3561"/>
    <w:rsid w:val="004A3617"/>
    <w:rsid w:val="004A3655"/>
    <w:rsid w:val="004A36AE"/>
    <w:rsid w:val="004A3841"/>
    <w:rsid w:val="004A390A"/>
    <w:rsid w:val="004A3CE9"/>
    <w:rsid w:val="004A3EB0"/>
    <w:rsid w:val="004A4961"/>
    <w:rsid w:val="004A4EB2"/>
    <w:rsid w:val="004A504C"/>
    <w:rsid w:val="004A52EE"/>
    <w:rsid w:val="004A56EF"/>
    <w:rsid w:val="004A5EA6"/>
    <w:rsid w:val="004A5F4C"/>
    <w:rsid w:val="004A5F95"/>
    <w:rsid w:val="004A6056"/>
    <w:rsid w:val="004A60E9"/>
    <w:rsid w:val="004A614A"/>
    <w:rsid w:val="004A6213"/>
    <w:rsid w:val="004A6A41"/>
    <w:rsid w:val="004A6BD9"/>
    <w:rsid w:val="004A6D3A"/>
    <w:rsid w:val="004A6D50"/>
    <w:rsid w:val="004A6F5D"/>
    <w:rsid w:val="004A727A"/>
    <w:rsid w:val="004A765B"/>
    <w:rsid w:val="004A7752"/>
    <w:rsid w:val="004A77D3"/>
    <w:rsid w:val="004A7ACC"/>
    <w:rsid w:val="004A7B5B"/>
    <w:rsid w:val="004A7CF8"/>
    <w:rsid w:val="004B014D"/>
    <w:rsid w:val="004B0194"/>
    <w:rsid w:val="004B029A"/>
    <w:rsid w:val="004B04C4"/>
    <w:rsid w:val="004B1292"/>
    <w:rsid w:val="004B1325"/>
    <w:rsid w:val="004B1455"/>
    <w:rsid w:val="004B159E"/>
    <w:rsid w:val="004B1720"/>
    <w:rsid w:val="004B2155"/>
    <w:rsid w:val="004B2426"/>
    <w:rsid w:val="004B3235"/>
    <w:rsid w:val="004B3CE7"/>
    <w:rsid w:val="004B3F6E"/>
    <w:rsid w:val="004B3FE8"/>
    <w:rsid w:val="004B461F"/>
    <w:rsid w:val="004B4765"/>
    <w:rsid w:val="004B48C6"/>
    <w:rsid w:val="004B4CA5"/>
    <w:rsid w:val="004B4D2A"/>
    <w:rsid w:val="004B4DF2"/>
    <w:rsid w:val="004B4F3E"/>
    <w:rsid w:val="004B57C2"/>
    <w:rsid w:val="004B62D4"/>
    <w:rsid w:val="004B649F"/>
    <w:rsid w:val="004B677F"/>
    <w:rsid w:val="004B67AF"/>
    <w:rsid w:val="004B69D9"/>
    <w:rsid w:val="004B6C73"/>
    <w:rsid w:val="004B6D91"/>
    <w:rsid w:val="004B6E88"/>
    <w:rsid w:val="004B7125"/>
    <w:rsid w:val="004B73C3"/>
    <w:rsid w:val="004B781B"/>
    <w:rsid w:val="004B7A34"/>
    <w:rsid w:val="004B7D10"/>
    <w:rsid w:val="004B7E3A"/>
    <w:rsid w:val="004B7F33"/>
    <w:rsid w:val="004B7F59"/>
    <w:rsid w:val="004C022A"/>
    <w:rsid w:val="004C0337"/>
    <w:rsid w:val="004C0AA4"/>
    <w:rsid w:val="004C0C69"/>
    <w:rsid w:val="004C0E5B"/>
    <w:rsid w:val="004C1023"/>
    <w:rsid w:val="004C111A"/>
    <w:rsid w:val="004C16E6"/>
    <w:rsid w:val="004C197C"/>
    <w:rsid w:val="004C1C6D"/>
    <w:rsid w:val="004C283B"/>
    <w:rsid w:val="004C29C5"/>
    <w:rsid w:val="004C2A37"/>
    <w:rsid w:val="004C2AD8"/>
    <w:rsid w:val="004C2F74"/>
    <w:rsid w:val="004C326C"/>
    <w:rsid w:val="004C337E"/>
    <w:rsid w:val="004C33CC"/>
    <w:rsid w:val="004C35A6"/>
    <w:rsid w:val="004C3824"/>
    <w:rsid w:val="004C3B8F"/>
    <w:rsid w:val="004C3C25"/>
    <w:rsid w:val="004C3CB4"/>
    <w:rsid w:val="004C3DC8"/>
    <w:rsid w:val="004C3E66"/>
    <w:rsid w:val="004C4060"/>
    <w:rsid w:val="004C42FD"/>
    <w:rsid w:val="004C44FE"/>
    <w:rsid w:val="004C4535"/>
    <w:rsid w:val="004C48E8"/>
    <w:rsid w:val="004C4B55"/>
    <w:rsid w:val="004C4FA0"/>
    <w:rsid w:val="004C51DB"/>
    <w:rsid w:val="004C5483"/>
    <w:rsid w:val="004C5713"/>
    <w:rsid w:val="004C5798"/>
    <w:rsid w:val="004C5802"/>
    <w:rsid w:val="004C5FD9"/>
    <w:rsid w:val="004C6145"/>
    <w:rsid w:val="004C6378"/>
    <w:rsid w:val="004C6505"/>
    <w:rsid w:val="004C6619"/>
    <w:rsid w:val="004C6B23"/>
    <w:rsid w:val="004C7296"/>
    <w:rsid w:val="004C7AD7"/>
    <w:rsid w:val="004C7BBA"/>
    <w:rsid w:val="004C7CDE"/>
    <w:rsid w:val="004D0018"/>
    <w:rsid w:val="004D0107"/>
    <w:rsid w:val="004D047F"/>
    <w:rsid w:val="004D06A2"/>
    <w:rsid w:val="004D08A8"/>
    <w:rsid w:val="004D0A5F"/>
    <w:rsid w:val="004D0AA0"/>
    <w:rsid w:val="004D0E34"/>
    <w:rsid w:val="004D1299"/>
    <w:rsid w:val="004D14BE"/>
    <w:rsid w:val="004D158F"/>
    <w:rsid w:val="004D16C6"/>
    <w:rsid w:val="004D17F1"/>
    <w:rsid w:val="004D1920"/>
    <w:rsid w:val="004D1DE7"/>
    <w:rsid w:val="004D206C"/>
    <w:rsid w:val="004D235A"/>
    <w:rsid w:val="004D2513"/>
    <w:rsid w:val="004D25C1"/>
    <w:rsid w:val="004D2718"/>
    <w:rsid w:val="004D2DC0"/>
    <w:rsid w:val="004D2F18"/>
    <w:rsid w:val="004D2F65"/>
    <w:rsid w:val="004D3475"/>
    <w:rsid w:val="004D34B5"/>
    <w:rsid w:val="004D3B38"/>
    <w:rsid w:val="004D3C62"/>
    <w:rsid w:val="004D3DBB"/>
    <w:rsid w:val="004D3E29"/>
    <w:rsid w:val="004D4045"/>
    <w:rsid w:val="004D40D9"/>
    <w:rsid w:val="004D41AB"/>
    <w:rsid w:val="004D42AD"/>
    <w:rsid w:val="004D526C"/>
    <w:rsid w:val="004D5300"/>
    <w:rsid w:val="004D5802"/>
    <w:rsid w:val="004D5922"/>
    <w:rsid w:val="004D59AD"/>
    <w:rsid w:val="004D5B9A"/>
    <w:rsid w:val="004D5DD8"/>
    <w:rsid w:val="004D5E71"/>
    <w:rsid w:val="004D6638"/>
    <w:rsid w:val="004D66BB"/>
    <w:rsid w:val="004D6746"/>
    <w:rsid w:val="004D7190"/>
    <w:rsid w:val="004D7318"/>
    <w:rsid w:val="004D745D"/>
    <w:rsid w:val="004D7524"/>
    <w:rsid w:val="004D7630"/>
    <w:rsid w:val="004E0526"/>
    <w:rsid w:val="004E0590"/>
    <w:rsid w:val="004E07FC"/>
    <w:rsid w:val="004E1335"/>
    <w:rsid w:val="004E1437"/>
    <w:rsid w:val="004E17E6"/>
    <w:rsid w:val="004E1BD5"/>
    <w:rsid w:val="004E1BF4"/>
    <w:rsid w:val="004E205E"/>
    <w:rsid w:val="004E26F4"/>
    <w:rsid w:val="004E27A5"/>
    <w:rsid w:val="004E2FCB"/>
    <w:rsid w:val="004E3203"/>
    <w:rsid w:val="004E32AD"/>
    <w:rsid w:val="004E3A89"/>
    <w:rsid w:val="004E3DDE"/>
    <w:rsid w:val="004E3E6C"/>
    <w:rsid w:val="004E4148"/>
    <w:rsid w:val="004E430B"/>
    <w:rsid w:val="004E4397"/>
    <w:rsid w:val="004E43FC"/>
    <w:rsid w:val="004E4583"/>
    <w:rsid w:val="004E45BA"/>
    <w:rsid w:val="004E469E"/>
    <w:rsid w:val="004E4BC8"/>
    <w:rsid w:val="004E4CB6"/>
    <w:rsid w:val="004E52D0"/>
    <w:rsid w:val="004E5332"/>
    <w:rsid w:val="004E5489"/>
    <w:rsid w:val="004E5AB5"/>
    <w:rsid w:val="004E600A"/>
    <w:rsid w:val="004E605A"/>
    <w:rsid w:val="004E649C"/>
    <w:rsid w:val="004E6A5D"/>
    <w:rsid w:val="004E6BCB"/>
    <w:rsid w:val="004E6C81"/>
    <w:rsid w:val="004E6D10"/>
    <w:rsid w:val="004E6DE2"/>
    <w:rsid w:val="004E70FE"/>
    <w:rsid w:val="004E740E"/>
    <w:rsid w:val="004E767E"/>
    <w:rsid w:val="004E786A"/>
    <w:rsid w:val="004E7ADC"/>
    <w:rsid w:val="004E7EA8"/>
    <w:rsid w:val="004F0044"/>
    <w:rsid w:val="004F01D6"/>
    <w:rsid w:val="004F044C"/>
    <w:rsid w:val="004F0C6D"/>
    <w:rsid w:val="004F0CB9"/>
    <w:rsid w:val="004F0FA9"/>
    <w:rsid w:val="004F1238"/>
    <w:rsid w:val="004F139C"/>
    <w:rsid w:val="004F181A"/>
    <w:rsid w:val="004F1AC7"/>
    <w:rsid w:val="004F1CA2"/>
    <w:rsid w:val="004F1F6D"/>
    <w:rsid w:val="004F1FD3"/>
    <w:rsid w:val="004F255E"/>
    <w:rsid w:val="004F25E6"/>
    <w:rsid w:val="004F271B"/>
    <w:rsid w:val="004F274B"/>
    <w:rsid w:val="004F27E3"/>
    <w:rsid w:val="004F2E5D"/>
    <w:rsid w:val="004F2EA7"/>
    <w:rsid w:val="004F311F"/>
    <w:rsid w:val="004F3192"/>
    <w:rsid w:val="004F367B"/>
    <w:rsid w:val="004F3929"/>
    <w:rsid w:val="004F3F17"/>
    <w:rsid w:val="004F3F28"/>
    <w:rsid w:val="004F42CB"/>
    <w:rsid w:val="004F4566"/>
    <w:rsid w:val="004F46F0"/>
    <w:rsid w:val="004F4B86"/>
    <w:rsid w:val="004F4C3B"/>
    <w:rsid w:val="004F5256"/>
    <w:rsid w:val="004F5638"/>
    <w:rsid w:val="004F5865"/>
    <w:rsid w:val="004F6627"/>
    <w:rsid w:val="004F6699"/>
    <w:rsid w:val="004F67E4"/>
    <w:rsid w:val="004F6D33"/>
    <w:rsid w:val="004F6D68"/>
    <w:rsid w:val="004F6E51"/>
    <w:rsid w:val="004F72C1"/>
    <w:rsid w:val="004F73DF"/>
    <w:rsid w:val="004F74BE"/>
    <w:rsid w:val="004F784D"/>
    <w:rsid w:val="004F78F2"/>
    <w:rsid w:val="004F7E81"/>
    <w:rsid w:val="00500112"/>
    <w:rsid w:val="005001BD"/>
    <w:rsid w:val="0050076F"/>
    <w:rsid w:val="00500F77"/>
    <w:rsid w:val="00501197"/>
    <w:rsid w:val="005017BD"/>
    <w:rsid w:val="00501A26"/>
    <w:rsid w:val="00501D16"/>
    <w:rsid w:val="00501FAE"/>
    <w:rsid w:val="005020BC"/>
    <w:rsid w:val="005021A1"/>
    <w:rsid w:val="005023CE"/>
    <w:rsid w:val="00502BA1"/>
    <w:rsid w:val="00502EB9"/>
    <w:rsid w:val="00502EFB"/>
    <w:rsid w:val="00503005"/>
    <w:rsid w:val="00503618"/>
    <w:rsid w:val="00503A96"/>
    <w:rsid w:val="00503D06"/>
    <w:rsid w:val="0050401D"/>
    <w:rsid w:val="005042B2"/>
    <w:rsid w:val="005044D4"/>
    <w:rsid w:val="0050468C"/>
    <w:rsid w:val="00504873"/>
    <w:rsid w:val="00504A8A"/>
    <w:rsid w:val="00504C5C"/>
    <w:rsid w:val="00504D2C"/>
    <w:rsid w:val="00504D2F"/>
    <w:rsid w:val="00504E77"/>
    <w:rsid w:val="00505000"/>
    <w:rsid w:val="00505134"/>
    <w:rsid w:val="00505AC4"/>
    <w:rsid w:val="00505CD4"/>
    <w:rsid w:val="00505CD5"/>
    <w:rsid w:val="00505D78"/>
    <w:rsid w:val="0050608C"/>
    <w:rsid w:val="00506ABF"/>
    <w:rsid w:val="00506EC4"/>
    <w:rsid w:val="00506F0D"/>
    <w:rsid w:val="00506F58"/>
    <w:rsid w:val="00506F9B"/>
    <w:rsid w:val="00507000"/>
    <w:rsid w:val="0050706A"/>
    <w:rsid w:val="00507194"/>
    <w:rsid w:val="005071F4"/>
    <w:rsid w:val="00507837"/>
    <w:rsid w:val="00507ACC"/>
    <w:rsid w:val="00507F17"/>
    <w:rsid w:val="00510488"/>
    <w:rsid w:val="00511082"/>
    <w:rsid w:val="0051139B"/>
    <w:rsid w:val="005114C4"/>
    <w:rsid w:val="0051167C"/>
    <w:rsid w:val="005117FF"/>
    <w:rsid w:val="00511DB5"/>
    <w:rsid w:val="00511F56"/>
    <w:rsid w:val="005123AB"/>
    <w:rsid w:val="00512E3A"/>
    <w:rsid w:val="00512EF5"/>
    <w:rsid w:val="0051301E"/>
    <w:rsid w:val="005136C6"/>
    <w:rsid w:val="00513AC8"/>
    <w:rsid w:val="00513DF5"/>
    <w:rsid w:val="00514162"/>
    <w:rsid w:val="00514471"/>
    <w:rsid w:val="00514B5B"/>
    <w:rsid w:val="00514C4B"/>
    <w:rsid w:val="00514E35"/>
    <w:rsid w:val="005151A0"/>
    <w:rsid w:val="0051527F"/>
    <w:rsid w:val="00515BD7"/>
    <w:rsid w:val="005161C9"/>
    <w:rsid w:val="00516463"/>
    <w:rsid w:val="005164EB"/>
    <w:rsid w:val="0051652C"/>
    <w:rsid w:val="00516E6A"/>
    <w:rsid w:val="00516FD5"/>
    <w:rsid w:val="005170DB"/>
    <w:rsid w:val="00517916"/>
    <w:rsid w:val="00517DF6"/>
    <w:rsid w:val="00517E22"/>
    <w:rsid w:val="0052036B"/>
    <w:rsid w:val="0052089D"/>
    <w:rsid w:val="00520BC9"/>
    <w:rsid w:val="00520C25"/>
    <w:rsid w:val="00520D2E"/>
    <w:rsid w:val="00520ECA"/>
    <w:rsid w:val="0052100B"/>
    <w:rsid w:val="0052102F"/>
    <w:rsid w:val="00521395"/>
    <w:rsid w:val="0052153E"/>
    <w:rsid w:val="00521666"/>
    <w:rsid w:val="00521AB6"/>
    <w:rsid w:val="00521B6B"/>
    <w:rsid w:val="00521F60"/>
    <w:rsid w:val="00522657"/>
    <w:rsid w:val="005227F3"/>
    <w:rsid w:val="00522BB7"/>
    <w:rsid w:val="00522DA8"/>
    <w:rsid w:val="005233BE"/>
    <w:rsid w:val="005234B5"/>
    <w:rsid w:val="005237EC"/>
    <w:rsid w:val="00523B56"/>
    <w:rsid w:val="0052412B"/>
    <w:rsid w:val="005242E5"/>
    <w:rsid w:val="00524909"/>
    <w:rsid w:val="00525282"/>
    <w:rsid w:val="005255A2"/>
    <w:rsid w:val="005256CA"/>
    <w:rsid w:val="00525ACA"/>
    <w:rsid w:val="00525AD2"/>
    <w:rsid w:val="00525DE2"/>
    <w:rsid w:val="00525FA8"/>
    <w:rsid w:val="00526157"/>
    <w:rsid w:val="00526170"/>
    <w:rsid w:val="0052640C"/>
    <w:rsid w:val="005267FA"/>
    <w:rsid w:val="00526912"/>
    <w:rsid w:val="00526A9B"/>
    <w:rsid w:val="00526ACC"/>
    <w:rsid w:val="00526FDB"/>
    <w:rsid w:val="005270B3"/>
    <w:rsid w:val="00527223"/>
    <w:rsid w:val="00527615"/>
    <w:rsid w:val="00527A75"/>
    <w:rsid w:val="00530055"/>
    <w:rsid w:val="005300AB"/>
    <w:rsid w:val="005306B4"/>
    <w:rsid w:val="00530D75"/>
    <w:rsid w:val="00530E2F"/>
    <w:rsid w:val="0053120C"/>
    <w:rsid w:val="0053193D"/>
    <w:rsid w:val="00531D52"/>
    <w:rsid w:val="005324A1"/>
    <w:rsid w:val="005326A7"/>
    <w:rsid w:val="0053288E"/>
    <w:rsid w:val="00532935"/>
    <w:rsid w:val="00532A19"/>
    <w:rsid w:val="00532B61"/>
    <w:rsid w:val="00532EE7"/>
    <w:rsid w:val="0053335B"/>
    <w:rsid w:val="005333A6"/>
    <w:rsid w:val="0053365B"/>
    <w:rsid w:val="005337C3"/>
    <w:rsid w:val="00534059"/>
    <w:rsid w:val="005342AC"/>
    <w:rsid w:val="005343B2"/>
    <w:rsid w:val="0053462B"/>
    <w:rsid w:val="00534A49"/>
    <w:rsid w:val="00534BAA"/>
    <w:rsid w:val="00534C94"/>
    <w:rsid w:val="00534CF4"/>
    <w:rsid w:val="00534D6E"/>
    <w:rsid w:val="00534DF8"/>
    <w:rsid w:val="00534F7D"/>
    <w:rsid w:val="00535837"/>
    <w:rsid w:val="00535FDB"/>
    <w:rsid w:val="00536369"/>
    <w:rsid w:val="00536AD3"/>
    <w:rsid w:val="00536BA0"/>
    <w:rsid w:val="00536BB7"/>
    <w:rsid w:val="00536CB3"/>
    <w:rsid w:val="00536F7F"/>
    <w:rsid w:val="005372F4"/>
    <w:rsid w:val="0053742C"/>
    <w:rsid w:val="00537C2F"/>
    <w:rsid w:val="005408BB"/>
    <w:rsid w:val="0054098C"/>
    <w:rsid w:val="00540A1B"/>
    <w:rsid w:val="00540D13"/>
    <w:rsid w:val="00540EE7"/>
    <w:rsid w:val="005411B6"/>
    <w:rsid w:val="00541245"/>
    <w:rsid w:val="005413B1"/>
    <w:rsid w:val="0054150C"/>
    <w:rsid w:val="00541BFD"/>
    <w:rsid w:val="00541DF4"/>
    <w:rsid w:val="00541F85"/>
    <w:rsid w:val="005421BF"/>
    <w:rsid w:val="00542BE3"/>
    <w:rsid w:val="00542C9A"/>
    <w:rsid w:val="005434D2"/>
    <w:rsid w:val="00543720"/>
    <w:rsid w:val="00543A9B"/>
    <w:rsid w:val="00543AEA"/>
    <w:rsid w:val="00543B41"/>
    <w:rsid w:val="00543C77"/>
    <w:rsid w:val="0054418E"/>
    <w:rsid w:val="005445DD"/>
    <w:rsid w:val="005449B3"/>
    <w:rsid w:val="00544CDE"/>
    <w:rsid w:val="00545199"/>
    <w:rsid w:val="00545385"/>
    <w:rsid w:val="005456B4"/>
    <w:rsid w:val="00546903"/>
    <w:rsid w:val="00546BF2"/>
    <w:rsid w:val="00546ED4"/>
    <w:rsid w:val="005473C7"/>
    <w:rsid w:val="005473D3"/>
    <w:rsid w:val="0054757E"/>
    <w:rsid w:val="00547945"/>
    <w:rsid w:val="00547CC3"/>
    <w:rsid w:val="00547F35"/>
    <w:rsid w:val="0055050D"/>
    <w:rsid w:val="00550600"/>
    <w:rsid w:val="00550857"/>
    <w:rsid w:val="00550A76"/>
    <w:rsid w:val="00550C51"/>
    <w:rsid w:val="00550D99"/>
    <w:rsid w:val="00550ED6"/>
    <w:rsid w:val="00551120"/>
    <w:rsid w:val="00551498"/>
    <w:rsid w:val="005518D2"/>
    <w:rsid w:val="00551B6B"/>
    <w:rsid w:val="00551C35"/>
    <w:rsid w:val="00551F86"/>
    <w:rsid w:val="00552567"/>
    <w:rsid w:val="005525B4"/>
    <w:rsid w:val="00552C85"/>
    <w:rsid w:val="00552E08"/>
    <w:rsid w:val="00552F33"/>
    <w:rsid w:val="0055309F"/>
    <w:rsid w:val="005531C1"/>
    <w:rsid w:val="005531DA"/>
    <w:rsid w:val="005534F2"/>
    <w:rsid w:val="00553553"/>
    <w:rsid w:val="00553CBD"/>
    <w:rsid w:val="00553DDD"/>
    <w:rsid w:val="00553DE5"/>
    <w:rsid w:val="00554255"/>
    <w:rsid w:val="0055437F"/>
    <w:rsid w:val="005543B9"/>
    <w:rsid w:val="005543D4"/>
    <w:rsid w:val="00554549"/>
    <w:rsid w:val="00554556"/>
    <w:rsid w:val="005547D1"/>
    <w:rsid w:val="00554D0B"/>
    <w:rsid w:val="00555046"/>
    <w:rsid w:val="005551C7"/>
    <w:rsid w:val="005553CF"/>
    <w:rsid w:val="005553F4"/>
    <w:rsid w:val="0055558F"/>
    <w:rsid w:val="0055589B"/>
    <w:rsid w:val="00555A72"/>
    <w:rsid w:val="00555B38"/>
    <w:rsid w:val="00555B94"/>
    <w:rsid w:val="00555CD4"/>
    <w:rsid w:val="005563A4"/>
    <w:rsid w:val="005564A0"/>
    <w:rsid w:val="00556A0D"/>
    <w:rsid w:val="00556A33"/>
    <w:rsid w:val="00556DA0"/>
    <w:rsid w:val="005571F7"/>
    <w:rsid w:val="005572AC"/>
    <w:rsid w:val="00557453"/>
    <w:rsid w:val="00557A7A"/>
    <w:rsid w:val="00557AC2"/>
    <w:rsid w:val="00557BBA"/>
    <w:rsid w:val="00557CB4"/>
    <w:rsid w:val="00557E17"/>
    <w:rsid w:val="00560297"/>
    <w:rsid w:val="005607E5"/>
    <w:rsid w:val="00560E92"/>
    <w:rsid w:val="005613F9"/>
    <w:rsid w:val="00561A2A"/>
    <w:rsid w:val="00561AE4"/>
    <w:rsid w:val="00561D3F"/>
    <w:rsid w:val="00562274"/>
    <w:rsid w:val="005625C4"/>
    <w:rsid w:val="005627D8"/>
    <w:rsid w:val="00562A0E"/>
    <w:rsid w:val="00562C34"/>
    <w:rsid w:val="00562D9C"/>
    <w:rsid w:val="00562DB7"/>
    <w:rsid w:val="00562EAA"/>
    <w:rsid w:val="005633F9"/>
    <w:rsid w:val="005634B8"/>
    <w:rsid w:val="0056369F"/>
    <w:rsid w:val="00563E43"/>
    <w:rsid w:val="005640B3"/>
    <w:rsid w:val="005640D6"/>
    <w:rsid w:val="00564ADB"/>
    <w:rsid w:val="00564B16"/>
    <w:rsid w:val="005650C3"/>
    <w:rsid w:val="0056537D"/>
    <w:rsid w:val="00565756"/>
    <w:rsid w:val="00565860"/>
    <w:rsid w:val="00566064"/>
    <w:rsid w:val="0056677C"/>
    <w:rsid w:val="0056698C"/>
    <w:rsid w:val="00566A80"/>
    <w:rsid w:val="00566AEC"/>
    <w:rsid w:val="00567104"/>
    <w:rsid w:val="005674DC"/>
    <w:rsid w:val="00567D5A"/>
    <w:rsid w:val="00567E55"/>
    <w:rsid w:val="00567E7C"/>
    <w:rsid w:val="0057006F"/>
    <w:rsid w:val="005700AA"/>
    <w:rsid w:val="0057031C"/>
    <w:rsid w:val="005707CE"/>
    <w:rsid w:val="00570D26"/>
    <w:rsid w:val="00570F1D"/>
    <w:rsid w:val="005711EC"/>
    <w:rsid w:val="00571370"/>
    <w:rsid w:val="00571BEA"/>
    <w:rsid w:val="00572336"/>
    <w:rsid w:val="005725A7"/>
    <w:rsid w:val="00572755"/>
    <w:rsid w:val="005727F2"/>
    <w:rsid w:val="00572A57"/>
    <w:rsid w:val="00573734"/>
    <w:rsid w:val="00573810"/>
    <w:rsid w:val="00573E46"/>
    <w:rsid w:val="005742A7"/>
    <w:rsid w:val="0057497D"/>
    <w:rsid w:val="00574DCB"/>
    <w:rsid w:val="00574FB1"/>
    <w:rsid w:val="00575110"/>
    <w:rsid w:val="00575183"/>
    <w:rsid w:val="00575229"/>
    <w:rsid w:val="005754B5"/>
    <w:rsid w:val="005754B8"/>
    <w:rsid w:val="005755F5"/>
    <w:rsid w:val="0057562D"/>
    <w:rsid w:val="005762E8"/>
    <w:rsid w:val="005766FB"/>
    <w:rsid w:val="00576722"/>
    <w:rsid w:val="00576738"/>
    <w:rsid w:val="00576917"/>
    <w:rsid w:val="00576A1E"/>
    <w:rsid w:val="00576A52"/>
    <w:rsid w:val="00576A73"/>
    <w:rsid w:val="00576A82"/>
    <w:rsid w:val="00576D3F"/>
    <w:rsid w:val="00576EC0"/>
    <w:rsid w:val="00576EC3"/>
    <w:rsid w:val="00577088"/>
    <w:rsid w:val="00577305"/>
    <w:rsid w:val="00577542"/>
    <w:rsid w:val="00577663"/>
    <w:rsid w:val="0057770B"/>
    <w:rsid w:val="00577C06"/>
    <w:rsid w:val="00577E9B"/>
    <w:rsid w:val="00580251"/>
    <w:rsid w:val="00580FC2"/>
    <w:rsid w:val="0058153B"/>
    <w:rsid w:val="00581AC0"/>
    <w:rsid w:val="00581C49"/>
    <w:rsid w:val="00581E70"/>
    <w:rsid w:val="00582703"/>
    <w:rsid w:val="00582820"/>
    <w:rsid w:val="005829A1"/>
    <w:rsid w:val="00582B46"/>
    <w:rsid w:val="00582B88"/>
    <w:rsid w:val="00582BC0"/>
    <w:rsid w:val="00582C62"/>
    <w:rsid w:val="00583764"/>
    <w:rsid w:val="00583B89"/>
    <w:rsid w:val="00584684"/>
    <w:rsid w:val="005846BE"/>
    <w:rsid w:val="005847B3"/>
    <w:rsid w:val="005853E0"/>
    <w:rsid w:val="00585692"/>
    <w:rsid w:val="0058594F"/>
    <w:rsid w:val="0058597C"/>
    <w:rsid w:val="0058598D"/>
    <w:rsid w:val="00585B86"/>
    <w:rsid w:val="00585BEC"/>
    <w:rsid w:val="00585F96"/>
    <w:rsid w:val="00585FEC"/>
    <w:rsid w:val="00586068"/>
    <w:rsid w:val="00586429"/>
    <w:rsid w:val="00586557"/>
    <w:rsid w:val="005866A2"/>
    <w:rsid w:val="00586D5B"/>
    <w:rsid w:val="005872E6"/>
    <w:rsid w:val="0058748F"/>
    <w:rsid w:val="0058772F"/>
    <w:rsid w:val="00587868"/>
    <w:rsid w:val="00587A7D"/>
    <w:rsid w:val="00587DED"/>
    <w:rsid w:val="005907E8"/>
    <w:rsid w:val="00590C11"/>
    <w:rsid w:val="00591054"/>
    <w:rsid w:val="005912B2"/>
    <w:rsid w:val="00591952"/>
    <w:rsid w:val="005919F0"/>
    <w:rsid w:val="00591B1E"/>
    <w:rsid w:val="00591DE7"/>
    <w:rsid w:val="00592AE4"/>
    <w:rsid w:val="00592BF8"/>
    <w:rsid w:val="00593126"/>
    <w:rsid w:val="005931EE"/>
    <w:rsid w:val="00593A68"/>
    <w:rsid w:val="00593A99"/>
    <w:rsid w:val="0059444F"/>
    <w:rsid w:val="00594643"/>
    <w:rsid w:val="00594983"/>
    <w:rsid w:val="00594FAD"/>
    <w:rsid w:val="00595010"/>
    <w:rsid w:val="00595174"/>
    <w:rsid w:val="005953D5"/>
    <w:rsid w:val="00595689"/>
    <w:rsid w:val="00595C81"/>
    <w:rsid w:val="00595C9F"/>
    <w:rsid w:val="00595ED1"/>
    <w:rsid w:val="005963D8"/>
    <w:rsid w:val="00596407"/>
    <w:rsid w:val="00596D1A"/>
    <w:rsid w:val="00597578"/>
    <w:rsid w:val="00597ED6"/>
    <w:rsid w:val="005A0108"/>
    <w:rsid w:val="005A011F"/>
    <w:rsid w:val="005A057B"/>
    <w:rsid w:val="005A07A9"/>
    <w:rsid w:val="005A07E9"/>
    <w:rsid w:val="005A07FD"/>
    <w:rsid w:val="005A0E99"/>
    <w:rsid w:val="005A1075"/>
    <w:rsid w:val="005A1111"/>
    <w:rsid w:val="005A182E"/>
    <w:rsid w:val="005A1840"/>
    <w:rsid w:val="005A21B8"/>
    <w:rsid w:val="005A2477"/>
    <w:rsid w:val="005A2870"/>
    <w:rsid w:val="005A2D6F"/>
    <w:rsid w:val="005A33F5"/>
    <w:rsid w:val="005A3758"/>
    <w:rsid w:val="005A392C"/>
    <w:rsid w:val="005A3AAA"/>
    <w:rsid w:val="005A3DED"/>
    <w:rsid w:val="005A40FE"/>
    <w:rsid w:val="005A414A"/>
    <w:rsid w:val="005A42CA"/>
    <w:rsid w:val="005A4511"/>
    <w:rsid w:val="005A4978"/>
    <w:rsid w:val="005A4C45"/>
    <w:rsid w:val="005A4D97"/>
    <w:rsid w:val="005A4FCE"/>
    <w:rsid w:val="005A51DA"/>
    <w:rsid w:val="005A575D"/>
    <w:rsid w:val="005A5D00"/>
    <w:rsid w:val="005A5E48"/>
    <w:rsid w:val="005A625A"/>
    <w:rsid w:val="005A6435"/>
    <w:rsid w:val="005A66A4"/>
    <w:rsid w:val="005A6AED"/>
    <w:rsid w:val="005A6D49"/>
    <w:rsid w:val="005A73C3"/>
    <w:rsid w:val="005A7729"/>
    <w:rsid w:val="005A7AB6"/>
    <w:rsid w:val="005A7AF3"/>
    <w:rsid w:val="005A7D7F"/>
    <w:rsid w:val="005B009B"/>
    <w:rsid w:val="005B00F6"/>
    <w:rsid w:val="005B01A6"/>
    <w:rsid w:val="005B03E8"/>
    <w:rsid w:val="005B05A9"/>
    <w:rsid w:val="005B1054"/>
    <w:rsid w:val="005B144B"/>
    <w:rsid w:val="005B190E"/>
    <w:rsid w:val="005B1BB7"/>
    <w:rsid w:val="005B1BC5"/>
    <w:rsid w:val="005B1CBE"/>
    <w:rsid w:val="005B1F48"/>
    <w:rsid w:val="005B2129"/>
    <w:rsid w:val="005B22C4"/>
    <w:rsid w:val="005B2396"/>
    <w:rsid w:val="005B24B6"/>
    <w:rsid w:val="005B2651"/>
    <w:rsid w:val="005B2B3C"/>
    <w:rsid w:val="005B2FEC"/>
    <w:rsid w:val="005B328D"/>
    <w:rsid w:val="005B3406"/>
    <w:rsid w:val="005B3458"/>
    <w:rsid w:val="005B3500"/>
    <w:rsid w:val="005B35A1"/>
    <w:rsid w:val="005B36FE"/>
    <w:rsid w:val="005B3890"/>
    <w:rsid w:val="005B38E9"/>
    <w:rsid w:val="005B3D02"/>
    <w:rsid w:val="005B4388"/>
    <w:rsid w:val="005B4606"/>
    <w:rsid w:val="005B4A1D"/>
    <w:rsid w:val="005B4ABC"/>
    <w:rsid w:val="005B4D3E"/>
    <w:rsid w:val="005B4DA7"/>
    <w:rsid w:val="005B50B9"/>
    <w:rsid w:val="005B5206"/>
    <w:rsid w:val="005B5594"/>
    <w:rsid w:val="005B59A0"/>
    <w:rsid w:val="005B5A4A"/>
    <w:rsid w:val="005B5AC4"/>
    <w:rsid w:val="005B5E64"/>
    <w:rsid w:val="005B5FB1"/>
    <w:rsid w:val="005B6078"/>
    <w:rsid w:val="005B6202"/>
    <w:rsid w:val="005B6EF8"/>
    <w:rsid w:val="005B6F42"/>
    <w:rsid w:val="005B7E65"/>
    <w:rsid w:val="005C0D4B"/>
    <w:rsid w:val="005C0E79"/>
    <w:rsid w:val="005C17B3"/>
    <w:rsid w:val="005C24EC"/>
    <w:rsid w:val="005C2587"/>
    <w:rsid w:val="005C2866"/>
    <w:rsid w:val="005C296B"/>
    <w:rsid w:val="005C2E0B"/>
    <w:rsid w:val="005C2E33"/>
    <w:rsid w:val="005C2FE2"/>
    <w:rsid w:val="005C347E"/>
    <w:rsid w:val="005C38A8"/>
    <w:rsid w:val="005C3BC5"/>
    <w:rsid w:val="005C3D65"/>
    <w:rsid w:val="005C4692"/>
    <w:rsid w:val="005C47A2"/>
    <w:rsid w:val="005C48B9"/>
    <w:rsid w:val="005C4DF2"/>
    <w:rsid w:val="005C4E68"/>
    <w:rsid w:val="005C5459"/>
    <w:rsid w:val="005C57CC"/>
    <w:rsid w:val="005C58C5"/>
    <w:rsid w:val="005C5971"/>
    <w:rsid w:val="005C5BBF"/>
    <w:rsid w:val="005C5F2F"/>
    <w:rsid w:val="005C61E5"/>
    <w:rsid w:val="005C633C"/>
    <w:rsid w:val="005C650E"/>
    <w:rsid w:val="005C6647"/>
    <w:rsid w:val="005C67EF"/>
    <w:rsid w:val="005C6CBA"/>
    <w:rsid w:val="005C6D55"/>
    <w:rsid w:val="005C703B"/>
    <w:rsid w:val="005C742C"/>
    <w:rsid w:val="005C7461"/>
    <w:rsid w:val="005C784F"/>
    <w:rsid w:val="005C7B82"/>
    <w:rsid w:val="005C7E6A"/>
    <w:rsid w:val="005C7FC9"/>
    <w:rsid w:val="005D0534"/>
    <w:rsid w:val="005D06B2"/>
    <w:rsid w:val="005D0B14"/>
    <w:rsid w:val="005D0E09"/>
    <w:rsid w:val="005D1034"/>
    <w:rsid w:val="005D1470"/>
    <w:rsid w:val="005D15D0"/>
    <w:rsid w:val="005D2048"/>
    <w:rsid w:val="005D208E"/>
    <w:rsid w:val="005D2238"/>
    <w:rsid w:val="005D2287"/>
    <w:rsid w:val="005D278D"/>
    <w:rsid w:val="005D27FF"/>
    <w:rsid w:val="005D311B"/>
    <w:rsid w:val="005D3649"/>
    <w:rsid w:val="005D3AD3"/>
    <w:rsid w:val="005D3D8A"/>
    <w:rsid w:val="005D3E58"/>
    <w:rsid w:val="005D406B"/>
    <w:rsid w:val="005D42C7"/>
    <w:rsid w:val="005D44C4"/>
    <w:rsid w:val="005D463D"/>
    <w:rsid w:val="005D4A48"/>
    <w:rsid w:val="005D4B9E"/>
    <w:rsid w:val="005D4BF8"/>
    <w:rsid w:val="005D4CB1"/>
    <w:rsid w:val="005D4E9A"/>
    <w:rsid w:val="005D57C4"/>
    <w:rsid w:val="005D6548"/>
    <w:rsid w:val="005D698A"/>
    <w:rsid w:val="005D7497"/>
    <w:rsid w:val="005D758A"/>
    <w:rsid w:val="005D7B13"/>
    <w:rsid w:val="005E0813"/>
    <w:rsid w:val="005E0AC0"/>
    <w:rsid w:val="005E0E2A"/>
    <w:rsid w:val="005E14FF"/>
    <w:rsid w:val="005E1AD7"/>
    <w:rsid w:val="005E1B49"/>
    <w:rsid w:val="005E1BB2"/>
    <w:rsid w:val="005E1D63"/>
    <w:rsid w:val="005E1DD8"/>
    <w:rsid w:val="005E2073"/>
    <w:rsid w:val="005E25AB"/>
    <w:rsid w:val="005E263F"/>
    <w:rsid w:val="005E2A96"/>
    <w:rsid w:val="005E2C64"/>
    <w:rsid w:val="005E3003"/>
    <w:rsid w:val="005E3384"/>
    <w:rsid w:val="005E367F"/>
    <w:rsid w:val="005E3699"/>
    <w:rsid w:val="005E3A08"/>
    <w:rsid w:val="005E4193"/>
    <w:rsid w:val="005E49C1"/>
    <w:rsid w:val="005E4D98"/>
    <w:rsid w:val="005E56CD"/>
    <w:rsid w:val="005E5793"/>
    <w:rsid w:val="005E5ACC"/>
    <w:rsid w:val="005E620E"/>
    <w:rsid w:val="005E633A"/>
    <w:rsid w:val="005E65AB"/>
    <w:rsid w:val="005E67D7"/>
    <w:rsid w:val="005E6C33"/>
    <w:rsid w:val="005E6C55"/>
    <w:rsid w:val="005E7084"/>
    <w:rsid w:val="005E70FC"/>
    <w:rsid w:val="005E7133"/>
    <w:rsid w:val="005E727C"/>
    <w:rsid w:val="005E727F"/>
    <w:rsid w:val="005E74B5"/>
    <w:rsid w:val="005E76A6"/>
    <w:rsid w:val="005E790A"/>
    <w:rsid w:val="005F0093"/>
    <w:rsid w:val="005F03DD"/>
    <w:rsid w:val="005F075D"/>
    <w:rsid w:val="005F0797"/>
    <w:rsid w:val="005F087F"/>
    <w:rsid w:val="005F08D5"/>
    <w:rsid w:val="005F0A84"/>
    <w:rsid w:val="005F0CB8"/>
    <w:rsid w:val="005F0F96"/>
    <w:rsid w:val="005F120F"/>
    <w:rsid w:val="005F1219"/>
    <w:rsid w:val="005F1699"/>
    <w:rsid w:val="005F1A37"/>
    <w:rsid w:val="005F1BB8"/>
    <w:rsid w:val="005F1D2F"/>
    <w:rsid w:val="005F1D3F"/>
    <w:rsid w:val="005F2118"/>
    <w:rsid w:val="005F227A"/>
    <w:rsid w:val="005F243A"/>
    <w:rsid w:val="005F279F"/>
    <w:rsid w:val="005F2CE9"/>
    <w:rsid w:val="005F2FD8"/>
    <w:rsid w:val="005F3157"/>
    <w:rsid w:val="005F32F9"/>
    <w:rsid w:val="005F3E2A"/>
    <w:rsid w:val="005F3FB0"/>
    <w:rsid w:val="005F41ED"/>
    <w:rsid w:val="005F4236"/>
    <w:rsid w:val="005F43E6"/>
    <w:rsid w:val="005F448D"/>
    <w:rsid w:val="005F4641"/>
    <w:rsid w:val="005F4C3F"/>
    <w:rsid w:val="005F4E9C"/>
    <w:rsid w:val="005F4F7A"/>
    <w:rsid w:val="005F50E5"/>
    <w:rsid w:val="005F545D"/>
    <w:rsid w:val="005F5967"/>
    <w:rsid w:val="005F5A2A"/>
    <w:rsid w:val="005F5B00"/>
    <w:rsid w:val="005F5B33"/>
    <w:rsid w:val="005F5CCF"/>
    <w:rsid w:val="005F5F90"/>
    <w:rsid w:val="005F66FE"/>
    <w:rsid w:val="005F69C1"/>
    <w:rsid w:val="005F6D6C"/>
    <w:rsid w:val="005F6E06"/>
    <w:rsid w:val="005F7035"/>
    <w:rsid w:val="005F70FC"/>
    <w:rsid w:val="005F73B4"/>
    <w:rsid w:val="005F7967"/>
    <w:rsid w:val="005F7A86"/>
    <w:rsid w:val="005F7C9E"/>
    <w:rsid w:val="00600514"/>
    <w:rsid w:val="00600692"/>
    <w:rsid w:val="0060069F"/>
    <w:rsid w:val="00600A5A"/>
    <w:rsid w:val="00600B87"/>
    <w:rsid w:val="00600E83"/>
    <w:rsid w:val="00601082"/>
    <w:rsid w:val="00602560"/>
    <w:rsid w:val="006028CE"/>
    <w:rsid w:val="00602933"/>
    <w:rsid w:val="00602A10"/>
    <w:rsid w:val="00602F4B"/>
    <w:rsid w:val="00603420"/>
    <w:rsid w:val="006038BE"/>
    <w:rsid w:val="00603E6E"/>
    <w:rsid w:val="00603F6D"/>
    <w:rsid w:val="0060411A"/>
    <w:rsid w:val="006041C9"/>
    <w:rsid w:val="00604E79"/>
    <w:rsid w:val="00604EBF"/>
    <w:rsid w:val="00605414"/>
    <w:rsid w:val="00605990"/>
    <w:rsid w:val="00605BFA"/>
    <w:rsid w:val="0060608D"/>
    <w:rsid w:val="00606425"/>
    <w:rsid w:val="006065C7"/>
    <w:rsid w:val="00606C4B"/>
    <w:rsid w:val="00606EB1"/>
    <w:rsid w:val="00607096"/>
    <w:rsid w:val="00607264"/>
    <w:rsid w:val="00607292"/>
    <w:rsid w:val="006073FA"/>
    <w:rsid w:val="006077A0"/>
    <w:rsid w:val="00607B6D"/>
    <w:rsid w:val="00607E6D"/>
    <w:rsid w:val="00610087"/>
    <w:rsid w:val="006105BB"/>
    <w:rsid w:val="00610AFB"/>
    <w:rsid w:val="00610EA3"/>
    <w:rsid w:val="00610EC9"/>
    <w:rsid w:val="00611484"/>
    <w:rsid w:val="006114AF"/>
    <w:rsid w:val="0061162E"/>
    <w:rsid w:val="00611B0A"/>
    <w:rsid w:val="00611E89"/>
    <w:rsid w:val="006122A5"/>
    <w:rsid w:val="006124F1"/>
    <w:rsid w:val="0061254E"/>
    <w:rsid w:val="006126D0"/>
    <w:rsid w:val="0061297A"/>
    <w:rsid w:val="00612C2B"/>
    <w:rsid w:val="006134C8"/>
    <w:rsid w:val="00613651"/>
    <w:rsid w:val="006136A1"/>
    <w:rsid w:val="006136BE"/>
    <w:rsid w:val="00613FF1"/>
    <w:rsid w:val="00614021"/>
    <w:rsid w:val="00614479"/>
    <w:rsid w:val="006146FE"/>
    <w:rsid w:val="00614914"/>
    <w:rsid w:val="0061498C"/>
    <w:rsid w:val="00614C02"/>
    <w:rsid w:val="00614C92"/>
    <w:rsid w:val="00614DB6"/>
    <w:rsid w:val="00615757"/>
    <w:rsid w:val="0061583B"/>
    <w:rsid w:val="0061591D"/>
    <w:rsid w:val="00615B97"/>
    <w:rsid w:val="00615D27"/>
    <w:rsid w:val="00615E1E"/>
    <w:rsid w:val="006166AE"/>
    <w:rsid w:val="006167A2"/>
    <w:rsid w:val="00616C3E"/>
    <w:rsid w:val="00616C6B"/>
    <w:rsid w:val="00616D36"/>
    <w:rsid w:val="00616E5C"/>
    <w:rsid w:val="00617143"/>
    <w:rsid w:val="006176BB"/>
    <w:rsid w:val="00617830"/>
    <w:rsid w:val="00617C30"/>
    <w:rsid w:val="00617D1C"/>
    <w:rsid w:val="00617E3B"/>
    <w:rsid w:val="00617FD1"/>
    <w:rsid w:val="006201C9"/>
    <w:rsid w:val="0062022A"/>
    <w:rsid w:val="00620279"/>
    <w:rsid w:val="00620371"/>
    <w:rsid w:val="00620380"/>
    <w:rsid w:val="0062059C"/>
    <w:rsid w:val="00620825"/>
    <w:rsid w:val="00620850"/>
    <w:rsid w:val="0062090B"/>
    <w:rsid w:val="00620CEA"/>
    <w:rsid w:val="006214F1"/>
    <w:rsid w:val="00621834"/>
    <w:rsid w:val="0062188A"/>
    <w:rsid w:val="00621CA5"/>
    <w:rsid w:val="00621DC0"/>
    <w:rsid w:val="00621F0F"/>
    <w:rsid w:val="00622174"/>
    <w:rsid w:val="00622941"/>
    <w:rsid w:val="00622A95"/>
    <w:rsid w:val="00623096"/>
    <w:rsid w:val="00623344"/>
    <w:rsid w:val="00623499"/>
    <w:rsid w:val="006237DE"/>
    <w:rsid w:val="00623B77"/>
    <w:rsid w:val="00623D4D"/>
    <w:rsid w:val="00624811"/>
    <w:rsid w:val="0062498F"/>
    <w:rsid w:val="00624B3A"/>
    <w:rsid w:val="0062521A"/>
    <w:rsid w:val="006256C2"/>
    <w:rsid w:val="00625752"/>
    <w:rsid w:val="00625791"/>
    <w:rsid w:val="00625909"/>
    <w:rsid w:val="00625D31"/>
    <w:rsid w:val="00625E81"/>
    <w:rsid w:val="006266E6"/>
    <w:rsid w:val="00626816"/>
    <w:rsid w:val="0062685A"/>
    <w:rsid w:val="006268C8"/>
    <w:rsid w:val="006268CB"/>
    <w:rsid w:val="00626ABC"/>
    <w:rsid w:val="00626B24"/>
    <w:rsid w:val="00626BC4"/>
    <w:rsid w:val="00626DF2"/>
    <w:rsid w:val="006270B2"/>
    <w:rsid w:val="006276EB"/>
    <w:rsid w:val="0062797F"/>
    <w:rsid w:val="00627CA0"/>
    <w:rsid w:val="00627CE7"/>
    <w:rsid w:val="00627D2B"/>
    <w:rsid w:val="00627E57"/>
    <w:rsid w:val="00630141"/>
    <w:rsid w:val="0063046E"/>
    <w:rsid w:val="006305B6"/>
    <w:rsid w:val="0063079E"/>
    <w:rsid w:val="00630A32"/>
    <w:rsid w:val="00630E1F"/>
    <w:rsid w:val="00630EB0"/>
    <w:rsid w:val="006311C0"/>
    <w:rsid w:val="00631291"/>
    <w:rsid w:val="00631585"/>
    <w:rsid w:val="006315C7"/>
    <w:rsid w:val="00631846"/>
    <w:rsid w:val="00631C89"/>
    <w:rsid w:val="00631F6C"/>
    <w:rsid w:val="006322F3"/>
    <w:rsid w:val="006326A1"/>
    <w:rsid w:val="00632718"/>
    <w:rsid w:val="00632802"/>
    <w:rsid w:val="00632AC0"/>
    <w:rsid w:val="0063309D"/>
    <w:rsid w:val="006331B6"/>
    <w:rsid w:val="006331C3"/>
    <w:rsid w:val="0063392E"/>
    <w:rsid w:val="00634017"/>
    <w:rsid w:val="0063491B"/>
    <w:rsid w:val="00634B40"/>
    <w:rsid w:val="00634EF0"/>
    <w:rsid w:val="00634FA1"/>
    <w:rsid w:val="00635037"/>
    <w:rsid w:val="0063561D"/>
    <w:rsid w:val="006356FB"/>
    <w:rsid w:val="00635A2D"/>
    <w:rsid w:val="00635EA7"/>
    <w:rsid w:val="00636242"/>
    <w:rsid w:val="00636AB9"/>
    <w:rsid w:val="00636AF6"/>
    <w:rsid w:val="006370C0"/>
    <w:rsid w:val="0063731A"/>
    <w:rsid w:val="006373B0"/>
    <w:rsid w:val="006373CC"/>
    <w:rsid w:val="0063785F"/>
    <w:rsid w:val="0064011B"/>
    <w:rsid w:val="0064018B"/>
    <w:rsid w:val="006404D2"/>
    <w:rsid w:val="00640657"/>
    <w:rsid w:val="006406D8"/>
    <w:rsid w:val="00640B0E"/>
    <w:rsid w:val="00640CDF"/>
    <w:rsid w:val="0064100B"/>
    <w:rsid w:val="0064109E"/>
    <w:rsid w:val="006418B7"/>
    <w:rsid w:val="00641AEF"/>
    <w:rsid w:val="0064254A"/>
    <w:rsid w:val="006425DB"/>
    <w:rsid w:val="00642698"/>
    <w:rsid w:val="00642ADA"/>
    <w:rsid w:val="00642C35"/>
    <w:rsid w:val="00642CF6"/>
    <w:rsid w:val="00642D29"/>
    <w:rsid w:val="00643136"/>
    <w:rsid w:val="00643247"/>
    <w:rsid w:val="00643357"/>
    <w:rsid w:val="00643461"/>
    <w:rsid w:val="006434A7"/>
    <w:rsid w:val="006434FA"/>
    <w:rsid w:val="00644009"/>
    <w:rsid w:val="0064442F"/>
    <w:rsid w:val="006449FD"/>
    <w:rsid w:val="00644E06"/>
    <w:rsid w:val="006453F2"/>
    <w:rsid w:val="0064558B"/>
    <w:rsid w:val="00645888"/>
    <w:rsid w:val="00645C7B"/>
    <w:rsid w:val="00645CEE"/>
    <w:rsid w:val="00645E08"/>
    <w:rsid w:val="00645E0C"/>
    <w:rsid w:val="00645E6A"/>
    <w:rsid w:val="00646187"/>
    <w:rsid w:val="006461EE"/>
    <w:rsid w:val="00646415"/>
    <w:rsid w:val="006468BC"/>
    <w:rsid w:val="00646A8E"/>
    <w:rsid w:val="00646C98"/>
    <w:rsid w:val="006476F5"/>
    <w:rsid w:val="00647A11"/>
    <w:rsid w:val="00647A36"/>
    <w:rsid w:val="00650659"/>
    <w:rsid w:val="006506DA"/>
    <w:rsid w:val="00650E98"/>
    <w:rsid w:val="006510CC"/>
    <w:rsid w:val="0065198F"/>
    <w:rsid w:val="00651AAA"/>
    <w:rsid w:val="00651E53"/>
    <w:rsid w:val="00652225"/>
    <w:rsid w:val="006529D0"/>
    <w:rsid w:val="00652DE0"/>
    <w:rsid w:val="0065317F"/>
    <w:rsid w:val="006534C4"/>
    <w:rsid w:val="0065374D"/>
    <w:rsid w:val="00653976"/>
    <w:rsid w:val="00653A93"/>
    <w:rsid w:val="006546DA"/>
    <w:rsid w:val="0065476A"/>
    <w:rsid w:val="0065484F"/>
    <w:rsid w:val="00654AFB"/>
    <w:rsid w:val="00654E90"/>
    <w:rsid w:val="00655073"/>
    <w:rsid w:val="00655569"/>
    <w:rsid w:val="0065562E"/>
    <w:rsid w:val="00655813"/>
    <w:rsid w:val="0065590F"/>
    <w:rsid w:val="00655971"/>
    <w:rsid w:val="00655A71"/>
    <w:rsid w:val="00656212"/>
    <w:rsid w:val="006566DD"/>
    <w:rsid w:val="006567CD"/>
    <w:rsid w:val="00656AAF"/>
    <w:rsid w:val="0065713F"/>
    <w:rsid w:val="00657186"/>
    <w:rsid w:val="00657883"/>
    <w:rsid w:val="00657A2A"/>
    <w:rsid w:val="00657D57"/>
    <w:rsid w:val="00660114"/>
    <w:rsid w:val="006605EF"/>
    <w:rsid w:val="006606D5"/>
    <w:rsid w:val="00660789"/>
    <w:rsid w:val="006608AF"/>
    <w:rsid w:val="00660D7F"/>
    <w:rsid w:val="00661EB8"/>
    <w:rsid w:val="00662340"/>
    <w:rsid w:val="00662577"/>
    <w:rsid w:val="006625A2"/>
    <w:rsid w:val="006626A1"/>
    <w:rsid w:val="006627C9"/>
    <w:rsid w:val="006627F1"/>
    <w:rsid w:val="00662A33"/>
    <w:rsid w:val="00662A82"/>
    <w:rsid w:val="00662CF3"/>
    <w:rsid w:val="006630F6"/>
    <w:rsid w:val="00663175"/>
    <w:rsid w:val="00663248"/>
    <w:rsid w:val="0066325F"/>
    <w:rsid w:val="00663A94"/>
    <w:rsid w:val="00663C78"/>
    <w:rsid w:val="006640D0"/>
    <w:rsid w:val="006646F1"/>
    <w:rsid w:val="00664A93"/>
    <w:rsid w:val="00664ED7"/>
    <w:rsid w:val="00664F6F"/>
    <w:rsid w:val="00665230"/>
    <w:rsid w:val="006652DA"/>
    <w:rsid w:val="00665533"/>
    <w:rsid w:val="00665629"/>
    <w:rsid w:val="00665A47"/>
    <w:rsid w:val="00665FD2"/>
    <w:rsid w:val="006662F8"/>
    <w:rsid w:val="00666394"/>
    <w:rsid w:val="00666904"/>
    <w:rsid w:val="00666937"/>
    <w:rsid w:val="006672D8"/>
    <w:rsid w:val="00667BC8"/>
    <w:rsid w:val="00667DD2"/>
    <w:rsid w:val="00670381"/>
    <w:rsid w:val="00670733"/>
    <w:rsid w:val="00670793"/>
    <w:rsid w:val="00670B24"/>
    <w:rsid w:val="00670DAA"/>
    <w:rsid w:val="00671158"/>
    <w:rsid w:val="00671326"/>
    <w:rsid w:val="00671582"/>
    <w:rsid w:val="00671614"/>
    <w:rsid w:val="006717B0"/>
    <w:rsid w:val="006717DF"/>
    <w:rsid w:val="00671AB1"/>
    <w:rsid w:val="00672222"/>
    <w:rsid w:val="0067224D"/>
    <w:rsid w:val="006724CB"/>
    <w:rsid w:val="00673356"/>
    <w:rsid w:val="0067357B"/>
    <w:rsid w:val="006743FD"/>
    <w:rsid w:val="00674632"/>
    <w:rsid w:val="00674862"/>
    <w:rsid w:val="006748E3"/>
    <w:rsid w:val="006748F9"/>
    <w:rsid w:val="00674E95"/>
    <w:rsid w:val="00675196"/>
    <w:rsid w:val="006755B9"/>
    <w:rsid w:val="00675754"/>
    <w:rsid w:val="006757D0"/>
    <w:rsid w:val="0067590D"/>
    <w:rsid w:val="00675CE3"/>
    <w:rsid w:val="006762E9"/>
    <w:rsid w:val="0067640B"/>
    <w:rsid w:val="0067679B"/>
    <w:rsid w:val="0067693F"/>
    <w:rsid w:val="00676AD9"/>
    <w:rsid w:val="00676ADC"/>
    <w:rsid w:val="00676B91"/>
    <w:rsid w:val="006773D6"/>
    <w:rsid w:val="0067766C"/>
    <w:rsid w:val="00677918"/>
    <w:rsid w:val="0067799D"/>
    <w:rsid w:val="00677CA1"/>
    <w:rsid w:val="0068043A"/>
    <w:rsid w:val="0068056D"/>
    <w:rsid w:val="006805BC"/>
    <w:rsid w:val="006809EF"/>
    <w:rsid w:val="0068108B"/>
    <w:rsid w:val="00681425"/>
    <w:rsid w:val="006814D0"/>
    <w:rsid w:val="0068170C"/>
    <w:rsid w:val="00681734"/>
    <w:rsid w:val="00681737"/>
    <w:rsid w:val="00681997"/>
    <w:rsid w:val="00681F2E"/>
    <w:rsid w:val="00681F89"/>
    <w:rsid w:val="00681FED"/>
    <w:rsid w:val="006820A8"/>
    <w:rsid w:val="00682A23"/>
    <w:rsid w:val="00682DCF"/>
    <w:rsid w:val="00683181"/>
    <w:rsid w:val="006832A0"/>
    <w:rsid w:val="006839BD"/>
    <w:rsid w:val="00683FA9"/>
    <w:rsid w:val="006841D0"/>
    <w:rsid w:val="006848E1"/>
    <w:rsid w:val="00684A2E"/>
    <w:rsid w:val="00684A82"/>
    <w:rsid w:val="00684C23"/>
    <w:rsid w:val="00684D69"/>
    <w:rsid w:val="006858ED"/>
    <w:rsid w:val="0068591B"/>
    <w:rsid w:val="00685973"/>
    <w:rsid w:val="006869C4"/>
    <w:rsid w:val="00686C44"/>
    <w:rsid w:val="00686CA5"/>
    <w:rsid w:val="00686D82"/>
    <w:rsid w:val="00686E25"/>
    <w:rsid w:val="00686FD4"/>
    <w:rsid w:val="00687006"/>
    <w:rsid w:val="00687123"/>
    <w:rsid w:val="006875CA"/>
    <w:rsid w:val="006879B7"/>
    <w:rsid w:val="00687E8F"/>
    <w:rsid w:val="00687F84"/>
    <w:rsid w:val="00690279"/>
    <w:rsid w:val="00690C20"/>
    <w:rsid w:val="00690CED"/>
    <w:rsid w:val="00691382"/>
    <w:rsid w:val="00691537"/>
    <w:rsid w:val="006915DD"/>
    <w:rsid w:val="00691A78"/>
    <w:rsid w:val="00691AC4"/>
    <w:rsid w:val="006920E7"/>
    <w:rsid w:val="006925DB"/>
    <w:rsid w:val="006927B2"/>
    <w:rsid w:val="00692A18"/>
    <w:rsid w:val="00692ADE"/>
    <w:rsid w:val="00692C4A"/>
    <w:rsid w:val="00692E63"/>
    <w:rsid w:val="0069310A"/>
    <w:rsid w:val="006932F3"/>
    <w:rsid w:val="0069333B"/>
    <w:rsid w:val="00693344"/>
    <w:rsid w:val="00693460"/>
    <w:rsid w:val="0069358E"/>
    <w:rsid w:val="00693A08"/>
    <w:rsid w:val="00693EAF"/>
    <w:rsid w:val="00693F28"/>
    <w:rsid w:val="00694105"/>
    <w:rsid w:val="00694115"/>
    <w:rsid w:val="006943D5"/>
    <w:rsid w:val="00694510"/>
    <w:rsid w:val="006946D6"/>
    <w:rsid w:val="00694A6F"/>
    <w:rsid w:val="006951B4"/>
    <w:rsid w:val="006951D3"/>
    <w:rsid w:val="006953B0"/>
    <w:rsid w:val="0069580C"/>
    <w:rsid w:val="006959D7"/>
    <w:rsid w:val="00695C2B"/>
    <w:rsid w:val="00696629"/>
    <w:rsid w:val="00696851"/>
    <w:rsid w:val="00696D13"/>
    <w:rsid w:val="00696F5F"/>
    <w:rsid w:val="00697398"/>
    <w:rsid w:val="00697422"/>
    <w:rsid w:val="0069765E"/>
    <w:rsid w:val="006976DB"/>
    <w:rsid w:val="00697931"/>
    <w:rsid w:val="00697C1E"/>
    <w:rsid w:val="006A1023"/>
    <w:rsid w:val="006A14BD"/>
    <w:rsid w:val="006A14C4"/>
    <w:rsid w:val="006A15C6"/>
    <w:rsid w:val="006A1979"/>
    <w:rsid w:val="006A1CA1"/>
    <w:rsid w:val="006A2150"/>
    <w:rsid w:val="006A2E18"/>
    <w:rsid w:val="006A3024"/>
    <w:rsid w:val="006A3266"/>
    <w:rsid w:val="006A372E"/>
    <w:rsid w:val="006A3A68"/>
    <w:rsid w:val="006A3BE1"/>
    <w:rsid w:val="006A4422"/>
    <w:rsid w:val="006A46EB"/>
    <w:rsid w:val="006A4929"/>
    <w:rsid w:val="006A5389"/>
    <w:rsid w:val="006A54CB"/>
    <w:rsid w:val="006A5530"/>
    <w:rsid w:val="006A55CF"/>
    <w:rsid w:val="006A5F7C"/>
    <w:rsid w:val="006A5FA1"/>
    <w:rsid w:val="006A6028"/>
    <w:rsid w:val="006A615F"/>
    <w:rsid w:val="006A65E2"/>
    <w:rsid w:val="006A6D17"/>
    <w:rsid w:val="006A7624"/>
    <w:rsid w:val="006A7A98"/>
    <w:rsid w:val="006B003F"/>
    <w:rsid w:val="006B0401"/>
    <w:rsid w:val="006B06D7"/>
    <w:rsid w:val="006B0DC8"/>
    <w:rsid w:val="006B0FDB"/>
    <w:rsid w:val="006B1191"/>
    <w:rsid w:val="006B11AE"/>
    <w:rsid w:val="006B14EE"/>
    <w:rsid w:val="006B16F3"/>
    <w:rsid w:val="006B1737"/>
    <w:rsid w:val="006B1935"/>
    <w:rsid w:val="006B19C0"/>
    <w:rsid w:val="006B1CE4"/>
    <w:rsid w:val="006B1F5F"/>
    <w:rsid w:val="006B2043"/>
    <w:rsid w:val="006B242F"/>
    <w:rsid w:val="006B24C8"/>
    <w:rsid w:val="006B2E73"/>
    <w:rsid w:val="006B3254"/>
    <w:rsid w:val="006B36A1"/>
    <w:rsid w:val="006B3703"/>
    <w:rsid w:val="006B3E42"/>
    <w:rsid w:val="006B3F3D"/>
    <w:rsid w:val="006B407C"/>
    <w:rsid w:val="006B4219"/>
    <w:rsid w:val="006B501F"/>
    <w:rsid w:val="006B5547"/>
    <w:rsid w:val="006B571F"/>
    <w:rsid w:val="006B6173"/>
    <w:rsid w:val="006B624C"/>
    <w:rsid w:val="006B677B"/>
    <w:rsid w:val="006B6A46"/>
    <w:rsid w:val="006B6F31"/>
    <w:rsid w:val="006B71BA"/>
    <w:rsid w:val="006B7789"/>
    <w:rsid w:val="006B77B0"/>
    <w:rsid w:val="006B77C3"/>
    <w:rsid w:val="006B7841"/>
    <w:rsid w:val="006B7C05"/>
    <w:rsid w:val="006B7D2D"/>
    <w:rsid w:val="006B7FEF"/>
    <w:rsid w:val="006C0021"/>
    <w:rsid w:val="006C00B6"/>
    <w:rsid w:val="006C047B"/>
    <w:rsid w:val="006C0AF6"/>
    <w:rsid w:val="006C0B86"/>
    <w:rsid w:val="006C0E8C"/>
    <w:rsid w:val="006C1040"/>
    <w:rsid w:val="006C12D9"/>
    <w:rsid w:val="006C145A"/>
    <w:rsid w:val="006C1515"/>
    <w:rsid w:val="006C15EC"/>
    <w:rsid w:val="006C2B8A"/>
    <w:rsid w:val="006C2E0C"/>
    <w:rsid w:val="006C316D"/>
    <w:rsid w:val="006C3D7E"/>
    <w:rsid w:val="006C4147"/>
    <w:rsid w:val="006C433A"/>
    <w:rsid w:val="006C474B"/>
    <w:rsid w:val="006C4960"/>
    <w:rsid w:val="006C4DDC"/>
    <w:rsid w:val="006C4DF0"/>
    <w:rsid w:val="006C4E3D"/>
    <w:rsid w:val="006C505A"/>
    <w:rsid w:val="006C5211"/>
    <w:rsid w:val="006C537E"/>
    <w:rsid w:val="006C569B"/>
    <w:rsid w:val="006C573A"/>
    <w:rsid w:val="006C597E"/>
    <w:rsid w:val="006C5AFC"/>
    <w:rsid w:val="006C5B10"/>
    <w:rsid w:val="006C5EA5"/>
    <w:rsid w:val="006C71C7"/>
    <w:rsid w:val="006C7B1E"/>
    <w:rsid w:val="006C7BFA"/>
    <w:rsid w:val="006D0329"/>
    <w:rsid w:val="006D0659"/>
    <w:rsid w:val="006D0804"/>
    <w:rsid w:val="006D09C9"/>
    <w:rsid w:val="006D0F54"/>
    <w:rsid w:val="006D1109"/>
    <w:rsid w:val="006D153F"/>
    <w:rsid w:val="006D1890"/>
    <w:rsid w:val="006D223C"/>
    <w:rsid w:val="006D22F3"/>
    <w:rsid w:val="006D2457"/>
    <w:rsid w:val="006D26E3"/>
    <w:rsid w:val="006D27CE"/>
    <w:rsid w:val="006D2A3E"/>
    <w:rsid w:val="006D2B58"/>
    <w:rsid w:val="006D2C00"/>
    <w:rsid w:val="006D2CAC"/>
    <w:rsid w:val="006D2CDD"/>
    <w:rsid w:val="006D3492"/>
    <w:rsid w:val="006D36CB"/>
    <w:rsid w:val="006D3745"/>
    <w:rsid w:val="006D37A1"/>
    <w:rsid w:val="006D3832"/>
    <w:rsid w:val="006D3A32"/>
    <w:rsid w:val="006D3A58"/>
    <w:rsid w:val="006D3B82"/>
    <w:rsid w:val="006D430C"/>
    <w:rsid w:val="006D47BC"/>
    <w:rsid w:val="006D49B9"/>
    <w:rsid w:val="006D4D66"/>
    <w:rsid w:val="006D4EAA"/>
    <w:rsid w:val="006D53B8"/>
    <w:rsid w:val="006D55C8"/>
    <w:rsid w:val="006D5E28"/>
    <w:rsid w:val="006D622D"/>
    <w:rsid w:val="006D6261"/>
    <w:rsid w:val="006D6369"/>
    <w:rsid w:val="006D6432"/>
    <w:rsid w:val="006D6850"/>
    <w:rsid w:val="006D6C58"/>
    <w:rsid w:val="006D6F42"/>
    <w:rsid w:val="006D721C"/>
    <w:rsid w:val="006D73DA"/>
    <w:rsid w:val="006D742D"/>
    <w:rsid w:val="006D76FF"/>
    <w:rsid w:val="006D7722"/>
    <w:rsid w:val="006D786B"/>
    <w:rsid w:val="006D7A30"/>
    <w:rsid w:val="006D7AD5"/>
    <w:rsid w:val="006D7CB5"/>
    <w:rsid w:val="006D7E0B"/>
    <w:rsid w:val="006E019A"/>
    <w:rsid w:val="006E0315"/>
    <w:rsid w:val="006E032F"/>
    <w:rsid w:val="006E057C"/>
    <w:rsid w:val="006E0978"/>
    <w:rsid w:val="006E0A4E"/>
    <w:rsid w:val="006E0EEB"/>
    <w:rsid w:val="006E0F76"/>
    <w:rsid w:val="006E13BB"/>
    <w:rsid w:val="006E18F7"/>
    <w:rsid w:val="006E1E83"/>
    <w:rsid w:val="006E2311"/>
    <w:rsid w:val="006E239F"/>
    <w:rsid w:val="006E24DE"/>
    <w:rsid w:val="006E24E2"/>
    <w:rsid w:val="006E255D"/>
    <w:rsid w:val="006E267D"/>
    <w:rsid w:val="006E27FF"/>
    <w:rsid w:val="006E2CB5"/>
    <w:rsid w:val="006E3060"/>
    <w:rsid w:val="006E3120"/>
    <w:rsid w:val="006E3208"/>
    <w:rsid w:val="006E3902"/>
    <w:rsid w:val="006E3D45"/>
    <w:rsid w:val="006E3F11"/>
    <w:rsid w:val="006E401C"/>
    <w:rsid w:val="006E40BF"/>
    <w:rsid w:val="006E43BB"/>
    <w:rsid w:val="006E4906"/>
    <w:rsid w:val="006E4B24"/>
    <w:rsid w:val="006E4BF9"/>
    <w:rsid w:val="006E4C66"/>
    <w:rsid w:val="006E4D59"/>
    <w:rsid w:val="006E56D7"/>
    <w:rsid w:val="006E57A1"/>
    <w:rsid w:val="006E57A5"/>
    <w:rsid w:val="006E5984"/>
    <w:rsid w:val="006E5DDB"/>
    <w:rsid w:val="006E5EE3"/>
    <w:rsid w:val="006E604C"/>
    <w:rsid w:val="006E61B7"/>
    <w:rsid w:val="006E6531"/>
    <w:rsid w:val="006E6DA8"/>
    <w:rsid w:val="006E6F16"/>
    <w:rsid w:val="006E7043"/>
    <w:rsid w:val="006E771F"/>
    <w:rsid w:val="006E7863"/>
    <w:rsid w:val="006E78FA"/>
    <w:rsid w:val="006E7A6F"/>
    <w:rsid w:val="006F0179"/>
    <w:rsid w:val="006F03C4"/>
    <w:rsid w:val="006F04BB"/>
    <w:rsid w:val="006F063B"/>
    <w:rsid w:val="006F078D"/>
    <w:rsid w:val="006F091D"/>
    <w:rsid w:val="006F0987"/>
    <w:rsid w:val="006F0A17"/>
    <w:rsid w:val="006F0F16"/>
    <w:rsid w:val="006F1236"/>
    <w:rsid w:val="006F1409"/>
    <w:rsid w:val="006F1447"/>
    <w:rsid w:val="006F156C"/>
    <w:rsid w:val="006F1583"/>
    <w:rsid w:val="006F1650"/>
    <w:rsid w:val="006F17BC"/>
    <w:rsid w:val="006F1A0A"/>
    <w:rsid w:val="006F1CB2"/>
    <w:rsid w:val="006F1E26"/>
    <w:rsid w:val="006F1FAD"/>
    <w:rsid w:val="006F255A"/>
    <w:rsid w:val="006F25BF"/>
    <w:rsid w:val="006F2B38"/>
    <w:rsid w:val="006F2DB5"/>
    <w:rsid w:val="006F2F9B"/>
    <w:rsid w:val="006F3093"/>
    <w:rsid w:val="006F3233"/>
    <w:rsid w:val="006F3282"/>
    <w:rsid w:val="006F40A3"/>
    <w:rsid w:val="006F40A4"/>
    <w:rsid w:val="006F40F7"/>
    <w:rsid w:val="006F423E"/>
    <w:rsid w:val="006F4BA9"/>
    <w:rsid w:val="006F5021"/>
    <w:rsid w:val="006F50E9"/>
    <w:rsid w:val="006F51B8"/>
    <w:rsid w:val="006F5736"/>
    <w:rsid w:val="006F5E3E"/>
    <w:rsid w:val="006F610C"/>
    <w:rsid w:val="006F6128"/>
    <w:rsid w:val="006F62F1"/>
    <w:rsid w:val="006F6CDC"/>
    <w:rsid w:val="006F6F5E"/>
    <w:rsid w:val="006F6FC2"/>
    <w:rsid w:val="006F7492"/>
    <w:rsid w:val="006F76CD"/>
    <w:rsid w:val="006F7C38"/>
    <w:rsid w:val="006F7D47"/>
    <w:rsid w:val="00700106"/>
    <w:rsid w:val="00700501"/>
    <w:rsid w:val="00700A9A"/>
    <w:rsid w:val="00700E01"/>
    <w:rsid w:val="00700F75"/>
    <w:rsid w:val="00701344"/>
    <w:rsid w:val="00701409"/>
    <w:rsid w:val="007014B1"/>
    <w:rsid w:val="00701821"/>
    <w:rsid w:val="00701A46"/>
    <w:rsid w:val="00701C4F"/>
    <w:rsid w:val="00701DD0"/>
    <w:rsid w:val="0070220A"/>
    <w:rsid w:val="00702244"/>
    <w:rsid w:val="00702459"/>
    <w:rsid w:val="00702518"/>
    <w:rsid w:val="00702767"/>
    <w:rsid w:val="007028C7"/>
    <w:rsid w:val="0070306F"/>
    <w:rsid w:val="007030E5"/>
    <w:rsid w:val="00703696"/>
    <w:rsid w:val="00703728"/>
    <w:rsid w:val="007037E0"/>
    <w:rsid w:val="00703824"/>
    <w:rsid w:val="00703915"/>
    <w:rsid w:val="00703C84"/>
    <w:rsid w:val="00703F1F"/>
    <w:rsid w:val="007042EF"/>
    <w:rsid w:val="007045C1"/>
    <w:rsid w:val="00704648"/>
    <w:rsid w:val="00704959"/>
    <w:rsid w:val="00704AA5"/>
    <w:rsid w:val="00704EBF"/>
    <w:rsid w:val="00705A53"/>
    <w:rsid w:val="007060B0"/>
    <w:rsid w:val="00706115"/>
    <w:rsid w:val="00706452"/>
    <w:rsid w:val="00706739"/>
    <w:rsid w:val="00706E38"/>
    <w:rsid w:val="0070739F"/>
    <w:rsid w:val="00707515"/>
    <w:rsid w:val="0070763F"/>
    <w:rsid w:val="007076FB"/>
    <w:rsid w:val="00707C15"/>
    <w:rsid w:val="007100CF"/>
    <w:rsid w:val="00710701"/>
    <w:rsid w:val="007107B3"/>
    <w:rsid w:val="00710D1A"/>
    <w:rsid w:val="00710EFD"/>
    <w:rsid w:val="00710F1B"/>
    <w:rsid w:val="0071125C"/>
    <w:rsid w:val="007114E8"/>
    <w:rsid w:val="007117F4"/>
    <w:rsid w:val="00711A7E"/>
    <w:rsid w:val="00711CAA"/>
    <w:rsid w:val="00711D2F"/>
    <w:rsid w:val="007129BA"/>
    <w:rsid w:val="00712F66"/>
    <w:rsid w:val="00713143"/>
    <w:rsid w:val="007132AA"/>
    <w:rsid w:val="00713655"/>
    <w:rsid w:val="00713681"/>
    <w:rsid w:val="007139C6"/>
    <w:rsid w:val="00713AF7"/>
    <w:rsid w:val="00713D8B"/>
    <w:rsid w:val="007143DF"/>
    <w:rsid w:val="007144A1"/>
    <w:rsid w:val="00714877"/>
    <w:rsid w:val="00714E4F"/>
    <w:rsid w:val="00714EFD"/>
    <w:rsid w:val="007150CB"/>
    <w:rsid w:val="007154D6"/>
    <w:rsid w:val="007156BF"/>
    <w:rsid w:val="007156D4"/>
    <w:rsid w:val="00715C77"/>
    <w:rsid w:val="00715D28"/>
    <w:rsid w:val="00715D49"/>
    <w:rsid w:val="00716374"/>
    <w:rsid w:val="00716400"/>
    <w:rsid w:val="007164A3"/>
    <w:rsid w:val="007164D2"/>
    <w:rsid w:val="007167A1"/>
    <w:rsid w:val="00716A4E"/>
    <w:rsid w:val="00716ACC"/>
    <w:rsid w:val="00716C85"/>
    <w:rsid w:val="00716EF0"/>
    <w:rsid w:val="00717019"/>
    <w:rsid w:val="007178F6"/>
    <w:rsid w:val="0071792E"/>
    <w:rsid w:val="00717A26"/>
    <w:rsid w:val="00720293"/>
    <w:rsid w:val="007208B0"/>
    <w:rsid w:val="007208D2"/>
    <w:rsid w:val="00720E5B"/>
    <w:rsid w:val="0072128E"/>
    <w:rsid w:val="007214B1"/>
    <w:rsid w:val="0072152E"/>
    <w:rsid w:val="00721538"/>
    <w:rsid w:val="00721570"/>
    <w:rsid w:val="007215AC"/>
    <w:rsid w:val="0072161E"/>
    <w:rsid w:val="007218FC"/>
    <w:rsid w:val="00721A59"/>
    <w:rsid w:val="00721D0B"/>
    <w:rsid w:val="00722720"/>
    <w:rsid w:val="00722BC4"/>
    <w:rsid w:val="00722BEA"/>
    <w:rsid w:val="007233D2"/>
    <w:rsid w:val="007235B8"/>
    <w:rsid w:val="0072378D"/>
    <w:rsid w:val="00723841"/>
    <w:rsid w:val="0072400D"/>
    <w:rsid w:val="007240FD"/>
    <w:rsid w:val="0072440F"/>
    <w:rsid w:val="00724943"/>
    <w:rsid w:val="00724B64"/>
    <w:rsid w:val="00724D12"/>
    <w:rsid w:val="00724DC6"/>
    <w:rsid w:val="007256C3"/>
    <w:rsid w:val="00725910"/>
    <w:rsid w:val="007262F7"/>
    <w:rsid w:val="00726350"/>
    <w:rsid w:val="00726393"/>
    <w:rsid w:val="00726451"/>
    <w:rsid w:val="007264C0"/>
    <w:rsid w:val="0072693A"/>
    <w:rsid w:val="00726A53"/>
    <w:rsid w:val="00726A99"/>
    <w:rsid w:val="007271BC"/>
    <w:rsid w:val="00727206"/>
    <w:rsid w:val="0072792F"/>
    <w:rsid w:val="00727962"/>
    <w:rsid w:val="0072796E"/>
    <w:rsid w:val="00727DB1"/>
    <w:rsid w:val="0073020A"/>
    <w:rsid w:val="00731055"/>
    <w:rsid w:val="007312ED"/>
    <w:rsid w:val="007318CC"/>
    <w:rsid w:val="00731B17"/>
    <w:rsid w:val="00731B44"/>
    <w:rsid w:val="00731C3D"/>
    <w:rsid w:val="00731EF9"/>
    <w:rsid w:val="00732934"/>
    <w:rsid w:val="00732ED3"/>
    <w:rsid w:val="007331F5"/>
    <w:rsid w:val="007334C8"/>
    <w:rsid w:val="00733695"/>
    <w:rsid w:val="0073382E"/>
    <w:rsid w:val="00733961"/>
    <w:rsid w:val="00733C58"/>
    <w:rsid w:val="00733D38"/>
    <w:rsid w:val="007341DC"/>
    <w:rsid w:val="0073433E"/>
    <w:rsid w:val="00734A7D"/>
    <w:rsid w:val="00734B6F"/>
    <w:rsid w:val="00734F1B"/>
    <w:rsid w:val="00735422"/>
    <w:rsid w:val="007355F9"/>
    <w:rsid w:val="00735638"/>
    <w:rsid w:val="00735643"/>
    <w:rsid w:val="00735934"/>
    <w:rsid w:val="00735995"/>
    <w:rsid w:val="007359C5"/>
    <w:rsid w:val="00735D19"/>
    <w:rsid w:val="00735DC6"/>
    <w:rsid w:val="00736448"/>
    <w:rsid w:val="00736838"/>
    <w:rsid w:val="007369C8"/>
    <w:rsid w:val="00736A8D"/>
    <w:rsid w:val="00736B2C"/>
    <w:rsid w:val="00736CD5"/>
    <w:rsid w:val="00736E5D"/>
    <w:rsid w:val="00736F43"/>
    <w:rsid w:val="007370F0"/>
    <w:rsid w:val="007375F1"/>
    <w:rsid w:val="00737664"/>
    <w:rsid w:val="0073771B"/>
    <w:rsid w:val="007379DD"/>
    <w:rsid w:val="00737C6F"/>
    <w:rsid w:val="0074000E"/>
    <w:rsid w:val="0074001E"/>
    <w:rsid w:val="007403AB"/>
    <w:rsid w:val="007403E1"/>
    <w:rsid w:val="007403F2"/>
    <w:rsid w:val="00740ADB"/>
    <w:rsid w:val="00740CEA"/>
    <w:rsid w:val="00740F3B"/>
    <w:rsid w:val="007411A6"/>
    <w:rsid w:val="00741529"/>
    <w:rsid w:val="00741567"/>
    <w:rsid w:val="007415BE"/>
    <w:rsid w:val="0074165D"/>
    <w:rsid w:val="007417D2"/>
    <w:rsid w:val="007419B7"/>
    <w:rsid w:val="00741C22"/>
    <w:rsid w:val="00741C2C"/>
    <w:rsid w:val="00741F2A"/>
    <w:rsid w:val="0074238C"/>
    <w:rsid w:val="00742EE0"/>
    <w:rsid w:val="0074306F"/>
    <w:rsid w:val="007430F5"/>
    <w:rsid w:val="00743308"/>
    <w:rsid w:val="0074334B"/>
    <w:rsid w:val="0074337C"/>
    <w:rsid w:val="007435C1"/>
    <w:rsid w:val="007437DF"/>
    <w:rsid w:val="00743D20"/>
    <w:rsid w:val="0074412B"/>
    <w:rsid w:val="007442C9"/>
    <w:rsid w:val="007444FB"/>
    <w:rsid w:val="00744812"/>
    <w:rsid w:val="00744C99"/>
    <w:rsid w:val="00744D97"/>
    <w:rsid w:val="007450A2"/>
    <w:rsid w:val="007451F2"/>
    <w:rsid w:val="0074537B"/>
    <w:rsid w:val="0074555B"/>
    <w:rsid w:val="00745637"/>
    <w:rsid w:val="00745671"/>
    <w:rsid w:val="00745717"/>
    <w:rsid w:val="00745B02"/>
    <w:rsid w:val="00746092"/>
    <w:rsid w:val="00746093"/>
    <w:rsid w:val="007460D7"/>
    <w:rsid w:val="0074611F"/>
    <w:rsid w:val="00746206"/>
    <w:rsid w:val="00746747"/>
    <w:rsid w:val="00746895"/>
    <w:rsid w:val="00746A75"/>
    <w:rsid w:val="00747458"/>
    <w:rsid w:val="007474A5"/>
    <w:rsid w:val="007478CD"/>
    <w:rsid w:val="00747EE4"/>
    <w:rsid w:val="00747F63"/>
    <w:rsid w:val="0075042B"/>
    <w:rsid w:val="007504F3"/>
    <w:rsid w:val="0075060B"/>
    <w:rsid w:val="007506DA"/>
    <w:rsid w:val="00750A10"/>
    <w:rsid w:val="0075105A"/>
    <w:rsid w:val="00751257"/>
    <w:rsid w:val="007514CA"/>
    <w:rsid w:val="007515BF"/>
    <w:rsid w:val="00751A23"/>
    <w:rsid w:val="00751C1C"/>
    <w:rsid w:val="00752445"/>
    <w:rsid w:val="007525AD"/>
    <w:rsid w:val="007527C5"/>
    <w:rsid w:val="00752F8A"/>
    <w:rsid w:val="00752FF4"/>
    <w:rsid w:val="00753096"/>
    <w:rsid w:val="00753AEA"/>
    <w:rsid w:val="00753C45"/>
    <w:rsid w:val="00753C4D"/>
    <w:rsid w:val="00753E8B"/>
    <w:rsid w:val="007542F0"/>
    <w:rsid w:val="00754465"/>
    <w:rsid w:val="00754824"/>
    <w:rsid w:val="00754B20"/>
    <w:rsid w:val="007557E5"/>
    <w:rsid w:val="0075615D"/>
    <w:rsid w:val="00756264"/>
    <w:rsid w:val="00756CF3"/>
    <w:rsid w:val="007572A7"/>
    <w:rsid w:val="007572E0"/>
    <w:rsid w:val="0075742E"/>
    <w:rsid w:val="00757CB6"/>
    <w:rsid w:val="00757D8A"/>
    <w:rsid w:val="00760216"/>
    <w:rsid w:val="007603D6"/>
    <w:rsid w:val="00760735"/>
    <w:rsid w:val="007607D2"/>
    <w:rsid w:val="00760843"/>
    <w:rsid w:val="0076203F"/>
    <w:rsid w:val="007620FD"/>
    <w:rsid w:val="007625BF"/>
    <w:rsid w:val="007625D4"/>
    <w:rsid w:val="00762624"/>
    <w:rsid w:val="007626F7"/>
    <w:rsid w:val="00762A5F"/>
    <w:rsid w:val="00762B11"/>
    <w:rsid w:val="00762B8C"/>
    <w:rsid w:val="00762E26"/>
    <w:rsid w:val="00763736"/>
    <w:rsid w:val="00763C4F"/>
    <w:rsid w:val="00763E75"/>
    <w:rsid w:val="0076410F"/>
    <w:rsid w:val="007643CD"/>
    <w:rsid w:val="0076440E"/>
    <w:rsid w:val="00764A3B"/>
    <w:rsid w:val="00764A3F"/>
    <w:rsid w:val="00764A46"/>
    <w:rsid w:val="00764C2A"/>
    <w:rsid w:val="00764E2E"/>
    <w:rsid w:val="007653F5"/>
    <w:rsid w:val="00765719"/>
    <w:rsid w:val="00765B64"/>
    <w:rsid w:val="00765E6F"/>
    <w:rsid w:val="00765F15"/>
    <w:rsid w:val="00765F63"/>
    <w:rsid w:val="0076600F"/>
    <w:rsid w:val="007666EF"/>
    <w:rsid w:val="00766CDE"/>
    <w:rsid w:val="00766E2B"/>
    <w:rsid w:val="007671A2"/>
    <w:rsid w:val="00767490"/>
    <w:rsid w:val="007674B9"/>
    <w:rsid w:val="0076763A"/>
    <w:rsid w:val="00767CFE"/>
    <w:rsid w:val="007701FC"/>
    <w:rsid w:val="007702F9"/>
    <w:rsid w:val="0077034B"/>
    <w:rsid w:val="00770685"/>
    <w:rsid w:val="00770704"/>
    <w:rsid w:val="00770BF9"/>
    <w:rsid w:val="00770E2A"/>
    <w:rsid w:val="00771057"/>
    <w:rsid w:val="00771172"/>
    <w:rsid w:val="0077173F"/>
    <w:rsid w:val="00771992"/>
    <w:rsid w:val="00771DD5"/>
    <w:rsid w:val="0077209E"/>
    <w:rsid w:val="007722AD"/>
    <w:rsid w:val="00772400"/>
    <w:rsid w:val="0077240C"/>
    <w:rsid w:val="00772949"/>
    <w:rsid w:val="007730D1"/>
    <w:rsid w:val="007731E1"/>
    <w:rsid w:val="00773779"/>
    <w:rsid w:val="0077391F"/>
    <w:rsid w:val="00773F04"/>
    <w:rsid w:val="0077425E"/>
    <w:rsid w:val="00774348"/>
    <w:rsid w:val="007745FF"/>
    <w:rsid w:val="0077477D"/>
    <w:rsid w:val="00774CE6"/>
    <w:rsid w:val="00774E29"/>
    <w:rsid w:val="00774E9C"/>
    <w:rsid w:val="00774FB1"/>
    <w:rsid w:val="00775079"/>
    <w:rsid w:val="00775B12"/>
    <w:rsid w:val="00775B64"/>
    <w:rsid w:val="00775D4D"/>
    <w:rsid w:val="0077618B"/>
    <w:rsid w:val="00776488"/>
    <w:rsid w:val="0077675F"/>
    <w:rsid w:val="00776910"/>
    <w:rsid w:val="00776DF2"/>
    <w:rsid w:val="00777171"/>
    <w:rsid w:val="007774F8"/>
    <w:rsid w:val="00777A88"/>
    <w:rsid w:val="00777A9F"/>
    <w:rsid w:val="007805BB"/>
    <w:rsid w:val="00780E96"/>
    <w:rsid w:val="007810BF"/>
    <w:rsid w:val="0078124E"/>
    <w:rsid w:val="0078125E"/>
    <w:rsid w:val="0078158E"/>
    <w:rsid w:val="00781915"/>
    <w:rsid w:val="00782A7E"/>
    <w:rsid w:val="00782FB8"/>
    <w:rsid w:val="00783755"/>
    <w:rsid w:val="007837D9"/>
    <w:rsid w:val="00783910"/>
    <w:rsid w:val="0078396D"/>
    <w:rsid w:val="00783AE0"/>
    <w:rsid w:val="0078409B"/>
    <w:rsid w:val="007843B8"/>
    <w:rsid w:val="00784519"/>
    <w:rsid w:val="00784BDA"/>
    <w:rsid w:val="00784C7A"/>
    <w:rsid w:val="00784E6F"/>
    <w:rsid w:val="00784F14"/>
    <w:rsid w:val="0078512D"/>
    <w:rsid w:val="00785634"/>
    <w:rsid w:val="0078589C"/>
    <w:rsid w:val="00785A9F"/>
    <w:rsid w:val="00786325"/>
    <w:rsid w:val="0078659E"/>
    <w:rsid w:val="00786F78"/>
    <w:rsid w:val="00786FA9"/>
    <w:rsid w:val="0078705A"/>
    <w:rsid w:val="007874E9"/>
    <w:rsid w:val="0078772A"/>
    <w:rsid w:val="007877C8"/>
    <w:rsid w:val="0078785F"/>
    <w:rsid w:val="00787A6E"/>
    <w:rsid w:val="00787AF1"/>
    <w:rsid w:val="00787C99"/>
    <w:rsid w:val="00787ECC"/>
    <w:rsid w:val="00790459"/>
    <w:rsid w:val="00790CF4"/>
    <w:rsid w:val="00790D6A"/>
    <w:rsid w:val="0079113E"/>
    <w:rsid w:val="007916E2"/>
    <w:rsid w:val="00791C0C"/>
    <w:rsid w:val="00791ED6"/>
    <w:rsid w:val="007922F2"/>
    <w:rsid w:val="007923AF"/>
    <w:rsid w:val="00792467"/>
    <w:rsid w:val="0079271F"/>
    <w:rsid w:val="007927E8"/>
    <w:rsid w:val="00792A57"/>
    <w:rsid w:val="00792B20"/>
    <w:rsid w:val="00792E68"/>
    <w:rsid w:val="00793334"/>
    <w:rsid w:val="00793505"/>
    <w:rsid w:val="00793708"/>
    <w:rsid w:val="00793787"/>
    <w:rsid w:val="0079393D"/>
    <w:rsid w:val="0079395E"/>
    <w:rsid w:val="00794276"/>
    <w:rsid w:val="00794981"/>
    <w:rsid w:val="00794B1F"/>
    <w:rsid w:val="0079506D"/>
    <w:rsid w:val="007960B5"/>
    <w:rsid w:val="007966AD"/>
    <w:rsid w:val="007969A6"/>
    <w:rsid w:val="00796F2C"/>
    <w:rsid w:val="00797097"/>
    <w:rsid w:val="00797136"/>
    <w:rsid w:val="007975EE"/>
    <w:rsid w:val="007975F9"/>
    <w:rsid w:val="00797A10"/>
    <w:rsid w:val="00797E56"/>
    <w:rsid w:val="007A0018"/>
    <w:rsid w:val="007A0047"/>
    <w:rsid w:val="007A0555"/>
    <w:rsid w:val="007A07B0"/>
    <w:rsid w:val="007A091B"/>
    <w:rsid w:val="007A09D1"/>
    <w:rsid w:val="007A0B05"/>
    <w:rsid w:val="007A0B8C"/>
    <w:rsid w:val="007A0C93"/>
    <w:rsid w:val="007A0D79"/>
    <w:rsid w:val="007A0E34"/>
    <w:rsid w:val="007A105A"/>
    <w:rsid w:val="007A11A1"/>
    <w:rsid w:val="007A12C7"/>
    <w:rsid w:val="007A1366"/>
    <w:rsid w:val="007A13FF"/>
    <w:rsid w:val="007A15FA"/>
    <w:rsid w:val="007A17A8"/>
    <w:rsid w:val="007A17D3"/>
    <w:rsid w:val="007A18B9"/>
    <w:rsid w:val="007A1D27"/>
    <w:rsid w:val="007A23B3"/>
    <w:rsid w:val="007A2A0E"/>
    <w:rsid w:val="007A2C5D"/>
    <w:rsid w:val="007A2D0F"/>
    <w:rsid w:val="007A2D69"/>
    <w:rsid w:val="007A2FE1"/>
    <w:rsid w:val="007A32BA"/>
    <w:rsid w:val="007A3384"/>
    <w:rsid w:val="007A3481"/>
    <w:rsid w:val="007A36E9"/>
    <w:rsid w:val="007A391E"/>
    <w:rsid w:val="007A449E"/>
    <w:rsid w:val="007A4598"/>
    <w:rsid w:val="007A482E"/>
    <w:rsid w:val="007A4939"/>
    <w:rsid w:val="007A4AE6"/>
    <w:rsid w:val="007A53A2"/>
    <w:rsid w:val="007A5591"/>
    <w:rsid w:val="007A5B8C"/>
    <w:rsid w:val="007A5BEE"/>
    <w:rsid w:val="007A5D36"/>
    <w:rsid w:val="007A613D"/>
    <w:rsid w:val="007A62C2"/>
    <w:rsid w:val="007A637D"/>
    <w:rsid w:val="007A70B2"/>
    <w:rsid w:val="007A7295"/>
    <w:rsid w:val="007A7741"/>
    <w:rsid w:val="007A7D97"/>
    <w:rsid w:val="007A7F12"/>
    <w:rsid w:val="007B016B"/>
    <w:rsid w:val="007B0751"/>
    <w:rsid w:val="007B07B3"/>
    <w:rsid w:val="007B0C0E"/>
    <w:rsid w:val="007B0C75"/>
    <w:rsid w:val="007B0CB1"/>
    <w:rsid w:val="007B0D4F"/>
    <w:rsid w:val="007B0DFA"/>
    <w:rsid w:val="007B0F07"/>
    <w:rsid w:val="007B12A8"/>
    <w:rsid w:val="007B12C3"/>
    <w:rsid w:val="007B155C"/>
    <w:rsid w:val="007B19BA"/>
    <w:rsid w:val="007B1C2B"/>
    <w:rsid w:val="007B1E6B"/>
    <w:rsid w:val="007B256E"/>
    <w:rsid w:val="007B2575"/>
    <w:rsid w:val="007B2777"/>
    <w:rsid w:val="007B280A"/>
    <w:rsid w:val="007B2C18"/>
    <w:rsid w:val="007B2C2B"/>
    <w:rsid w:val="007B326A"/>
    <w:rsid w:val="007B3377"/>
    <w:rsid w:val="007B3417"/>
    <w:rsid w:val="007B35B1"/>
    <w:rsid w:val="007B36FF"/>
    <w:rsid w:val="007B388D"/>
    <w:rsid w:val="007B3F16"/>
    <w:rsid w:val="007B45FE"/>
    <w:rsid w:val="007B4C48"/>
    <w:rsid w:val="007B5481"/>
    <w:rsid w:val="007B572F"/>
    <w:rsid w:val="007B5CBC"/>
    <w:rsid w:val="007B5E1E"/>
    <w:rsid w:val="007B6361"/>
    <w:rsid w:val="007B6605"/>
    <w:rsid w:val="007B6EB8"/>
    <w:rsid w:val="007B7534"/>
    <w:rsid w:val="007B75B3"/>
    <w:rsid w:val="007B77B5"/>
    <w:rsid w:val="007B790D"/>
    <w:rsid w:val="007B7CB3"/>
    <w:rsid w:val="007C02C0"/>
    <w:rsid w:val="007C0389"/>
    <w:rsid w:val="007C0479"/>
    <w:rsid w:val="007C06A0"/>
    <w:rsid w:val="007C0824"/>
    <w:rsid w:val="007C0A14"/>
    <w:rsid w:val="007C0C2B"/>
    <w:rsid w:val="007C19F2"/>
    <w:rsid w:val="007C1AC5"/>
    <w:rsid w:val="007C1D36"/>
    <w:rsid w:val="007C2128"/>
    <w:rsid w:val="007C22F0"/>
    <w:rsid w:val="007C239D"/>
    <w:rsid w:val="007C265B"/>
    <w:rsid w:val="007C26FF"/>
    <w:rsid w:val="007C2DCE"/>
    <w:rsid w:val="007C318D"/>
    <w:rsid w:val="007C3426"/>
    <w:rsid w:val="007C36D6"/>
    <w:rsid w:val="007C3962"/>
    <w:rsid w:val="007C3A14"/>
    <w:rsid w:val="007C3C03"/>
    <w:rsid w:val="007C3CE1"/>
    <w:rsid w:val="007C402B"/>
    <w:rsid w:val="007C4184"/>
    <w:rsid w:val="007C42C9"/>
    <w:rsid w:val="007C42D1"/>
    <w:rsid w:val="007C4313"/>
    <w:rsid w:val="007C4455"/>
    <w:rsid w:val="007C44D6"/>
    <w:rsid w:val="007C465F"/>
    <w:rsid w:val="007C4B80"/>
    <w:rsid w:val="007C4C31"/>
    <w:rsid w:val="007C4C8D"/>
    <w:rsid w:val="007C4CC1"/>
    <w:rsid w:val="007C4D93"/>
    <w:rsid w:val="007C4ED7"/>
    <w:rsid w:val="007C4F0C"/>
    <w:rsid w:val="007C554C"/>
    <w:rsid w:val="007C57C7"/>
    <w:rsid w:val="007C5839"/>
    <w:rsid w:val="007C58DE"/>
    <w:rsid w:val="007C5C45"/>
    <w:rsid w:val="007C5DC6"/>
    <w:rsid w:val="007C5DFF"/>
    <w:rsid w:val="007C60E0"/>
    <w:rsid w:val="007C6161"/>
    <w:rsid w:val="007C6D28"/>
    <w:rsid w:val="007C76FB"/>
    <w:rsid w:val="007C78AE"/>
    <w:rsid w:val="007C7E6B"/>
    <w:rsid w:val="007C7F0E"/>
    <w:rsid w:val="007D0016"/>
    <w:rsid w:val="007D051B"/>
    <w:rsid w:val="007D068E"/>
    <w:rsid w:val="007D0DC7"/>
    <w:rsid w:val="007D180C"/>
    <w:rsid w:val="007D1E03"/>
    <w:rsid w:val="007D2A3C"/>
    <w:rsid w:val="007D2B1F"/>
    <w:rsid w:val="007D3656"/>
    <w:rsid w:val="007D3B4B"/>
    <w:rsid w:val="007D3C30"/>
    <w:rsid w:val="007D3CA9"/>
    <w:rsid w:val="007D3CBC"/>
    <w:rsid w:val="007D3FCB"/>
    <w:rsid w:val="007D417C"/>
    <w:rsid w:val="007D43F1"/>
    <w:rsid w:val="007D4458"/>
    <w:rsid w:val="007D4633"/>
    <w:rsid w:val="007D474A"/>
    <w:rsid w:val="007D4A1E"/>
    <w:rsid w:val="007D4B2D"/>
    <w:rsid w:val="007D4DC5"/>
    <w:rsid w:val="007D4F85"/>
    <w:rsid w:val="007D51E7"/>
    <w:rsid w:val="007D542B"/>
    <w:rsid w:val="007D5C48"/>
    <w:rsid w:val="007D6098"/>
    <w:rsid w:val="007D6682"/>
    <w:rsid w:val="007D6A69"/>
    <w:rsid w:val="007D6CD7"/>
    <w:rsid w:val="007D7303"/>
    <w:rsid w:val="007D73BA"/>
    <w:rsid w:val="007D74BC"/>
    <w:rsid w:val="007D7532"/>
    <w:rsid w:val="007D7917"/>
    <w:rsid w:val="007E00DB"/>
    <w:rsid w:val="007E03EC"/>
    <w:rsid w:val="007E0601"/>
    <w:rsid w:val="007E0726"/>
    <w:rsid w:val="007E0B4F"/>
    <w:rsid w:val="007E0D49"/>
    <w:rsid w:val="007E1074"/>
    <w:rsid w:val="007E11DE"/>
    <w:rsid w:val="007E1C39"/>
    <w:rsid w:val="007E1ED9"/>
    <w:rsid w:val="007E2179"/>
    <w:rsid w:val="007E2597"/>
    <w:rsid w:val="007E2A23"/>
    <w:rsid w:val="007E2B16"/>
    <w:rsid w:val="007E2B74"/>
    <w:rsid w:val="007E2F74"/>
    <w:rsid w:val="007E30FA"/>
    <w:rsid w:val="007E3140"/>
    <w:rsid w:val="007E3399"/>
    <w:rsid w:val="007E34A2"/>
    <w:rsid w:val="007E34BC"/>
    <w:rsid w:val="007E3599"/>
    <w:rsid w:val="007E38F8"/>
    <w:rsid w:val="007E3CEE"/>
    <w:rsid w:val="007E3D80"/>
    <w:rsid w:val="007E44EA"/>
    <w:rsid w:val="007E479F"/>
    <w:rsid w:val="007E4898"/>
    <w:rsid w:val="007E4BB4"/>
    <w:rsid w:val="007E4DEB"/>
    <w:rsid w:val="007E4F1D"/>
    <w:rsid w:val="007E51FF"/>
    <w:rsid w:val="007E5258"/>
    <w:rsid w:val="007E5456"/>
    <w:rsid w:val="007E545B"/>
    <w:rsid w:val="007E5B4F"/>
    <w:rsid w:val="007E5E59"/>
    <w:rsid w:val="007E6256"/>
    <w:rsid w:val="007E63EB"/>
    <w:rsid w:val="007E65A7"/>
    <w:rsid w:val="007E6632"/>
    <w:rsid w:val="007E6BD1"/>
    <w:rsid w:val="007E6D70"/>
    <w:rsid w:val="007E7B4B"/>
    <w:rsid w:val="007E7B7E"/>
    <w:rsid w:val="007E7F1E"/>
    <w:rsid w:val="007E7FEB"/>
    <w:rsid w:val="007F0095"/>
    <w:rsid w:val="007F010C"/>
    <w:rsid w:val="007F01FD"/>
    <w:rsid w:val="007F09F1"/>
    <w:rsid w:val="007F0E7F"/>
    <w:rsid w:val="007F136D"/>
    <w:rsid w:val="007F1420"/>
    <w:rsid w:val="007F14C5"/>
    <w:rsid w:val="007F16C7"/>
    <w:rsid w:val="007F188F"/>
    <w:rsid w:val="007F19BE"/>
    <w:rsid w:val="007F1B1E"/>
    <w:rsid w:val="007F1D67"/>
    <w:rsid w:val="007F1E62"/>
    <w:rsid w:val="007F20BB"/>
    <w:rsid w:val="007F210A"/>
    <w:rsid w:val="007F2425"/>
    <w:rsid w:val="007F242B"/>
    <w:rsid w:val="007F261F"/>
    <w:rsid w:val="007F2773"/>
    <w:rsid w:val="007F28B1"/>
    <w:rsid w:val="007F2A71"/>
    <w:rsid w:val="007F2C76"/>
    <w:rsid w:val="007F2DD0"/>
    <w:rsid w:val="007F3317"/>
    <w:rsid w:val="007F35E8"/>
    <w:rsid w:val="007F36CA"/>
    <w:rsid w:val="007F3792"/>
    <w:rsid w:val="007F4006"/>
    <w:rsid w:val="007F40B7"/>
    <w:rsid w:val="007F443C"/>
    <w:rsid w:val="007F4659"/>
    <w:rsid w:val="007F4CE4"/>
    <w:rsid w:val="007F4D30"/>
    <w:rsid w:val="007F4D5B"/>
    <w:rsid w:val="007F4E9A"/>
    <w:rsid w:val="007F4F25"/>
    <w:rsid w:val="007F5250"/>
    <w:rsid w:val="007F527C"/>
    <w:rsid w:val="007F53C9"/>
    <w:rsid w:val="007F5D97"/>
    <w:rsid w:val="007F5DA2"/>
    <w:rsid w:val="007F5E8E"/>
    <w:rsid w:val="007F60D8"/>
    <w:rsid w:val="007F6CE0"/>
    <w:rsid w:val="007F7413"/>
    <w:rsid w:val="007F76A9"/>
    <w:rsid w:val="007F7704"/>
    <w:rsid w:val="007F7F39"/>
    <w:rsid w:val="0080003D"/>
    <w:rsid w:val="0080077A"/>
    <w:rsid w:val="0080092F"/>
    <w:rsid w:val="00800B2F"/>
    <w:rsid w:val="00800E19"/>
    <w:rsid w:val="00800FC3"/>
    <w:rsid w:val="008015DC"/>
    <w:rsid w:val="00801634"/>
    <w:rsid w:val="00801DB3"/>
    <w:rsid w:val="00801F4E"/>
    <w:rsid w:val="00802028"/>
    <w:rsid w:val="0080248C"/>
    <w:rsid w:val="0080253A"/>
    <w:rsid w:val="008025B9"/>
    <w:rsid w:val="00802606"/>
    <w:rsid w:val="0080262F"/>
    <w:rsid w:val="00802969"/>
    <w:rsid w:val="008029BD"/>
    <w:rsid w:val="008029DC"/>
    <w:rsid w:val="00802F86"/>
    <w:rsid w:val="00803048"/>
    <w:rsid w:val="00803097"/>
    <w:rsid w:val="008035D6"/>
    <w:rsid w:val="008037C7"/>
    <w:rsid w:val="008042CB"/>
    <w:rsid w:val="00804FCB"/>
    <w:rsid w:val="008055D6"/>
    <w:rsid w:val="008055FB"/>
    <w:rsid w:val="00805BA8"/>
    <w:rsid w:val="0080614B"/>
    <w:rsid w:val="0080623A"/>
    <w:rsid w:val="00806393"/>
    <w:rsid w:val="00806425"/>
    <w:rsid w:val="00807796"/>
    <w:rsid w:val="00807BEF"/>
    <w:rsid w:val="00810069"/>
    <w:rsid w:val="00810117"/>
    <w:rsid w:val="008102C4"/>
    <w:rsid w:val="0081074C"/>
    <w:rsid w:val="00810A97"/>
    <w:rsid w:val="00810B0E"/>
    <w:rsid w:val="008113F5"/>
    <w:rsid w:val="0081144E"/>
    <w:rsid w:val="00811949"/>
    <w:rsid w:val="00811B3D"/>
    <w:rsid w:val="00811B7E"/>
    <w:rsid w:val="00811DCB"/>
    <w:rsid w:val="00811DF6"/>
    <w:rsid w:val="00811FA4"/>
    <w:rsid w:val="008120D1"/>
    <w:rsid w:val="008123CC"/>
    <w:rsid w:val="0081241C"/>
    <w:rsid w:val="0081251C"/>
    <w:rsid w:val="008126B2"/>
    <w:rsid w:val="008128F1"/>
    <w:rsid w:val="00812A14"/>
    <w:rsid w:val="00812D7F"/>
    <w:rsid w:val="00812DFB"/>
    <w:rsid w:val="00812EEA"/>
    <w:rsid w:val="0081304D"/>
    <w:rsid w:val="00813115"/>
    <w:rsid w:val="0081345E"/>
    <w:rsid w:val="00813724"/>
    <w:rsid w:val="008139B5"/>
    <w:rsid w:val="00813EA3"/>
    <w:rsid w:val="0081440F"/>
    <w:rsid w:val="00814ABD"/>
    <w:rsid w:val="00814C2C"/>
    <w:rsid w:val="00814CDF"/>
    <w:rsid w:val="00814CF7"/>
    <w:rsid w:val="00814D4B"/>
    <w:rsid w:val="00814E6D"/>
    <w:rsid w:val="00815435"/>
    <w:rsid w:val="008156CB"/>
    <w:rsid w:val="0081584F"/>
    <w:rsid w:val="00815907"/>
    <w:rsid w:val="00815959"/>
    <w:rsid w:val="008159B9"/>
    <w:rsid w:val="00815A45"/>
    <w:rsid w:val="00815E69"/>
    <w:rsid w:val="00815FF1"/>
    <w:rsid w:val="008163FC"/>
    <w:rsid w:val="0081664F"/>
    <w:rsid w:val="008166FE"/>
    <w:rsid w:val="00816768"/>
    <w:rsid w:val="00816AEA"/>
    <w:rsid w:val="00816C5F"/>
    <w:rsid w:val="0081715F"/>
    <w:rsid w:val="00817303"/>
    <w:rsid w:val="00817632"/>
    <w:rsid w:val="00817665"/>
    <w:rsid w:val="00817735"/>
    <w:rsid w:val="0081780C"/>
    <w:rsid w:val="008178A9"/>
    <w:rsid w:val="00820441"/>
    <w:rsid w:val="00820694"/>
    <w:rsid w:val="00820CDA"/>
    <w:rsid w:val="00820EC8"/>
    <w:rsid w:val="00821620"/>
    <w:rsid w:val="00821FA0"/>
    <w:rsid w:val="0082207E"/>
    <w:rsid w:val="00822511"/>
    <w:rsid w:val="0082258B"/>
    <w:rsid w:val="00822A05"/>
    <w:rsid w:val="00822B2E"/>
    <w:rsid w:val="00823002"/>
    <w:rsid w:val="008232D0"/>
    <w:rsid w:val="0082367B"/>
    <w:rsid w:val="00823D1A"/>
    <w:rsid w:val="00823D1B"/>
    <w:rsid w:val="00823D33"/>
    <w:rsid w:val="00824035"/>
    <w:rsid w:val="008240B8"/>
    <w:rsid w:val="0082442B"/>
    <w:rsid w:val="008244F8"/>
    <w:rsid w:val="0082476B"/>
    <w:rsid w:val="00824A5A"/>
    <w:rsid w:val="00824D0A"/>
    <w:rsid w:val="00825495"/>
    <w:rsid w:val="00825731"/>
    <w:rsid w:val="00825816"/>
    <w:rsid w:val="00825C16"/>
    <w:rsid w:val="0082634E"/>
    <w:rsid w:val="008263D6"/>
    <w:rsid w:val="008267F9"/>
    <w:rsid w:val="008269B2"/>
    <w:rsid w:val="00826C84"/>
    <w:rsid w:val="0082742F"/>
    <w:rsid w:val="00827481"/>
    <w:rsid w:val="00827A36"/>
    <w:rsid w:val="00827A59"/>
    <w:rsid w:val="00827B0E"/>
    <w:rsid w:val="00827D3B"/>
    <w:rsid w:val="00827ED6"/>
    <w:rsid w:val="00830189"/>
    <w:rsid w:val="0083064A"/>
    <w:rsid w:val="008309F8"/>
    <w:rsid w:val="00830DCA"/>
    <w:rsid w:val="00830FB3"/>
    <w:rsid w:val="0083114F"/>
    <w:rsid w:val="00831248"/>
    <w:rsid w:val="00831582"/>
    <w:rsid w:val="008319A8"/>
    <w:rsid w:val="00832087"/>
    <w:rsid w:val="00832139"/>
    <w:rsid w:val="00832932"/>
    <w:rsid w:val="00832B0A"/>
    <w:rsid w:val="00832CD3"/>
    <w:rsid w:val="00832D33"/>
    <w:rsid w:val="00833209"/>
    <w:rsid w:val="00833831"/>
    <w:rsid w:val="00833A2A"/>
    <w:rsid w:val="00833A88"/>
    <w:rsid w:val="00833B63"/>
    <w:rsid w:val="00834057"/>
    <w:rsid w:val="008341C8"/>
    <w:rsid w:val="0083423C"/>
    <w:rsid w:val="008346BE"/>
    <w:rsid w:val="00834947"/>
    <w:rsid w:val="00834A4D"/>
    <w:rsid w:val="00834ADA"/>
    <w:rsid w:val="00834FF4"/>
    <w:rsid w:val="008352AA"/>
    <w:rsid w:val="00835319"/>
    <w:rsid w:val="0083546B"/>
    <w:rsid w:val="0083546F"/>
    <w:rsid w:val="00835597"/>
    <w:rsid w:val="00835642"/>
    <w:rsid w:val="00835682"/>
    <w:rsid w:val="00835848"/>
    <w:rsid w:val="00835991"/>
    <w:rsid w:val="00836083"/>
    <w:rsid w:val="00836141"/>
    <w:rsid w:val="008369D3"/>
    <w:rsid w:val="00836C5C"/>
    <w:rsid w:val="00836CC3"/>
    <w:rsid w:val="00836FCC"/>
    <w:rsid w:val="00837196"/>
    <w:rsid w:val="0083748A"/>
    <w:rsid w:val="008378DA"/>
    <w:rsid w:val="00837B80"/>
    <w:rsid w:val="008402FF"/>
    <w:rsid w:val="008407AD"/>
    <w:rsid w:val="00840933"/>
    <w:rsid w:val="0084197C"/>
    <w:rsid w:val="00841AB6"/>
    <w:rsid w:val="00841F74"/>
    <w:rsid w:val="0084214F"/>
    <w:rsid w:val="008421FA"/>
    <w:rsid w:val="00842417"/>
    <w:rsid w:val="00842656"/>
    <w:rsid w:val="0084307E"/>
    <w:rsid w:val="008433A2"/>
    <w:rsid w:val="008437BD"/>
    <w:rsid w:val="008439E8"/>
    <w:rsid w:val="00843AF2"/>
    <w:rsid w:val="00843B27"/>
    <w:rsid w:val="00843D08"/>
    <w:rsid w:val="00843E59"/>
    <w:rsid w:val="00844324"/>
    <w:rsid w:val="0084479F"/>
    <w:rsid w:val="00844A24"/>
    <w:rsid w:val="008451DA"/>
    <w:rsid w:val="00845553"/>
    <w:rsid w:val="008456CF"/>
    <w:rsid w:val="008458BD"/>
    <w:rsid w:val="00845BF3"/>
    <w:rsid w:val="00845D1E"/>
    <w:rsid w:val="008460E5"/>
    <w:rsid w:val="0084644F"/>
    <w:rsid w:val="00846547"/>
    <w:rsid w:val="0084697E"/>
    <w:rsid w:val="008469A8"/>
    <w:rsid w:val="00846C56"/>
    <w:rsid w:val="00846E70"/>
    <w:rsid w:val="00847148"/>
    <w:rsid w:val="00847943"/>
    <w:rsid w:val="00847AA8"/>
    <w:rsid w:val="00847AFF"/>
    <w:rsid w:val="008503CE"/>
    <w:rsid w:val="00850941"/>
    <w:rsid w:val="00851132"/>
    <w:rsid w:val="008514F0"/>
    <w:rsid w:val="00851A4B"/>
    <w:rsid w:val="00851B54"/>
    <w:rsid w:val="00851D61"/>
    <w:rsid w:val="00852277"/>
    <w:rsid w:val="00852294"/>
    <w:rsid w:val="008524BC"/>
    <w:rsid w:val="00852BEC"/>
    <w:rsid w:val="00852CBE"/>
    <w:rsid w:val="008531D9"/>
    <w:rsid w:val="0085395F"/>
    <w:rsid w:val="00853C4C"/>
    <w:rsid w:val="00853CFC"/>
    <w:rsid w:val="0085406A"/>
    <w:rsid w:val="008540A4"/>
    <w:rsid w:val="0085454C"/>
    <w:rsid w:val="008545A7"/>
    <w:rsid w:val="00854774"/>
    <w:rsid w:val="0085482E"/>
    <w:rsid w:val="0085509F"/>
    <w:rsid w:val="008552FE"/>
    <w:rsid w:val="00855748"/>
    <w:rsid w:val="00855B48"/>
    <w:rsid w:val="00855C7D"/>
    <w:rsid w:val="00855CE2"/>
    <w:rsid w:val="00855D5A"/>
    <w:rsid w:val="00856764"/>
    <w:rsid w:val="00856977"/>
    <w:rsid w:val="00856C24"/>
    <w:rsid w:val="00856D92"/>
    <w:rsid w:val="00856FCB"/>
    <w:rsid w:val="00856FE4"/>
    <w:rsid w:val="00857795"/>
    <w:rsid w:val="00857825"/>
    <w:rsid w:val="00857BF4"/>
    <w:rsid w:val="00857EAC"/>
    <w:rsid w:val="008602C7"/>
    <w:rsid w:val="00860434"/>
    <w:rsid w:val="008606DA"/>
    <w:rsid w:val="008609A7"/>
    <w:rsid w:val="00860C15"/>
    <w:rsid w:val="0086117B"/>
    <w:rsid w:val="00861219"/>
    <w:rsid w:val="00861242"/>
    <w:rsid w:val="00861274"/>
    <w:rsid w:val="008612C6"/>
    <w:rsid w:val="0086149E"/>
    <w:rsid w:val="00861717"/>
    <w:rsid w:val="00861783"/>
    <w:rsid w:val="00861826"/>
    <w:rsid w:val="00861866"/>
    <w:rsid w:val="00861AAF"/>
    <w:rsid w:val="00861ACB"/>
    <w:rsid w:val="00861B9A"/>
    <w:rsid w:val="00861E18"/>
    <w:rsid w:val="00861E88"/>
    <w:rsid w:val="00861E96"/>
    <w:rsid w:val="00861EF9"/>
    <w:rsid w:val="0086206A"/>
    <w:rsid w:val="0086221A"/>
    <w:rsid w:val="008629F7"/>
    <w:rsid w:val="00863058"/>
    <w:rsid w:val="0086345B"/>
    <w:rsid w:val="00863AC8"/>
    <w:rsid w:val="00864042"/>
    <w:rsid w:val="00864066"/>
    <w:rsid w:val="008645A7"/>
    <w:rsid w:val="008648C8"/>
    <w:rsid w:val="00864BFA"/>
    <w:rsid w:val="00864D88"/>
    <w:rsid w:val="00864DCC"/>
    <w:rsid w:val="00864E45"/>
    <w:rsid w:val="0086501A"/>
    <w:rsid w:val="008650CF"/>
    <w:rsid w:val="0086530D"/>
    <w:rsid w:val="008653C1"/>
    <w:rsid w:val="00865481"/>
    <w:rsid w:val="008656B0"/>
    <w:rsid w:val="0086589A"/>
    <w:rsid w:val="00865A88"/>
    <w:rsid w:val="00865CBD"/>
    <w:rsid w:val="00865FF7"/>
    <w:rsid w:val="008665C8"/>
    <w:rsid w:val="00866605"/>
    <w:rsid w:val="00866729"/>
    <w:rsid w:val="00866E21"/>
    <w:rsid w:val="00867495"/>
    <w:rsid w:val="00867543"/>
    <w:rsid w:val="00867993"/>
    <w:rsid w:val="00870501"/>
    <w:rsid w:val="00870951"/>
    <w:rsid w:val="00870F9A"/>
    <w:rsid w:val="008712F5"/>
    <w:rsid w:val="00871594"/>
    <w:rsid w:val="008715F0"/>
    <w:rsid w:val="0087172C"/>
    <w:rsid w:val="00871818"/>
    <w:rsid w:val="00871B42"/>
    <w:rsid w:val="00871C75"/>
    <w:rsid w:val="00871FA6"/>
    <w:rsid w:val="0087217F"/>
    <w:rsid w:val="008735CE"/>
    <w:rsid w:val="00873C13"/>
    <w:rsid w:val="00873F0B"/>
    <w:rsid w:val="00873FFF"/>
    <w:rsid w:val="008741E6"/>
    <w:rsid w:val="00874213"/>
    <w:rsid w:val="008744EE"/>
    <w:rsid w:val="00874633"/>
    <w:rsid w:val="0087478A"/>
    <w:rsid w:val="00874CCC"/>
    <w:rsid w:val="00874E65"/>
    <w:rsid w:val="00875382"/>
    <w:rsid w:val="008754FB"/>
    <w:rsid w:val="00875856"/>
    <w:rsid w:val="00875877"/>
    <w:rsid w:val="008759A8"/>
    <w:rsid w:val="00875B25"/>
    <w:rsid w:val="00875CF0"/>
    <w:rsid w:val="00875F5B"/>
    <w:rsid w:val="0087634F"/>
    <w:rsid w:val="00876354"/>
    <w:rsid w:val="00876396"/>
    <w:rsid w:val="0087654A"/>
    <w:rsid w:val="00876687"/>
    <w:rsid w:val="00876771"/>
    <w:rsid w:val="0087754C"/>
    <w:rsid w:val="00877867"/>
    <w:rsid w:val="00877BDD"/>
    <w:rsid w:val="00877C0F"/>
    <w:rsid w:val="00877D66"/>
    <w:rsid w:val="00877E04"/>
    <w:rsid w:val="0088004D"/>
    <w:rsid w:val="00880230"/>
    <w:rsid w:val="008806C5"/>
    <w:rsid w:val="00880B87"/>
    <w:rsid w:val="00880BA9"/>
    <w:rsid w:val="00880DB2"/>
    <w:rsid w:val="00880E07"/>
    <w:rsid w:val="00880E41"/>
    <w:rsid w:val="008810D1"/>
    <w:rsid w:val="00881633"/>
    <w:rsid w:val="008818AB"/>
    <w:rsid w:val="008819C1"/>
    <w:rsid w:val="00881D45"/>
    <w:rsid w:val="00881EBB"/>
    <w:rsid w:val="008822B5"/>
    <w:rsid w:val="00882440"/>
    <w:rsid w:val="008824DF"/>
    <w:rsid w:val="00882E15"/>
    <w:rsid w:val="00882E2D"/>
    <w:rsid w:val="00882F43"/>
    <w:rsid w:val="00883084"/>
    <w:rsid w:val="0088322F"/>
    <w:rsid w:val="00883273"/>
    <w:rsid w:val="008836C3"/>
    <w:rsid w:val="008836E5"/>
    <w:rsid w:val="0088377B"/>
    <w:rsid w:val="0088390C"/>
    <w:rsid w:val="00883A46"/>
    <w:rsid w:val="00883A89"/>
    <w:rsid w:val="008844E6"/>
    <w:rsid w:val="008850ED"/>
    <w:rsid w:val="008850FF"/>
    <w:rsid w:val="00885277"/>
    <w:rsid w:val="00885605"/>
    <w:rsid w:val="00885979"/>
    <w:rsid w:val="00885CEA"/>
    <w:rsid w:val="0088613C"/>
    <w:rsid w:val="00886334"/>
    <w:rsid w:val="0088644F"/>
    <w:rsid w:val="00886837"/>
    <w:rsid w:val="0088690B"/>
    <w:rsid w:val="00886A79"/>
    <w:rsid w:val="00886C31"/>
    <w:rsid w:val="00887085"/>
    <w:rsid w:val="0088784A"/>
    <w:rsid w:val="00887B25"/>
    <w:rsid w:val="00887DDE"/>
    <w:rsid w:val="008904E8"/>
    <w:rsid w:val="008905A0"/>
    <w:rsid w:val="0089061E"/>
    <w:rsid w:val="00890B9D"/>
    <w:rsid w:val="008910C3"/>
    <w:rsid w:val="008913E3"/>
    <w:rsid w:val="00891765"/>
    <w:rsid w:val="00891E94"/>
    <w:rsid w:val="00891FA5"/>
    <w:rsid w:val="00892578"/>
    <w:rsid w:val="008925FB"/>
    <w:rsid w:val="00892671"/>
    <w:rsid w:val="00892B5B"/>
    <w:rsid w:val="00892C58"/>
    <w:rsid w:val="00892CE2"/>
    <w:rsid w:val="00893647"/>
    <w:rsid w:val="00893AE7"/>
    <w:rsid w:val="00893BDD"/>
    <w:rsid w:val="00893BF2"/>
    <w:rsid w:val="00893D5D"/>
    <w:rsid w:val="00893F55"/>
    <w:rsid w:val="00893FD3"/>
    <w:rsid w:val="008940B1"/>
    <w:rsid w:val="00894ACA"/>
    <w:rsid w:val="00894B47"/>
    <w:rsid w:val="00895372"/>
    <w:rsid w:val="00895941"/>
    <w:rsid w:val="00895992"/>
    <w:rsid w:val="00895A38"/>
    <w:rsid w:val="00895CCA"/>
    <w:rsid w:val="008A0E8F"/>
    <w:rsid w:val="008A139E"/>
    <w:rsid w:val="008A13EC"/>
    <w:rsid w:val="008A1451"/>
    <w:rsid w:val="008A1890"/>
    <w:rsid w:val="008A1C15"/>
    <w:rsid w:val="008A1D0D"/>
    <w:rsid w:val="008A1F28"/>
    <w:rsid w:val="008A1F4F"/>
    <w:rsid w:val="008A2100"/>
    <w:rsid w:val="008A21C3"/>
    <w:rsid w:val="008A24F2"/>
    <w:rsid w:val="008A28B8"/>
    <w:rsid w:val="008A2BA7"/>
    <w:rsid w:val="008A2EA7"/>
    <w:rsid w:val="008A2EDE"/>
    <w:rsid w:val="008A2FA8"/>
    <w:rsid w:val="008A3258"/>
    <w:rsid w:val="008A3305"/>
    <w:rsid w:val="008A330E"/>
    <w:rsid w:val="008A391B"/>
    <w:rsid w:val="008A40E8"/>
    <w:rsid w:val="008A4D99"/>
    <w:rsid w:val="008A4F3C"/>
    <w:rsid w:val="008A5418"/>
    <w:rsid w:val="008A5714"/>
    <w:rsid w:val="008A58E2"/>
    <w:rsid w:val="008A5935"/>
    <w:rsid w:val="008A5AD7"/>
    <w:rsid w:val="008A5DFD"/>
    <w:rsid w:val="008A62BE"/>
    <w:rsid w:val="008A676A"/>
    <w:rsid w:val="008A6B34"/>
    <w:rsid w:val="008A6B7D"/>
    <w:rsid w:val="008A7387"/>
    <w:rsid w:val="008B027D"/>
    <w:rsid w:val="008B091E"/>
    <w:rsid w:val="008B091F"/>
    <w:rsid w:val="008B0B04"/>
    <w:rsid w:val="008B0E4E"/>
    <w:rsid w:val="008B1336"/>
    <w:rsid w:val="008B15DA"/>
    <w:rsid w:val="008B1978"/>
    <w:rsid w:val="008B1C47"/>
    <w:rsid w:val="008B1DDC"/>
    <w:rsid w:val="008B236B"/>
    <w:rsid w:val="008B2504"/>
    <w:rsid w:val="008B268F"/>
    <w:rsid w:val="008B2743"/>
    <w:rsid w:val="008B28C7"/>
    <w:rsid w:val="008B29B7"/>
    <w:rsid w:val="008B2BC4"/>
    <w:rsid w:val="008B2C1F"/>
    <w:rsid w:val="008B2CC0"/>
    <w:rsid w:val="008B2DA7"/>
    <w:rsid w:val="008B2E7D"/>
    <w:rsid w:val="008B3298"/>
    <w:rsid w:val="008B343F"/>
    <w:rsid w:val="008B3501"/>
    <w:rsid w:val="008B35B1"/>
    <w:rsid w:val="008B35E8"/>
    <w:rsid w:val="008B368F"/>
    <w:rsid w:val="008B37EC"/>
    <w:rsid w:val="008B39B1"/>
    <w:rsid w:val="008B39C8"/>
    <w:rsid w:val="008B3C19"/>
    <w:rsid w:val="008B3F25"/>
    <w:rsid w:val="008B40E3"/>
    <w:rsid w:val="008B464B"/>
    <w:rsid w:val="008B46AB"/>
    <w:rsid w:val="008B47C1"/>
    <w:rsid w:val="008B49DB"/>
    <w:rsid w:val="008B4AA0"/>
    <w:rsid w:val="008B4BBE"/>
    <w:rsid w:val="008B4BE2"/>
    <w:rsid w:val="008B4D3C"/>
    <w:rsid w:val="008B4EDF"/>
    <w:rsid w:val="008B5845"/>
    <w:rsid w:val="008B5F03"/>
    <w:rsid w:val="008B6369"/>
    <w:rsid w:val="008B654E"/>
    <w:rsid w:val="008B6751"/>
    <w:rsid w:val="008B675A"/>
    <w:rsid w:val="008B6E1E"/>
    <w:rsid w:val="008B6E5E"/>
    <w:rsid w:val="008B70EE"/>
    <w:rsid w:val="008B760A"/>
    <w:rsid w:val="008B78D9"/>
    <w:rsid w:val="008B79A5"/>
    <w:rsid w:val="008B7B42"/>
    <w:rsid w:val="008B7DD6"/>
    <w:rsid w:val="008B7E1A"/>
    <w:rsid w:val="008C0143"/>
    <w:rsid w:val="008C039A"/>
    <w:rsid w:val="008C0804"/>
    <w:rsid w:val="008C0B57"/>
    <w:rsid w:val="008C0B8E"/>
    <w:rsid w:val="008C0BD9"/>
    <w:rsid w:val="008C0C89"/>
    <w:rsid w:val="008C0F58"/>
    <w:rsid w:val="008C17C9"/>
    <w:rsid w:val="008C1CE2"/>
    <w:rsid w:val="008C1E71"/>
    <w:rsid w:val="008C2020"/>
    <w:rsid w:val="008C2190"/>
    <w:rsid w:val="008C232C"/>
    <w:rsid w:val="008C26D2"/>
    <w:rsid w:val="008C2991"/>
    <w:rsid w:val="008C2A7C"/>
    <w:rsid w:val="008C2F3E"/>
    <w:rsid w:val="008C3036"/>
    <w:rsid w:val="008C311F"/>
    <w:rsid w:val="008C31B0"/>
    <w:rsid w:val="008C3281"/>
    <w:rsid w:val="008C3420"/>
    <w:rsid w:val="008C427C"/>
    <w:rsid w:val="008C46EC"/>
    <w:rsid w:val="008C497C"/>
    <w:rsid w:val="008C4D22"/>
    <w:rsid w:val="008C4D73"/>
    <w:rsid w:val="008C4EF5"/>
    <w:rsid w:val="008C5294"/>
    <w:rsid w:val="008C54AA"/>
    <w:rsid w:val="008C5F9F"/>
    <w:rsid w:val="008C6023"/>
    <w:rsid w:val="008C6089"/>
    <w:rsid w:val="008C60AA"/>
    <w:rsid w:val="008C616A"/>
    <w:rsid w:val="008C6495"/>
    <w:rsid w:val="008C65CF"/>
    <w:rsid w:val="008C6720"/>
    <w:rsid w:val="008C6DAE"/>
    <w:rsid w:val="008C6DFA"/>
    <w:rsid w:val="008C700B"/>
    <w:rsid w:val="008C7AB6"/>
    <w:rsid w:val="008C7D07"/>
    <w:rsid w:val="008C7EFE"/>
    <w:rsid w:val="008D01AA"/>
    <w:rsid w:val="008D0212"/>
    <w:rsid w:val="008D0305"/>
    <w:rsid w:val="008D0535"/>
    <w:rsid w:val="008D088B"/>
    <w:rsid w:val="008D09B8"/>
    <w:rsid w:val="008D0A72"/>
    <w:rsid w:val="008D0BD9"/>
    <w:rsid w:val="008D0C60"/>
    <w:rsid w:val="008D0DBC"/>
    <w:rsid w:val="008D149D"/>
    <w:rsid w:val="008D14D6"/>
    <w:rsid w:val="008D16F4"/>
    <w:rsid w:val="008D1DDE"/>
    <w:rsid w:val="008D2480"/>
    <w:rsid w:val="008D249A"/>
    <w:rsid w:val="008D2512"/>
    <w:rsid w:val="008D2AD5"/>
    <w:rsid w:val="008D2ADF"/>
    <w:rsid w:val="008D309B"/>
    <w:rsid w:val="008D337A"/>
    <w:rsid w:val="008D33F6"/>
    <w:rsid w:val="008D366C"/>
    <w:rsid w:val="008D3767"/>
    <w:rsid w:val="008D3925"/>
    <w:rsid w:val="008D3A82"/>
    <w:rsid w:val="008D40B5"/>
    <w:rsid w:val="008D4169"/>
    <w:rsid w:val="008D4209"/>
    <w:rsid w:val="008D42D7"/>
    <w:rsid w:val="008D4490"/>
    <w:rsid w:val="008D46BF"/>
    <w:rsid w:val="008D4894"/>
    <w:rsid w:val="008D49CB"/>
    <w:rsid w:val="008D4BF8"/>
    <w:rsid w:val="008D5446"/>
    <w:rsid w:val="008D5504"/>
    <w:rsid w:val="008D5729"/>
    <w:rsid w:val="008D5766"/>
    <w:rsid w:val="008D576C"/>
    <w:rsid w:val="008D5BAA"/>
    <w:rsid w:val="008D5CA4"/>
    <w:rsid w:val="008D638E"/>
    <w:rsid w:val="008D642F"/>
    <w:rsid w:val="008D67AF"/>
    <w:rsid w:val="008D67EB"/>
    <w:rsid w:val="008D6A90"/>
    <w:rsid w:val="008D6AB1"/>
    <w:rsid w:val="008D6C2B"/>
    <w:rsid w:val="008D6CA7"/>
    <w:rsid w:val="008D6CBC"/>
    <w:rsid w:val="008D6D50"/>
    <w:rsid w:val="008D6F65"/>
    <w:rsid w:val="008D7187"/>
    <w:rsid w:val="008D79AD"/>
    <w:rsid w:val="008D7BFA"/>
    <w:rsid w:val="008D7F12"/>
    <w:rsid w:val="008E00BC"/>
    <w:rsid w:val="008E0895"/>
    <w:rsid w:val="008E0A1D"/>
    <w:rsid w:val="008E0AF6"/>
    <w:rsid w:val="008E0DB7"/>
    <w:rsid w:val="008E12B5"/>
    <w:rsid w:val="008E131D"/>
    <w:rsid w:val="008E1488"/>
    <w:rsid w:val="008E1609"/>
    <w:rsid w:val="008E1636"/>
    <w:rsid w:val="008E197D"/>
    <w:rsid w:val="008E1ED8"/>
    <w:rsid w:val="008E2278"/>
    <w:rsid w:val="008E2313"/>
    <w:rsid w:val="008E26CA"/>
    <w:rsid w:val="008E2783"/>
    <w:rsid w:val="008E3256"/>
    <w:rsid w:val="008E41D1"/>
    <w:rsid w:val="008E4703"/>
    <w:rsid w:val="008E472E"/>
    <w:rsid w:val="008E4E8C"/>
    <w:rsid w:val="008E5388"/>
    <w:rsid w:val="008E55D4"/>
    <w:rsid w:val="008E57D6"/>
    <w:rsid w:val="008E5AE9"/>
    <w:rsid w:val="008E5B60"/>
    <w:rsid w:val="008E5E8C"/>
    <w:rsid w:val="008E636F"/>
    <w:rsid w:val="008E663A"/>
    <w:rsid w:val="008E6741"/>
    <w:rsid w:val="008E6C8B"/>
    <w:rsid w:val="008E6EFC"/>
    <w:rsid w:val="008E6F22"/>
    <w:rsid w:val="008E707B"/>
    <w:rsid w:val="008E767B"/>
    <w:rsid w:val="008E78D4"/>
    <w:rsid w:val="008E79E9"/>
    <w:rsid w:val="008F009C"/>
    <w:rsid w:val="008F00BC"/>
    <w:rsid w:val="008F0B8D"/>
    <w:rsid w:val="008F0D08"/>
    <w:rsid w:val="008F0F6E"/>
    <w:rsid w:val="008F1154"/>
    <w:rsid w:val="008F1500"/>
    <w:rsid w:val="008F1557"/>
    <w:rsid w:val="008F156E"/>
    <w:rsid w:val="008F16A1"/>
    <w:rsid w:val="008F1760"/>
    <w:rsid w:val="008F1E28"/>
    <w:rsid w:val="008F2411"/>
    <w:rsid w:val="008F2654"/>
    <w:rsid w:val="008F285B"/>
    <w:rsid w:val="008F2BC1"/>
    <w:rsid w:val="008F2C35"/>
    <w:rsid w:val="008F2F1A"/>
    <w:rsid w:val="008F3648"/>
    <w:rsid w:val="008F3830"/>
    <w:rsid w:val="008F3AC3"/>
    <w:rsid w:val="008F3E92"/>
    <w:rsid w:val="008F408C"/>
    <w:rsid w:val="008F4288"/>
    <w:rsid w:val="008F4769"/>
    <w:rsid w:val="008F4CF4"/>
    <w:rsid w:val="008F4E4A"/>
    <w:rsid w:val="008F5181"/>
    <w:rsid w:val="008F5421"/>
    <w:rsid w:val="008F55BF"/>
    <w:rsid w:val="008F5841"/>
    <w:rsid w:val="008F5B75"/>
    <w:rsid w:val="008F6072"/>
    <w:rsid w:val="008F61B8"/>
    <w:rsid w:val="008F61BE"/>
    <w:rsid w:val="008F6280"/>
    <w:rsid w:val="008F62FA"/>
    <w:rsid w:val="008F64E9"/>
    <w:rsid w:val="008F6949"/>
    <w:rsid w:val="008F7164"/>
    <w:rsid w:val="008F7306"/>
    <w:rsid w:val="008F7671"/>
    <w:rsid w:val="008F77A1"/>
    <w:rsid w:val="008F79E9"/>
    <w:rsid w:val="008F7C62"/>
    <w:rsid w:val="009006B3"/>
    <w:rsid w:val="00900A3B"/>
    <w:rsid w:val="00900D79"/>
    <w:rsid w:val="00900D98"/>
    <w:rsid w:val="0090114A"/>
    <w:rsid w:val="009011FA"/>
    <w:rsid w:val="00901322"/>
    <w:rsid w:val="009014DF"/>
    <w:rsid w:val="009015A3"/>
    <w:rsid w:val="00901D98"/>
    <w:rsid w:val="00902116"/>
    <w:rsid w:val="00902A8F"/>
    <w:rsid w:val="00902CB6"/>
    <w:rsid w:val="00902D64"/>
    <w:rsid w:val="00902F00"/>
    <w:rsid w:val="00902FC1"/>
    <w:rsid w:val="009031D7"/>
    <w:rsid w:val="00903238"/>
    <w:rsid w:val="009037F9"/>
    <w:rsid w:val="00903E4D"/>
    <w:rsid w:val="00903F36"/>
    <w:rsid w:val="0090452F"/>
    <w:rsid w:val="00904A1E"/>
    <w:rsid w:val="00904A8F"/>
    <w:rsid w:val="00904AFA"/>
    <w:rsid w:val="009051F3"/>
    <w:rsid w:val="009054AF"/>
    <w:rsid w:val="00905C47"/>
    <w:rsid w:val="00905E3D"/>
    <w:rsid w:val="00905F8F"/>
    <w:rsid w:val="009061C8"/>
    <w:rsid w:val="009063ED"/>
    <w:rsid w:val="0090640C"/>
    <w:rsid w:val="00906635"/>
    <w:rsid w:val="00906AA2"/>
    <w:rsid w:val="00906B10"/>
    <w:rsid w:val="00906D4C"/>
    <w:rsid w:val="009074E6"/>
    <w:rsid w:val="009075B4"/>
    <w:rsid w:val="0090768B"/>
    <w:rsid w:val="00907866"/>
    <w:rsid w:val="00907880"/>
    <w:rsid w:val="009102A4"/>
    <w:rsid w:val="0091065F"/>
    <w:rsid w:val="00910839"/>
    <w:rsid w:val="009108BF"/>
    <w:rsid w:val="00910972"/>
    <w:rsid w:val="00910A90"/>
    <w:rsid w:val="00910CF8"/>
    <w:rsid w:val="009112D2"/>
    <w:rsid w:val="00911916"/>
    <w:rsid w:val="00911C6B"/>
    <w:rsid w:val="00911F63"/>
    <w:rsid w:val="00912028"/>
    <w:rsid w:val="0091206B"/>
    <w:rsid w:val="00912292"/>
    <w:rsid w:val="00912355"/>
    <w:rsid w:val="00912E2F"/>
    <w:rsid w:val="0091312E"/>
    <w:rsid w:val="009132AC"/>
    <w:rsid w:val="0091335E"/>
    <w:rsid w:val="009136C1"/>
    <w:rsid w:val="00913B7D"/>
    <w:rsid w:val="00913D85"/>
    <w:rsid w:val="00913E2E"/>
    <w:rsid w:val="00914529"/>
    <w:rsid w:val="0091454D"/>
    <w:rsid w:val="0091462A"/>
    <w:rsid w:val="009149EF"/>
    <w:rsid w:val="00914B67"/>
    <w:rsid w:val="00914BC2"/>
    <w:rsid w:val="00914C27"/>
    <w:rsid w:val="00915207"/>
    <w:rsid w:val="00915661"/>
    <w:rsid w:val="009157B1"/>
    <w:rsid w:val="009159F5"/>
    <w:rsid w:val="00915A34"/>
    <w:rsid w:val="00915B3B"/>
    <w:rsid w:val="00916051"/>
    <w:rsid w:val="0091651F"/>
    <w:rsid w:val="009166F5"/>
    <w:rsid w:val="00916B37"/>
    <w:rsid w:val="00916C59"/>
    <w:rsid w:val="00916E89"/>
    <w:rsid w:val="00917084"/>
    <w:rsid w:val="0091732D"/>
    <w:rsid w:val="0091799D"/>
    <w:rsid w:val="00917BC7"/>
    <w:rsid w:val="00917DA5"/>
    <w:rsid w:val="0092016A"/>
    <w:rsid w:val="009210A6"/>
    <w:rsid w:val="00921412"/>
    <w:rsid w:val="009219AB"/>
    <w:rsid w:val="009219FD"/>
    <w:rsid w:val="00921C9F"/>
    <w:rsid w:val="00921D3B"/>
    <w:rsid w:val="00921D40"/>
    <w:rsid w:val="0092212D"/>
    <w:rsid w:val="00922180"/>
    <w:rsid w:val="009223EC"/>
    <w:rsid w:val="0092262B"/>
    <w:rsid w:val="00922800"/>
    <w:rsid w:val="00923100"/>
    <w:rsid w:val="0092319B"/>
    <w:rsid w:val="00923249"/>
    <w:rsid w:val="009235E5"/>
    <w:rsid w:val="00923A4C"/>
    <w:rsid w:val="00923D33"/>
    <w:rsid w:val="00923ED8"/>
    <w:rsid w:val="009240C7"/>
    <w:rsid w:val="00924378"/>
    <w:rsid w:val="00924484"/>
    <w:rsid w:val="00924591"/>
    <w:rsid w:val="00924F6A"/>
    <w:rsid w:val="00925109"/>
    <w:rsid w:val="009252BF"/>
    <w:rsid w:val="009252D1"/>
    <w:rsid w:val="00925324"/>
    <w:rsid w:val="00925464"/>
    <w:rsid w:val="009256B3"/>
    <w:rsid w:val="0092572E"/>
    <w:rsid w:val="00926035"/>
    <w:rsid w:val="00926355"/>
    <w:rsid w:val="009263BD"/>
    <w:rsid w:val="00926441"/>
    <w:rsid w:val="00926B1D"/>
    <w:rsid w:val="00926CD8"/>
    <w:rsid w:val="00926E80"/>
    <w:rsid w:val="00926ED8"/>
    <w:rsid w:val="009270C8"/>
    <w:rsid w:val="00927370"/>
    <w:rsid w:val="0092758D"/>
    <w:rsid w:val="0093009D"/>
    <w:rsid w:val="009304F1"/>
    <w:rsid w:val="00930A33"/>
    <w:rsid w:val="00930E3F"/>
    <w:rsid w:val="009311A2"/>
    <w:rsid w:val="00931404"/>
    <w:rsid w:val="00931498"/>
    <w:rsid w:val="0093185D"/>
    <w:rsid w:val="00931C68"/>
    <w:rsid w:val="00931F27"/>
    <w:rsid w:val="009321CF"/>
    <w:rsid w:val="009324CE"/>
    <w:rsid w:val="00932EBF"/>
    <w:rsid w:val="00933581"/>
    <w:rsid w:val="00933E2B"/>
    <w:rsid w:val="00933F90"/>
    <w:rsid w:val="00934397"/>
    <w:rsid w:val="009343B9"/>
    <w:rsid w:val="009345EA"/>
    <w:rsid w:val="0093462E"/>
    <w:rsid w:val="00934F46"/>
    <w:rsid w:val="009353A2"/>
    <w:rsid w:val="00935B6E"/>
    <w:rsid w:val="00936469"/>
    <w:rsid w:val="0093692C"/>
    <w:rsid w:val="00936A5C"/>
    <w:rsid w:val="00936E0D"/>
    <w:rsid w:val="009373DC"/>
    <w:rsid w:val="00937711"/>
    <w:rsid w:val="00937894"/>
    <w:rsid w:val="00937912"/>
    <w:rsid w:val="00937DD2"/>
    <w:rsid w:val="00940350"/>
    <w:rsid w:val="009403EE"/>
    <w:rsid w:val="00940D09"/>
    <w:rsid w:val="00940DB2"/>
    <w:rsid w:val="00940FCD"/>
    <w:rsid w:val="0094111A"/>
    <w:rsid w:val="00941319"/>
    <w:rsid w:val="00941387"/>
    <w:rsid w:val="009417B3"/>
    <w:rsid w:val="00941B59"/>
    <w:rsid w:val="00941DC2"/>
    <w:rsid w:val="009421A6"/>
    <w:rsid w:val="009422E1"/>
    <w:rsid w:val="009422E7"/>
    <w:rsid w:val="009423FB"/>
    <w:rsid w:val="0094248C"/>
    <w:rsid w:val="009424DE"/>
    <w:rsid w:val="00942543"/>
    <w:rsid w:val="0094266E"/>
    <w:rsid w:val="00942703"/>
    <w:rsid w:val="009427BF"/>
    <w:rsid w:val="0094284A"/>
    <w:rsid w:val="00942876"/>
    <w:rsid w:val="00942BB0"/>
    <w:rsid w:val="00942CBE"/>
    <w:rsid w:val="00942D59"/>
    <w:rsid w:val="00943102"/>
    <w:rsid w:val="00943626"/>
    <w:rsid w:val="00943AFC"/>
    <w:rsid w:val="00943D5A"/>
    <w:rsid w:val="00944259"/>
    <w:rsid w:val="009446D2"/>
    <w:rsid w:val="0094487F"/>
    <w:rsid w:val="0094497B"/>
    <w:rsid w:val="00944D7A"/>
    <w:rsid w:val="00945101"/>
    <w:rsid w:val="009451C0"/>
    <w:rsid w:val="009454F1"/>
    <w:rsid w:val="009455E3"/>
    <w:rsid w:val="0094566B"/>
    <w:rsid w:val="009457D1"/>
    <w:rsid w:val="00945945"/>
    <w:rsid w:val="00945BDD"/>
    <w:rsid w:val="00945CD7"/>
    <w:rsid w:val="00946AB4"/>
    <w:rsid w:val="00946EE2"/>
    <w:rsid w:val="00946FA1"/>
    <w:rsid w:val="00947253"/>
    <w:rsid w:val="0094736C"/>
    <w:rsid w:val="0094747D"/>
    <w:rsid w:val="009474D3"/>
    <w:rsid w:val="009478E9"/>
    <w:rsid w:val="00950140"/>
    <w:rsid w:val="009503C6"/>
    <w:rsid w:val="009506F2"/>
    <w:rsid w:val="00950750"/>
    <w:rsid w:val="009507C6"/>
    <w:rsid w:val="0095093B"/>
    <w:rsid w:val="00950F1F"/>
    <w:rsid w:val="00951AE6"/>
    <w:rsid w:val="00951CDB"/>
    <w:rsid w:val="0095226B"/>
    <w:rsid w:val="0095240C"/>
    <w:rsid w:val="00952511"/>
    <w:rsid w:val="0095279B"/>
    <w:rsid w:val="009528AE"/>
    <w:rsid w:val="00952A79"/>
    <w:rsid w:val="00952E46"/>
    <w:rsid w:val="00953567"/>
    <w:rsid w:val="0095376E"/>
    <w:rsid w:val="00953960"/>
    <w:rsid w:val="0095417D"/>
    <w:rsid w:val="009542B4"/>
    <w:rsid w:val="0095447D"/>
    <w:rsid w:val="0095454C"/>
    <w:rsid w:val="00954719"/>
    <w:rsid w:val="009551F8"/>
    <w:rsid w:val="009551FF"/>
    <w:rsid w:val="009552E0"/>
    <w:rsid w:val="00955668"/>
    <w:rsid w:val="00955E93"/>
    <w:rsid w:val="00955ECF"/>
    <w:rsid w:val="009563FD"/>
    <w:rsid w:val="00956483"/>
    <w:rsid w:val="00956860"/>
    <w:rsid w:val="00956C18"/>
    <w:rsid w:val="00956E43"/>
    <w:rsid w:val="00957618"/>
    <w:rsid w:val="00957710"/>
    <w:rsid w:val="0095787E"/>
    <w:rsid w:val="00957C8D"/>
    <w:rsid w:val="00957DE8"/>
    <w:rsid w:val="00957FB6"/>
    <w:rsid w:val="009602CF"/>
    <w:rsid w:val="0096041E"/>
    <w:rsid w:val="00960441"/>
    <w:rsid w:val="00960CFA"/>
    <w:rsid w:val="00960DB3"/>
    <w:rsid w:val="009613E1"/>
    <w:rsid w:val="0096147B"/>
    <w:rsid w:val="009618A0"/>
    <w:rsid w:val="00961D79"/>
    <w:rsid w:val="009625CD"/>
    <w:rsid w:val="009627DA"/>
    <w:rsid w:val="00962905"/>
    <w:rsid w:val="00962A8C"/>
    <w:rsid w:val="00962AC7"/>
    <w:rsid w:val="00962D0F"/>
    <w:rsid w:val="00962DBE"/>
    <w:rsid w:val="00962F11"/>
    <w:rsid w:val="00962F58"/>
    <w:rsid w:val="0096300D"/>
    <w:rsid w:val="00963563"/>
    <w:rsid w:val="0096375A"/>
    <w:rsid w:val="00963DC6"/>
    <w:rsid w:val="00963DD1"/>
    <w:rsid w:val="00963E62"/>
    <w:rsid w:val="00963FD8"/>
    <w:rsid w:val="009647DC"/>
    <w:rsid w:val="00964ADA"/>
    <w:rsid w:val="00964F9F"/>
    <w:rsid w:val="0096518C"/>
    <w:rsid w:val="009655CC"/>
    <w:rsid w:val="00965648"/>
    <w:rsid w:val="00965880"/>
    <w:rsid w:val="00965D99"/>
    <w:rsid w:val="00965E16"/>
    <w:rsid w:val="0096615E"/>
    <w:rsid w:val="00966374"/>
    <w:rsid w:val="00966770"/>
    <w:rsid w:val="00966F12"/>
    <w:rsid w:val="009670B4"/>
    <w:rsid w:val="00967201"/>
    <w:rsid w:val="009673E2"/>
    <w:rsid w:val="00967415"/>
    <w:rsid w:val="00967598"/>
    <w:rsid w:val="009678A1"/>
    <w:rsid w:val="00967B56"/>
    <w:rsid w:val="00967BB6"/>
    <w:rsid w:val="00967C67"/>
    <w:rsid w:val="00967DD5"/>
    <w:rsid w:val="00967E17"/>
    <w:rsid w:val="009702C6"/>
    <w:rsid w:val="009702D9"/>
    <w:rsid w:val="00970AD8"/>
    <w:rsid w:val="00970D32"/>
    <w:rsid w:val="00970D49"/>
    <w:rsid w:val="00970E4E"/>
    <w:rsid w:val="00971257"/>
    <w:rsid w:val="009713AE"/>
    <w:rsid w:val="0097181D"/>
    <w:rsid w:val="00971C7C"/>
    <w:rsid w:val="0097222B"/>
    <w:rsid w:val="009722E3"/>
    <w:rsid w:val="009724B6"/>
    <w:rsid w:val="00972653"/>
    <w:rsid w:val="00972A9C"/>
    <w:rsid w:val="00972B11"/>
    <w:rsid w:val="00972CA4"/>
    <w:rsid w:val="00973560"/>
    <w:rsid w:val="00973A7B"/>
    <w:rsid w:val="00973D92"/>
    <w:rsid w:val="00973F31"/>
    <w:rsid w:val="00973FE2"/>
    <w:rsid w:val="00974193"/>
    <w:rsid w:val="00974269"/>
    <w:rsid w:val="00974818"/>
    <w:rsid w:val="0097497C"/>
    <w:rsid w:val="00974A0F"/>
    <w:rsid w:val="00974AD8"/>
    <w:rsid w:val="00974C63"/>
    <w:rsid w:val="009752B9"/>
    <w:rsid w:val="00975426"/>
    <w:rsid w:val="0097565F"/>
    <w:rsid w:val="009759A3"/>
    <w:rsid w:val="00975BC6"/>
    <w:rsid w:val="00975BD4"/>
    <w:rsid w:val="00975FA4"/>
    <w:rsid w:val="00976754"/>
    <w:rsid w:val="009768D7"/>
    <w:rsid w:val="00976976"/>
    <w:rsid w:val="009769A5"/>
    <w:rsid w:val="00976F02"/>
    <w:rsid w:val="00976FA3"/>
    <w:rsid w:val="009772F2"/>
    <w:rsid w:val="0097755E"/>
    <w:rsid w:val="0097758A"/>
    <w:rsid w:val="00977663"/>
    <w:rsid w:val="00977AEA"/>
    <w:rsid w:val="00977D20"/>
    <w:rsid w:val="0098047C"/>
    <w:rsid w:val="00980730"/>
    <w:rsid w:val="00980FA9"/>
    <w:rsid w:val="009813D4"/>
    <w:rsid w:val="0098195C"/>
    <w:rsid w:val="00981972"/>
    <w:rsid w:val="00981A64"/>
    <w:rsid w:val="00981C05"/>
    <w:rsid w:val="00981D97"/>
    <w:rsid w:val="00981DC5"/>
    <w:rsid w:val="00982020"/>
    <w:rsid w:val="009825D0"/>
    <w:rsid w:val="009828AF"/>
    <w:rsid w:val="00983910"/>
    <w:rsid w:val="00983C14"/>
    <w:rsid w:val="00984011"/>
    <w:rsid w:val="00984225"/>
    <w:rsid w:val="0098504B"/>
    <w:rsid w:val="00985526"/>
    <w:rsid w:val="0098582E"/>
    <w:rsid w:val="00985A2F"/>
    <w:rsid w:val="00985CFA"/>
    <w:rsid w:val="00986886"/>
    <w:rsid w:val="00986932"/>
    <w:rsid w:val="009869D0"/>
    <w:rsid w:val="009878C7"/>
    <w:rsid w:val="00987A02"/>
    <w:rsid w:val="0099007C"/>
    <w:rsid w:val="009902F4"/>
    <w:rsid w:val="0099066A"/>
    <w:rsid w:val="00991064"/>
    <w:rsid w:val="009911A0"/>
    <w:rsid w:val="00991214"/>
    <w:rsid w:val="009912A3"/>
    <w:rsid w:val="009913B1"/>
    <w:rsid w:val="0099197D"/>
    <w:rsid w:val="009919E9"/>
    <w:rsid w:val="00991A94"/>
    <w:rsid w:val="00991B0F"/>
    <w:rsid w:val="00991C1D"/>
    <w:rsid w:val="00991E21"/>
    <w:rsid w:val="00992274"/>
    <w:rsid w:val="00992392"/>
    <w:rsid w:val="0099264A"/>
    <w:rsid w:val="009928A3"/>
    <w:rsid w:val="009929EA"/>
    <w:rsid w:val="00992C61"/>
    <w:rsid w:val="0099334B"/>
    <w:rsid w:val="00993DAA"/>
    <w:rsid w:val="00993DC8"/>
    <w:rsid w:val="00993F94"/>
    <w:rsid w:val="009940E4"/>
    <w:rsid w:val="0099415B"/>
    <w:rsid w:val="00994221"/>
    <w:rsid w:val="0099454A"/>
    <w:rsid w:val="00994B06"/>
    <w:rsid w:val="00994BAC"/>
    <w:rsid w:val="00994D50"/>
    <w:rsid w:val="00994F77"/>
    <w:rsid w:val="009953D5"/>
    <w:rsid w:val="00995922"/>
    <w:rsid w:val="00995E78"/>
    <w:rsid w:val="00996808"/>
    <w:rsid w:val="00996BA8"/>
    <w:rsid w:val="00996BBC"/>
    <w:rsid w:val="009970C4"/>
    <w:rsid w:val="009973EF"/>
    <w:rsid w:val="0099741E"/>
    <w:rsid w:val="009976C8"/>
    <w:rsid w:val="00997ABD"/>
    <w:rsid w:val="00997EFC"/>
    <w:rsid w:val="009A0BA8"/>
    <w:rsid w:val="009A0D73"/>
    <w:rsid w:val="009A0F76"/>
    <w:rsid w:val="009A1F19"/>
    <w:rsid w:val="009A2286"/>
    <w:rsid w:val="009A22E9"/>
    <w:rsid w:val="009A24B0"/>
    <w:rsid w:val="009A25B8"/>
    <w:rsid w:val="009A2A23"/>
    <w:rsid w:val="009A3255"/>
    <w:rsid w:val="009A39CF"/>
    <w:rsid w:val="009A3AFE"/>
    <w:rsid w:val="009A3B6D"/>
    <w:rsid w:val="009A3F5F"/>
    <w:rsid w:val="009A413F"/>
    <w:rsid w:val="009A45FA"/>
    <w:rsid w:val="009A4704"/>
    <w:rsid w:val="009A471D"/>
    <w:rsid w:val="009A4CB5"/>
    <w:rsid w:val="009A51E8"/>
    <w:rsid w:val="009A5243"/>
    <w:rsid w:val="009A54F3"/>
    <w:rsid w:val="009A5705"/>
    <w:rsid w:val="009A576F"/>
    <w:rsid w:val="009A59F1"/>
    <w:rsid w:val="009A5A2E"/>
    <w:rsid w:val="009A5D7E"/>
    <w:rsid w:val="009A644B"/>
    <w:rsid w:val="009A6484"/>
    <w:rsid w:val="009A65AE"/>
    <w:rsid w:val="009A68B5"/>
    <w:rsid w:val="009A68BB"/>
    <w:rsid w:val="009A6DC8"/>
    <w:rsid w:val="009A6DDA"/>
    <w:rsid w:val="009A6E28"/>
    <w:rsid w:val="009A6ECC"/>
    <w:rsid w:val="009A7032"/>
    <w:rsid w:val="009A71D7"/>
    <w:rsid w:val="009A75E1"/>
    <w:rsid w:val="009B0143"/>
    <w:rsid w:val="009B105E"/>
    <w:rsid w:val="009B1092"/>
    <w:rsid w:val="009B13E2"/>
    <w:rsid w:val="009B176A"/>
    <w:rsid w:val="009B17A3"/>
    <w:rsid w:val="009B1898"/>
    <w:rsid w:val="009B1C9F"/>
    <w:rsid w:val="009B1D8B"/>
    <w:rsid w:val="009B1F22"/>
    <w:rsid w:val="009B2025"/>
    <w:rsid w:val="009B2A32"/>
    <w:rsid w:val="009B2AE4"/>
    <w:rsid w:val="009B2B82"/>
    <w:rsid w:val="009B2DEF"/>
    <w:rsid w:val="009B302A"/>
    <w:rsid w:val="009B3382"/>
    <w:rsid w:val="009B33D9"/>
    <w:rsid w:val="009B34E5"/>
    <w:rsid w:val="009B35D2"/>
    <w:rsid w:val="009B3C78"/>
    <w:rsid w:val="009B3DCF"/>
    <w:rsid w:val="009B3DD5"/>
    <w:rsid w:val="009B3DE2"/>
    <w:rsid w:val="009B4218"/>
    <w:rsid w:val="009B4374"/>
    <w:rsid w:val="009B4390"/>
    <w:rsid w:val="009B4554"/>
    <w:rsid w:val="009B45CB"/>
    <w:rsid w:val="009B4784"/>
    <w:rsid w:val="009B4B16"/>
    <w:rsid w:val="009B4C6B"/>
    <w:rsid w:val="009B54E0"/>
    <w:rsid w:val="009B57B6"/>
    <w:rsid w:val="009B5F73"/>
    <w:rsid w:val="009B602E"/>
    <w:rsid w:val="009B6154"/>
    <w:rsid w:val="009B6582"/>
    <w:rsid w:val="009B69CE"/>
    <w:rsid w:val="009B6C68"/>
    <w:rsid w:val="009B6D08"/>
    <w:rsid w:val="009B6D1D"/>
    <w:rsid w:val="009B70FD"/>
    <w:rsid w:val="009B72C1"/>
    <w:rsid w:val="009B76B9"/>
    <w:rsid w:val="009B76E7"/>
    <w:rsid w:val="009B783F"/>
    <w:rsid w:val="009B7955"/>
    <w:rsid w:val="009B7B12"/>
    <w:rsid w:val="009B7CD1"/>
    <w:rsid w:val="009B7D47"/>
    <w:rsid w:val="009C0370"/>
    <w:rsid w:val="009C05DA"/>
    <w:rsid w:val="009C09C1"/>
    <w:rsid w:val="009C10C2"/>
    <w:rsid w:val="009C10EB"/>
    <w:rsid w:val="009C10F7"/>
    <w:rsid w:val="009C135C"/>
    <w:rsid w:val="009C1BD3"/>
    <w:rsid w:val="009C2093"/>
    <w:rsid w:val="009C20B5"/>
    <w:rsid w:val="009C2164"/>
    <w:rsid w:val="009C25D4"/>
    <w:rsid w:val="009C2779"/>
    <w:rsid w:val="009C2AF2"/>
    <w:rsid w:val="009C2C1C"/>
    <w:rsid w:val="009C2FAA"/>
    <w:rsid w:val="009C313F"/>
    <w:rsid w:val="009C3181"/>
    <w:rsid w:val="009C31B0"/>
    <w:rsid w:val="009C32FA"/>
    <w:rsid w:val="009C363A"/>
    <w:rsid w:val="009C36F1"/>
    <w:rsid w:val="009C3D5D"/>
    <w:rsid w:val="009C456B"/>
    <w:rsid w:val="009C4C9F"/>
    <w:rsid w:val="009C501C"/>
    <w:rsid w:val="009C544B"/>
    <w:rsid w:val="009C5563"/>
    <w:rsid w:val="009C55D8"/>
    <w:rsid w:val="009C5CD4"/>
    <w:rsid w:val="009C5CFF"/>
    <w:rsid w:val="009C61A3"/>
    <w:rsid w:val="009C62B2"/>
    <w:rsid w:val="009C6570"/>
    <w:rsid w:val="009C659B"/>
    <w:rsid w:val="009C75FB"/>
    <w:rsid w:val="009C76D2"/>
    <w:rsid w:val="009C77EF"/>
    <w:rsid w:val="009C799C"/>
    <w:rsid w:val="009C79CE"/>
    <w:rsid w:val="009C79EB"/>
    <w:rsid w:val="009C7E75"/>
    <w:rsid w:val="009C7E97"/>
    <w:rsid w:val="009C7F91"/>
    <w:rsid w:val="009D0111"/>
    <w:rsid w:val="009D0223"/>
    <w:rsid w:val="009D03DD"/>
    <w:rsid w:val="009D0637"/>
    <w:rsid w:val="009D1047"/>
    <w:rsid w:val="009D1BB1"/>
    <w:rsid w:val="009D1DF0"/>
    <w:rsid w:val="009D1DF5"/>
    <w:rsid w:val="009D21E0"/>
    <w:rsid w:val="009D22B1"/>
    <w:rsid w:val="009D2404"/>
    <w:rsid w:val="009D27DD"/>
    <w:rsid w:val="009D2AD0"/>
    <w:rsid w:val="009D2E6F"/>
    <w:rsid w:val="009D2FF8"/>
    <w:rsid w:val="009D312D"/>
    <w:rsid w:val="009D3422"/>
    <w:rsid w:val="009D3507"/>
    <w:rsid w:val="009D371C"/>
    <w:rsid w:val="009D3962"/>
    <w:rsid w:val="009D3CFF"/>
    <w:rsid w:val="009D4044"/>
    <w:rsid w:val="009D44DA"/>
    <w:rsid w:val="009D453A"/>
    <w:rsid w:val="009D4736"/>
    <w:rsid w:val="009D4846"/>
    <w:rsid w:val="009D556B"/>
    <w:rsid w:val="009D577A"/>
    <w:rsid w:val="009D6006"/>
    <w:rsid w:val="009D68BB"/>
    <w:rsid w:val="009D68DE"/>
    <w:rsid w:val="009D6999"/>
    <w:rsid w:val="009D69A3"/>
    <w:rsid w:val="009D6A14"/>
    <w:rsid w:val="009D6CBF"/>
    <w:rsid w:val="009D719A"/>
    <w:rsid w:val="009D74BC"/>
    <w:rsid w:val="009D77AA"/>
    <w:rsid w:val="009D7F89"/>
    <w:rsid w:val="009D7FC5"/>
    <w:rsid w:val="009E0853"/>
    <w:rsid w:val="009E0B55"/>
    <w:rsid w:val="009E13D3"/>
    <w:rsid w:val="009E16C1"/>
    <w:rsid w:val="009E1767"/>
    <w:rsid w:val="009E18A5"/>
    <w:rsid w:val="009E1940"/>
    <w:rsid w:val="009E1EAE"/>
    <w:rsid w:val="009E1FFC"/>
    <w:rsid w:val="009E200B"/>
    <w:rsid w:val="009E221F"/>
    <w:rsid w:val="009E2441"/>
    <w:rsid w:val="009E2EF5"/>
    <w:rsid w:val="009E2FDC"/>
    <w:rsid w:val="009E316E"/>
    <w:rsid w:val="009E3185"/>
    <w:rsid w:val="009E31B3"/>
    <w:rsid w:val="009E34A3"/>
    <w:rsid w:val="009E382C"/>
    <w:rsid w:val="009E384A"/>
    <w:rsid w:val="009E3D23"/>
    <w:rsid w:val="009E3FF7"/>
    <w:rsid w:val="009E402A"/>
    <w:rsid w:val="009E40B7"/>
    <w:rsid w:val="009E4228"/>
    <w:rsid w:val="009E5707"/>
    <w:rsid w:val="009E5E0C"/>
    <w:rsid w:val="009E61B3"/>
    <w:rsid w:val="009E63A2"/>
    <w:rsid w:val="009E63AA"/>
    <w:rsid w:val="009E6498"/>
    <w:rsid w:val="009E6598"/>
    <w:rsid w:val="009E659D"/>
    <w:rsid w:val="009E659F"/>
    <w:rsid w:val="009E67A8"/>
    <w:rsid w:val="009E67DD"/>
    <w:rsid w:val="009E6832"/>
    <w:rsid w:val="009E69B4"/>
    <w:rsid w:val="009E6B83"/>
    <w:rsid w:val="009E6CAE"/>
    <w:rsid w:val="009E6E58"/>
    <w:rsid w:val="009E6FFD"/>
    <w:rsid w:val="009E7421"/>
    <w:rsid w:val="009E7526"/>
    <w:rsid w:val="009E7A1A"/>
    <w:rsid w:val="009E7AE8"/>
    <w:rsid w:val="009F0026"/>
    <w:rsid w:val="009F08BE"/>
    <w:rsid w:val="009F0C49"/>
    <w:rsid w:val="009F0F13"/>
    <w:rsid w:val="009F113F"/>
    <w:rsid w:val="009F15F1"/>
    <w:rsid w:val="009F1955"/>
    <w:rsid w:val="009F1E19"/>
    <w:rsid w:val="009F231C"/>
    <w:rsid w:val="009F2329"/>
    <w:rsid w:val="009F2A36"/>
    <w:rsid w:val="009F2AFB"/>
    <w:rsid w:val="009F2D16"/>
    <w:rsid w:val="009F2E03"/>
    <w:rsid w:val="009F3003"/>
    <w:rsid w:val="009F301F"/>
    <w:rsid w:val="009F3220"/>
    <w:rsid w:val="009F35A0"/>
    <w:rsid w:val="009F38EC"/>
    <w:rsid w:val="009F3DC2"/>
    <w:rsid w:val="009F4077"/>
    <w:rsid w:val="009F4094"/>
    <w:rsid w:val="009F40EF"/>
    <w:rsid w:val="009F454F"/>
    <w:rsid w:val="009F4625"/>
    <w:rsid w:val="009F5641"/>
    <w:rsid w:val="009F5767"/>
    <w:rsid w:val="009F5775"/>
    <w:rsid w:val="009F5E29"/>
    <w:rsid w:val="009F5F3E"/>
    <w:rsid w:val="009F6A0E"/>
    <w:rsid w:val="009F6B81"/>
    <w:rsid w:val="009F6E2E"/>
    <w:rsid w:val="009F711E"/>
    <w:rsid w:val="009F7354"/>
    <w:rsid w:val="009F7546"/>
    <w:rsid w:val="009F775E"/>
    <w:rsid w:val="009F7A77"/>
    <w:rsid w:val="00A001E6"/>
    <w:rsid w:val="00A00526"/>
    <w:rsid w:val="00A005C4"/>
    <w:rsid w:val="00A00635"/>
    <w:rsid w:val="00A007BE"/>
    <w:rsid w:val="00A0174D"/>
    <w:rsid w:val="00A017F2"/>
    <w:rsid w:val="00A01BF7"/>
    <w:rsid w:val="00A020DE"/>
    <w:rsid w:val="00A0222F"/>
    <w:rsid w:val="00A02291"/>
    <w:rsid w:val="00A024B1"/>
    <w:rsid w:val="00A027D2"/>
    <w:rsid w:val="00A02AA8"/>
    <w:rsid w:val="00A02E1C"/>
    <w:rsid w:val="00A032ED"/>
    <w:rsid w:val="00A03509"/>
    <w:rsid w:val="00A038E3"/>
    <w:rsid w:val="00A03999"/>
    <w:rsid w:val="00A03BB2"/>
    <w:rsid w:val="00A03BCD"/>
    <w:rsid w:val="00A03C1F"/>
    <w:rsid w:val="00A03C7A"/>
    <w:rsid w:val="00A041D1"/>
    <w:rsid w:val="00A0447E"/>
    <w:rsid w:val="00A04987"/>
    <w:rsid w:val="00A04C13"/>
    <w:rsid w:val="00A04C1F"/>
    <w:rsid w:val="00A04DCE"/>
    <w:rsid w:val="00A04EAD"/>
    <w:rsid w:val="00A05533"/>
    <w:rsid w:val="00A0574F"/>
    <w:rsid w:val="00A05791"/>
    <w:rsid w:val="00A05BD3"/>
    <w:rsid w:val="00A05CDD"/>
    <w:rsid w:val="00A05EB2"/>
    <w:rsid w:val="00A05F1F"/>
    <w:rsid w:val="00A06614"/>
    <w:rsid w:val="00A0695B"/>
    <w:rsid w:val="00A06B3A"/>
    <w:rsid w:val="00A06D9F"/>
    <w:rsid w:val="00A06DCB"/>
    <w:rsid w:val="00A07802"/>
    <w:rsid w:val="00A0782C"/>
    <w:rsid w:val="00A07CAC"/>
    <w:rsid w:val="00A07EB9"/>
    <w:rsid w:val="00A100FF"/>
    <w:rsid w:val="00A10138"/>
    <w:rsid w:val="00A10600"/>
    <w:rsid w:val="00A10608"/>
    <w:rsid w:val="00A10883"/>
    <w:rsid w:val="00A10B0C"/>
    <w:rsid w:val="00A10B75"/>
    <w:rsid w:val="00A10EF2"/>
    <w:rsid w:val="00A11035"/>
    <w:rsid w:val="00A11715"/>
    <w:rsid w:val="00A11900"/>
    <w:rsid w:val="00A11A00"/>
    <w:rsid w:val="00A11E16"/>
    <w:rsid w:val="00A12195"/>
    <w:rsid w:val="00A123B8"/>
    <w:rsid w:val="00A1265A"/>
    <w:rsid w:val="00A12933"/>
    <w:rsid w:val="00A1293D"/>
    <w:rsid w:val="00A12E36"/>
    <w:rsid w:val="00A13258"/>
    <w:rsid w:val="00A13286"/>
    <w:rsid w:val="00A13599"/>
    <w:rsid w:val="00A13D1E"/>
    <w:rsid w:val="00A13D2A"/>
    <w:rsid w:val="00A13DE9"/>
    <w:rsid w:val="00A13EB3"/>
    <w:rsid w:val="00A13ED9"/>
    <w:rsid w:val="00A142BE"/>
    <w:rsid w:val="00A14FF6"/>
    <w:rsid w:val="00A15106"/>
    <w:rsid w:val="00A15BEB"/>
    <w:rsid w:val="00A15FE4"/>
    <w:rsid w:val="00A16088"/>
    <w:rsid w:val="00A163A0"/>
    <w:rsid w:val="00A16532"/>
    <w:rsid w:val="00A16838"/>
    <w:rsid w:val="00A1697F"/>
    <w:rsid w:val="00A16A2B"/>
    <w:rsid w:val="00A16CA0"/>
    <w:rsid w:val="00A16DE5"/>
    <w:rsid w:val="00A170E2"/>
    <w:rsid w:val="00A20281"/>
    <w:rsid w:val="00A2035C"/>
    <w:rsid w:val="00A20CFF"/>
    <w:rsid w:val="00A2107C"/>
    <w:rsid w:val="00A211D4"/>
    <w:rsid w:val="00A217DD"/>
    <w:rsid w:val="00A21A87"/>
    <w:rsid w:val="00A220AB"/>
    <w:rsid w:val="00A2212D"/>
    <w:rsid w:val="00A22652"/>
    <w:rsid w:val="00A228F2"/>
    <w:rsid w:val="00A22E22"/>
    <w:rsid w:val="00A22EF3"/>
    <w:rsid w:val="00A22F40"/>
    <w:rsid w:val="00A2301B"/>
    <w:rsid w:val="00A23038"/>
    <w:rsid w:val="00A23486"/>
    <w:rsid w:val="00A234C5"/>
    <w:rsid w:val="00A234E5"/>
    <w:rsid w:val="00A235F6"/>
    <w:rsid w:val="00A238C5"/>
    <w:rsid w:val="00A238EF"/>
    <w:rsid w:val="00A23902"/>
    <w:rsid w:val="00A23CC9"/>
    <w:rsid w:val="00A23D23"/>
    <w:rsid w:val="00A24078"/>
    <w:rsid w:val="00A247AA"/>
    <w:rsid w:val="00A24B0D"/>
    <w:rsid w:val="00A24BF2"/>
    <w:rsid w:val="00A24C02"/>
    <w:rsid w:val="00A251B4"/>
    <w:rsid w:val="00A25263"/>
    <w:rsid w:val="00A25C70"/>
    <w:rsid w:val="00A25DB8"/>
    <w:rsid w:val="00A26176"/>
    <w:rsid w:val="00A2678D"/>
    <w:rsid w:val="00A2683B"/>
    <w:rsid w:val="00A268B8"/>
    <w:rsid w:val="00A26C37"/>
    <w:rsid w:val="00A26E2E"/>
    <w:rsid w:val="00A2717E"/>
    <w:rsid w:val="00A27559"/>
    <w:rsid w:val="00A278CB"/>
    <w:rsid w:val="00A27968"/>
    <w:rsid w:val="00A27A82"/>
    <w:rsid w:val="00A27B68"/>
    <w:rsid w:val="00A27E7B"/>
    <w:rsid w:val="00A30545"/>
    <w:rsid w:val="00A30634"/>
    <w:rsid w:val="00A3091B"/>
    <w:rsid w:val="00A30983"/>
    <w:rsid w:val="00A30AE0"/>
    <w:rsid w:val="00A31133"/>
    <w:rsid w:val="00A3176F"/>
    <w:rsid w:val="00A31B66"/>
    <w:rsid w:val="00A31E2A"/>
    <w:rsid w:val="00A324FB"/>
    <w:rsid w:val="00A32581"/>
    <w:rsid w:val="00A32674"/>
    <w:rsid w:val="00A326A0"/>
    <w:rsid w:val="00A339AD"/>
    <w:rsid w:val="00A33CFF"/>
    <w:rsid w:val="00A34155"/>
    <w:rsid w:val="00A343FC"/>
    <w:rsid w:val="00A34AED"/>
    <w:rsid w:val="00A34EB1"/>
    <w:rsid w:val="00A35127"/>
    <w:rsid w:val="00A3522F"/>
    <w:rsid w:val="00A35585"/>
    <w:rsid w:val="00A35E19"/>
    <w:rsid w:val="00A3687A"/>
    <w:rsid w:val="00A36E62"/>
    <w:rsid w:val="00A37A5E"/>
    <w:rsid w:val="00A37E8F"/>
    <w:rsid w:val="00A402C1"/>
    <w:rsid w:val="00A40A59"/>
    <w:rsid w:val="00A40EBE"/>
    <w:rsid w:val="00A40FA4"/>
    <w:rsid w:val="00A413D8"/>
    <w:rsid w:val="00A4184A"/>
    <w:rsid w:val="00A41944"/>
    <w:rsid w:val="00A41DEE"/>
    <w:rsid w:val="00A41F92"/>
    <w:rsid w:val="00A42CD2"/>
    <w:rsid w:val="00A42EB7"/>
    <w:rsid w:val="00A43E5B"/>
    <w:rsid w:val="00A44202"/>
    <w:rsid w:val="00A44512"/>
    <w:rsid w:val="00A44626"/>
    <w:rsid w:val="00A447BA"/>
    <w:rsid w:val="00A449A5"/>
    <w:rsid w:val="00A44AB0"/>
    <w:rsid w:val="00A44FAC"/>
    <w:rsid w:val="00A45318"/>
    <w:rsid w:val="00A453E7"/>
    <w:rsid w:val="00A45830"/>
    <w:rsid w:val="00A45C69"/>
    <w:rsid w:val="00A45DDC"/>
    <w:rsid w:val="00A46511"/>
    <w:rsid w:val="00A4670C"/>
    <w:rsid w:val="00A46785"/>
    <w:rsid w:val="00A46CB9"/>
    <w:rsid w:val="00A46D45"/>
    <w:rsid w:val="00A47453"/>
    <w:rsid w:val="00A47611"/>
    <w:rsid w:val="00A47924"/>
    <w:rsid w:val="00A47E2C"/>
    <w:rsid w:val="00A47E58"/>
    <w:rsid w:val="00A47F79"/>
    <w:rsid w:val="00A5015D"/>
    <w:rsid w:val="00A506F4"/>
    <w:rsid w:val="00A50778"/>
    <w:rsid w:val="00A509F1"/>
    <w:rsid w:val="00A50AEF"/>
    <w:rsid w:val="00A512EC"/>
    <w:rsid w:val="00A51593"/>
    <w:rsid w:val="00A51699"/>
    <w:rsid w:val="00A51C00"/>
    <w:rsid w:val="00A52055"/>
    <w:rsid w:val="00A520B0"/>
    <w:rsid w:val="00A524C8"/>
    <w:rsid w:val="00A52623"/>
    <w:rsid w:val="00A52998"/>
    <w:rsid w:val="00A52D72"/>
    <w:rsid w:val="00A52EAB"/>
    <w:rsid w:val="00A5311E"/>
    <w:rsid w:val="00A5337F"/>
    <w:rsid w:val="00A538DD"/>
    <w:rsid w:val="00A55003"/>
    <w:rsid w:val="00A551CF"/>
    <w:rsid w:val="00A5547E"/>
    <w:rsid w:val="00A557AF"/>
    <w:rsid w:val="00A55A89"/>
    <w:rsid w:val="00A55AEA"/>
    <w:rsid w:val="00A56406"/>
    <w:rsid w:val="00A565DF"/>
    <w:rsid w:val="00A56DF0"/>
    <w:rsid w:val="00A56EA0"/>
    <w:rsid w:val="00A5706F"/>
    <w:rsid w:val="00A57586"/>
    <w:rsid w:val="00A57719"/>
    <w:rsid w:val="00A57D30"/>
    <w:rsid w:val="00A60201"/>
    <w:rsid w:val="00A607D9"/>
    <w:rsid w:val="00A608D7"/>
    <w:rsid w:val="00A60B08"/>
    <w:rsid w:val="00A60DD6"/>
    <w:rsid w:val="00A60E48"/>
    <w:rsid w:val="00A61311"/>
    <w:rsid w:val="00A6143B"/>
    <w:rsid w:val="00A6182A"/>
    <w:rsid w:val="00A618C7"/>
    <w:rsid w:val="00A61922"/>
    <w:rsid w:val="00A61D82"/>
    <w:rsid w:val="00A61F28"/>
    <w:rsid w:val="00A624F8"/>
    <w:rsid w:val="00A62E9B"/>
    <w:rsid w:val="00A62F5A"/>
    <w:rsid w:val="00A6380F"/>
    <w:rsid w:val="00A63B41"/>
    <w:rsid w:val="00A63E77"/>
    <w:rsid w:val="00A63F16"/>
    <w:rsid w:val="00A6408F"/>
    <w:rsid w:val="00A6453B"/>
    <w:rsid w:val="00A64C4E"/>
    <w:rsid w:val="00A64D33"/>
    <w:rsid w:val="00A64DD1"/>
    <w:rsid w:val="00A651B7"/>
    <w:rsid w:val="00A65503"/>
    <w:rsid w:val="00A65795"/>
    <w:rsid w:val="00A6592A"/>
    <w:rsid w:val="00A65A8E"/>
    <w:rsid w:val="00A65E3C"/>
    <w:rsid w:val="00A65F82"/>
    <w:rsid w:val="00A66617"/>
    <w:rsid w:val="00A667D7"/>
    <w:rsid w:val="00A6684E"/>
    <w:rsid w:val="00A66B57"/>
    <w:rsid w:val="00A67290"/>
    <w:rsid w:val="00A675E4"/>
    <w:rsid w:val="00A6787D"/>
    <w:rsid w:val="00A67A1C"/>
    <w:rsid w:val="00A67B65"/>
    <w:rsid w:val="00A67E36"/>
    <w:rsid w:val="00A67EB3"/>
    <w:rsid w:val="00A7010F"/>
    <w:rsid w:val="00A702A4"/>
    <w:rsid w:val="00A7073D"/>
    <w:rsid w:val="00A7086A"/>
    <w:rsid w:val="00A70AC2"/>
    <w:rsid w:val="00A70DBE"/>
    <w:rsid w:val="00A70E2A"/>
    <w:rsid w:val="00A70EF2"/>
    <w:rsid w:val="00A710FA"/>
    <w:rsid w:val="00A711AE"/>
    <w:rsid w:val="00A712F0"/>
    <w:rsid w:val="00A71347"/>
    <w:rsid w:val="00A71367"/>
    <w:rsid w:val="00A714F6"/>
    <w:rsid w:val="00A715BA"/>
    <w:rsid w:val="00A71690"/>
    <w:rsid w:val="00A716C2"/>
    <w:rsid w:val="00A718D4"/>
    <w:rsid w:val="00A718EA"/>
    <w:rsid w:val="00A718FE"/>
    <w:rsid w:val="00A71957"/>
    <w:rsid w:val="00A71BC8"/>
    <w:rsid w:val="00A71BE6"/>
    <w:rsid w:val="00A71F3B"/>
    <w:rsid w:val="00A7217A"/>
    <w:rsid w:val="00A72546"/>
    <w:rsid w:val="00A7276E"/>
    <w:rsid w:val="00A72CDE"/>
    <w:rsid w:val="00A72CFB"/>
    <w:rsid w:val="00A72FA7"/>
    <w:rsid w:val="00A73B25"/>
    <w:rsid w:val="00A74A5E"/>
    <w:rsid w:val="00A74B84"/>
    <w:rsid w:val="00A74C20"/>
    <w:rsid w:val="00A74D3A"/>
    <w:rsid w:val="00A750A3"/>
    <w:rsid w:val="00A750CB"/>
    <w:rsid w:val="00A75721"/>
    <w:rsid w:val="00A758C6"/>
    <w:rsid w:val="00A75BF6"/>
    <w:rsid w:val="00A75DB3"/>
    <w:rsid w:val="00A76031"/>
    <w:rsid w:val="00A7617E"/>
    <w:rsid w:val="00A762B8"/>
    <w:rsid w:val="00A762E7"/>
    <w:rsid w:val="00A765C7"/>
    <w:rsid w:val="00A76FD1"/>
    <w:rsid w:val="00A771B3"/>
    <w:rsid w:val="00A772FC"/>
    <w:rsid w:val="00A776E5"/>
    <w:rsid w:val="00A77D91"/>
    <w:rsid w:val="00A77F61"/>
    <w:rsid w:val="00A80245"/>
    <w:rsid w:val="00A805C9"/>
    <w:rsid w:val="00A80619"/>
    <w:rsid w:val="00A80A68"/>
    <w:rsid w:val="00A80B16"/>
    <w:rsid w:val="00A81297"/>
    <w:rsid w:val="00A8129D"/>
    <w:rsid w:val="00A8131A"/>
    <w:rsid w:val="00A813B3"/>
    <w:rsid w:val="00A818D5"/>
    <w:rsid w:val="00A81C23"/>
    <w:rsid w:val="00A81C4B"/>
    <w:rsid w:val="00A81DA8"/>
    <w:rsid w:val="00A81E56"/>
    <w:rsid w:val="00A82861"/>
    <w:rsid w:val="00A82A8D"/>
    <w:rsid w:val="00A82CD5"/>
    <w:rsid w:val="00A82CF7"/>
    <w:rsid w:val="00A82F44"/>
    <w:rsid w:val="00A83006"/>
    <w:rsid w:val="00A83057"/>
    <w:rsid w:val="00A83485"/>
    <w:rsid w:val="00A835D0"/>
    <w:rsid w:val="00A83968"/>
    <w:rsid w:val="00A83B1E"/>
    <w:rsid w:val="00A841CB"/>
    <w:rsid w:val="00A84217"/>
    <w:rsid w:val="00A84338"/>
    <w:rsid w:val="00A84379"/>
    <w:rsid w:val="00A84490"/>
    <w:rsid w:val="00A84C07"/>
    <w:rsid w:val="00A84C2A"/>
    <w:rsid w:val="00A84E47"/>
    <w:rsid w:val="00A85239"/>
    <w:rsid w:val="00A85509"/>
    <w:rsid w:val="00A85AFC"/>
    <w:rsid w:val="00A85C1F"/>
    <w:rsid w:val="00A85EE0"/>
    <w:rsid w:val="00A86068"/>
    <w:rsid w:val="00A860A6"/>
    <w:rsid w:val="00A86360"/>
    <w:rsid w:val="00A86546"/>
    <w:rsid w:val="00A86668"/>
    <w:rsid w:val="00A86BDE"/>
    <w:rsid w:val="00A86E96"/>
    <w:rsid w:val="00A86F0B"/>
    <w:rsid w:val="00A86F7D"/>
    <w:rsid w:val="00A8722B"/>
    <w:rsid w:val="00A8752F"/>
    <w:rsid w:val="00A876FF"/>
    <w:rsid w:val="00A8774A"/>
    <w:rsid w:val="00A87CFF"/>
    <w:rsid w:val="00A90018"/>
    <w:rsid w:val="00A90439"/>
    <w:rsid w:val="00A90924"/>
    <w:rsid w:val="00A90C1E"/>
    <w:rsid w:val="00A90DF1"/>
    <w:rsid w:val="00A91903"/>
    <w:rsid w:val="00A91ABB"/>
    <w:rsid w:val="00A91B6C"/>
    <w:rsid w:val="00A91D75"/>
    <w:rsid w:val="00A92061"/>
    <w:rsid w:val="00A92AF5"/>
    <w:rsid w:val="00A92C93"/>
    <w:rsid w:val="00A92D34"/>
    <w:rsid w:val="00A92E1A"/>
    <w:rsid w:val="00A92FA8"/>
    <w:rsid w:val="00A9335E"/>
    <w:rsid w:val="00A93539"/>
    <w:rsid w:val="00A9376A"/>
    <w:rsid w:val="00A938A1"/>
    <w:rsid w:val="00A93CCA"/>
    <w:rsid w:val="00A93EBF"/>
    <w:rsid w:val="00A93F13"/>
    <w:rsid w:val="00A94062"/>
    <w:rsid w:val="00A9419F"/>
    <w:rsid w:val="00A945A7"/>
    <w:rsid w:val="00A94759"/>
    <w:rsid w:val="00A94B83"/>
    <w:rsid w:val="00A94F74"/>
    <w:rsid w:val="00A94FB7"/>
    <w:rsid w:val="00A9530D"/>
    <w:rsid w:val="00A95429"/>
    <w:rsid w:val="00A95F47"/>
    <w:rsid w:val="00A95F83"/>
    <w:rsid w:val="00A962CF"/>
    <w:rsid w:val="00A96552"/>
    <w:rsid w:val="00A96561"/>
    <w:rsid w:val="00A96AF6"/>
    <w:rsid w:val="00A96DB3"/>
    <w:rsid w:val="00A970AD"/>
    <w:rsid w:val="00A9717F"/>
    <w:rsid w:val="00A971FC"/>
    <w:rsid w:val="00A97663"/>
    <w:rsid w:val="00A9775B"/>
    <w:rsid w:val="00A97AF8"/>
    <w:rsid w:val="00A97B6C"/>
    <w:rsid w:val="00A97BA9"/>
    <w:rsid w:val="00A97DFF"/>
    <w:rsid w:val="00A97E20"/>
    <w:rsid w:val="00AA0186"/>
    <w:rsid w:val="00AA01AA"/>
    <w:rsid w:val="00AA035A"/>
    <w:rsid w:val="00AA04D6"/>
    <w:rsid w:val="00AA04E1"/>
    <w:rsid w:val="00AA09F6"/>
    <w:rsid w:val="00AA0A22"/>
    <w:rsid w:val="00AA0DE6"/>
    <w:rsid w:val="00AA12AF"/>
    <w:rsid w:val="00AA16F3"/>
    <w:rsid w:val="00AA17D1"/>
    <w:rsid w:val="00AA1820"/>
    <w:rsid w:val="00AA1941"/>
    <w:rsid w:val="00AA198F"/>
    <w:rsid w:val="00AA19F8"/>
    <w:rsid w:val="00AA1D24"/>
    <w:rsid w:val="00AA1F25"/>
    <w:rsid w:val="00AA20A7"/>
    <w:rsid w:val="00AA20AD"/>
    <w:rsid w:val="00AA2247"/>
    <w:rsid w:val="00AA246E"/>
    <w:rsid w:val="00AA2778"/>
    <w:rsid w:val="00AA2971"/>
    <w:rsid w:val="00AA29CF"/>
    <w:rsid w:val="00AA2B3F"/>
    <w:rsid w:val="00AA2CD8"/>
    <w:rsid w:val="00AA2FC3"/>
    <w:rsid w:val="00AA312B"/>
    <w:rsid w:val="00AA3502"/>
    <w:rsid w:val="00AA3509"/>
    <w:rsid w:val="00AA3524"/>
    <w:rsid w:val="00AA36CA"/>
    <w:rsid w:val="00AA38E4"/>
    <w:rsid w:val="00AA413A"/>
    <w:rsid w:val="00AA47DB"/>
    <w:rsid w:val="00AA49A1"/>
    <w:rsid w:val="00AA49AA"/>
    <w:rsid w:val="00AA4A4D"/>
    <w:rsid w:val="00AA4B8B"/>
    <w:rsid w:val="00AA4FBD"/>
    <w:rsid w:val="00AA50B9"/>
    <w:rsid w:val="00AA5A0A"/>
    <w:rsid w:val="00AA5F42"/>
    <w:rsid w:val="00AA64F8"/>
    <w:rsid w:val="00AA6923"/>
    <w:rsid w:val="00AA7204"/>
    <w:rsid w:val="00AA7454"/>
    <w:rsid w:val="00AA7715"/>
    <w:rsid w:val="00AB0560"/>
    <w:rsid w:val="00AB064F"/>
    <w:rsid w:val="00AB0A28"/>
    <w:rsid w:val="00AB0EB6"/>
    <w:rsid w:val="00AB11E7"/>
    <w:rsid w:val="00AB11FA"/>
    <w:rsid w:val="00AB141C"/>
    <w:rsid w:val="00AB16AE"/>
    <w:rsid w:val="00AB16B9"/>
    <w:rsid w:val="00AB1A05"/>
    <w:rsid w:val="00AB1A3C"/>
    <w:rsid w:val="00AB203C"/>
    <w:rsid w:val="00AB230E"/>
    <w:rsid w:val="00AB2550"/>
    <w:rsid w:val="00AB278F"/>
    <w:rsid w:val="00AB27C3"/>
    <w:rsid w:val="00AB28A5"/>
    <w:rsid w:val="00AB2951"/>
    <w:rsid w:val="00AB2FDD"/>
    <w:rsid w:val="00AB3087"/>
    <w:rsid w:val="00AB326C"/>
    <w:rsid w:val="00AB34D7"/>
    <w:rsid w:val="00AB3604"/>
    <w:rsid w:val="00AB3BD8"/>
    <w:rsid w:val="00AB3CDF"/>
    <w:rsid w:val="00AB42CC"/>
    <w:rsid w:val="00AB4487"/>
    <w:rsid w:val="00AB491A"/>
    <w:rsid w:val="00AB4C46"/>
    <w:rsid w:val="00AB4CFB"/>
    <w:rsid w:val="00AB4F65"/>
    <w:rsid w:val="00AB5524"/>
    <w:rsid w:val="00AB5721"/>
    <w:rsid w:val="00AB5A10"/>
    <w:rsid w:val="00AB5BD6"/>
    <w:rsid w:val="00AB5C62"/>
    <w:rsid w:val="00AB5CCF"/>
    <w:rsid w:val="00AB657F"/>
    <w:rsid w:val="00AB7088"/>
    <w:rsid w:val="00AB73B6"/>
    <w:rsid w:val="00AB745E"/>
    <w:rsid w:val="00AB767C"/>
    <w:rsid w:val="00AB7749"/>
    <w:rsid w:val="00AB790E"/>
    <w:rsid w:val="00AB7ADF"/>
    <w:rsid w:val="00AC0498"/>
    <w:rsid w:val="00AC0706"/>
    <w:rsid w:val="00AC0C13"/>
    <w:rsid w:val="00AC0E28"/>
    <w:rsid w:val="00AC0FFF"/>
    <w:rsid w:val="00AC108F"/>
    <w:rsid w:val="00AC1164"/>
    <w:rsid w:val="00AC1EBF"/>
    <w:rsid w:val="00AC1FA1"/>
    <w:rsid w:val="00AC262E"/>
    <w:rsid w:val="00AC271A"/>
    <w:rsid w:val="00AC2BC4"/>
    <w:rsid w:val="00AC2C5E"/>
    <w:rsid w:val="00AC30B8"/>
    <w:rsid w:val="00AC32B9"/>
    <w:rsid w:val="00AC343A"/>
    <w:rsid w:val="00AC35FF"/>
    <w:rsid w:val="00AC3903"/>
    <w:rsid w:val="00AC3906"/>
    <w:rsid w:val="00AC3B81"/>
    <w:rsid w:val="00AC443A"/>
    <w:rsid w:val="00AC4747"/>
    <w:rsid w:val="00AC4829"/>
    <w:rsid w:val="00AC4A95"/>
    <w:rsid w:val="00AC4BF5"/>
    <w:rsid w:val="00AC4CEA"/>
    <w:rsid w:val="00AC4DA0"/>
    <w:rsid w:val="00AC5264"/>
    <w:rsid w:val="00AC59DB"/>
    <w:rsid w:val="00AC5DD4"/>
    <w:rsid w:val="00AC62A5"/>
    <w:rsid w:val="00AC62AE"/>
    <w:rsid w:val="00AC632B"/>
    <w:rsid w:val="00AC64F0"/>
    <w:rsid w:val="00AC65B4"/>
    <w:rsid w:val="00AC65BA"/>
    <w:rsid w:val="00AC6733"/>
    <w:rsid w:val="00AC6A10"/>
    <w:rsid w:val="00AC6F71"/>
    <w:rsid w:val="00AC70D8"/>
    <w:rsid w:val="00AC72A7"/>
    <w:rsid w:val="00AC75C4"/>
    <w:rsid w:val="00AC76A9"/>
    <w:rsid w:val="00AC7F2A"/>
    <w:rsid w:val="00AD059B"/>
    <w:rsid w:val="00AD087E"/>
    <w:rsid w:val="00AD08B0"/>
    <w:rsid w:val="00AD0E35"/>
    <w:rsid w:val="00AD14D6"/>
    <w:rsid w:val="00AD14EC"/>
    <w:rsid w:val="00AD17A9"/>
    <w:rsid w:val="00AD1A53"/>
    <w:rsid w:val="00AD2756"/>
    <w:rsid w:val="00AD31E5"/>
    <w:rsid w:val="00AD32CB"/>
    <w:rsid w:val="00AD3492"/>
    <w:rsid w:val="00AD36E4"/>
    <w:rsid w:val="00AD3771"/>
    <w:rsid w:val="00AD37BA"/>
    <w:rsid w:val="00AD3CE8"/>
    <w:rsid w:val="00AD3EAC"/>
    <w:rsid w:val="00AD406A"/>
    <w:rsid w:val="00AD433E"/>
    <w:rsid w:val="00AD4359"/>
    <w:rsid w:val="00AD4525"/>
    <w:rsid w:val="00AD460D"/>
    <w:rsid w:val="00AD48FC"/>
    <w:rsid w:val="00AD5112"/>
    <w:rsid w:val="00AD5514"/>
    <w:rsid w:val="00AD5BC9"/>
    <w:rsid w:val="00AD5BD2"/>
    <w:rsid w:val="00AD5D94"/>
    <w:rsid w:val="00AD63ED"/>
    <w:rsid w:val="00AD65E8"/>
    <w:rsid w:val="00AD667F"/>
    <w:rsid w:val="00AD66C7"/>
    <w:rsid w:val="00AD6C84"/>
    <w:rsid w:val="00AD7035"/>
    <w:rsid w:val="00AD7148"/>
    <w:rsid w:val="00AD72BC"/>
    <w:rsid w:val="00AD766E"/>
    <w:rsid w:val="00AD771D"/>
    <w:rsid w:val="00AD77F1"/>
    <w:rsid w:val="00AD7E94"/>
    <w:rsid w:val="00AE0383"/>
    <w:rsid w:val="00AE094B"/>
    <w:rsid w:val="00AE0C3F"/>
    <w:rsid w:val="00AE0C56"/>
    <w:rsid w:val="00AE0DB4"/>
    <w:rsid w:val="00AE0DD8"/>
    <w:rsid w:val="00AE0ECE"/>
    <w:rsid w:val="00AE10A6"/>
    <w:rsid w:val="00AE164D"/>
    <w:rsid w:val="00AE189C"/>
    <w:rsid w:val="00AE1A25"/>
    <w:rsid w:val="00AE202E"/>
    <w:rsid w:val="00AE284B"/>
    <w:rsid w:val="00AE2A55"/>
    <w:rsid w:val="00AE3142"/>
    <w:rsid w:val="00AE31DE"/>
    <w:rsid w:val="00AE32C3"/>
    <w:rsid w:val="00AE341D"/>
    <w:rsid w:val="00AE3453"/>
    <w:rsid w:val="00AE3677"/>
    <w:rsid w:val="00AE393F"/>
    <w:rsid w:val="00AE4590"/>
    <w:rsid w:val="00AE4A02"/>
    <w:rsid w:val="00AE4D76"/>
    <w:rsid w:val="00AE5062"/>
    <w:rsid w:val="00AE50B7"/>
    <w:rsid w:val="00AE55BD"/>
    <w:rsid w:val="00AE5688"/>
    <w:rsid w:val="00AE65D6"/>
    <w:rsid w:val="00AE6672"/>
    <w:rsid w:val="00AE6A9E"/>
    <w:rsid w:val="00AE6BCC"/>
    <w:rsid w:val="00AE6C12"/>
    <w:rsid w:val="00AE6D43"/>
    <w:rsid w:val="00AE6F35"/>
    <w:rsid w:val="00AE6F5F"/>
    <w:rsid w:val="00AE71E0"/>
    <w:rsid w:val="00AE7826"/>
    <w:rsid w:val="00AE7BB0"/>
    <w:rsid w:val="00AE7C55"/>
    <w:rsid w:val="00AE7CA3"/>
    <w:rsid w:val="00AF03D6"/>
    <w:rsid w:val="00AF0478"/>
    <w:rsid w:val="00AF0760"/>
    <w:rsid w:val="00AF0E17"/>
    <w:rsid w:val="00AF1310"/>
    <w:rsid w:val="00AF1464"/>
    <w:rsid w:val="00AF1D22"/>
    <w:rsid w:val="00AF2201"/>
    <w:rsid w:val="00AF22D3"/>
    <w:rsid w:val="00AF2329"/>
    <w:rsid w:val="00AF24FE"/>
    <w:rsid w:val="00AF2585"/>
    <w:rsid w:val="00AF2719"/>
    <w:rsid w:val="00AF281A"/>
    <w:rsid w:val="00AF2AAE"/>
    <w:rsid w:val="00AF2B76"/>
    <w:rsid w:val="00AF31DA"/>
    <w:rsid w:val="00AF336E"/>
    <w:rsid w:val="00AF35BA"/>
    <w:rsid w:val="00AF37C4"/>
    <w:rsid w:val="00AF38A2"/>
    <w:rsid w:val="00AF39E3"/>
    <w:rsid w:val="00AF40A8"/>
    <w:rsid w:val="00AF4332"/>
    <w:rsid w:val="00AF4658"/>
    <w:rsid w:val="00AF487B"/>
    <w:rsid w:val="00AF4C86"/>
    <w:rsid w:val="00AF4C96"/>
    <w:rsid w:val="00AF54E9"/>
    <w:rsid w:val="00AF5692"/>
    <w:rsid w:val="00AF59C9"/>
    <w:rsid w:val="00AF5A28"/>
    <w:rsid w:val="00AF5B06"/>
    <w:rsid w:val="00AF5BF5"/>
    <w:rsid w:val="00AF5DC3"/>
    <w:rsid w:val="00AF668B"/>
    <w:rsid w:val="00AF69F6"/>
    <w:rsid w:val="00AF6EA2"/>
    <w:rsid w:val="00AF7057"/>
    <w:rsid w:val="00AF70D7"/>
    <w:rsid w:val="00AF7542"/>
    <w:rsid w:val="00AF7617"/>
    <w:rsid w:val="00AF76DE"/>
    <w:rsid w:val="00AF7A68"/>
    <w:rsid w:val="00B00077"/>
    <w:rsid w:val="00B0028D"/>
    <w:rsid w:val="00B00586"/>
    <w:rsid w:val="00B00653"/>
    <w:rsid w:val="00B006EB"/>
    <w:rsid w:val="00B008DA"/>
    <w:rsid w:val="00B00938"/>
    <w:rsid w:val="00B00BAB"/>
    <w:rsid w:val="00B00DC7"/>
    <w:rsid w:val="00B00F57"/>
    <w:rsid w:val="00B013F6"/>
    <w:rsid w:val="00B01559"/>
    <w:rsid w:val="00B016F1"/>
    <w:rsid w:val="00B01A35"/>
    <w:rsid w:val="00B01BCF"/>
    <w:rsid w:val="00B0252C"/>
    <w:rsid w:val="00B0345A"/>
    <w:rsid w:val="00B03551"/>
    <w:rsid w:val="00B03976"/>
    <w:rsid w:val="00B03E47"/>
    <w:rsid w:val="00B03EBB"/>
    <w:rsid w:val="00B03F30"/>
    <w:rsid w:val="00B040BB"/>
    <w:rsid w:val="00B046C9"/>
    <w:rsid w:val="00B04E11"/>
    <w:rsid w:val="00B04FED"/>
    <w:rsid w:val="00B0517D"/>
    <w:rsid w:val="00B061CB"/>
    <w:rsid w:val="00B064C2"/>
    <w:rsid w:val="00B0650E"/>
    <w:rsid w:val="00B07525"/>
    <w:rsid w:val="00B0796A"/>
    <w:rsid w:val="00B07BFC"/>
    <w:rsid w:val="00B07C63"/>
    <w:rsid w:val="00B107AF"/>
    <w:rsid w:val="00B10FD3"/>
    <w:rsid w:val="00B11394"/>
    <w:rsid w:val="00B113AC"/>
    <w:rsid w:val="00B1168E"/>
    <w:rsid w:val="00B11B39"/>
    <w:rsid w:val="00B11D0B"/>
    <w:rsid w:val="00B1246B"/>
    <w:rsid w:val="00B128C7"/>
    <w:rsid w:val="00B12D11"/>
    <w:rsid w:val="00B12E89"/>
    <w:rsid w:val="00B1301D"/>
    <w:rsid w:val="00B132C3"/>
    <w:rsid w:val="00B132F0"/>
    <w:rsid w:val="00B137CA"/>
    <w:rsid w:val="00B13F03"/>
    <w:rsid w:val="00B1429E"/>
    <w:rsid w:val="00B1430C"/>
    <w:rsid w:val="00B14389"/>
    <w:rsid w:val="00B143E2"/>
    <w:rsid w:val="00B1449B"/>
    <w:rsid w:val="00B14691"/>
    <w:rsid w:val="00B146CA"/>
    <w:rsid w:val="00B14947"/>
    <w:rsid w:val="00B14BFB"/>
    <w:rsid w:val="00B14CD9"/>
    <w:rsid w:val="00B14D48"/>
    <w:rsid w:val="00B14E3B"/>
    <w:rsid w:val="00B15287"/>
    <w:rsid w:val="00B152F1"/>
    <w:rsid w:val="00B1534E"/>
    <w:rsid w:val="00B15524"/>
    <w:rsid w:val="00B15642"/>
    <w:rsid w:val="00B15A0F"/>
    <w:rsid w:val="00B15F86"/>
    <w:rsid w:val="00B15FA1"/>
    <w:rsid w:val="00B1603C"/>
    <w:rsid w:val="00B1691D"/>
    <w:rsid w:val="00B17094"/>
    <w:rsid w:val="00B17626"/>
    <w:rsid w:val="00B17661"/>
    <w:rsid w:val="00B177D1"/>
    <w:rsid w:val="00B1781C"/>
    <w:rsid w:val="00B201B5"/>
    <w:rsid w:val="00B20456"/>
    <w:rsid w:val="00B20A1E"/>
    <w:rsid w:val="00B20B1B"/>
    <w:rsid w:val="00B20E48"/>
    <w:rsid w:val="00B21150"/>
    <w:rsid w:val="00B214C4"/>
    <w:rsid w:val="00B21694"/>
    <w:rsid w:val="00B2174F"/>
    <w:rsid w:val="00B21DDE"/>
    <w:rsid w:val="00B225E4"/>
    <w:rsid w:val="00B22696"/>
    <w:rsid w:val="00B22840"/>
    <w:rsid w:val="00B22CEA"/>
    <w:rsid w:val="00B23143"/>
    <w:rsid w:val="00B240E9"/>
    <w:rsid w:val="00B24829"/>
    <w:rsid w:val="00B24927"/>
    <w:rsid w:val="00B2495E"/>
    <w:rsid w:val="00B24B11"/>
    <w:rsid w:val="00B24B1D"/>
    <w:rsid w:val="00B24B56"/>
    <w:rsid w:val="00B24DFD"/>
    <w:rsid w:val="00B24F61"/>
    <w:rsid w:val="00B2520C"/>
    <w:rsid w:val="00B25453"/>
    <w:rsid w:val="00B2591E"/>
    <w:rsid w:val="00B25BE1"/>
    <w:rsid w:val="00B25F99"/>
    <w:rsid w:val="00B26024"/>
    <w:rsid w:val="00B26120"/>
    <w:rsid w:val="00B26435"/>
    <w:rsid w:val="00B265EA"/>
    <w:rsid w:val="00B266A3"/>
    <w:rsid w:val="00B26B3E"/>
    <w:rsid w:val="00B26F70"/>
    <w:rsid w:val="00B2746C"/>
    <w:rsid w:val="00B27623"/>
    <w:rsid w:val="00B276DF"/>
    <w:rsid w:val="00B27B9E"/>
    <w:rsid w:val="00B300FB"/>
    <w:rsid w:val="00B30344"/>
    <w:rsid w:val="00B307C5"/>
    <w:rsid w:val="00B309EE"/>
    <w:rsid w:val="00B30A99"/>
    <w:rsid w:val="00B31021"/>
    <w:rsid w:val="00B31056"/>
    <w:rsid w:val="00B31600"/>
    <w:rsid w:val="00B319CF"/>
    <w:rsid w:val="00B31AEE"/>
    <w:rsid w:val="00B31C92"/>
    <w:rsid w:val="00B325BE"/>
    <w:rsid w:val="00B327AB"/>
    <w:rsid w:val="00B328FD"/>
    <w:rsid w:val="00B32917"/>
    <w:rsid w:val="00B32DA6"/>
    <w:rsid w:val="00B3327E"/>
    <w:rsid w:val="00B3332D"/>
    <w:rsid w:val="00B33681"/>
    <w:rsid w:val="00B33765"/>
    <w:rsid w:val="00B33B0A"/>
    <w:rsid w:val="00B33D4D"/>
    <w:rsid w:val="00B33E11"/>
    <w:rsid w:val="00B34077"/>
    <w:rsid w:val="00B345C8"/>
    <w:rsid w:val="00B348D7"/>
    <w:rsid w:val="00B34FD4"/>
    <w:rsid w:val="00B34FF6"/>
    <w:rsid w:val="00B35024"/>
    <w:rsid w:val="00B357AA"/>
    <w:rsid w:val="00B35990"/>
    <w:rsid w:val="00B35FCE"/>
    <w:rsid w:val="00B36086"/>
    <w:rsid w:val="00B36093"/>
    <w:rsid w:val="00B361C3"/>
    <w:rsid w:val="00B36514"/>
    <w:rsid w:val="00B36533"/>
    <w:rsid w:val="00B36703"/>
    <w:rsid w:val="00B36C6B"/>
    <w:rsid w:val="00B3709B"/>
    <w:rsid w:val="00B37D1D"/>
    <w:rsid w:val="00B37D8B"/>
    <w:rsid w:val="00B4014B"/>
    <w:rsid w:val="00B403AF"/>
    <w:rsid w:val="00B40685"/>
    <w:rsid w:val="00B40958"/>
    <w:rsid w:val="00B40D70"/>
    <w:rsid w:val="00B410F5"/>
    <w:rsid w:val="00B41A5A"/>
    <w:rsid w:val="00B41A93"/>
    <w:rsid w:val="00B41AE7"/>
    <w:rsid w:val="00B41BD1"/>
    <w:rsid w:val="00B41C99"/>
    <w:rsid w:val="00B41E40"/>
    <w:rsid w:val="00B41E69"/>
    <w:rsid w:val="00B422EF"/>
    <w:rsid w:val="00B422F4"/>
    <w:rsid w:val="00B42596"/>
    <w:rsid w:val="00B428BE"/>
    <w:rsid w:val="00B42F63"/>
    <w:rsid w:val="00B4318C"/>
    <w:rsid w:val="00B4320A"/>
    <w:rsid w:val="00B43243"/>
    <w:rsid w:val="00B432E9"/>
    <w:rsid w:val="00B432EE"/>
    <w:rsid w:val="00B43335"/>
    <w:rsid w:val="00B4334B"/>
    <w:rsid w:val="00B43741"/>
    <w:rsid w:val="00B43A4E"/>
    <w:rsid w:val="00B43D99"/>
    <w:rsid w:val="00B43DCE"/>
    <w:rsid w:val="00B44469"/>
    <w:rsid w:val="00B445CB"/>
    <w:rsid w:val="00B4472C"/>
    <w:rsid w:val="00B44741"/>
    <w:rsid w:val="00B4485C"/>
    <w:rsid w:val="00B448B0"/>
    <w:rsid w:val="00B44B2A"/>
    <w:rsid w:val="00B4542A"/>
    <w:rsid w:val="00B456EA"/>
    <w:rsid w:val="00B457A5"/>
    <w:rsid w:val="00B45848"/>
    <w:rsid w:val="00B459A1"/>
    <w:rsid w:val="00B45A04"/>
    <w:rsid w:val="00B45F48"/>
    <w:rsid w:val="00B46249"/>
    <w:rsid w:val="00B46327"/>
    <w:rsid w:val="00B46380"/>
    <w:rsid w:val="00B4659F"/>
    <w:rsid w:val="00B46800"/>
    <w:rsid w:val="00B4689C"/>
    <w:rsid w:val="00B46CB5"/>
    <w:rsid w:val="00B478C6"/>
    <w:rsid w:val="00B47EF3"/>
    <w:rsid w:val="00B47F8D"/>
    <w:rsid w:val="00B5012C"/>
    <w:rsid w:val="00B504BD"/>
    <w:rsid w:val="00B50543"/>
    <w:rsid w:val="00B5064F"/>
    <w:rsid w:val="00B50651"/>
    <w:rsid w:val="00B50AB9"/>
    <w:rsid w:val="00B50B72"/>
    <w:rsid w:val="00B50CBF"/>
    <w:rsid w:val="00B50E4C"/>
    <w:rsid w:val="00B51190"/>
    <w:rsid w:val="00B51444"/>
    <w:rsid w:val="00B515FC"/>
    <w:rsid w:val="00B5162A"/>
    <w:rsid w:val="00B5168A"/>
    <w:rsid w:val="00B516A3"/>
    <w:rsid w:val="00B51896"/>
    <w:rsid w:val="00B51A4D"/>
    <w:rsid w:val="00B51E5F"/>
    <w:rsid w:val="00B51E6A"/>
    <w:rsid w:val="00B52023"/>
    <w:rsid w:val="00B520FC"/>
    <w:rsid w:val="00B521D8"/>
    <w:rsid w:val="00B52330"/>
    <w:rsid w:val="00B52727"/>
    <w:rsid w:val="00B52953"/>
    <w:rsid w:val="00B52E46"/>
    <w:rsid w:val="00B53032"/>
    <w:rsid w:val="00B53868"/>
    <w:rsid w:val="00B55039"/>
    <w:rsid w:val="00B552F8"/>
    <w:rsid w:val="00B55386"/>
    <w:rsid w:val="00B5578B"/>
    <w:rsid w:val="00B5599D"/>
    <w:rsid w:val="00B559B2"/>
    <w:rsid w:val="00B55A90"/>
    <w:rsid w:val="00B55CD8"/>
    <w:rsid w:val="00B55D73"/>
    <w:rsid w:val="00B55E1B"/>
    <w:rsid w:val="00B55F48"/>
    <w:rsid w:val="00B565C9"/>
    <w:rsid w:val="00B56BEF"/>
    <w:rsid w:val="00B56C63"/>
    <w:rsid w:val="00B56F96"/>
    <w:rsid w:val="00B57352"/>
    <w:rsid w:val="00B5792B"/>
    <w:rsid w:val="00B57BB0"/>
    <w:rsid w:val="00B57E0F"/>
    <w:rsid w:val="00B57E15"/>
    <w:rsid w:val="00B600F9"/>
    <w:rsid w:val="00B60471"/>
    <w:rsid w:val="00B60784"/>
    <w:rsid w:val="00B60C21"/>
    <w:rsid w:val="00B612E2"/>
    <w:rsid w:val="00B613C2"/>
    <w:rsid w:val="00B61408"/>
    <w:rsid w:val="00B614C2"/>
    <w:rsid w:val="00B6163A"/>
    <w:rsid w:val="00B61B3A"/>
    <w:rsid w:val="00B61E53"/>
    <w:rsid w:val="00B61EF7"/>
    <w:rsid w:val="00B6223D"/>
    <w:rsid w:val="00B62373"/>
    <w:rsid w:val="00B62A98"/>
    <w:rsid w:val="00B62DDE"/>
    <w:rsid w:val="00B63386"/>
    <w:rsid w:val="00B63578"/>
    <w:rsid w:val="00B63589"/>
    <w:rsid w:val="00B636BB"/>
    <w:rsid w:val="00B63967"/>
    <w:rsid w:val="00B63AC1"/>
    <w:rsid w:val="00B63F19"/>
    <w:rsid w:val="00B64130"/>
    <w:rsid w:val="00B64150"/>
    <w:rsid w:val="00B641BD"/>
    <w:rsid w:val="00B643BB"/>
    <w:rsid w:val="00B643C4"/>
    <w:rsid w:val="00B64A7B"/>
    <w:rsid w:val="00B64CE8"/>
    <w:rsid w:val="00B64F41"/>
    <w:rsid w:val="00B64F7F"/>
    <w:rsid w:val="00B65579"/>
    <w:rsid w:val="00B65987"/>
    <w:rsid w:val="00B659F3"/>
    <w:rsid w:val="00B65B19"/>
    <w:rsid w:val="00B662FA"/>
    <w:rsid w:val="00B66515"/>
    <w:rsid w:val="00B6667C"/>
    <w:rsid w:val="00B668C0"/>
    <w:rsid w:val="00B66B89"/>
    <w:rsid w:val="00B674BF"/>
    <w:rsid w:val="00B67603"/>
    <w:rsid w:val="00B67975"/>
    <w:rsid w:val="00B67E6D"/>
    <w:rsid w:val="00B7006F"/>
    <w:rsid w:val="00B7011D"/>
    <w:rsid w:val="00B70216"/>
    <w:rsid w:val="00B70C71"/>
    <w:rsid w:val="00B70EEB"/>
    <w:rsid w:val="00B711E9"/>
    <w:rsid w:val="00B71467"/>
    <w:rsid w:val="00B71A72"/>
    <w:rsid w:val="00B721C2"/>
    <w:rsid w:val="00B7247A"/>
    <w:rsid w:val="00B724DD"/>
    <w:rsid w:val="00B727A0"/>
    <w:rsid w:val="00B72C0F"/>
    <w:rsid w:val="00B72D5E"/>
    <w:rsid w:val="00B72FE8"/>
    <w:rsid w:val="00B73093"/>
    <w:rsid w:val="00B7331A"/>
    <w:rsid w:val="00B7338B"/>
    <w:rsid w:val="00B7369E"/>
    <w:rsid w:val="00B73703"/>
    <w:rsid w:val="00B73B38"/>
    <w:rsid w:val="00B73B41"/>
    <w:rsid w:val="00B73CEB"/>
    <w:rsid w:val="00B73F2E"/>
    <w:rsid w:val="00B73F41"/>
    <w:rsid w:val="00B751C1"/>
    <w:rsid w:val="00B7575F"/>
    <w:rsid w:val="00B75C2F"/>
    <w:rsid w:val="00B75DD4"/>
    <w:rsid w:val="00B75DF1"/>
    <w:rsid w:val="00B768E5"/>
    <w:rsid w:val="00B76B3C"/>
    <w:rsid w:val="00B76E07"/>
    <w:rsid w:val="00B76F0F"/>
    <w:rsid w:val="00B76F68"/>
    <w:rsid w:val="00B770B3"/>
    <w:rsid w:val="00B77369"/>
    <w:rsid w:val="00B7769A"/>
    <w:rsid w:val="00B779CE"/>
    <w:rsid w:val="00B77A9D"/>
    <w:rsid w:val="00B77DE5"/>
    <w:rsid w:val="00B77E0E"/>
    <w:rsid w:val="00B77E26"/>
    <w:rsid w:val="00B77EDD"/>
    <w:rsid w:val="00B804EA"/>
    <w:rsid w:val="00B80776"/>
    <w:rsid w:val="00B80870"/>
    <w:rsid w:val="00B80A24"/>
    <w:rsid w:val="00B80AE9"/>
    <w:rsid w:val="00B80C9D"/>
    <w:rsid w:val="00B80D61"/>
    <w:rsid w:val="00B80E61"/>
    <w:rsid w:val="00B811CF"/>
    <w:rsid w:val="00B812B7"/>
    <w:rsid w:val="00B81945"/>
    <w:rsid w:val="00B81D38"/>
    <w:rsid w:val="00B82246"/>
    <w:rsid w:val="00B824E6"/>
    <w:rsid w:val="00B828CF"/>
    <w:rsid w:val="00B82979"/>
    <w:rsid w:val="00B829B8"/>
    <w:rsid w:val="00B82B7D"/>
    <w:rsid w:val="00B82C46"/>
    <w:rsid w:val="00B82C67"/>
    <w:rsid w:val="00B82F63"/>
    <w:rsid w:val="00B82FF1"/>
    <w:rsid w:val="00B83592"/>
    <w:rsid w:val="00B836C9"/>
    <w:rsid w:val="00B83AD0"/>
    <w:rsid w:val="00B8446D"/>
    <w:rsid w:val="00B847F8"/>
    <w:rsid w:val="00B849FD"/>
    <w:rsid w:val="00B84B11"/>
    <w:rsid w:val="00B84B6B"/>
    <w:rsid w:val="00B84D10"/>
    <w:rsid w:val="00B85277"/>
    <w:rsid w:val="00B8557D"/>
    <w:rsid w:val="00B85618"/>
    <w:rsid w:val="00B856EF"/>
    <w:rsid w:val="00B85C6D"/>
    <w:rsid w:val="00B85D49"/>
    <w:rsid w:val="00B85EA9"/>
    <w:rsid w:val="00B85FC8"/>
    <w:rsid w:val="00B86328"/>
    <w:rsid w:val="00B86688"/>
    <w:rsid w:val="00B86EFE"/>
    <w:rsid w:val="00B87302"/>
    <w:rsid w:val="00B874BA"/>
    <w:rsid w:val="00B87B05"/>
    <w:rsid w:val="00B87B1A"/>
    <w:rsid w:val="00B87C77"/>
    <w:rsid w:val="00B87DBF"/>
    <w:rsid w:val="00B90548"/>
    <w:rsid w:val="00B905AD"/>
    <w:rsid w:val="00B9079E"/>
    <w:rsid w:val="00B9090E"/>
    <w:rsid w:val="00B9108D"/>
    <w:rsid w:val="00B91144"/>
    <w:rsid w:val="00B91908"/>
    <w:rsid w:val="00B919F1"/>
    <w:rsid w:val="00B91C79"/>
    <w:rsid w:val="00B91E69"/>
    <w:rsid w:val="00B91E8C"/>
    <w:rsid w:val="00B92132"/>
    <w:rsid w:val="00B928F5"/>
    <w:rsid w:val="00B929BB"/>
    <w:rsid w:val="00B92A4A"/>
    <w:rsid w:val="00B92C3B"/>
    <w:rsid w:val="00B92DEA"/>
    <w:rsid w:val="00B9320B"/>
    <w:rsid w:val="00B934D6"/>
    <w:rsid w:val="00B936A6"/>
    <w:rsid w:val="00B9380B"/>
    <w:rsid w:val="00B9395C"/>
    <w:rsid w:val="00B93AFB"/>
    <w:rsid w:val="00B93D50"/>
    <w:rsid w:val="00B93DD5"/>
    <w:rsid w:val="00B93E62"/>
    <w:rsid w:val="00B93FC7"/>
    <w:rsid w:val="00B945C0"/>
    <w:rsid w:val="00B949AA"/>
    <w:rsid w:val="00B94A66"/>
    <w:rsid w:val="00B954C0"/>
    <w:rsid w:val="00B95965"/>
    <w:rsid w:val="00B95ABB"/>
    <w:rsid w:val="00B95EC0"/>
    <w:rsid w:val="00B96241"/>
    <w:rsid w:val="00B9628A"/>
    <w:rsid w:val="00B9646C"/>
    <w:rsid w:val="00B9652E"/>
    <w:rsid w:val="00B9658D"/>
    <w:rsid w:val="00B96964"/>
    <w:rsid w:val="00B96E69"/>
    <w:rsid w:val="00B97141"/>
    <w:rsid w:val="00B973E3"/>
    <w:rsid w:val="00B978C4"/>
    <w:rsid w:val="00B97C71"/>
    <w:rsid w:val="00B97C84"/>
    <w:rsid w:val="00BA00A6"/>
    <w:rsid w:val="00BA0513"/>
    <w:rsid w:val="00BA0558"/>
    <w:rsid w:val="00BA0640"/>
    <w:rsid w:val="00BA0838"/>
    <w:rsid w:val="00BA17EC"/>
    <w:rsid w:val="00BA1A4D"/>
    <w:rsid w:val="00BA1A75"/>
    <w:rsid w:val="00BA1CB3"/>
    <w:rsid w:val="00BA1D50"/>
    <w:rsid w:val="00BA1F21"/>
    <w:rsid w:val="00BA2111"/>
    <w:rsid w:val="00BA24FB"/>
    <w:rsid w:val="00BA26B3"/>
    <w:rsid w:val="00BA2DFB"/>
    <w:rsid w:val="00BA2F30"/>
    <w:rsid w:val="00BA3166"/>
    <w:rsid w:val="00BA32B7"/>
    <w:rsid w:val="00BA3522"/>
    <w:rsid w:val="00BA356E"/>
    <w:rsid w:val="00BA364F"/>
    <w:rsid w:val="00BA4720"/>
    <w:rsid w:val="00BA4956"/>
    <w:rsid w:val="00BA49AB"/>
    <w:rsid w:val="00BA544C"/>
    <w:rsid w:val="00BA5928"/>
    <w:rsid w:val="00BA5CFF"/>
    <w:rsid w:val="00BA6002"/>
    <w:rsid w:val="00BA6073"/>
    <w:rsid w:val="00BA6CC1"/>
    <w:rsid w:val="00BA7888"/>
    <w:rsid w:val="00BA7B12"/>
    <w:rsid w:val="00BA7EF0"/>
    <w:rsid w:val="00BB005A"/>
    <w:rsid w:val="00BB08D9"/>
    <w:rsid w:val="00BB0A06"/>
    <w:rsid w:val="00BB0D13"/>
    <w:rsid w:val="00BB0E76"/>
    <w:rsid w:val="00BB128F"/>
    <w:rsid w:val="00BB14C0"/>
    <w:rsid w:val="00BB21AD"/>
    <w:rsid w:val="00BB21C5"/>
    <w:rsid w:val="00BB27E6"/>
    <w:rsid w:val="00BB29D4"/>
    <w:rsid w:val="00BB2D61"/>
    <w:rsid w:val="00BB3602"/>
    <w:rsid w:val="00BB3612"/>
    <w:rsid w:val="00BB36DD"/>
    <w:rsid w:val="00BB3730"/>
    <w:rsid w:val="00BB3CD2"/>
    <w:rsid w:val="00BB45BF"/>
    <w:rsid w:val="00BB463A"/>
    <w:rsid w:val="00BB4884"/>
    <w:rsid w:val="00BB497E"/>
    <w:rsid w:val="00BB4C58"/>
    <w:rsid w:val="00BB4E4A"/>
    <w:rsid w:val="00BB4F3A"/>
    <w:rsid w:val="00BB50D3"/>
    <w:rsid w:val="00BB534D"/>
    <w:rsid w:val="00BB56F0"/>
    <w:rsid w:val="00BB5C97"/>
    <w:rsid w:val="00BB5F58"/>
    <w:rsid w:val="00BB5F94"/>
    <w:rsid w:val="00BB6051"/>
    <w:rsid w:val="00BB623D"/>
    <w:rsid w:val="00BB6244"/>
    <w:rsid w:val="00BB664C"/>
    <w:rsid w:val="00BB6735"/>
    <w:rsid w:val="00BB679C"/>
    <w:rsid w:val="00BB6A05"/>
    <w:rsid w:val="00BB6AF3"/>
    <w:rsid w:val="00BB6C3E"/>
    <w:rsid w:val="00BB6E20"/>
    <w:rsid w:val="00BB706C"/>
    <w:rsid w:val="00BB7282"/>
    <w:rsid w:val="00BB7291"/>
    <w:rsid w:val="00BB7358"/>
    <w:rsid w:val="00BB7852"/>
    <w:rsid w:val="00BB78EB"/>
    <w:rsid w:val="00BC0319"/>
    <w:rsid w:val="00BC04CB"/>
    <w:rsid w:val="00BC09A1"/>
    <w:rsid w:val="00BC0A78"/>
    <w:rsid w:val="00BC0F05"/>
    <w:rsid w:val="00BC11E4"/>
    <w:rsid w:val="00BC1204"/>
    <w:rsid w:val="00BC12C0"/>
    <w:rsid w:val="00BC1336"/>
    <w:rsid w:val="00BC1676"/>
    <w:rsid w:val="00BC1B35"/>
    <w:rsid w:val="00BC1D18"/>
    <w:rsid w:val="00BC1E86"/>
    <w:rsid w:val="00BC2037"/>
    <w:rsid w:val="00BC212F"/>
    <w:rsid w:val="00BC242B"/>
    <w:rsid w:val="00BC244A"/>
    <w:rsid w:val="00BC270C"/>
    <w:rsid w:val="00BC29AD"/>
    <w:rsid w:val="00BC2ACB"/>
    <w:rsid w:val="00BC2B30"/>
    <w:rsid w:val="00BC2D85"/>
    <w:rsid w:val="00BC2E7D"/>
    <w:rsid w:val="00BC33F7"/>
    <w:rsid w:val="00BC35B8"/>
    <w:rsid w:val="00BC39B5"/>
    <w:rsid w:val="00BC3EA5"/>
    <w:rsid w:val="00BC443E"/>
    <w:rsid w:val="00BC46D9"/>
    <w:rsid w:val="00BC48B8"/>
    <w:rsid w:val="00BC4C4C"/>
    <w:rsid w:val="00BC4EFC"/>
    <w:rsid w:val="00BC5285"/>
    <w:rsid w:val="00BC52A8"/>
    <w:rsid w:val="00BC56DE"/>
    <w:rsid w:val="00BC575F"/>
    <w:rsid w:val="00BC5DE0"/>
    <w:rsid w:val="00BC5FBE"/>
    <w:rsid w:val="00BC6417"/>
    <w:rsid w:val="00BC643E"/>
    <w:rsid w:val="00BC71E9"/>
    <w:rsid w:val="00BC7509"/>
    <w:rsid w:val="00BC776A"/>
    <w:rsid w:val="00BD0060"/>
    <w:rsid w:val="00BD010B"/>
    <w:rsid w:val="00BD017D"/>
    <w:rsid w:val="00BD0395"/>
    <w:rsid w:val="00BD03A0"/>
    <w:rsid w:val="00BD0549"/>
    <w:rsid w:val="00BD0A5E"/>
    <w:rsid w:val="00BD104B"/>
    <w:rsid w:val="00BD18AD"/>
    <w:rsid w:val="00BD1AFF"/>
    <w:rsid w:val="00BD1CAD"/>
    <w:rsid w:val="00BD1DCE"/>
    <w:rsid w:val="00BD1EDC"/>
    <w:rsid w:val="00BD219C"/>
    <w:rsid w:val="00BD26A7"/>
    <w:rsid w:val="00BD26C3"/>
    <w:rsid w:val="00BD2887"/>
    <w:rsid w:val="00BD2902"/>
    <w:rsid w:val="00BD29A1"/>
    <w:rsid w:val="00BD3177"/>
    <w:rsid w:val="00BD352E"/>
    <w:rsid w:val="00BD388D"/>
    <w:rsid w:val="00BD41B8"/>
    <w:rsid w:val="00BD433E"/>
    <w:rsid w:val="00BD4453"/>
    <w:rsid w:val="00BD4508"/>
    <w:rsid w:val="00BD451A"/>
    <w:rsid w:val="00BD4730"/>
    <w:rsid w:val="00BD4811"/>
    <w:rsid w:val="00BD4ACC"/>
    <w:rsid w:val="00BD4CED"/>
    <w:rsid w:val="00BD52BB"/>
    <w:rsid w:val="00BD5336"/>
    <w:rsid w:val="00BD5512"/>
    <w:rsid w:val="00BD5533"/>
    <w:rsid w:val="00BD5899"/>
    <w:rsid w:val="00BD5C74"/>
    <w:rsid w:val="00BD5E50"/>
    <w:rsid w:val="00BD6782"/>
    <w:rsid w:val="00BD69EE"/>
    <w:rsid w:val="00BD6CA4"/>
    <w:rsid w:val="00BD6E66"/>
    <w:rsid w:val="00BD6EE3"/>
    <w:rsid w:val="00BD7BCE"/>
    <w:rsid w:val="00BD7C71"/>
    <w:rsid w:val="00BD7C94"/>
    <w:rsid w:val="00BD7DC3"/>
    <w:rsid w:val="00BE0315"/>
    <w:rsid w:val="00BE03A6"/>
    <w:rsid w:val="00BE0403"/>
    <w:rsid w:val="00BE04D0"/>
    <w:rsid w:val="00BE06CC"/>
    <w:rsid w:val="00BE0F48"/>
    <w:rsid w:val="00BE163F"/>
    <w:rsid w:val="00BE1BD0"/>
    <w:rsid w:val="00BE21A0"/>
    <w:rsid w:val="00BE22F1"/>
    <w:rsid w:val="00BE29B7"/>
    <w:rsid w:val="00BE2B55"/>
    <w:rsid w:val="00BE2B6E"/>
    <w:rsid w:val="00BE2C02"/>
    <w:rsid w:val="00BE3257"/>
    <w:rsid w:val="00BE33C7"/>
    <w:rsid w:val="00BE3642"/>
    <w:rsid w:val="00BE3C06"/>
    <w:rsid w:val="00BE3EA0"/>
    <w:rsid w:val="00BE4084"/>
    <w:rsid w:val="00BE465E"/>
    <w:rsid w:val="00BE487A"/>
    <w:rsid w:val="00BE4B24"/>
    <w:rsid w:val="00BE4F09"/>
    <w:rsid w:val="00BE503D"/>
    <w:rsid w:val="00BE518D"/>
    <w:rsid w:val="00BE59B5"/>
    <w:rsid w:val="00BE5D86"/>
    <w:rsid w:val="00BE5E6E"/>
    <w:rsid w:val="00BE5F9B"/>
    <w:rsid w:val="00BE628A"/>
    <w:rsid w:val="00BE6553"/>
    <w:rsid w:val="00BE66EF"/>
    <w:rsid w:val="00BE6B28"/>
    <w:rsid w:val="00BE6BB3"/>
    <w:rsid w:val="00BE7040"/>
    <w:rsid w:val="00BE70BB"/>
    <w:rsid w:val="00BF00D9"/>
    <w:rsid w:val="00BF057C"/>
    <w:rsid w:val="00BF05FC"/>
    <w:rsid w:val="00BF1D54"/>
    <w:rsid w:val="00BF1E9F"/>
    <w:rsid w:val="00BF1F37"/>
    <w:rsid w:val="00BF20FD"/>
    <w:rsid w:val="00BF21ED"/>
    <w:rsid w:val="00BF2ABE"/>
    <w:rsid w:val="00BF2B7E"/>
    <w:rsid w:val="00BF300E"/>
    <w:rsid w:val="00BF33F1"/>
    <w:rsid w:val="00BF37EB"/>
    <w:rsid w:val="00BF3ACB"/>
    <w:rsid w:val="00BF4330"/>
    <w:rsid w:val="00BF4503"/>
    <w:rsid w:val="00BF45A1"/>
    <w:rsid w:val="00BF4F8F"/>
    <w:rsid w:val="00BF5452"/>
    <w:rsid w:val="00BF56F7"/>
    <w:rsid w:val="00BF5BE2"/>
    <w:rsid w:val="00BF5E3E"/>
    <w:rsid w:val="00BF6442"/>
    <w:rsid w:val="00BF6562"/>
    <w:rsid w:val="00BF6615"/>
    <w:rsid w:val="00BF665A"/>
    <w:rsid w:val="00BF6744"/>
    <w:rsid w:val="00BF6E49"/>
    <w:rsid w:val="00BF7042"/>
    <w:rsid w:val="00BF7B14"/>
    <w:rsid w:val="00C00151"/>
    <w:rsid w:val="00C0066B"/>
    <w:rsid w:val="00C00A00"/>
    <w:rsid w:val="00C00F15"/>
    <w:rsid w:val="00C00F67"/>
    <w:rsid w:val="00C010F2"/>
    <w:rsid w:val="00C01ED9"/>
    <w:rsid w:val="00C01EFE"/>
    <w:rsid w:val="00C01FE0"/>
    <w:rsid w:val="00C022FC"/>
    <w:rsid w:val="00C026DD"/>
    <w:rsid w:val="00C0285A"/>
    <w:rsid w:val="00C02EFC"/>
    <w:rsid w:val="00C02F15"/>
    <w:rsid w:val="00C03980"/>
    <w:rsid w:val="00C039DA"/>
    <w:rsid w:val="00C03B68"/>
    <w:rsid w:val="00C03CB6"/>
    <w:rsid w:val="00C041FA"/>
    <w:rsid w:val="00C04269"/>
    <w:rsid w:val="00C0440D"/>
    <w:rsid w:val="00C045FE"/>
    <w:rsid w:val="00C04BA0"/>
    <w:rsid w:val="00C050DA"/>
    <w:rsid w:val="00C051A4"/>
    <w:rsid w:val="00C05852"/>
    <w:rsid w:val="00C059F9"/>
    <w:rsid w:val="00C05A5B"/>
    <w:rsid w:val="00C0603A"/>
    <w:rsid w:val="00C06212"/>
    <w:rsid w:val="00C06514"/>
    <w:rsid w:val="00C0673C"/>
    <w:rsid w:val="00C06895"/>
    <w:rsid w:val="00C06956"/>
    <w:rsid w:val="00C06B8D"/>
    <w:rsid w:val="00C06F67"/>
    <w:rsid w:val="00C070D5"/>
    <w:rsid w:val="00C07377"/>
    <w:rsid w:val="00C076AA"/>
    <w:rsid w:val="00C076C1"/>
    <w:rsid w:val="00C0777B"/>
    <w:rsid w:val="00C078A4"/>
    <w:rsid w:val="00C078B1"/>
    <w:rsid w:val="00C079EC"/>
    <w:rsid w:val="00C07E28"/>
    <w:rsid w:val="00C07FE5"/>
    <w:rsid w:val="00C10F80"/>
    <w:rsid w:val="00C10F82"/>
    <w:rsid w:val="00C10FBC"/>
    <w:rsid w:val="00C11900"/>
    <w:rsid w:val="00C11A63"/>
    <w:rsid w:val="00C11C7A"/>
    <w:rsid w:val="00C11DC4"/>
    <w:rsid w:val="00C12044"/>
    <w:rsid w:val="00C1239F"/>
    <w:rsid w:val="00C125C0"/>
    <w:rsid w:val="00C13198"/>
    <w:rsid w:val="00C13354"/>
    <w:rsid w:val="00C13577"/>
    <w:rsid w:val="00C13CF3"/>
    <w:rsid w:val="00C13FD9"/>
    <w:rsid w:val="00C14148"/>
    <w:rsid w:val="00C1415C"/>
    <w:rsid w:val="00C149DF"/>
    <w:rsid w:val="00C14A1F"/>
    <w:rsid w:val="00C14B41"/>
    <w:rsid w:val="00C14B7E"/>
    <w:rsid w:val="00C14D04"/>
    <w:rsid w:val="00C14FEC"/>
    <w:rsid w:val="00C155AA"/>
    <w:rsid w:val="00C1568B"/>
    <w:rsid w:val="00C156DD"/>
    <w:rsid w:val="00C15D1E"/>
    <w:rsid w:val="00C15FD0"/>
    <w:rsid w:val="00C1695C"/>
    <w:rsid w:val="00C16BB7"/>
    <w:rsid w:val="00C16F68"/>
    <w:rsid w:val="00C1707F"/>
    <w:rsid w:val="00C1755A"/>
    <w:rsid w:val="00C17618"/>
    <w:rsid w:val="00C17B7E"/>
    <w:rsid w:val="00C20789"/>
    <w:rsid w:val="00C20848"/>
    <w:rsid w:val="00C20AB6"/>
    <w:rsid w:val="00C20B0F"/>
    <w:rsid w:val="00C20FA3"/>
    <w:rsid w:val="00C211DB"/>
    <w:rsid w:val="00C21523"/>
    <w:rsid w:val="00C21788"/>
    <w:rsid w:val="00C2198A"/>
    <w:rsid w:val="00C21B43"/>
    <w:rsid w:val="00C21C23"/>
    <w:rsid w:val="00C21D34"/>
    <w:rsid w:val="00C22177"/>
    <w:rsid w:val="00C223FA"/>
    <w:rsid w:val="00C22986"/>
    <w:rsid w:val="00C23100"/>
    <w:rsid w:val="00C2348B"/>
    <w:rsid w:val="00C235D6"/>
    <w:rsid w:val="00C23632"/>
    <w:rsid w:val="00C237D3"/>
    <w:rsid w:val="00C239B2"/>
    <w:rsid w:val="00C23DA2"/>
    <w:rsid w:val="00C241CD"/>
    <w:rsid w:val="00C24540"/>
    <w:rsid w:val="00C245F4"/>
    <w:rsid w:val="00C246EC"/>
    <w:rsid w:val="00C24913"/>
    <w:rsid w:val="00C24BFF"/>
    <w:rsid w:val="00C24CB9"/>
    <w:rsid w:val="00C24D3F"/>
    <w:rsid w:val="00C252C7"/>
    <w:rsid w:val="00C25481"/>
    <w:rsid w:val="00C255B9"/>
    <w:rsid w:val="00C25779"/>
    <w:rsid w:val="00C2626A"/>
    <w:rsid w:val="00C26424"/>
    <w:rsid w:val="00C265F7"/>
    <w:rsid w:val="00C26624"/>
    <w:rsid w:val="00C2665D"/>
    <w:rsid w:val="00C26883"/>
    <w:rsid w:val="00C2693F"/>
    <w:rsid w:val="00C271CC"/>
    <w:rsid w:val="00C27626"/>
    <w:rsid w:val="00C2763C"/>
    <w:rsid w:val="00C27BB6"/>
    <w:rsid w:val="00C30243"/>
    <w:rsid w:val="00C307F9"/>
    <w:rsid w:val="00C30879"/>
    <w:rsid w:val="00C30B32"/>
    <w:rsid w:val="00C30D56"/>
    <w:rsid w:val="00C31259"/>
    <w:rsid w:val="00C31566"/>
    <w:rsid w:val="00C3163E"/>
    <w:rsid w:val="00C316D1"/>
    <w:rsid w:val="00C3181C"/>
    <w:rsid w:val="00C31CD4"/>
    <w:rsid w:val="00C3245D"/>
    <w:rsid w:val="00C3274D"/>
    <w:rsid w:val="00C327C5"/>
    <w:rsid w:val="00C329A4"/>
    <w:rsid w:val="00C32B47"/>
    <w:rsid w:val="00C32C57"/>
    <w:rsid w:val="00C33058"/>
    <w:rsid w:val="00C3315B"/>
    <w:rsid w:val="00C33223"/>
    <w:rsid w:val="00C3330B"/>
    <w:rsid w:val="00C3364D"/>
    <w:rsid w:val="00C3378F"/>
    <w:rsid w:val="00C33903"/>
    <w:rsid w:val="00C33950"/>
    <w:rsid w:val="00C33BA5"/>
    <w:rsid w:val="00C33F29"/>
    <w:rsid w:val="00C3426F"/>
    <w:rsid w:val="00C345F9"/>
    <w:rsid w:val="00C346BB"/>
    <w:rsid w:val="00C34956"/>
    <w:rsid w:val="00C3498E"/>
    <w:rsid w:val="00C34B3F"/>
    <w:rsid w:val="00C34B6A"/>
    <w:rsid w:val="00C34C69"/>
    <w:rsid w:val="00C34C6A"/>
    <w:rsid w:val="00C34DF5"/>
    <w:rsid w:val="00C3517B"/>
    <w:rsid w:val="00C35625"/>
    <w:rsid w:val="00C359E1"/>
    <w:rsid w:val="00C35C94"/>
    <w:rsid w:val="00C362D0"/>
    <w:rsid w:val="00C36D77"/>
    <w:rsid w:val="00C371F2"/>
    <w:rsid w:val="00C372D4"/>
    <w:rsid w:val="00C37743"/>
    <w:rsid w:val="00C37966"/>
    <w:rsid w:val="00C4003E"/>
    <w:rsid w:val="00C404F3"/>
    <w:rsid w:val="00C40876"/>
    <w:rsid w:val="00C40978"/>
    <w:rsid w:val="00C409F0"/>
    <w:rsid w:val="00C41503"/>
    <w:rsid w:val="00C41829"/>
    <w:rsid w:val="00C41917"/>
    <w:rsid w:val="00C4191A"/>
    <w:rsid w:val="00C41DA4"/>
    <w:rsid w:val="00C4200C"/>
    <w:rsid w:val="00C42372"/>
    <w:rsid w:val="00C424CA"/>
    <w:rsid w:val="00C42604"/>
    <w:rsid w:val="00C426F0"/>
    <w:rsid w:val="00C4279E"/>
    <w:rsid w:val="00C42810"/>
    <w:rsid w:val="00C4282E"/>
    <w:rsid w:val="00C42B81"/>
    <w:rsid w:val="00C43224"/>
    <w:rsid w:val="00C43551"/>
    <w:rsid w:val="00C43792"/>
    <w:rsid w:val="00C44336"/>
    <w:rsid w:val="00C4443D"/>
    <w:rsid w:val="00C4445C"/>
    <w:rsid w:val="00C44677"/>
    <w:rsid w:val="00C447BD"/>
    <w:rsid w:val="00C44A5D"/>
    <w:rsid w:val="00C44AFB"/>
    <w:rsid w:val="00C450FD"/>
    <w:rsid w:val="00C454FE"/>
    <w:rsid w:val="00C4573F"/>
    <w:rsid w:val="00C458AD"/>
    <w:rsid w:val="00C460F9"/>
    <w:rsid w:val="00C467F4"/>
    <w:rsid w:val="00C467FD"/>
    <w:rsid w:val="00C469B5"/>
    <w:rsid w:val="00C46B2F"/>
    <w:rsid w:val="00C46C0F"/>
    <w:rsid w:val="00C46CB7"/>
    <w:rsid w:val="00C47079"/>
    <w:rsid w:val="00C470DB"/>
    <w:rsid w:val="00C472D5"/>
    <w:rsid w:val="00C47C11"/>
    <w:rsid w:val="00C50154"/>
    <w:rsid w:val="00C50213"/>
    <w:rsid w:val="00C50250"/>
    <w:rsid w:val="00C5033A"/>
    <w:rsid w:val="00C504D6"/>
    <w:rsid w:val="00C5056C"/>
    <w:rsid w:val="00C505F8"/>
    <w:rsid w:val="00C507E6"/>
    <w:rsid w:val="00C50956"/>
    <w:rsid w:val="00C509BE"/>
    <w:rsid w:val="00C50D22"/>
    <w:rsid w:val="00C50FEA"/>
    <w:rsid w:val="00C5102B"/>
    <w:rsid w:val="00C510E8"/>
    <w:rsid w:val="00C51551"/>
    <w:rsid w:val="00C51CA0"/>
    <w:rsid w:val="00C51D4A"/>
    <w:rsid w:val="00C51DA7"/>
    <w:rsid w:val="00C51DF5"/>
    <w:rsid w:val="00C52378"/>
    <w:rsid w:val="00C5239D"/>
    <w:rsid w:val="00C526DF"/>
    <w:rsid w:val="00C52A2D"/>
    <w:rsid w:val="00C52B5A"/>
    <w:rsid w:val="00C52F80"/>
    <w:rsid w:val="00C53E11"/>
    <w:rsid w:val="00C544DF"/>
    <w:rsid w:val="00C5483F"/>
    <w:rsid w:val="00C54BF2"/>
    <w:rsid w:val="00C54FBC"/>
    <w:rsid w:val="00C5504A"/>
    <w:rsid w:val="00C5531B"/>
    <w:rsid w:val="00C55400"/>
    <w:rsid w:val="00C5545B"/>
    <w:rsid w:val="00C567A1"/>
    <w:rsid w:val="00C568B7"/>
    <w:rsid w:val="00C56D1E"/>
    <w:rsid w:val="00C56EDA"/>
    <w:rsid w:val="00C56EF6"/>
    <w:rsid w:val="00C56F17"/>
    <w:rsid w:val="00C56FE5"/>
    <w:rsid w:val="00C57084"/>
    <w:rsid w:val="00C572F1"/>
    <w:rsid w:val="00C5751A"/>
    <w:rsid w:val="00C5763C"/>
    <w:rsid w:val="00C577A9"/>
    <w:rsid w:val="00C5782A"/>
    <w:rsid w:val="00C57ED7"/>
    <w:rsid w:val="00C57F4D"/>
    <w:rsid w:val="00C60217"/>
    <w:rsid w:val="00C60AB3"/>
    <w:rsid w:val="00C60B83"/>
    <w:rsid w:val="00C60BF4"/>
    <w:rsid w:val="00C60C43"/>
    <w:rsid w:val="00C60C7F"/>
    <w:rsid w:val="00C60F9D"/>
    <w:rsid w:val="00C613EA"/>
    <w:rsid w:val="00C61428"/>
    <w:rsid w:val="00C61558"/>
    <w:rsid w:val="00C6173E"/>
    <w:rsid w:val="00C61868"/>
    <w:rsid w:val="00C618C1"/>
    <w:rsid w:val="00C619AF"/>
    <w:rsid w:val="00C61CB9"/>
    <w:rsid w:val="00C61F73"/>
    <w:rsid w:val="00C6252D"/>
    <w:rsid w:val="00C628CF"/>
    <w:rsid w:val="00C6308E"/>
    <w:rsid w:val="00C6323A"/>
    <w:rsid w:val="00C635C3"/>
    <w:rsid w:val="00C63784"/>
    <w:rsid w:val="00C638A1"/>
    <w:rsid w:val="00C63E16"/>
    <w:rsid w:val="00C63E36"/>
    <w:rsid w:val="00C6401B"/>
    <w:rsid w:val="00C6404D"/>
    <w:rsid w:val="00C643A2"/>
    <w:rsid w:val="00C64713"/>
    <w:rsid w:val="00C64930"/>
    <w:rsid w:val="00C64AC6"/>
    <w:rsid w:val="00C64B9C"/>
    <w:rsid w:val="00C6593B"/>
    <w:rsid w:val="00C659A0"/>
    <w:rsid w:val="00C659F9"/>
    <w:rsid w:val="00C65A89"/>
    <w:rsid w:val="00C65C1C"/>
    <w:rsid w:val="00C65FD6"/>
    <w:rsid w:val="00C662EC"/>
    <w:rsid w:val="00C6670B"/>
    <w:rsid w:val="00C66C57"/>
    <w:rsid w:val="00C66C8B"/>
    <w:rsid w:val="00C66C90"/>
    <w:rsid w:val="00C66FAB"/>
    <w:rsid w:val="00C671D7"/>
    <w:rsid w:val="00C673EB"/>
    <w:rsid w:val="00C67643"/>
    <w:rsid w:val="00C70233"/>
    <w:rsid w:val="00C7046D"/>
    <w:rsid w:val="00C705C5"/>
    <w:rsid w:val="00C70BA6"/>
    <w:rsid w:val="00C71015"/>
    <w:rsid w:val="00C710D5"/>
    <w:rsid w:val="00C71A51"/>
    <w:rsid w:val="00C71AFB"/>
    <w:rsid w:val="00C71B67"/>
    <w:rsid w:val="00C71E2D"/>
    <w:rsid w:val="00C721D6"/>
    <w:rsid w:val="00C7227B"/>
    <w:rsid w:val="00C72C53"/>
    <w:rsid w:val="00C72C88"/>
    <w:rsid w:val="00C72FB9"/>
    <w:rsid w:val="00C72FD0"/>
    <w:rsid w:val="00C7356E"/>
    <w:rsid w:val="00C7381C"/>
    <w:rsid w:val="00C73C85"/>
    <w:rsid w:val="00C73F36"/>
    <w:rsid w:val="00C73F5C"/>
    <w:rsid w:val="00C740EB"/>
    <w:rsid w:val="00C74337"/>
    <w:rsid w:val="00C747F4"/>
    <w:rsid w:val="00C7483C"/>
    <w:rsid w:val="00C74CC4"/>
    <w:rsid w:val="00C751B0"/>
    <w:rsid w:val="00C75E15"/>
    <w:rsid w:val="00C761A9"/>
    <w:rsid w:val="00C761CD"/>
    <w:rsid w:val="00C768D0"/>
    <w:rsid w:val="00C77038"/>
    <w:rsid w:val="00C77467"/>
    <w:rsid w:val="00C77739"/>
    <w:rsid w:val="00C77B6F"/>
    <w:rsid w:val="00C77C22"/>
    <w:rsid w:val="00C77D31"/>
    <w:rsid w:val="00C77DE0"/>
    <w:rsid w:val="00C80010"/>
    <w:rsid w:val="00C80012"/>
    <w:rsid w:val="00C802BE"/>
    <w:rsid w:val="00C8074A"/>
    <w:rsid w:val="00C80885"/>
    <w:rsid w:val="00C808A3"/>
    <w:rsid w:val="00C80F4E"/>
    <w:rsid w:val="00C81187"/>
    <w:rsid w:val="00C8152B"/>
    <w:rsid w:val="00C81895"/>
    <w:rsid w:val="00C818DE"/>
    <w:rsid w:val="00C81934"/>
    <w:rsid w:val="00C81989"/>
    <w:rsid w:val="00C8249F"/>
    <w:rsid w:val="00C82696"/>
    <w:rsid w:val="00C828B9"/>
    <w:rsid w:val="00C82A39"/>
    <w:rsid w:val="00C82F29"/>
    <w:rsid w:val="00C8353B"/>
    <w:rsid w:val="00C838A8"/>
    <w:rsid w:val="00C83B3D"/>
    <w:rsid w:val="00C83E58"/>
    <w:rsid w:val="00C847B9"/>
    <w:rsid w:val="00C84D58"/>
    <w:rsid w:val="00C84FFD"/>
    <w:rsid w:val="00C85597"/>
    <w:rsid w:val="00C8571B"/>
    <w:rsid w:val="00C85D94"/>
    <w:rsid w:val="00C85E78"/>
    <w:rsid w:val="00C861A1"/>
    <w:rsid w:val="00C86449"/>
    <w:rsid w:val="00C86997"/>
    <w:rsid w:val="00C86D3A"/>
    <w:rsid w:val="00C86DD0"/>
    <w:rsid w:val="00C86FBD"/>
    <w:rsid w:val="00C870E1"/>
    <w:rsid w:val="00C87169"/>
    <w:rsid w:val="00C87193"/>
    <w:rsid w:val="00C877B2"/>
    <w:rsid w:val="00C87D4C"/>
    <w:rsid w:val="00C900CA"/>
    <w:rsid w:val="00C90239"/>
    <w:rsid w:val="00C90A43"/>
    <w:rsid w:val="00C90D26"/>
    <w:rsid w:val="00C90D95"/>
    <w:rsid w:val="00C90EE1"/>
    <w:rsid w:val="00C91433"/>
    <w:rsid w:val="00C91568"/>
    <w:rsid w:val="00C9171F"/>
    <w:rsid w:val="00C9186A"/>
    <w:rsid w:val="00C91A49"/>
    <w:rsid w:val="00C91B1D"/>
    <w:rsid w:val="00C91EF5"/>
    <w:rsid w:val="00C9225F"/>
    <w:rsid w:val="00C92440"/>
    <w:rsid w:val="00C92489"/>
    <w:rsid w:val="00C9276B"/>
    <w:rsid w:val="00C929E5"/>
    <w:rsid w:val="00C9336F"/>
    <w:rsid w:val="00C93A6A"/>
    <w:rsid w:val="00C93C61"/>
    <w:rsid w:val="00C93D45"/>
    <w:rsid w:val="00C94240"/>
    <w:rsid w:val="00C944A5"/>
    <w:rsid w:val="00C94871"/>
    <w:rsid w:val="00C94A7E"/>
    <w:rsid w:val="00C94DCB"/>
    <w:rsid w:val="00C95099"/>
    <w:rsid w:val="00C9515A"/>
    <w:rsid w:val="00C95421"/>
    <w:rsid w:val="00C955EC"/>
    <w:rsid w:val="00C958FA"/>
    <w:rsid w:val="00C95EA5"/>
    <w:rsid w:val="00C95FDB"/>
    <w:rsid w:val="00C9679F"/>
    <w:rsid w:val="00C9685A"/>
    <w:rsid w:val="00C9689B"/>
    <w:rsid w:val="00C968EC"/>
    <w:rsid w:val="00C96D66"/>
    <w:rsid w:val="00C9707D"/>
    <w:rsid w:val="00C9743D"/>
    <w:rsid w:val="00C9764E"/>
    <w:rsid w:val="00C97675"/>
    <w:rsid w:val="00C97732"/>
    <w:rsid w:val="00C97931"/>
    <w:rsid w:val="00C97C25"/>
    <w:rsid w:val="00C97D42"/>
    <w:rsid w:val="00CA00B5"/>
    <w:rsid w:val="00CA0A76"/>
    <w:rsid w:val="00CA0C81"/>
    <w:rsid w:val="00CA0E25"/>
    <w:rsid w:val="00CA1098"/>
    <w:rsid w:val="00CA129B"/>
    <w:rsid w:val="00CA140C"/>
    <w:rsid w:val="00CA1578"/>
    <w:rsid w:val="00CA19CC"/>
    <w:rsid w:val="00CA1A06"/>
    <w:rsid w:val="00CA1F8B"/>
    <w:rsid w:val="00CA2326"/>
    <w:rsid w:val="00CA2389"/>
    <w:rsid w:val="00CA23F4"/>
    <w:rsid w:val="00CA24C6"/>
    <w:rsid w:val="00CA24DA"/>
    <w:rsid w:val="00CA25E7"/>
    <w:rsid w:val="00CA263D"/>
    <w:rsid w:val="00CA26C6"/>
    <w:rsid w:val="00CA2BBE"/>
    <w:rsid w:val="00CA354A"/>
    <w:rsid w:val="00CA35F2"/>
    <w:rsid w:val="00CA3CE6"/>
    <w:rsid w:val="00CA3DFF"/>
    <w:rsid w:val="00CA3EDF"/>
    <w:rsid w:val="00CA4447"/>
    <w:rsid w:val="00CA488E"/>
    <w:rsid w:val="00CA4CD9"/>
    <w:rsid w:val="00CA50B3"/>
    <w:rsid w:val="00CA5908"/>
    <w:rsid w:val="00CA5968"/>
    <w:rsid w:val="00CA6024"/>
    <w:rsid w:val="00CA62F7"/>
    <w:rsid w:val="00CA6B77"/>
    <w:rsid w:val="00CA6F60"/>
    <w:rsid w:val="00CA71E6"/>
    <w:rsid w:val="00CA72B0"/>
    <w:rsid w:val="00CA773C"/>
    <w:rsid w:val="00CA7DFC"/>
    <w:rsid w:val="00CB0500"/>
    <w:rsid w:val="00CB07F0"/>
    <w:rsid w:val="00CB07F7"/>
    <w:rsid w:val="00CB0927"/>
    <w:rsid w:val="00CB09A2"/>
    <w:rsid w:val="00CB09F5"/>
    <w:rsid w:val="00CB1046"/>
    <w:rsid w:val="00CB10AE"/>
    <w:rsid w:val="00CB11B4"/>
    <w:rsid w:val="00CB1456"/>
    <w:rsid w:val="00CB16C6"/>
    <w:rsid w:val="00CB1794"/>
    <w:rsid w:val="00CB1BA7"/>
    <w:rsid w:val="00CB1CE7"/>
    <w:rsid w:val="00CB1DA6"/>
    <w:rsid w:val="00CB1DCB"/>
    <w:rsid w:val="00CB1EBA"/>
    <w:rsid w:val="00CB23B6"/>
    <w:rsid w:val="00CB2524"/>
    <w:rsid w:val="00CB266D"/>
    <w:rsid w:val="00CB270C"/>
    <w:rsid w:val="00CB27A1"/>
    <w:rsid w:val="00CB27E4"/>
    <w:rsid w:val="00CB2A18"/>
    <w:rsid w:val="00CB2CB9"/>
    <w:rsid w:val="00CB2E9C"/>
    <w:rsid w:val="00CB2F0F"/>
    <w:rsid w:val="00CB37C4"/>
    <w:rsid w:val="00CB37F2"/>
    <w:rsid w:val="00CB3B5A"/>
    <w:rsid w:val="00CB3EF5"/>
    <w:rsid w:val="00CB403B"/>
    <w:rsid w:val="00CB42D1"/>
    <w:rsid w:val="00CB42E1"/>
    <w:rsid w:val="00CB431A"/>
    <w:rsid w:val="00CB4A54"/>
    <w:rsid w:val="00CB4FCA"/>
    <w:rsid w:val="00CB55CA"/>
    <w:rsid w:val="00CB5766"/>
    <w:rsid w:val="00CB5B29"/>
    <w:rsid w:val="00CB5B3F"/>
    <w:rsid w:val="00CB5D5F"/>
    <w:rsid w:val="00CB6064"/>
    <w:rsid w:val="00CB613E"/>
    <w:rsid w:val="00CB65E1"/>
    <w:rsid w:val="00CB69D0"/>
    <w:rsid w:val="00CB7362"/>
    <w:rsid w:val="00CB7681"/>
    <w:rsid w:val="00CB7A23"/>
    <w:rsid w:val="00CB7DDD"/>
    <w:rsid w:val="00CB7DE8"/>
    <w:rsid w:val="00CB7F5D"/>
    <w:rsid w:val="00CB7F6A"/>
    <w:rsid w:val="00CC02A4"/>
    <w:rsid w:val="00CC0B56"/>
    <w:rsid w:val="00CC0BFE"/>
    <w:rsid w:val="00CC0C68"/>
    <w:rsid w:val="00CC0CF0"/>
    <w:rsid w:val="00CC101B"/>
    <w:rsid w:val="00CC10B6"/>
    <w:rsid w:val="00CC117B"/>
    <w:rsid w:val="00CC138B"/>
    <w:rsid w:val="00CC139F"/>
    <w:rsid w:val="00CC1527"/>
    <w:rsid w:val="00CC1631"/>
    <w:rsid w:val="00CC1B61"/>
    <w:rsid w:val="00CC1C12"/>
    <w:rsid w:val="00CC1F5F"/>
    <w:rsid w:val="00CC2113"/>
    <w:rsid w:val="00CC251F"/>
    <w:rsid w:val="00CC2892"/>
    <w:rsid w:val="00CC2AC5"/>
    <w:rsid w:val="00CC2DBB"/>
    <w:rsid w:val="00CC2F6A"/>
    <w:rsid w:val="00CC320A"/>
    <w:rsid w:val="00CC3825"/>
    <w:rsid w:val="00CC3B75"/>
    <w:rsid w:val="00CC3C01"/>
    <w:rsid w:val="00CC3F3D"/>
    <w:rsid w:val="00CC3F6A"/>
    <w:rsid w:val="00CC41E2"/>
    <w:rsid w:val="00CC4654"/>
    <w:rsid w:val="00CC4866"/>
    <w:rsid w:val="00CC4878"/>
    <w:rsid w:val="00CC4A9B"/>
    <w:rsid w:val="00CC4FAD"/>
    <w:rsid w:val="00CC4FB7"/>
    <w:rsid w:val="00CC5041"/>
    <w:rsid w:val="00CC5330"/>
    <w:rsid w:val="00CC5792"/>
    <w:rsid w:val="00CC5D17"/>
    <w:rsid w:val="00CC5F17"/>
    <w:rsid w:val="00CC5FEA"/>
    <w:rsid w:val="00CC6053"/>
    <w:rsid w:val="00CC60A7"/>
    <w:rsid w:val="00CC644D"/>
    <w:rsid w:val="00CC655A"/>
    <w:rsid w:val="00CC697E"/>
    <w:rsid w:val="00CC6A26"/>
    <w:rsid w:val="00CC6D2C"/>
    <w:rsid w:val="00CC7014"/>
    <w:rsid w:val="00CC70FD"/>
    <w:rsid w:val="00CC737B"/>
    <w:rsid w:val="00CC738C"/>
    <w:rsid w:val="00CC76C0"/>
    <w:rsid w:val="00CC7A10"/>
    <w:rsid w:val="00CC7CD4"/>
    <w:rsid w:val="00CC7CDA"/>
    <w:rsid w:val="00CC7E8A"/>
    <w:rsid w:val="00CD0069"/>
    <w:rsid w:val="00CD01EE"/>
    <w:rsid w:val="00CD043B"/>
    <w:rsid w:val="00CD05E0"/>
    <w:rsid w:val="00CD07C2"/>
    <w:rsid w:val="00CD09D2"/>
    <w:rsid w:val="00CD17AC"/>
    <w:rsid w:val="00CD1BA7"/>
    <w:rsid w:val="00CD2144"/>
    <w:rsid w:val="00CD21EC"/>
    <w:rsid w:val="00CD2269"/>
    <w:rsid w:val="00CD2633"/>
    <w:rsid w:val="00CD2635"/>
    <w:rsid w:val="00CD27A3"/>
    <w:rsid w:val="00CD2821"/>
    <w:rsid w:val="00CD2AF2"/>
    <w:rsid w:val="00CD2D50"/>
    <w:rsid w:val="00CD34AC"/>
    <w:rsid w:val="00CD3500"/>
    <w:rsid w:val="00CD351A"/>
    <w:rsid w:val="00CD3AAA"/>
    <w:rsid w:val="00CD3B69"/>
    <w:rsid w:val="00CD3D64"/>
    <w:rsid w:val="00CD40DA"/>
    <w:rsid w:val="00CD49C0"/>
    <w:rsid w:val="00CD4EEC"/>
    <w:rsid w:val="00CD53D0"/>
    <w:rsid w:val="00CD5832"/>
    <w:rsid w:val="00CD5864"/>
    <w:rsid w:val="00CD6247"/>
    <w:rsid w:val="00CD6755"/>
    <w:rsid w:val="00CD6784"/>
    <w:rsid w:val="00CD6C77"/>
    <w:rsid w:val="00CD6C7C"/>
    <w:rsid w:val="00CD6D55"/>
    <w:rsid w:val="00CD6D93"/>
    <w:rsid w:val="00CD6DD7"/>
    <w:rsid w:val="00CD6E30"/>
    <w:rsid w:val="00CD6E64"/>
    <w:rsid w:val="00CD6F82"/>
    <w:rsid w:val="00CD6FA9"/>
    <w:rsid w:val="00CD784D"/>
    <w:rsid w:val="00CD7ADA"/>
    <w:rsid w:val="00CD7D85"/>
    <w:rsid w:val="00CD7F5D"/>
    <w:rsid w:val="00CE02CD"/>
    <w:rsid w:val="00CE0751"/>
    <w:rsid w:val="00CE0844"/>
    <w:rsid w:val="00CE0B3F"/>
    <w:rsid w:val="00CE0F28"/>
    <w:rsid w:val="00CE17A5"/>
    <w:rsid w:val="00CE1983"/>
    <w:rsid w:val="00CE19FB"/>
    <w:rsid w:val="00CE2089"/>
    <w:rsid w:val="00CE22C1"/>
    <w:rsid w:val="00CE236C"/>
    <w:rsid w:val="00CE2487"/>
    <w:rsid w:val="00CE26BF"/>
    <w:rsid w:val="00CE2F65"/>
    <w:rsid w:val="00CE2FDD"/>
    <w:rsid w:val="00CE3285"/>
    <w:rsid w:val="00CE3821"/>
    <w:rsid w:val="00CE3900"/>
    <w:rsid w:val="00CE3FC8"/>
    <w:rsid w:val="00CE427B"/>
    <w:rsid w:val="00CE42A2"/>
    <w:rsid w:val="00CE445D"/>
    <w:rsid w:val="00CE44B9"/>
    <w:rsid w:val="00CE4762"/>
    <w:rsid w:val="00CE4A11"/>
    <w:rsid w:val="00CE4ADE"/>
    <w:rsid w:val="00CE4BF0"/>
    <w:rsid w:val="00CE5B12"/>
    <w:rsid w:val="00CE5D5F"/>
    <w:rsid w:val="00CE5E68"/>
    <w:rsid w:val="00CE65FB"/>
    <w:rsid w:val="00CE66B2"/>
    <w:rsid w:val="00CE6885"/>
    <w:rsid w:val="00CE6A25"/>
    <w:rsid w:val="00CE6C30"/>
    <w:rsid w:val="00CE6CA6"/>
    <w:rsid w:val="00CE6CC4"/>
    <w:rsid w:val="00CE7339"/>
    <w:rsid w:val="00CE7474"/>
    <w:rsid w:val="00CE7606"/>
    <w:rsid w:val="00CE7661"/>
    <w:rsid w:val="00CE7729"/>
    <w:rsid w:val="00CE7829"/>
    <w:rsid w:val="00CE7A28"/>
    <w:rsid w:val="00CE7AD8"/>
    <w:rsid w:val="00CF0136"/>
    <w:rsid w:val="00CF0277"/>
    <w:rsid w:val="00CF06DA"/>
    <w:rsid w:val="00CF0CD7"/>
    <w:rsid w:val="00CF0FB3"/>
    <w:rsid w:val="00CF1268"/>
    <w:rsid w:val="00CF1735"/>
    <w:rsid w:val="00CF1AEB"/>
    <w:rsid w:val="00CF218B"/>
    <w:rsid w:val="00CF21E7"/>
    <w:rsid w:val="00CF2258"/>
    <w:rsid w:val="00CF280B"/>
    <w:rsid w:val="00CF2896"/>
    <w:rsid w:val="00CF2B9E"/>
    <w:rsid w:val="00CF3386"/>
    <w:rsid w:val="00CF3FB6"/>
    <w:rsid w:val="00CF434C"/>
    <w:rsid w:val="00CF44E2"/>
    <w:rsid w:val="00CF460F"/>
    <w:rsid w:val="00CF4B8E"/>
    <w:rsid w:val="00CF4CE6"/>
    <w:rsid w:val="00CF4FFC"/>
    <w:rsid w:val="00CF51B0"/>
    <w:rsid w:val="00CF51D4"/>
    <w:rsid w:val="00CF52AC"/>
    <w:rsid w:val="00CF5626"/>
    <w:rsid w:val="00CF5D38"/>
    <w:rsid w:val="00CF5F4E"/>
    <w:rsid w:val="00CF6093"/>
    <w:rsid w:val="00CF6399"/>
    <w:rsid w:val="00CF65BF"/>
    <w:rsid w:val="00CF67ED"/>
    <w:rsid w:val="00CF7529"/>
    <w:rsid w:val="00CF7B88"/>
    <w:rsid w:val="00CF7FF3"/>
    <w:rsid w:val="00D006FB"/>
    <w:rsid w:val="00D00866"/>
    <w:rsid w:val="00D0105D"/>
    <w:rsid w:val="00D01320"/>
    <w:rsid w:val="00D015EB"/>
    <w:rsid w:val="00D019A1"/>
    <w:rsid w:val="00D01E83"/>
    <w:rsid w:val="00D025B3"/>
    <w:rsid w:val="00D025DD"/>
    <w:rsid w:val="00D0287A"/>
    <w:rsid w:val="00D02BCF"/>
    <w:rsid w:val="00D02F6C"/>
    <w:rsid w:val="00D030D4"/>
    <w:rsid w:val="00D03A78"/>
    <w:rsid w:val="00D03BA3"/>
    <w:rsid w:val="00D03C07"/>
    <w:rsid w:val="00D03C09"/>
    <w:rsid w:val="00D042CD"/>
    <w:rsid w:val="00D044EA"/>
    <w:rsid w:val="00D04B96"/>
    <w:rsid w:val="00D04C17"/>
    <w:rsid w:val="00D04C1B"/>
    <w:rsid w:val="00D05154"/>
    <w:rsid w:val="00D05161"/>
    <w:rsid w:val="00D05389"/>
    <w:rsid w:val="00D06121"/>
    <w:rsid w:val="00D061EA"/>
    <w:rsid w:val="00D062F7"/>
    <w:rsid w:val="00D06493"/>
    <w:rsid w:val="00D06902"/>
    <w:rsid w:val="00D06F91"/>
    <w:rsid w:val="00D0703F"/>
    <w:rsid w:val="00D077E0"/>
    <w:rsid w:val="00D07BD3"/>
    <w:rsid w:val="00D10549"/>
    <w:rsid w:val="00D109E6"/>
    <w:rsid w:val="00D10BD9"/>
    <w:rsid w:val="00D10CE1"/>
    <w:rsid w:val="00D10E0A"/>
    <w:rsid w:val="00D127AD"/>
    <w:rsid w:val="00D12B3D"/>
    <w:rsid w:val="00D12DD1"/>
    <w:rsid w:val="00D12FD5"/>
    <w:rsid w:val="00D1321F"/>
    <w:rsid w:val="00D133D5"/>
    <w:rsid w:val="00D135C2"/>
    <w:rsid w:val="00D135E8"/>
    <w:rsid w:val="00D139BD"/>
    <w:rsid w:val="00D13CD4"/>
    <w:rsid w:val="00D14126"/>
    <w:rsid w:val="00D14343"/>
    <w:rsid w:val="00D14506"/>
    <w:rsid w:val="00D1463B"/>
    <w:rsid w:val="00D148F2"/>
    <w:rsid w:val="00D14A15"/>
    <w:rsid w:val="00D153FC"/>
    <w:rsid w:val="00D154AE"/>
    <w:rsid w:val="00D154F9"/>
    <w:rsid w:val="00D1577F"/>
    <w:rsid w:val="00D15A4C"/>
    <w:rsid w:val="00D16269"/>
    <w:rsid w:val="00D1640A"/>
    <w:rsid w:val="00D17052"/>
    <w:rsid w:val="00D1724E"/>
    <w:rsid w:val="00D1740D"/>
    <w:rsid w:val="00D17464"/>
    <w:rsid w:val="00D1772A"/>
    <w:rsid w:val="00D178E0"/>
    <w:rsid w:val="00D17964"/>
    <w:rsid w:val="00D17B3B"/>
    <w:rsid w:val="00D17C34"/>
    <w:rsid w:val="00D17C53"/>
    <w:rsid w:val="00D20160"/>
    <w:rsid w:val="00D20549"/>
    <w:rsid w:val="00D20A30"/>
    <w:rsid w:val="00D20AD0"/>
    <w:rsid w:val="00D20D1E"/>
    <w:rsid w:val="00D20DC0"/>
    <w:rsid w:val="00D2106E"/>
    <w:rsid w:val="00D21580"/>
    <w:rsid w:val="00D21D9C"/>
    <w:rsid w:val="00D21DFF"/>
    <w:rsid w:val="00D21E4D"/>
    <w:rsid w:val="00D21F8C"/>
    <w:rsid w:val="00D22262"/>
    <w:rsid w:val="00D225C5"/>
    <w:rsid w:val="00D227DF"/>
    <w:rsid w:val="00D22BE6"/>
    <w:rsid w:val="00D23014"/>
    <w:rsid w:val="00D23055"/>
    <w:rsid w:val="00D234DD"/>
    <w:rsid w:val="00D2350B"/>
    <w:rsid w:val="00D23747"/>
    <w:rsid w:val="00D240BB"/>
    <w:rsid w:val="00D2429D"/>
    <w:rsid w:val="00D246E7"/>
    <w:rsid w:val="00D248FE"/>
    <w:rsid w:val="00D24D89"/>
    <w:rsid w:val="00D2506A"/>
    <w:rsid w:val="00D25F15"/>
    <w:rsid w:val="00D25F37"/>
    <w:rsid w:val="00D261CA"/>
    <w:rsid w:val="00D26B91"/>
    <w:rsid w:val="00D26F5B"/>
    <w:rsid w:val="00D2716F"/>
    <w:rsid w:val="00D274FD"/>
    <w:rsid w:val="00D275E5"/>
    <w:rsid w:val="00D27651"/>
    <w:rsid w:val="00D2786A"/>
    <w:rsid w:val="00D27CC7"/>
    <w:rsid w:val="00D27F5D"/>
    <w:rsid w:val="00D30105"/>
    <w:rsid w:val="00D304D7"/>
    <w:rsid w:val="00D30669"/>
    <w:rsid w:val="00D307A4"/>
    <w:rsid w:val="00D314FA"/>
    <w:rsid w:val="00D316E0"/>
    <w:rsid w:val="00D31742"/>
    <w:rsid w:val="00D31780"/>
    <w:rsid w:val="00D31897"/>
    <w:rsid w:val="00D31CA5"/>
    <w:rsid w:val="00D31D96"/>
    <w:rsid w:val="00D3247C"/>
    <w:rsid w:val="00D32760"/>
    <w:rsid w:val="00D331F1"/>
    <w:rsid w:val="00D3322E"/>
    <w:rsid w:val="00D33266"/>
    <w:rsid w:val="00D3357B"/>
    <w:rsid w:val="00D33587"/>
    <w:rsid w:val="00D335E0"/>
    <w:rsid w:val="00D33639"/>
    <w:rsid w:val="00D33642"/>
    <w:rsid w:val="00D336BD"/>
    <w:rsid w:val="00D33B57"/>
    <w:rsid w:val="00D34221"/>
    <w:rsid w:val="00D3545A"/>
    <w:rsid w:val="00D35502"/>
    <w:rsid w:val="00D35675"/>
    <w:rsid w:val="00D35731"/>
    <w:rsid w:val="00D36280"/>
    <w:rsid w:val="00D36572"/>
    <w:rsid w:val="00D36BC9"/>
    <w:rsid w:val="00D36DBF"/>
    <w:rsid w:val="00D36EB9"/>
    <w:rsid w:val="00D3734A"/>
    <w:rsid w:val="00D37D99"/>
    <w:rsid w:val="00D37E57"/>
    <w:rsid w:val="00D40127"/>
    <w:rsid w:val="00D40466"/>
    <w:rsid w:val="00D40643"/>
    <w:rsid w:val="00D40932"/>
    <w:rsid w:val="00D40A5F"/>
    <w:rsid w:val="00D40B9E"/>
    <w:rsid w:val="00D412F1"/>
    <w:rsid w:val="00D4149E"/>
    <w:rsid w:val="00D414AE"/>
    <w:rsid w:val="00D41886"/>
    <w:rsid w:val="00D41890"/>
    <w:rsid w:val="00D41A59"/>
    <w:rsid w:val="00D41BA7"/>
    <w:rsid w:val="00D420F4"/>
    <w:rsid w:val="00D42BF3"/>
    <w:rsid w:val="00D42C89"/>
    <w:rsid w:val="00D43132"/>
    <w:rsid w:val="00D431BB"/>
    <w:rsid w:val="00D431FF"/>
    <w:rsid w:val="00D4333C"/>
    <w:rsid w:val="00D43559"/>
    <w:rsid w:val="00D43784"/>
    <w:rsid w:val="00D43EF5"/>
    <w:rsid w:val="00D4409F"/>
    <w:rsid w:val="00D44528"/>
    <w:rsid w:val="00D4463D"/>
    <w:rsid w:val="00D44C58"/>
    <w:rsid w:val="00D44DB1"/>
    <w:rsid w:val="00D44E9C"/>
    <w:rsid w:val="00D451E4"/>
    <w:rsid w:val="00D452F7"/>
    <w:rsid w:val="00D45BFE"/>
    <w:rsid w:val="00D45C5B"/>
    <w:rsid w:val="00D45E92"/>
    <w:rsid w:val="00D461EA"/>
    <w:rsid w:val="00D464F8"/>
    <w:rsid w:val="00D46882"/>
    <w:rsid w:val="00D46C6C"/>
    <w:rsid w:val="00D4709B"/>
    <w:rsid w:val="00D473F0"/>
    <w:rsid w:val="00D47588"/>
    <w:rsid w:val="00D476F7"/>
    <w:rsid w:val="00D47AF1"/>
    <w:rsid w:val="00D500CB"/>
    <w:rsid w:val="00D502A6"/>
    <w:rsid w:val="00D505FE"/>
    <w:rsid w:val="00D506BC"/>
    <w:rsid w:val="00D50747"/>
    <w:rsid w:val="00D50808"/>
    <w:rsid w:val="00D50BFB"/>
    <w:rsid w:val="00D50D11"/>
    <w:rsid w:val="00D513D5"/>
    <w:rsid w:val="00D51527"/>
    <w:rsid w:val="00D517A7"/>
    <w:rsid w:val="00D51850"/>
    <w:rsid w:val="00D51AD6"/>
    <w:rsid w:val="00D51D41"/>
    <w:rsid w:val="00D52040"/>
    <w:rsid w:val="00D52047"/>
    <w:rsid w:val="00D520D9"/>
    <w:rsid w:val="00D52129"/>
    <w:rsid w:val="00D52248"/>
    <w:rsid w:val="00D522ED"/>
    <w:rsid w:val="00D5268B"/>
    <w:rsid w:val="00D5273B"/>
    <w:rsid w:val="00D5276E"/>
    <w:rsid w:val="00D52BEB"/>
    <w:rsid w:val="00D53086"/>
    <w:rsid w:val="00D53297"/>
    <w:rsid w:val="00D533AF"/>
    <w:rsid w:val="00D53668"/>
    <w:rsid w:val="00D537BB"/>
    <w:rsid w:val="00D538AB"/>
    <w:rsid w:val="00D538E8"/>
    <w:rsid w:val="00D5406A"/>
    <w:rsid w:val="00D54471"/>
    <w:rsid w:val="00D544B0"/>
    <w:rsid w:val="00D549F2"/>
    <w:rsid w:val="00D55220"/>
    <w:rsid w:val="00D55234"/>
    <w:rsid w:val="00D5529A"/>
    <w:rsid w:val="00D55416"/>
    <w:rsid w:val="00D55550"/>
    <w:rsid w:val="00D55669"/>
    <w:rsid w:val="00D55957"/>
    <w:rsid w:val="00D55BD3"/>
    <w:rsid w:val="00D55C37"/>
    <w:rsid w:val="00D55CBC"/>
    <w:rsid w:val="00D55CE8"/>
    <w:rsid w:val="00D55CE9"/>
    <w:rsid w:val="00D55D01"/>
    <w:rsid w:val="00D55FAE"/>
    <w:rsid w:val="00D563C7"/>
    <w:rsid w:val="00D5640F"/>
    <w:rsid w:val="00D56BE0"/>
    <w:rsid w:val="00D56FB7"/>
    <w:rsid w:val="00D56FE3"/>
    <w:rsid w:val="00D57266"/>
    <w:rsid w:val="00D57A63"/>
    <w:rsid w:val="00D600AA"/>
    <w:rsid w:val="00D602C1"/>
    <w:rsid w:val="00D60DA1"/>
    <w:rsid w:val="00D60E76"/>
    <w:rsid w:val="00D60EAB"/>
    <w:rsid w:val="00D60F38"/>
    <w:rsid w:val="00D61035"/>
    <w:rsid w:val="00D611BD"/>
    <w:rsid w:val="00D6128B"/>
    <w:rsid w:val="00D615A0"/>
    <w:rsid w:val="00D61638"/>
    <w:rsid w:val="00D61C47"/>
    <w:rsid w:val="00D621FF"/>
    <w:rsid w:val="00D623FF"/>
    <w:rsid w:val="00D62476"/>
    <w:rsid w:val="00D6249A"/>
    <w:rsid w:val="00D627A3"/>
    <w:rsid w:val="00D62CA1"/>
    <w:rsid w:val="00D62DE8"/>
    <w:rsid w:val="00D62FD6"/>
    <w:rsid w:val="00D63597"/>
    <w:rsid w:val="00D63C21"/>
    <w:rsid w:val="00D640D9"/>
    <w:rsid w:val="00D641DD"/>
    <w:rsid w:val="00D646F0"/>
    <w:rsid w:val="00D6481E"/>
    <w:rsid w:val="00D64A13"/>
    <w:rsid w:val="00D650BB"/>
    <w:rsid w:val="00D6536B"/>
    <w:rsid w:val="00D65455"/>
    <w:rsid w:val="00D6547D"/>
    <w:rsid w:val="00D654AE"/>
    <w:rsid w:val="00D65DE5"/>
    <w:rsid w:val="00D65E28"/>
    <w:rsid w:val="00D6630C"/>
    <w:rsid w:val="00D665C3"/>
    <w:rsid w:val="00D6696C"/>
    <w:rsid w:val="00D66BFE"/>
    <w:rsid w:val="00D670C3"/>
    <w:rsid w:val="00D67C22"/>
    <w:rsid w:val="00D70006"/>
    <w:rsid w:val="00D7004A"/>
    <w:rsid w:val="00D70CBE"/>
    <w:rsid w:val="00D70D1A"/>
    <w:rsid w:val="00D70F86"/>
    <w:rsid w:val="00D711EF"/>
    <w:rsid w:val="00D72562"/>
    <w:rsid w:val="00D73429"/>
    <w:rsid w:val="00D735DD"/>
    <w:rsid w:val="00D73A4D"/>
    <w:rsid w:val="00D73ECB"/>
    <w:rsid w:val="00D744E7"/>
    <w:rsid w:val="00D746F4"/>
    <w:rsid w:val="00D7490F"/>
    <w:rsid w:val="00D74AC1"/>
    <w:rsid w:val="00D74BF4"/>
    <w:rsid w:val="00D74E3A"/>
    <w:rsid w:val="00D74EAE"/>
    <w:rsid w:val="00D750AF"/>
    <w:rsid w:val="00D754D2"/>
    <w:rsid w:val="00D75613"/>
    <w:rsid w:val="00D756BC"/>
    <w:rsid w:val="00D7578F"/>
    <w:rsid w:val="00D76190"/>
    <w:rsid w:val="00D761C4"/>
    <w:rsid w:val="00D76334"/>
    <w:rsid w:val="00D76501"/>
    <w:rsid w:val="00D766C1"/>
    <w:rsid w:val="00D7680A"/>
    <w:rsid w:val="00D76926"/>
    <w:rsid w:val="00D76CFC"/>
    <w:rsid w:val="00D76D70"/>
    <w:rsid w:val="00D770D9"/>
    <w:rsid w:val="00D77147"/>
    <w:rsid w:val="00D77716"/>
    <w:rsid w:val="00D779A8"/>
    <w:rsid w:val="00D77DE8"/>
    <w:rsid w:val="00D77F77"/>
    <w:rsid w:val="00D808E2"/>
    <w:rsid w:val="00D8098F"/>
    <w:rsid w:val="00D80B58"/>
    <w:rsid w:val="00D810C0"/>
    <w:rsid w:val="00D81186"/>
    <w:rsid w:val="00D8155B"/>
    <w:rsid w:val="00D818A6"/>
    <w:rsid w:val="00D81BCD"/>
    <w:rsid w:val="00D82007"/>
    <w:rsid w:val="00D824DB"/>
    <w:rsid w:val="00D8262A"/>
    <w:rsid w:val="00D82745"/>
    <w:rsid w:val="00D82C00"/>
    <w:rsid w:val="00D82EE8"/>
    <w:rsid w:val="00D82F3D"/>
    <w:rsid w:val="00D82FEF"/>
    <w:rsid w:val="00D8301A"/>
    <w:rsid w:val="00D8330C"/>
    <w:rsid w:val="00D83423"/>
    <w:rsid w:val="00D83449"/>
    <w:rsid w:val="00D83C2E"/>
    <w:rsid w:val="00D83C85"/>
    <w:rsid w:val="00D83D04"/>
    <w:rsid w:val="00D83D14"/>
    <w:rsid w:val="00D83EA0"/>
    <w:rsid w:val="00D83F90"/>
    <w:rsid w:val="00D8422D"/>
    <w:rsid w:val="00D84260"/>
    <w:rsid w:val="00D842BD"/>
    <w:rsid w:val="00D84352"/>
    <w:rsid w:val="00D8458F"/>
    <w:rsid w:val="00D84744"/>
    <w:rsid w:val="00D84BA7"/>
    <w:rsid w:val="00D84F1E"/>
    <w:rsid w:val="00D84F95"/>
    <w:rsid w:val="00D8503B"/>
    <w:rsid w:val="00D850DB"/>
    <w:rsid w:val="00D85365"/>
    <w:rsid w:val="00D853A3"/>
    <w:rsid w:val="00D85543"/>
    <w:rsid w:val="00D85894"/>
    <w:rsid w:val="00D85A99"/>
    <w:rsid w:val="00D85F27"/>
    <w:rsid w:val="00D85F65"/>
    <w:rsid w:val="00D8622E"/>
    <w:rsid w:val="00D8631A"/>
    <w:rsid w:val="00D864C6"/>
    <w:rsid w:val="00D866BF"/>
    <w:rsid w:val="00D86927"/>
    <w:rsid w:val="00D86C8F"/>
    <w:rsid w:val="00D86DFB"/>
    <w:rsid w:val="00D86F59"/>
    <w:rsid w:val="00D87739"/>
    <w:rsid w:val="00D87812"/>
    <w:rsid w:val="00D87CD8"/>
    <w:rsid w:val="00D901FF"/>
    <w:rsid w:val="00D9030D"/>
    <w:rsid w:val="00D9041E"/>
    <w:rsid w:val="00D9087A"/>
    <w:rsid w:val="00D90F77"/>
    <w:rsid w:val="00D9152C"/>
    <w:rsid w:val="00D9184A"/>
    <w:rsid w:val="00D91B2F"/>
    <w:rsid w:val="00D91BBA"/>
    <w:rsid w:val="00D91C4E"/>
    <w:rsid w:val="00D91E01"/>
    <w:rsid w:val="00D921A8"/>
    <w:rsid w:val="00D921DC"/>
    <w:rsid w:val="00D9224B"/>
    <w:rsid w:val="00D922FC"/>
    <w:rsid w:val="00D923A6"/>
    <w:rsid w:val="00D92750"/>
    <w:rsid w:val="00D92A42"/>
    <w:rsid w:val="00D9341E"/>
    <w:rsid w:val="00D93994"/>
    <w:rsid w:val="00D93CC9"/>
    <w:rsid w:val="00D943C8"/>
    <w:rsid w:val="00D943D2"/>
    <w:rsid w:val="00D944AF"/>
    <w:rsid w:val="00D94623"/>
    <w:rsid w:val="00D9477C"/>
    <w:rsid w:val="00D94A4C"/>
    <w:rsid w:val="00D94A6D"/>
    <w:rsid w:val="00D95001"/>
    <w:rsid w:val="00D952BD"/>
    <w:rsid w:val="00D95685"/>
    <w:rsid w:val="00D959DB"/>
    <w:rsid w:val="00D963B4"/>
    <w:rsid w:val="00D9667B"/>
    <w:rsid w:val="00D96DA3"/>
    <w:rsid w:val="00D971A6"/>
    <w:rsid w:val="00D974CB"/>
    <w:rsid w:val="00D9754E"/>
    <w:rsid w:val="00D978D0"/>
    <w:rsid w:val="00D978ED"/>
    <w:rsid w:val="00D97D43"/>
    <w:rsid w:val="00D97D8A"/>
    <w:rsid w:val="00DA04BA"/>
    <w:rsid w:val="00DA04D2"/>
    <w:rsid w:val="00DA0734"/>
    <w:rsid w:val="00DA07BD"/>
    <w:rsid w:val="00DA0BF1"/>
    <w:rsid w:val="00DA0C29"/>
    <w:rsid w:val="00DA12F0"/>
    <w:rsid w:val="00DA14E8"/>
    <w:rsid w:val="00DA2390"/>
    <w:rsid w:val="00DA24FE"/>
    <w:rsid w:val="00DA289E"/>
    <w:rsid w:val="00DA29C9"/>
    <w:rsid w:val="00DA2C15"/>
    <w:rsid w:val="00DA2C51"/>
    <w:rsid w:val="00DA2EB7"/>
    <w:rsid w:val="00DA2EC2"/>
    <w:rsid w:val="00DA349A"/>
    <w:rsid w:val="00DA3FA7"/>
    <w:rsid w:val="00DA40F7"/>
    <w:rsid w:val="00DA428E"/>
    <w:rsid w:val="00DA42A1"/>
    <w:rsid w:val="00DA44E6"/>
    <w:rsid w:val="00DA4730"/>
    <w:rsid w:val="00DA4895"/>
    <w:rsid w:val="00DA4925"/>
    <w:rsid w:val="00DA4A9D"/>
    <w:rsid w:val="00DA4BDD"/>
    <w:rsid w:val="00DA4FDE"/>
    <w:rsid w:val="00DA5675"/>
    <w:rsid w:val="00DA5681"/>
    <w:rsid w:val="00DA570B"/>
    <w:rsid w:val="00DA60A3"/>
    <w:rsid w:val="00DA6768"/>
    <w:rsid w:val="00DA6CAB"/>
    <w:rsid w:val="00DA6E28"/>
    <w:rsid w:val="00DA6F5D"/>
    <w:rsid w:val="00DA70F1"/>
    <w:rsid w:val="00DA75BA"/>
    <w:rsid w:val="00DA7750"/>
    <w:rsid w:val="00DA7F31"/>
    <w:rsid w:val="00DB0274"/>
    <w:rsid w:val="00DB03C7"/>
    <w:rsid w:val="00DB067E"/>
    <w:rsid w:val="00DB07BC"/>
    <w:rsid w:val="00DB0870"/>
    <w:rsid w:val="00DB0EB2"/>
    <w:rsid w:val="00DB0FA8"/>
    <w:rsid w:val="00DB111C"/>
    <w:rsid w:val="00DB13CD"/>
    <w:rsid w:val="00DB1467"/>
    <w:rsid w:val="00DB15C7"/>
    <w:rsid w:val="00DB161A"/>
    <w:rsid w:val="00DB1D69"/>
    <w:rsid w:val="00DB1FF4"/>
    <w:rsid w:val="00DB2194"/>
    <w:rsid w:val="00DB2750"/>
    <w:rsid w:val="00DB2DD6"/>
    <w:rsid w:val="00DB2F56"/>
    <w:rsid w:val="00DB2F72"/>
    <w:rsid w:val="00DB30DE"/>
    <w:rsid w:val="00DB3283"/>
    <w:rsid w:val="00DB3540"/>
    <w:rsid w:val="00DB3A2A"/>
    <w:rsid w:val="00DB3BBE"/>
    <w:rsid w:val="00DB3D39"/>
    <w:rsid w:val="00DB3FD3"/>
    <w:rsid w:val="00DB4376"/>
    <w:rsid w:val="00DB4495"/>
    <w:rsid w:val="00DB470C"/>
    <w:rsid w:val="00DB4E95"/>
    <w:rsid w:val="00DB5111"/>
    <w:rsid w:val="00DB5866"/>
    <w:rsid w:val="00DB5AA7"/>
    <w:rsid w:val="00DB5BFB"/>
    <w:rsid w:val="00DB5F2A"/>
    <w:rsid w:val="00DB635B"/>
    <w:rsid w:val="00DB63B5"/>
    <w:rsid w:val="00DB6430"/>
    <w:rsid w:val="00DB6D7C"/>
    <w:rsid w:val="00DB6DC4"/>
    <w:rsid w:val="00DB6E61"/>
    <w:rsid w:val="00DB776D"/>
    <w:rsid w:val="00DB7BEE"/>
    <w:rsid w:val="00DB7DA5"/>
    <w:rsid w:val="00DB7F30"/>
    <w:rsid w:val="00DC0059"/>
    <w:rsid w:val="00DC0201"/>
    <w:rsid w:val="00DC0235"/>
    <w:rsid w:val="00DC03A8"/>
    <w:rsid w:val="00DC062E"/>
    <w:rsid w:val="00DC07B5"/>
    <w:rsid w:val="00DC0875"/>
    <w:rsid w:val="00DC0AF7"/>
    <w:rsid w:val="00DC0B20"/>
    <w:rsid w:val="00DC0C49"/>
    <w:rsid w:val="00DC0CC0"/>
    <w:rsid w:val="00DC13D0"/>
    <w:rsid w:val="00DC17D3"/>
    <w:rsid w:val="00DC1958"/>
    <w:rsid w:val="00DC1AAE"/>
    <w:rsid w:val="00DC1B58"/>
    <w:rsid w:val="00DC1CF0"/>
    <w:rsid w:val="00DC24F1"/>
    <w:rsid w:val="00DC2563"/>
    <w:rsid w:val="00DC293F"/>
    <w:rsid w:val="00DC2B61"/>
    <w:rsid w:val="00DC2C0C"/>
    <w:rsid w:val="00DC2FB4"/>
    <w:rsid w:val="00DC315C"/>
    <w:rsid w:val="00DC3414"/>
    <w:rsid w:val="00DC373B"/>
    <w:rsid w:val="00DC39EE"/>
    <w:rsid w:val="00DC3CA0"/>
    <w:rsid w:val="00DC3E97"/>
    <w:rsid w:val="00DC43A3"/>
    <w:rsid w:val="00DC43B6"/>
    <w:rsid w:val="00DC44F1"/>
    <w:rsid w:val="00DC462E"/>
    <w:rsid w:val="00DC4989"/>
    <w:rsid w:val="00DC49E9"/>
    <w:rsid w:val="00DC4B83"/>
    <w:rsid w:val="00DC4BBB"/>
    <w:rsid w:val="00DC4F81"/>
    <w:rsid w:val="00DC514C"/>
    <w:rsid w:val="00DC5165"/>
    <w:rsid w:val="00DC5357"/>
    <w:rsid w:val="00DC541F"/>
    <w:rsid w:val="00DC5676"/>
    <w:rsid w:val="00DC56B6"/>
    <w:rsid w:val="00DC5E35"/>
    <w:rsid w:val="00DC6713"/>
    <w:rsid w:val="00DC6B48"/>
    <w:rsid w:val="00DC6D86"/>
    <w:rsid w:val="00DC6E5A"/>
    <w:rsid w:val="00DC72EE"/>
    <w:rsid w:val="00DC7397"/>
    <w:rsid w:val="00DC7640"/>
    <w:rsid w:val="00DC7C40"/>
    <w:rsid w:val="00DC7C42"/>
    <w:rsid w:val="00DC7F05"/>
    <w:rsid w:val="00DD00C8"/>
    <w:rsid w:val="00DD01B9"/>
    <w:rsid w:val="00DD094F"/>
    <w:rsid w:val="00DD0CF1"/>
    <w:rsid w:val="00DD1363"/>
    <w:rsid w:val="00DD15DF"/>
    <w:rsid w:val="00DD186F"/>
    <w:rsid w:val="00DD1BD7"/>
    <w:rsid w:val="00DD1C0B"/>
    <w:rsid w:val="00DD2191"/>
    <w:rsid w:val="00DD2259"/>
    <w:rsid w:val="00DD231D"/>
    <w:rsid w:val="00DD23D6"/>
    <w:rsid w:val="00DD2519"/>
    <w:rsid w:val="00DD28C4"/>
    <w:rsid w:val="00DD2C85"/>
    <w:rsid w:val="00DD30F9"/>
    <w:rsid w:val="00DD36C8"/>
    <w:rsid w:val="00DD36DA"/>
    <w:rsid w:val="00DD38C8"/>
    <w:rsid w:val="00DD3C22"/>
    <w:rsid w:val="00DD3D7F"/>
    <w:rsid w:val="00DD3F0B"/>
    <w:rsid w:val="00DD4581"/>
    <w:rsid w:val="00DD4CEF"/>
    <w:rsid w:val="00DD4D01"/>
    <w:rsid w:val="00DD4F1E"/>
    <w:rsid w:val="00DD531E"/>
    <w:rsid w:val="00DD573C"/>
    <w:rsid w:val="00DD5774"/>
    <w:rsid w:val="00DD57A2"/>
    <w:rsid w:val="00DD57C8"/>
    <w:rsid w:val="00DD58F3"/>
    <w:rsid w:val="00DD5977"/>
    <w:rsid w:val="00DD5DAC"/>
    <w:rsid w:val="00DD5F24"/>
    <w:rsid w:val="00DD5F6C"/>
    <w:rsid w:val="00DD5FB3"/>
    <w:rsid w:val="00DD6355"/>
    <w:rsid w:val="00DD650D"/>
    <w:rsid w:val="00DD662B"/>
    <w:rsid w:val="00DD6737"/>
    <w:rsid w:val="00DD6AA8"/>
    <w:rsid w:val="00DD6B22"/>
    <w:rsid w:val="00DD6F67"/>
    <w:rsid w:val="00DD712F"/>
    <w:rsid w:val="00DD73F3"/>
    <w:rsid w:val="00DD7440"/>
    <w:rsid w:val="00DD75BC"/>
    <w:rsid w:val="00DE0198"/>
    <w:rsid w:val="00DE0878"/>
    <w:rsid w:val="00DE09CF"/>
    <w:rsid w:val="00DE0EEB"/>
    <w:rsid w:val="00DE0FB6"/>
    <w:rsid w:val="00DE1320"/>
    <w:rsid w:val="00DE14B1"/>
    <w:rsid w:val="00DE16BD"/>
    <w:rsid w:val="00DE1AF2"/>
    <w:rsid w:val="00DE1BAF"/>
    <w:rsid w:val="00DE1C13"/>
    <w:rsid w:val="00DE1DF5"/>
    <w:rsid w:val="00DE2256"/>
    <w:rsid w:val="00DE2435"/>
    <w:rsid w:val="00DE29A6"/>
    <w:rsid w:val="00DE29E0"/>
    <w:rsid w:val="00DE2A05"/>
    <w:rsid w:val="00DE2C5C"/>
    <w:rsid w:val="00DE2D82"/>
    <w:rsid w:val="00DE2E89"/>
    <w:rsid w:val="00DE2EA1"/>
    <w:rsid w:val="00DE2EC0"/>
    <w:rsid w:val="00DE326C"/>
    <w:rsid w:val="00DE3469"/>
    <w:rsid w:val="00DE353B"/>
    <w:rsid w:val="00DE37DD"/>
    <w:rsid w:val="00DE398C"/>
    <w:rsid w:val="00DE3A14"/>
    <w:rsid w:val="00DE3AAD"/>
    <w:rsid w:val="00DE3F3B"/>
    <w:rsid w:val="00DE4252"/>
    <w:rsid w:val="00DE4444"/>
    <w:rsid w:val="00DE45E2"/>
    <w:rsid w:val="00DE4AD6"/>
    <w:rsid w:val="00DE4CEB"/>
    <w:rsid w:val="00DE4D88"/>
    <w:rsid w:val="00DE5536"/>
    <w:rsid w:val="00DE5543"/>
    <w:rsid w:val="00DE560D"/>
    <w:rsid w:val="00DE56CB"/>
    <w:rsid w:val="00DE5E0D"/>
    <w:rsid w:val="00DE5FA9"/>
    <w:rsid w:val="00DE6BF6"/>
    <w:rsid w:val="00DE7027"/>
    <w:rsid w:val="00DE7F15"/>
    <w:rsid w:val="00DF0187"/>
    <w:rsid w:val="00DF020C"/>
    <w:rsid w:val="00DF05CB"/>
    <w:rsid w:val="00DF0DA6"/>
    <w:rsid w:val="00DF0F57"/>
    <w:rsid w:val="00DF1349"/>
    <w:rsid w:val="00DF13BF"/>
    <w:rsid w:val="00DF1A4D"/>
    <w:rsid w:val="00DF1B9F"/>
    <w:rsid w:val="00DF1C66"/>
    <w:rsid w:val="00DF1CFA"/>
    <w:rsid w:val="00DF1D74"/>
    <w:rsid w:val="00DF1DD6"/>
    <w:rsid w:val="00DF1E58"/>
    <w:rsid w:val="00DF1EE4"/>
    <w:rsid w:val="00DF1F28"/>
    <w:rsid w:val="00DF216C"/>
    <w:rsid w:val="00DF218F"/>
    <w:rsid w:val="00DF221F"/>
    <w:rsid w:val="00DF24A1"/>
    <w:rsid w:val="00DF2692"/>
    <w:rsid w:val="00DF2712"/>
    <w:rsid w:val="00DF2999"/>
    <w:rsid w:val="00DF3003"/>
    <w:rsid w:val="00DF3410"/>
    <w:rsid w:val="00DF34AB"/>
    <w:rsid w:val="00DF34B6"/>
    <w:rsid w:val="00DF372F"/>
    <w:rsid w:val="00DF3744"/>
    <w:rsid w:val="00DF3833"/>
    <w:rsid w:val="00DF387D"/>
    <w:rsid w:val="00DF396B"/>
    <w:rsid w:val="00DF4189"/>
    <w:rsid w:val="00DF4263"/>
    <w:rsid w:val="00DF4273"/>
    <w:rsid w:val="00DF43FB"/>
    <w:rsid w:val="00DF524D"/>
    <w:rsid w:val="00DF59EC"/>
    <w:rsid w:val="00DF60B3"/>
    <w:rsid w:val="00DF637B"/>
    <w:rsid w:val="00DF6646"/>
    <w:rsid w:val="00DF6817"/>
    <w:rsid w:val="00DF6ACC"/>
    <w:rsid w:val="00DF6CD0"/>
    <w:rsid w:val="00DF6F08"/>
    <w:rsid w:val="00DF6F73"/>
    <w:rsid w:val="00DF7152"/>
    <w:rsid w:val="00DF745B"/>
    <w:rsid w:val="00DF752F"/>
    <w:rsid w:val="00DF76F2"/>
    <w:rsid w:val="00DF7B44"/>
    <w:rsid w:val="00DF7B7C"/>
    <w:rsid w:val="00DF7C00"/>
    <w:rsid w:val="00DF7CA1"/>
    <w:rsid w:val="00DF7D81"/>
    <w:rsid w:val="00DF7FBF"/>
    <w:rsid w:val="00E00093"/>
    <w:rsid w:val="00E001B4"/>
    <w:rsid w:val="00E001D7"/>
    <w:rsid w:val="00E002E8"/>
    <w:rsid w:val="00E0040D"/>
    <w:rsid w:val="00E0042A"/>
    <w:rsid w:val="00E00697"/>
    <w:rsid w:val="00E00724"/>
    <w:rsid w:val="00E0073A"/>
    <w:rsid w:val="00E00B93"/>
    <w:rsid w:val="00E00D08"/>
    <w:rsid w:val="00E01066"/>
    <w:rsid w:val="00E01292"/>
    <w:rsid w:val="00E0131D"/>
    <w:rsid w:val="00E0134B"/>
    <w:rsid w:val="00E01794"/>
    <w:rsid w:val="00E01940"/>
    <w:rsid w:val="00E01B23"/>
    <w:rsid w:val="00E01CA3"/>
    <w:rsid w:val="00E01D88"/>
    <w:rsid w:val="00E01FB6"/>
    <w:rsid w:val="00E02176"/>
    <w:rsid w:val="00E0222E"/>
    <w:rsid w:val="00E02739"/>
    <w:rsid w:val="00E029FC"/>
    <w:rsid w:val="00E02BC3"/>
    <w:rsid w:val="00E03009"/>
    <w:rsid w:val="00E030B9"/>
    <w:rsid w:val="00E03993"/>
    <w:rsid w:val="00E044CA"/>
    <w:rsid w:val="00E049A6"/>
    <w:rsid w:val="00E049BE"/>
    <w:rsid w:val="00E04A35"/>
    <w:rsid w:val="00E04EE7"/>
    <w:rsid w:val="00E04F04"/>
    <w:rsid w:val="00E051FD"/>
    <w:rsid w:val="00E05753"/>
    <w:rsid w:val="00E0621B"/>
    <w:rsid w:val="00E06277"/>
    <w:rsid w:val="00E062BB"/>
    <w:rsid w:val="00E063D9"/>
    <w:rsid w:val="00E06517"/>
    <w:rsid w:val="00E06999"/>
    <w:rsid w:val="00E071A0"/>
    <w:rsid w:val="00E076F6"/>
    <w:rsid w:val="00E079D5"/>
    <w:rsid w:val="00E07C25"/>
    <w:rsid w:val="00E07CF0"/>
    <w:rsid w:val="00E07F41"/>
    <w:rsid w:val="00E1082F"/>
    <w:rsid w:val="00E10C8A"/>
    <w:rsid w:val="00E10D1D"/>
    <w:rsid w:val="00E1130F"/>
    <w:rsid w:val="00E119BC"/>
    <w:rsid w:val="00E11DF0"/>
    <w:rsid w:val="00E11FFC"/>
    <w:rsid w:val="00E1206A"/>
    <w:rsid w:val="00E12312"/>
    <w:rsid w:val="00E12368"/>
    <w:rsid w:val="00E123AD"/>
    <w:rsid w:val="00E12701"/>
    <w:rsid w:val="00E128D8"/>
    <w:rsid w:val="00E12C9F"/>
    <w:rsid w:val="00E1321B"/>
    <w:rsid w:val="00E13740"/>
    <w:rsid w:val="00E13A33"/>
    <w:rsid w:val="00E13FB3"/>
    <w:rsid w:val="00E147AF"/>
    <w:rsid w:val="00E147E2"/>
    <w:rsid w:val="00E1491B"/>
    <w:rsid w:val="00E14BBC"/>
    <w:rsid w:val="00E1568D"/>
    <w:rsid w:val="00E158C7"/>
    <w:rsid w:val="00E15EA3"/>
    <w:rsid w:val="00E15EF8"/>
    <w:rsid w:val="00E16177"/>
    <w:rsid w:val="00E161E1"/>
    <w:rsid w:val="00E162A3"/>
    <w:rsid w:val="00E16416"/>
    <w:rsid w:val="00E16CB2"/>
    <w:rsid w:val="00E16CB5"/>
    <w:rsid w:val="00E16F37"/>
    <w:rsid w:val="00E174A5"/>
    <w:rsid w:val="00E176B4"/>
    <w:rsid w:val="00E17797"/>
    <w:rsid w:val="00E17AC1"/>
    <w:rsid w:val="00E2071D"/>
    <w:rsid w:val="00E20745"/>
    <w:rsid w:val="00E20976"/>
    <w:rsid w:val="00E20C88"/>
    <w:rsid w:val="00E20D30"/>
    <w:rsid w:val="00E20FCC"/>
    <w:rsid w:val="00E21212"/>
    <w:rsid w:val="00E21777"/>
    <w:rsid w:val="00E21790"/>
    <w:rsid w:val="00E21CDA"/>
    <w:rsid w:val="00E21E14"/>
    <w:rsid w:val="00E2251A"/>
    <w:rsid w:val="00E226E0"/>
    <w:rsid w:val="00E2279C"/>
    <w:rsid w:val="00E22D07"/>
    <w:rsid w:val="00E22E19"/>
    <w:rsid w:val="00E22E82"/>
    <w:rsid w:val="00E22F1D"/>
    <w:rsid w:val="00E231C3"/>
    <w:rsid w:val="00E2328B"/>
    <w:rsid w:val="00E24499"/>
    <w:rsid w:val="00E24610"/>
    <w:rsid w:val="00E248A3"/>
    <w:rsid w:val="00E24F7E"/>
    <w:rsid w:val="00E25262"/>
    <w:rsid w:val="00E254C4"/>
    <w:rsid w:val="00E25ACC"/>
    <w:rsid w:val="00E25C00"/>
    <w:rsid w:val="00E266D1"/>
    <w:rsid w:val="00E267CC"/>
    <w:rsid w:val="00E26893"/>
    <w:rsid w:val="00E26DC4"/>
    <w:rsid w:val="00E26E1C"/>
    <w:rsid w:val="00E26F4A"/>
    <w:rsid w:val="00E26F5D"/>
    <w:rsid w:val="00E27199"/>
    <w:rsid w:val="00E27232"/>
    <w:rsid w:val="00E27338"/>
    <w:rsid w:val="00E2757E"/>
    <w:rsid w:val="00E277F6"/>
    <w:rsid w:val="00E278E7"/>
    <w:rsid w:val="00E304CA"/>
    <w:rsid w:val="00E3065B"/>
    <w:rsid w:val="00E3086D"/>
    <w:rsid w:val="00E30F19"/>
    <w:rsid w:val="00E30F1C"/>
    <w:rsid w:val="00E30F9B"/>
    <w:rsid w:val="00E31070"/>
    <w:rsid w:val="00E31201"/>
    <w:rsid w:val="00E31407"/>
    <w:rsid w:val="00E3143D"/>
    <w:rsid w:val="00E314C2"/>
    <w:rsid w:val="00E3185B"/>
    <w:rsid w:val="00E31AC3"/>
    <w:rsid w:val="00E31D2B"/>
    <w:rsid w:val="00E31D4C"/>
    <w:rsid w:val="00E31DE9"/>
    <w:rsid w:val="00E31E3B"/>
    <w:rsid w:val="00E3207A"/>
    <w:rsid w:val="00E3251F"/>
    <w:rsid w:val="00E3254C"/>
    <w:rsid w:val="00E326FA"/>
    <w:rsid w:val="00E32994"/>
    <w:rsid w:val="00E32BC2"/>
    <w:rsid w:val="00E32FC2"/>
    <w:rsid w:val="00E331E3"/>
    <w:rsid w:val="00E3331B"/>
    <w:rsid w:val="00E33679"/>
    <w:rsid w:val="00E336BB"/>
    <w:rsid w:val="00E33B17"/>
    <w:rsid w:val="00E33FC8"/>
    <w:rsid w:val="00E33FF0"/>
    <w:rsid w:val="00E342D7"/>
    <w:rsid w:val="00E345A7"/>
    <w:rsid w:val="00E345C4"/>
    <w:rsid w:val="00E345D2"/>
    <w:rsid w:val="00E34698"/>
    <w:rsid w:val="00E346C7"/>
    <w:rsid w:val="00E34722"/>
    <w:rsid w:val="00E349DD"/>
    <w:rsid w:val="00E34AF6"/>
    <w:rsid w:val="00E34CFD"/>
    <w:rsid w:val="00E34FEA"/>
    <w:rsid w:val="00E352A2"/>
    <w:rsid w:val="00E35440"/>
    <w:rsid w:val="00E355B7"/>
    <w:rsid w:val="00E356EB"/>
    <w:rsid w:val="00E357BF"/>
    <w:rsid w:val="00E35C5B"/>
    <w:rsid w:val="00E35C99"/>
    <w:rsid w:val="00E35ED2"/>
    <w:rsid w:val="00E367D0"/>
    <w:rsid w:val="00E367EA"/>
    <w:rsid w:val="00E36E0B"/>
    <w:rsid w:val="00E36F21"/>
    <w:rsid w:val="00E36F43"/>
    <w:rsid w:val="00E36FB6"/>
    <w:rsid w:val="00E37342"/>
    <w:rsid w:val="00E373AA"/>
    <w:rsid w:val="00E37519"/>
    <w:rsid w:val="00E375BD"/>
    <w:rsid w:val="00E3761D"/>
    <w:rsid w:val="00E37948"/>
    <w:rsid w:val="00E37C26"/>
    <w:rsid w:val="00E37C97"/>
    <w:rsid w:val="00E37DEF"/>
    <w:rsid w:val="00E37E3F"/>
    <w:rsid w:val="00E40551"/>
    <w:rsid w:val="00E409C3"/>
    <w:rsid w:val="00E40A2A"/>
    <w:rsid w:val="00E40B58"/>
    <w:rsid w:val="00E41044"/>
    <w:rsid w:val="00E414FB"/>
    <w:rsid w:val="00E418BF"/>
    <w:rsid w:val="00E41B22"/>
    <w:rsid w:val="00E422A5"/>
    <w:rsid w:val="00E42781"/>
    <w:rsid w:val="00E42F67"/>
    <w:rsid w:val="00E43012"/>
    <w:rsid w:val="00E4301B"/>
    <w:rsid w:val="00E433A2"/>
    <w:rsid w:val="00E4385F"/>
    <w:rsid w:val="00E43ACC"/>
    <w:rsid w:val="00E43C41"/>
    <w:rsid w:val="00E44601"/>
    <w:rsid w:val="00E448B1"/>
    <w:rsid w:val="00E448D0"/>
    <w:rsid w:val="00E459CD"/>
    <w:rsid w:val="00E459E9"/>
    <w:rsid w:val="00E45C2E"/>
    <w:rsid w:val="00E45E50"/>
    <w:rsid w:val="00E4607E"/>
    <w:rsid w:val="00E461B7"/>
    <w:rsid w:val="00E46262"/>
    <w:rsid w:val="00E4662B"/>
    <w:rsid w:val="00E469FF"/>
    <w:rsid w:val="00E46B85"/>
    <w:rsid w:val="00E46FE5"/>
    <w:rsid w:val="00E47095"/>
    <w:rsid w:val="00E474C9"/>
    <w:rsid w:val="00E474F9"/>
    <w:rsid w:val="00E479C6"/>
    <w:rsid w:val="00E47D22"/>
    <w:rsid w:val="00E50073"/>
    <w:rsid w:val="00E504C9"/>
    <w:rsid w:val="00E50A3D"/>
    <w:rsid w:val="00E50AA4"/>
    <w:rsid w:val="00E50DD9"/>
    <w:rsid w:val="00E512AD"/>
    <w:rsid w:val="00E513D3"/>
    <w:rsid w:val="00E51837"/>
    <w:rsid w:val="00E51AB9"/>
    <w:rsid w:val="00E52051"/>
    <w:rsid w:val="00E522D1"/>
    <w:rsid w:val="00E523C3"/>
    <w:rsid w:val="00E5286C"/>
    <w:rsid w:val="00E529F4"/>
    <w:rsid w:val="00E52C78"/>
    <w:rsid w:val="00E534D7"/>
    <w:rsid w:val="00E5377B"/>
    <w:rsid w:val="00E5388E"/>
    <w:rsid w:val="00E53B08"/>
    <w:rsid w:val="00E53B49"/>
    <w:rsid w:val="00E53C90"/>
    <w:rsid w:val="00E53DF8"/>
    <w:rsid w:val="00E54C67"/>
    <w:rsid w:val="00E54DE8"/>
    <w:rsid w:val="00E551D1"/>
    <w:rsid w:val="00E55418"/>
    <w:rsid w:val="00E55749"/>
    <w:rsid w:val="00E557AB"/>
    <w:rsid w:val="00E558C4"/>
    <w:rsid w:val="00E55B85"/>
    <w:rsid w:val="00E56193"/>
    <w:rsid w:val="00E56777"/>
    <w:rsid w:val="00E56801"/>
    <w:rsid w:val="00E5694E"/>
    <w:rsid w:val="00E56E67"/>
    <w:rsid w:val="00E56F26"/>
    <w:rsid w:val="00E572D9"/>
    <w:rsid w:val="00E574EC"/>
    <w:rsid w:val="00E575E5"/>
    <w:rsid w:val="00E57788"/>
    <w:rsid w:val="00E57874"/>
    <w:rsid w:val="00E57940"/>
    <w:rsid w:val="00E60061"/>
    <w:rsid w:val="00E6016B"/>
    <w:rsid w:val="00E60380"/>
    <w:rsid w:val="00E60BF4"/>
    <w:rsid w:val="00E60E59"/>
    <w:rsid w:val="00E60FC8"/>
    <w:rsid w:val="00E61016"/>
    <w:rsid w:val="00E615BD"/>
    <w:rsid w:val="00E61B22"/>
    <w:rsid w:val="00E61C49"/>
    <w:rsid w:val="00E61C92"/>
    <w:rsid w:val="00E622F2"/>
    <w:rsid w:val="00E624C7"/>
    <w:rsid w:val="00E6269A"/>
    <w:rsid w:val="00E627B0"/>
    <w:rsid w:val="00E62891"/>
    <w:rsid w:val="00E62EF5"/>
    <w:rsid w:val="00E62FEF"/>
    <w:rsid w:val="00E6336E"/>
    <w:rsid w:val="00E639ED"/>
    <w:rsid w:val="00E63D33"/>
    <w:rsid w:val="00E644BA"/>
    <w:rsid w:val="00E64828"/>
    <w:rsid w:val="00E64B7F"/>
    <w:rsid w:val="00E64FD4"/>
    <w:rsid w:val="00E650C2"/>
    <w:rsid w:val="00E657B5"/>
    <w:rsid w:val="00E659E9"/>
    <w:rsid w:val="00E65C87"/>
    <w:rsid w:val="00E65C91"/>
    <w:rsid w:val="00E66033"/>
    <w:rsid w:val="00E6617A"/>
    <w:rsid w:val="00E66186"/>
    <w:rsid w:val="00E66269"/>
    <w:rsid w:val="00E663EC"/>
    <w:rsid w:val="00E6652D"/>
    <w:rsid w:val="00E66962"/>
    <w:rsid w:val="00E66A27"/>
    <w:rsid w:val="00E66A85"/>
    <w:rsid w:val="00E66ADC"/>
    <w:rsid w:val="00E66DC2"/>
    <w:rsid w:val="00E66F8D"/>
    <w:rsid w:val="00E67012"/>
    <w:rsid w:val="00E67B05"/>
    <w:rsid w:val="00E7022E"/>
    <w:rsid w:val="00E7075C"/>
    <w:rsid w:val="00E709DB"/>
    <w:rsid w:val="00E70C71"/>
    <w:rsid w:val="00E71004"/>
    <w:rsid w:val="00E7101C"/>
    <w:rsid w:val="00E71131"/>
    <w:rsid w:val="00E7131A"/>
    <w:rsid w:val="00E71461"/>
    <w:rsid w:val="00E714B9"/>
    <w:rsid w:val="00E71623"/>
    <w:rsid w:val="00E716B0"/>
    <w:rsid w:val="00E7170E"/>
    <w:rsid w:val="00E718DE"/>
    <w:rsid w:val="00E718F1"/>
    <w:rsid w:val="00E7197C"/>
    <w:rsid w:val="00E719FB"/>
    <w:rsid w:val="00E71BF6"/>
    <w:rsid w:val="00E71E73"/>
    <w:rsid w:val="00E71F64"/>
    <w:rsid w:val="00E72154"/>
    <w:rsid w:val="00E72356"/>
    <w:rsid w:val="00E726AF"/>
    <w:rsid w:val="00E7271B"/>
    <w:rsid w:val="00E72910"/>
    <w:rsid w:val="00E72968"/>
    <w:rsid w:val="00E72A8C"/>
    <w:rsid w:val="00E72F68"/>
    <w:rsid w:val="00E730C4"/>
    <w:rsid w:val="00E73256"/>
    <w:rsid w:val="00E73411"/>
    <w:rsid w:val="00E73AFF"/>
    <w:rsid w:val="00E73F03"/>
    <w:rsid w:val="00E74047"/>
    <w:rsid w:val="00E74E56"/>
    <w:rsid w:val="00E750AB"/>
    <w:rsid w:val="00E75371"/>
    <w:rsid w:val="00E75B97"/>
    <w:rsid w:val="00E75D23"/>
    <w:rsid w:val="00E75D5F"/>
    <w:rsid w:val="00E75D88"/>
    <w:rsid w:val="00E76168"/>
    <w:rsid w:val="00E76AE5"/>
    <w:rsid w:val="00E76D3F"/>
    <w:rsid w:val="00E773C5"/>
    <w:rsid w:val="00E77461"/>
    <w:rsid w:val="00E7780C"/>
    <w:rsid w:val="00E7799D"/>
    <w:rsid w:val="00E779D5"/>
    <w:rsid w:val="00E77A86"/>
    <w:rsid w:val="00E77EF7"/>
    <w:rsid w:val="00E80725"/>
    <w:rsid w:val="00E80933"/>
    <w:rsid w:val="00E80A6D"/>
    <w:rsid w:val="00E80FD6"/>
    <w:rsid w:val="00E81266"/>
    <w:rsid w:val="00E812C1"/>
    <w:rsid w:val="00E812EE"/>
    <w:rsid w:val="00E813B0"/>
    <w:rsid w:val="00E8143E"/>
    <w:rsid w:val="00E81599"/>
    <w:rsid w:val="00E817BC"/>
    <w:rsid w:val="00E817CB"/>
    <w:rsid w:val="00E81955"/>
    <w:rsid w:val="00E81988"/>
    <w:rsid w:val="00E81989"/>
    <w:rsid w:val="00E8198C"/>
    <w:rsid w:val="00E81A02"/>
    <w:rsid w:val="00E81AB4"/>
    <w:rsid w:val="00E81E48"/>
    <w:rsid w:val="00E8265E"/>
    <w:rsid w:val="00E827FE"/>
    <w:rsid w:val="00E82A71"/>
    <w:rsid w:val="00E82EFC"/>
    <w:rsid w:val="00E83042"/>
    <w:rsid w:val="00E832FA"/>
    <w:rsid w:val="00E83C74"/>
    <w:rsid w:val="00E83E9D"/>
    <w:rsid w:val="00E843E9"/>
    <w:rsid w:val="00E84847"/>
    <w:rsid w:val="00E8488D"/>
    <w:rsid w:val="00E84ABE"/>
    <w:rsid w:val="00E84B11"/>
    <w:rsid w:val="00E84C34"/>
    <w:rsid w:val="00E84E7F"/>
    <w:rsid w:val="00E85F8E"/>
    <w:rsid w:val="00E86564"/>
    <w:rsid w:val="00E86725"/>
    <w:rsid w:val="00E86CE6"/>
    <w:rsid w:val="00E86FF3"/>
    <w:rsid w:val="00E87990"/>
    <w:rsid w:val="00E87D27"/>
    <w:rsid w:val="00E87E7C"/>
    <w:rsid w:val="00E90325"/>
    <w:rsid w:val="00E90422"/>
    <w:rsid w:val="00E907E1"/>
    <w:rsid w:val="00E90A67"/>
    <w:rsid w:val="00E90E4F"/>
    <w:rsid w:val="00E90ED9"/>
    <w:rsid w:val="00E90F64"/>
    <w:rsid w:val="00E91848"/>
    <w:rsid w:val="00E91A46"/>
    <w:rsid w:val="00E92883"/>
    <w:rsid w:val="00E933FE"/>
    <w:rsid w:val="00E93A42"/>
    <w:rsid w:val="00E93AF7"/>
    <w:rsid w:val="00E93DE4"/>
    <w:rsid w:val="00E94041"/>
    <w:rsid w:val="00E943A4"/>
    <w:rsid w:val="00E9448D"/>
    <w:rsid w:val="00E945D5"/>
    <w:rsid w:val="00E947EA"/>
    <w:rsid w:val="00E948DA"/>
    <w:rsid w:val="00E94B95"/>
    <w:rsid w:val="00E94E25"/>
    <w:rsid w:val="00E95244"/>
    <w:rsid w:val="00E953B8"/>
    <w:rsid w:val="00E95E88"/>
    <w:rsid w:val="00E95ED7"/>
    <w:rsid w:val="00E95F51"/>
    <w:rsid w:val="00E96589"/>
    <w:rsid w:val="00E9684D"/>
    <w:rsid w:val="00E97108"/>
    <w:rsid w:val="00E97347"/>
    <w:rsid w:val="00E9734A"/>
    <w:rsid w:val="00E973A9"/>
    <w:rsid w:val="00E977E1"/>
    <w:rsid w:val="00E97855"/>
    <w:rsid w:val="00E97978"/>
    <w:rsid w:val="00E97DBA"/>
    <w:rsid w:val="00EA00BE"/>
    <w:rsid w:val="00EA013F"/>
    <w:rsid w:val="00EA018E"/>
    <w:rsid w:val="00EA089B"/>
    <w:rsid w:val="00EA0BBB"/>
    <w:rsid w:val="00EA10F5"/>
    <w:rsid w:val="00EA13FF"/>
    <w:rsid w:val="00EA15CA"/>
    <w:rsid w:val="00EA1638"/>
    <w:rsid w:val="00EA182F"/>
    <w:rsid w:val="00EA1B7E"/>
    <w:rsid w:val="00EA1D26"/>
    <w:rsid w:val="00EA241C"/>
    <w:rsid w:val="00EA242C"/>
    <w:rsid w:val="00EA248A"/>
    <w:rsid w:val="00EA2763"/>
    <w:rsid w:val="00EA2912"/>
    <w:rsid w:val="00EA2BDC"/>
    <w:rsid w:val="00EA31FE"/>
    <w:rsid w:val="00EA3517"/>
    <w:rsid w:val="00EA369F"/>
    <w:rsid w:val="00EA3758"/>
    <w:rsid w:val="00EA38C4"/>
    <w:rsid w:val="00EA3AC3"/>
    <w:rsid w:val="00EA3B79"/>
    <w:rsid w:val="00EA3C89"/>
    <w:rsid w:val="00EA3CA0"/>
    <w:rsid w:val="00EA3DC4"/>
    <w:rsid w:val="00EA4B81"/>
    <w:rsid w:val="00EA4BAC"/>
    <w:rsid w:val="00EA4E6D"/>
    <w:rsid w:val="00EA4FB7"/>
    <w:rsid w:val="00EA51AC"/>
    <w:rsid w:val="00EA5279"/>
    <w:rsid w:val="00EA5DE8"/>
    <w:rsid w:val="00EA61DF"/>
    <w:rsid w:val="00EA6C0D"/>
    <w:rsid w:val="00EA6D71"/>
    <w:rsid w:val="00EA6F2F"/>
    <w:rsid w:val="00EA7399"/>
    <w:rsid w:val="00EA7990"/>
    <w:rsid w:val="00EB0066"/>
    <w:rsid w:val="00EB04FB"/>
    <w:rsid w:val="00EB0A29"/>
    <w:rsid w:val="00EB0AFE"/>
    <w:rsid w:val="00EB0EFB"/>
    <w:rsid w:val="00EB12F3"/>
    <w:rsid w:val="00EB1305"/>
    <w:rsid w:val="00EB142F"/>
    <w:rsid w:val="00EB1AD3"/>
    <w:rsid w:val="00EB1C9F"/>
    <w:rsid w:val="00EB1D77"/>
    <w:rsid w:val="00EB2046"/>
    <w:rsid w:val="00EB2127"/>
    <w:rsid w:val="00EB2244"/>
    <w:rsid w:val="00EB290D"/>
    <w:rsid w:val="00EB30AB"/>
    <w:rsid w:val="00EB334F"/>
    <w:rsid w:val="00EB335A"/>
    <w:rsid w:val="00EB33C1"/>
    <w:rsid w:val="00EB343D"/>
    <w:rsid w:val="00EB39FA"/>
    <w:rsid w:val="00EB3A05"/>
    <w:rsid w:val="00EB3D8B"/>
    <w:rsid w:val="00EB3DAB"/>
    <w:rsid w:val="00EB3EEE"/>
    <w:rsid w:val="00EB40D0"/>
    <w:rsid w:val="00EB4196"/>
    <w:rsid w:val="00EB426F"/>
    <w:rsid w:val="00EB42BD"/>
    <w:rsid w:val="00EB42F0"/>
    <w:rsid w:val="00EB4786"/>
    <w:rsid w:val="00EB4AD5"/>
    <w:rsid w:val="00EB4DD4"/>
    <w:rsid w:val="00EB5246"/>
    <w:rsid w:val="00EB53AE"/>
    <w:rsid w:val="00EB53C8"/>
    <w:rsid w:val="00EB59CA"/>
    <w:rsid w:val="00EB5ABE"/>
    <w:rsid w:val="00EB5E37"/>
    <w:rsid w:val="00EB5F8C"/>
    <w:rsid w:val="00EB5FC8"/>
    <w:rsid w:val="00EB6394"/>
    <w:rsid w:val="00EB6409"/>
    <w:rsid w:val="00EB65EF"/>
    <w:rsid w:val="00EB6780"/>
    <w:rsid w:val="00EB6995"/>
    <w:rsid w:val="00EB6C66"/>
    <w:rsid w:val="00EB6D14"/>
    <w:rsid w:val="00EB70AB"/>
    <w:rsid w:val="00EB76E0"/>
    <w:rsid w:val="00EB7C6A"/>
    <w:rsid w:val="00EC009B"/>
    <w:rsid w:val="00EC0319"/>
    <w:rsid w:val="00EC076B"/>
    <w:rsid w:val="00EC088D"/>
    <w:rsid w:val="00EC0BD4"/>
    <w:rsid w:val="00EC1192"/>
    <w:rsid w:val="00EC14E3"/>
    <w:rsid w:val="00EC15B1"/>
    <w:rsid w:val="00EC167A"/>
    <w:rsid w:val="00EC192E"/>
    <w:rsid w:val="00EC1FC0"/>
    <w:rsid w:val="00EC2063"/>
    <w:rsid w:val="00EC2663"/>
    <w:rsid w:val="00EC2783"/>
    <w:rsid w:val="00EC2973"/>
    <w:rsid w:val="00EC2B39"/>
    <w:rsid w:val="00EC2C91"/>
    <w:rsid w:val="00EC2CB2"/>
    <w:rsid w:val="00EC2F0B"/>
    <w:rsid w:val="00EC32B9"/>
    <w:rsid w:val="00EC3C65"/>
    <w:rsid w:val="00EC3CE4"/>
    <w:rsid w:val="00EC405A"/>
    <w:rsid w:val="00EC4126"/>
    <w:rsid w:val="00EC4224"/>
    <w:rsid w:val="00EC439F"/>
    <w:rsid w:val="00EC44C9"/>
    <w:rsid w:val="00EC46B2"/>
    <w:rsid w:val="00EC4711"/>
    <w:rsid w:val="00EC4B98"/>
    <w:rsid w:val="00EC4E4E"/>
    <w:rsid w:val="00EC4FA9"/>
    <w:rsid w:val="00EC5058"/>
    <w:rsid w:val="00EC587C"/>
    <w:rsid w:val="00EC58A2"/>
    <w:rsid w:val="00EC594F"/>
    <w:rsid w:val="00EC643A"/>
    <w:rsid w:val="00EC6A99"/>
    <w:rsid w:val="00EC704B"/>
    <w:rsid w:val="00EC72A2"/>
    <w:rsid w:val="00EC7470"/>
    <w:rsid w:val="00EC7882"/>
    <w:rsid w:val="00EC7D9C"/>
    <w:rsid w:val="00ED02A4"/>
    <w:rsid w:val="00ED04A4"/>
    <w:rsid w:val="00ED05B0"/>
    <w:rsid w:val="00ED0695"/>
    <w:rsid w:val="00ED06B3"/>
    <w:rsid w:val="00ED0C84"/>
    <w:rsid w:val="00ED0DBA"/>
    <w:rsid w:val="00ED1168"/>
    <w:rsid w:val="00ED1355"/>
    <w:rsid w:val="00ED1727"/>
    <w:rsid w:val="00ED188C"/>
    <w:rsid w:val="00ED1BE2"/>
    <w:rsid w:val="00ED1E4F"/>
    <w:rsid w:val="00ED24C7"/>
    <w:rsid w:val="00ED2608"/>
    <w:rsid w:val="00ED2CD4"/>
    <w:rsid w:val="00ED31D9"/>
    <w:rsid w:val="00ED32FE"/>
    <w:rsid w:val="00ED33E8"/>
    <w:rsid w:val="00ED340C"/>
    <w:rsid w:val="00ED42DF"/>
    <w:rsid w:val="00ED4470"/>
    <w:rsid w:val="00ED492D"/>
    <w:rsid w:val="00ED4A11"/>
    <w:rsid w:val="00ED4D51"/>
    <w:rsid w:val="00ED51AD"/>
    <w:rsid w:val="00ED55DF"/>
    <w:rsid w:val="00ED56C8"/>
    <w:rsid w:val="00ED56FD"/>
    <w:rsid w:val="00ED58B3"/>
    <w:rsid w:val="00ED6026"/>
    <w:rsid w:val="00ED610A"/>
    <w:rsid w:val="00ED61DF"/>
    <w:rsid w:val="00ED620E"/>
    <w:rsid w:val="00ED6496"/>
    <w:rsid w:val="00ED64AD"/>
    <w:rsid w:val="00ED6571"/>
    <w:rsid w:val="00ED6731"/>
    <w:rsid w:val="00ED6905"/>
    <w:rsid w:val="00ED6A08"/>
    <w:rsid w:val="00ED6F0B"/>
    <w:rsid w:val="00ED7323"/>
    <w:rsid w:val="00ED74C9"/>
    <w:rsid w:val="00ED75D7"/>
    <w:rsid w:val="00ED781D"/>
    <w:rsid w:val="00ED7CCB"/>
    <w:rsid w:val="00EE006F"/>
    <w:rsid w:val="00EE0157"/>
    <w:rsid w:val="00EE01EB"/>
    <w:rsid w:val="00EE06F2"/>
    <w:rsid w:val="00EE072D"/>
    <w:rsid w:val="00EE0886"/>
    <w:rsid w:val="00EE0AD4"/>
    <w:rsid w:val="00EE0FC7"/>
    <w:rsid w:val="00EE1254"/>
    <w:rsid w:val="00EE17FE"/>
    <w:rsid w:val="00EE189F"/>
    <w:rsid w:val="00EE197F"/>
    <w:rsid w:val="00EE1F78"/>
    <w:rsid w:val="00EE238A"/>
    <w:rsid w:val="00EE28DD"/>
    <w:rsid w:val="00EE2B3F"/>
    <w:rsid w:val="00EE2BC7"/>
    <w:rsid w:val="00EE2DF2"/>
    <w:rsid w:val="00EE3314"/>
    <w:rsid w:val="00EE34B8"/>
    <w:rsid w:val="00EE382E"/>
    <w:rsid w:val="00EE400E"/>
    <w:rsid w:val="00EE4155"/>
    <w:rsid w:val="00EE426E"/>
    <w:rsid w:val="00EE4455"/>
    <w:rsid w:val="00EE449C"/>
    <w:rsid w:val="00EE485E"/>
    <w:rsid w:val="00EE514C"/>
    <w:rsid w:val="00EE51C2"/>
    <w:rsid w:val="00EE539C"/>
    <w:rsid w:val="00EE53B9"/>
    <w:rsid w:val="00EE5721"/>
    <w:rsid w:val="00EE59A1"/>
    <w:rsid w:val="00EE5A1E"/>
    <w:rsid w:val="00EE64BC"/>
    <w:rsid w:val="00EE659C"/>
    <w:rsid w:val="00EE6E7B"/>
    <w:rsid w:val="00EE7260"/>
    <w:rsid w:val="00EE73BC"/>
    <w:rsid w:val="00EE7404"/>
    <w:rsid w:val="00EE74A3"/>
    <w:rsid w:val="00EE75AB"/>
    <w:rsid w:val="00EE76CF"/>
    <w:rsid w:val="00EE7DA6"/>
    <w:rsid w:val="00EE7E03"/>
    <w:rsid w:val="00EE7F8F"/>
    <w:rsid w:val="00EF0172"/>
    <w:rsid w:val="00EF04B8"/>
    <w:rsid w:val="00EF0DB0"/>
    <w:rsid w:val="00EF0F73"/>
    <w:rsid w:val="00EF1684"/>
    <w:rsid w:val="00EF17F9"/>
    <w:rsid w:val="00EF18CF"/>
    <w:rsid w:val="00EF1B9A"/>
    <w:rsid w:val="00EF1D8E"/>
    <w:rsid w:val="00EF1D91"/>
    <w:rsid w:val="00EF1DBF"/>
    <w:rsid w:val="00EF2B61"/>
    <w:rsid w:val="00EF2CBE"/>
    <w:rsid w:val="00EF308B"/>
    <w:rsid w:val="00EF31EE"/>
    <w:rsid w:val="00EF381D"/>
    <w:rsid w:val="00EF38E1"/>
    <w:rsid w:val="00EF3A1A"/>
    <w:rsid w:val="00EF3D13"/>
    <w:rsid w:val="00EF3D6F"/>
    <w:rsid w:val="00EF425F"/>
    <w:rsid w:val="00EF4328"/>
    <w:rsid w:val="00EF44BC"/>
    <w:rsid w:val="00EF450D"/>
    <w:rsid w:val="00EF456A"/>
    <w:rsid w:val="00EF478C"/>
    <w:rsid w:val="00EF4A87"/>
    <w:rsid w:val="00EF4FBC"/>
    <w:rsid w:val="00EF518B"/>
    <w:rsid w:val="00EF51C2"/>
    <w:rsid w:val="00EF536E"/>
    <w:rsid w:val="00EF5502"/>
    <w:rsid w:val="00EF553E"/>
    <w:rsid w:val="00EF56FD"/>
    <w:rsid w:val="00EF5A15"/>
    <w:rsid w:val="00EF5D72"/>
    <w:rsid w:val="00EF5F05"/>
    <w:rsid w:val="00EF5F48"/>
    <w:rsid w:val="00EF6219"/>
    <w:rsid w:val="00EF64C7"/>
    <w:rsid w:val="00EF674F"/>
    <w:rsid w:val="00EF6BDE"/>
    <w:rsid w:val="00EF6DC7"/>
    <w:rsid w:val="00EF6E86"/>
    <w:rsid w:val="00EF75B1"/>
    <w:rsid w:val="00EF7C40"/>
    <w:rsid w:val="00F00157"/>
    <w:rsid w:val="00F00177"/>
    <w:rsid w:val="00F00A5D"/>
    <w:rsid w:val="00F00C44"/>
    <w:rsid w:val="00F00F16"/>
    <w:rsid w:val="00F015AD"/>
    <w:rsid w:val="00F01792"/>
    <w:rsid w:val="00F0184F"/>
    <w:rsid w:val="00F01873"/>
    <w:rsid w:val="00F0193F"/>
    <w:rsid w:val="00F01957"/>
    <w:rsid w:val="00F01C22"/>
    <w:rsid w:val="00F020C7"/>
    <w:rsid w:val="00F0223C"/>
    <w:rsid w:val="00F0234D"/>
    <w:rsid w:val="00F0239D"/>
    <w:rsid w:val="00F024BF"/>
    <w:rsid w:val="00F024DD"/>
    <w:rsid w:val="00F025B2"/>
    <w:rsid w:val="00F030B2"/>
    <w:rsid w:val="00F030B6"/>
    <w:rsid w:val="00F03232"/>
    <w:rsid w:val="00F0345C"/>
    <w:rsid w:val="00F034A8"/>
    <w:rsid w:val="00F034EA"/>
    <w:rsid w:val="00F035E5"/>
    <w:rsid w:val="00F03858"/>
    <w:rsid w:val="00F03932"/>
    <w:rsid w:val="00F03C85"/>
    <w:rsid w:val="00F04171"/>
    <w:rsid w:val="00F0442D"/>
    <w:rsid w:val="00F0455F"/>
    <w:rsid w:val="00F04577"/>
    <w:rsid w:val="00F0462F"/>
    <w:rsid w:val="00F04DDD"/>
    <w:rsid w:val="00F04F54"/>
    <w:rsid w:val="00F05093"/>
    <w:rsid w:val="00F050EF"/>
    <w:rsid w:val="00F05119"/>
    <w:rsid w:val="00F05323"/>
    <w:rsid w:val="00F05377"/>
    <w:rsid w:val="00F0554E"/>
    <w:rsid w:val="00F05B85"/>
    <w:rsid w:val="00F05C0B"/>
    <w:rsid w:val="00F05D56"/>
    <w:rsid w:val="00F05F74"/>
    <w:rsid w:val="00F05FBE"/>
    <w:rsid w:val="00F06339"/>
    <w:rsid w:val="00F06453"/>
    <w:rsid w:val="00F06589"/>
    <w:rsid w:val="00F06614"/>
    <w:rsid w:val="00F066BF"/>
    <w:rsid w:val="00F06911"/>
    <w:rsid w:val="00F06A1A"/>
    <w:rsid w:val="00F06C87"/>
    <w:rsid w:val="00F070AB"/>
    <w:rsid w:val="00F07176"/>
    <w:rsid w:val="00F07181"/>
    <w:rsid w:val="00F07224"/>
    <w:rsid w:val="00F0780E"/>
    <w:rsid w:val="00F0791F"/>
    <w:rsid w:val="00F07CEB"/>
    <w:rsid w:val="00F100E3"/>
    <w:rsid w:val="00F10387"/>
    <w:rsid w:val="00F10815"/>
    <w:rsid w:val="00F109E0"/>
    <w:rsid w:val="00F10BD7"/>
    <w:rsid w:val="00F11013"/>
    <w:rsid w:val="00F11572"/>
    <w:rsid w:val="00F1173D"/>
    <w:rsid w:val="00F117B2"/>
    <w:rsid w:val="00F11DBF"/>
    <w:rsid w:val="00F120AD"/>
    <w:rsid w:val="00F1211D"/>
    <w:rsid w:val="00F1291F"/>
    <w:rsid w:val="00F12AAC"/>
    <w:rsid w:val="00F12DC8"/>
    <w:rsid w:val="00F12DF5"/>
    <w:rsid w:val="00F13190"/>
    <w:rsid w:val="00F133F5"/>
    <w:rsid w:val="00F141DE"/>
    <w:rsid w:val="00F1421C"/>
    <w:rsid w:val="00F14529"/>
    <w:rsid w:val="00F146B2"/>
    <w:rsid w:val="00F14710"/>
    <w:rsid w:val="00F14CE4"/>
    <w:rsid w:val="00F15002"/>
    <w:rsid w:val="00F1512C"/>
    <w:rsid w:val="00F15273"/>
    <w:rsid w:val="00F153D6"/>
    <w:rsid w:val="00F157A4"/>
    <w:rsid w:val="00F15E39"/>
    <w:rsid w:val="00F15F0E"/>
    <w:rsid w:val="00F1607B"/>
    <w:rsid w:val="00F16155"/>
    <w:rsid w:val="00F1624A"/>
    <w:rsid w:val="00F16566"/>
    <w:rsid w:val="00F16685"/>
    <w:rsid w:val="00F16741"/>
    <w:rsid w:val="00F16C2A"/>
    <w:rsid w:val="00F16E44"/>
    <w:rsid w:val="00F16E83"/>
    <w:rsid w:val="00F17397"/>
    <w:rsid w:val="00F174C4"/>
    <w:rsid w:val="00F17725"/>
    <w:rsid w:val="00F1789F"/>
    <w:rsid w:val="00F17C42"/>
    <w:rsid w:val="00F17D47"/>
    <w:rsid w:val="00F20B3F"/>
    <w:rsid w:val="00F20E61"/>
    <w:rsid w:val="00F21131"/>
    <w:rsid w:val="00F21381"/>
    <w:rsid w:val="00F214F7"/>
    <w:rsid w:val="00F216FB"/>
    <w:rsid w:val="00F218DB"/>
    <w:rsid w:val="00F21FEE"/>
    <w:rsid w:val="00F221C5"/>
    <w:rsid w:val="00F223F1"/>
    <w:rsid w:val="00F224E5"/>
    <w:rsid w:val="00F22673"/>
    <w:rsid w:val="00F22678"/>
    <w:rsid w:val="00F22A79"/>
    <w:rsid w:val="00F22A98"/>
    <w:rsid w:val="00F22CE4"/>
    <w:rsid w:val="00F233D8"/>
    <w:rsid w:val="00F234FE"/>
    <w:rsid w:val="00F2368D"/>
    <w:rsid w:val="00F23B38"/>
    <w:rsid w:val="00F23EA4"/>
    <w:rsid w:val="00F23FE6"/>
    <w:rsid w:val="00F241A2"/>
    <w:rsid w:val="00F244D0"/>
    <w:rsid w:val="00F245D3"/>
    <w:rsid w:val="00F24631"/>
    <w:rsid w:val="00F248F0"/>
    <w:rsid w:val="00F249CC"/>
    <w:rsid w:val="00F25465"/>
    <w:rsid w:val="00F25938"/>
    <w:rsid w:val="00F25B2C"/>
    <w:rsid w:val="00F25B7A"/>
    <w:rsid w:val="00F266DD"/>
    <w:rsid w:val="00F26757"/>
    <w:rsid w:val="00F26A7F"/>
    <w:rsid w:val="00F271F1"/>
    <w:rsid w:val="00F2728A"/>
    <w:rsid w:val="00F27299"/>
    <w:rsid w:val="00F27403"/>
    <w:rsid w:val="00F27470"/>
    <w:rsid w:val="00F27672"/>
    <w:rsid w:val="00F279CF"/>
    <w:rsid w:val="00F27AD3"/>
    <w:rsid w:val="00F27F50"/>
    <w:rsid w:val="00F27F5B"/>
    <w:rsid w:val="00F30231"/>
    <w:rsid w:val="00F302A5"/>
    <w:rsid w:val="00F307CE"/>
    <w:rsid w:val="00F30A0B"/>
    <w:rsid w:val="00F30B50"/>
    <w:rsid w:val="00F30BAE"/>
    <w:rsid w:val="00F30DCA"/>
    <w:rsid w:val="00F31166"/>
    <w:rsid w:val="00F3144B"/>
    <w:rsid w:val="00F315F2"/>
    <w:rsid w:val="00F3177E"/>
    <w:rsid w:val="00F317C1"/>
    <w:rsid w:val="00F31820"/>
    <w:rsid w:val="00F31CEB"/>
    <w:rsid w:val="00F31EAE"/>
    <w:rsid w:val="00F32A70"/>
    <w:rsid w:val="00F32B26"/>
    <w:rsid w:val="00F32C89"/>
    <w:rsid w:val="00F332E2"/>
    <w:rsid w:val="00F332E9"/>
    <w:rsid w:val="00F336CC"/>
    <w:rsid w:val="00F33975"/>
    <w:rsid w:val="00F33A24"/>
    <w:rsid w:val="00F342F1"/>
    <w:rsid w:val="00F3451F"/>
    <w:rsid w:val="00F3453D"/>
    <w:rsid w:val="00F345D5"/>
    <w:rsid w:val="00F3487D"/>
    <w:rsid w:val="00F3489E"/>
    <w:rsid w:val="00F348E4"/>
    <w:rsid w:val="00F34CCD"/>
    <w:rsid w:val="00F35039"/>
    <w:rsid w:val="00F35169"/>
    <w:rsid w:val="00F351AB"/>
    <w:rsid w:val="00F351FE"/>
    <w:rsid w:val="00F35826"/>
    <w:rsid w:val="00F3588A"/>
    <w:rsid w:val="00F35A88"/>
    <w:rsid w:val="00F35AD1"/>
    <w:rsid w:val="00F35B06"/>
    <w:rsid w:val="00F35B6C"/>
    <w:rsid w:val="00F366DE"/>
    <w:rsid w:val="00F36A3E"/>
    <w:rsid w:val="00F36FD0"/>
    <w:rsid w:val="00F3721C"/>
    <w:rsid w:val="00F374A6"/>
    <w:rsid w:val="00F3761E"/>
    <w:rsid w:val="00F37728"/>
    <w:rsid w:val="00F378AC"/>
    <w:rsid w:val="00F378E0"/>
    <w:rsid w:val="00F37A6A"/>
    <w:rsid w:val="00F37C15"/>
    <w:rsid w:val="00F40006"/>
    <w:rsid w:val="00F408E9"/>
    <w:rsid w:val="00F40A37"/>
    <w:rsid w:val="00F40C53"/>
    <w:rsid w:val="00F40E56"/>
    <w:rsid w:val="00F410A3"/>
    <w:rsid w:val="00F4112C"/>
    <w:rsid w:val="00F41227"/>
    <w:rsid w:val="00F412D9"/>
    <w:rsid w:val="00F4143F"/>
    <w:rsid w:val="00F41495"/>
    <w:rsid w:val="00F4172D"/>
    <w:rsid w:val="00F4206F"/>
    <w:rsid w:val="00F42140"/>
    <w:rsid w:val="00F42262"/>
    <w:rsid w:val="00F42321"/>
    <w:rsid w:val="00F426F7"/>
    <w:rsid w:val="00F42ED9"/>
    <w:rsid w:val="00F431BF"/>
    <w:rsid w:val="00F431F5"/>
    <w:rsid w:val="00F434FF"/>
    <w:rsid w:val="00F435D6"/>
    <w:rsid w:val="00F43954"/>
    <w:rsid w:val="00F43B70"/>
    <w:rsid w:val="00F43C3D"/>
    <w:rsid w:val="00F43EE9"/>
    <w:rsid w:val="00F4401E"/>
    <w:rsid w:val="00F44222"/>
    <w:rsid w:val="00F447B1"/>
    <w:rsid w:val="00F448F6"/>
    <w:rsid w:val="00F44BC7"/>
    <w:rsid w:val="00F44CCF"/>
    <w:rsid w:val="00F44FE7"/>
    <w:rsid w:val="00F45017"/>
    <w:rsid w:val="00F4503A"/>
    <w:rsid w:val="00F4526E"/>
    <w:rsid w:val="00F4575B"/>
    <w:rsid w:val="00F45BF0"/>
    <w:rsid w:val="00F4623E"/>
    <w:rsid w:val="00F462E1"/>
    <w:rsid w:val="00F46415"/>
    <w:rsid w:val="00F46470"/>
    <w:rsid w:val="00F4686C"/>
    <w:rsid w:val="00F46D52"/>
    <w:rsid w:val="00F4721D"/>
    <w:rsid w:val="00F47390"/>
    <w:rsid w:val="00F47A4B"/>
    <w:rsid w:val="00F47AFA"/>
    <w:rsid w:val="00F47B80"/>
    <w:rsid w:val="00F47BA4"/>
    <w:rsid w:val="00F47D6D"/>
    <w:rsid w:val="00F47DA7"/>
    <w:rsid w:val="00F503B7"/>
    <w:rsid w:val="00F5068E"/>
    <w:rsid w:val="00F506A7"/>
    <w:rsid w:val="00F508CE"/>
    <w:rsid w:val="00F50B11"/>
    <w:rsid w:val="00F50C57"/>
    <w:rsid w:val="00F518D4"/>
    <w:rsid w:val="00F5190F"/>
    <w:rsid w:val="00F51AC1"/>
    <w:rsid w:val="00F51CA3"/>
    <w:rsid w:val="00F51CD8"/>
    <w:rsid w:val="00F51EF8"/>
    <w:rsid w:val="00F52302"/>
    <w:rsid w:val="00F523D0"/>
    <w:rsid w:val="00F5273C"/>
    <w:rsid w:val="00F52C0F"/>
    <w:rsid w:val="00F5314B"/>
    <w:rsid w:val="00F53C1E"/>
    <w:rsid w:val="00F53EAD"/>
    <w:rsid w:val="00F54071"/>
    <w:rsid w:val="00F54548"/>
    <w:rsid w:val="00F54768"/>
    <w:rsid w:val="00F54842"/>
    <w:rsid w:val="00F5596A"/>
    <w:rsid w:val="00F55DAC"/>
    <w:rsid w:val="00F56447"/>
    <w:rsid w:val="00F565A5"/>
    <w:rsid w:val="00F56C60"/>
    <w:rsid w:val="00F572A6"/>
    <w:rsid w:val="00F572E2"/>
    <w:rsid w:val="00F573DE"/>
    <w:rsid w:val="00F57CB9"/>
    <w:rsid w:val="00F57DBD"/>
    <w:rsid w:val="00F57F23"/>
    <w:rsid w:val="00F60BE5"/>
    <w:rsid w:val="00F613F1"/>
    <w:rsid w:val="00F6142F"/>
    <w:rsid w:val="00F616EF"/>
    <w:rsid w:val="00F61817"/>
    <w:rsid w:val="00F6187C"/>
    <w:rsid w:val="00F618CB"/>
    <w:rsid w:val="00F619F0"/>
    <w:rsid w:val="00F61D0D"/>
    <w:rsid w:val="00F621CF"/>
    <w:rsid w:val="00F628EB"/>
    <w:rsid w:val="00F62C14"/>
    <w:rsid w:val="00F637EE"/>
    <w:rsid w:val="00F64359"/>
    <w:rsid w:val="00F643CF"/>
    <w:rsid w:val="00F64515"/>
    <w:rsid w:val="00F6480F"/>
    <w:rsid w:val="00F649FC"/>
    <w:rsid w:val="00F64AD8"/>
    <w:rsid w:val="00F64CB9"/>
    <w:rsid w:val="00F64D3E"/>
    <w:rsid w:val="00F64D95"/>
    <w:rsid w:val="00F64E5C"/>
    <w:rsid w:val="00F651C7"/>
    <w:rsid w:val="00F65209"/>
    <w:rsid w:val="00F653DF"/>
    <w:rsid w:val="00F65437"/>
    <w:rsid w:val="00F65703"/>
    <w:rsid w:val="00F6647A"/>
    <w:rsid w:val="00F66A63"/>
    <w:rsid w:val="00F66B53"/>
    <w:rsid w:val="00F66BBD"/>
    <w:rsid w:val="00F67726"/>
    <w:rsid w:val="00F67EFE"/>
    <w:rsid w:val="00F70352"/>
    <w:rsid w:val="00F703CD"/>
    <w:rsid w:val="00F70834"/>
    <w:rsid w:val="00F708BB"/>
    <w:rsid w:val="00F70A34"/>
    <w:rsid w:val="00F70BC7"/>
    <w:rsid w:val="00F70FED"/>
    <w:rsid w:val="00F71D19"/>
    <w:rsid w:val="00F71DC4"/>
    <w:rsid w:val="00F71E6B"/>
    <w:rsid w:val="00F722CB"/>
    <w:rsid w:val="00F723C8"/>
    <w:rsid w:val="00F724B8"/>
    <w:rsid w:val="00F72BBE"/>
    <w:rsid w:val="00F73405"/>
    <w:rsid w:val="00F737D3"/>
    <w:rsid w:val="00F737D5"/>
    <w:rsid w:val="00F73993"/>
    <w:rsid w:val="00F749F0"/>
    <w:rsid w:val="00F74A97"/>
    <w:rsid w:val="00F74CB9"/>
    <w:rsid w:val="00F750B6"/>
    <w:rsid w:val="00F7541B"/>
    <w:rsid w:val="00F75DAF"/>
    <w:rsid w:val="00F75EF4"/>
    <w:rsid w:val="00F76226"/>
    <w:rsid w:val="00F763CE"/>
    <w:rsid w:val="00F76764"/>
    <w:rsid w:val="00F769CF"/>
    <w:rsid w:val="00F7711F"/>
    <w:rsid w:val="00F77400"/>
    <w:rsid w:val="00F774B9"/>
    <w:rsid w:val="00F77AB0"/>
    <w:rsid w:val="00F77CC3"/>
    <w:rsid w:val="00F77D27"/>
    <w:rsid w:val="00F8011E"/>
    <w:rsid w:val="00F801B8"/>
    <w:rsid w:val="00F80336"/>
    <w:rsid w:val="00F804FA"/>
    <w:rsid w:val="00F806EF"/>
    <w:rsid w:val="00F807B2"/>
    <w:rsid w:val="00F80814"/>
    <w:rsid w:val="00F80F63"/>
    <w:rsid w:val="00F814ED"/>
    <w:rsid w:val="00F817C6"/>
    <w:rsid w:val="00F81CF6"/>
    <w:rsid w:val="00F8215E"/>
    <w:rsid w:val="00F8223B"/>
    <w:rsid w:val="00F82261"/>
    <w:rsid w:val="00F82481"/>
    <w:rsid w:val="00F829F9"/>
    <w:rsid w:val="00F83156"/>
    <w:rsid w:val="00F831C8"/>
    <w:rsid w:val="00F8324A"/>
    <w:rsid w:val="00F833D1"/>
    <w:rsid w:val="00F834C2"/>
    <w:rsid w:val="00F83748"/>
    <w:rsid w:val="00F83A05"/>
    <w:rsid w:val="00F83F95"/>
    <w:rsid w:val="00F8403D"/>
    <w:rsid w:val="00F84062"/>
    <w:rsid w:val="00F8428D"/>
    <w:rsid w:val="00F843B8"/>
    <w:rsid w:val="00F846BF"/>
    <w:rsid w:val="00F84993"/>
    <w:rsid w:val="00F84A99"/>
    <w:rsid w:val="00F84B35"/>
    <w:rsid w:val="00F84DA5"/>
    <w:rsid w:val="00F852BA"/>
    <w:rsid w:val="00F854D6"/>
    <w:rsid w:val="00F85674"/>
    <w:rsid w:val="00F85696"/>
    <w:rsid w:val="00F85822"/>
    <w:rsid w:val="00F858A0"/>
    <w:rsid w:val="00F85B81"/>
    <w:rsid w:val="00F85ED0"/>
    <w:rsid w:val="00F860CF"/>
    <w:rsid w:val="00F86402"/>
    <w:rsid w:val="00F8650A"/>
    <w:rsid w:val="00F86A44"/>
    <w:rsid w:val="00F86B97"/>
    <w:rsid w:val="00F87032"/>
    <w:rsid w:val="00F87326"/>
    <w:rsid w:val="00F87712"/>
    <w:rsid w:val="00F90032"/>
    <w:rsid w:val="00F900A7"/>
    <w:rsid w:val="00F9024B"/>
    <w:rsid w:val="00F90658"/>
    <w:rsid w:val="00F907D3"/>
    <w:rsid w:val="00F90997"/>
    <w:rsid w:val="00F90C39"/>
    <w:rsid w:val="00F90C6F"/>
    <w:rsid w:val="00F90EEA"/>
    <w:rsid w:val="00F910D3"/>
    <w:rsid w:val="00F91B6A"/>
    <w:rsid w:val="00F91EFB"/>
    <w:rsid w:val="00F9229E"/>
    <w:rsid w:val="00F9263C"/>
    <w:rsid w:val="00F92929"/>
    <w:rsid w:val="00F929D5"/>
    <w:rsid w:val="00F92AB2"/>
    <w:rsid w:val="00F933C1"/>
    <w:rsid w:val="00F9341A"/>
    <w:rsid w:val="00F9347E"/>
    <w:rsid w:val="00F93634"/>
    <w:rsid w:val="00F937AD"/>
    <w:rsid w:val="00F937CB"/>
    <w:rsid w:val="00F93BA7"/>
    <w:rsid w:val="00F93BBA"/>
    <w:rsid w:val="00F93CBE"/>
    <w:rsid w:val="00F944DC"/>
    <w:rsid w:val="00F945A0"/>
    <w:rsid w:val="00F9467F"/>
    <w:rsid w:val="00F9491F"/>
    <w:rsid w:val="00F955CC"/>
    <w:rsid w:val="00F95E6B"/>
    <w:rsid w:val="00F96069"/>
    <w:rsid w:val="00F961A9"/>
    <w:rsid w:val="00F96ADD"/>
    <w:rsid w:val="00F96B6C"/>
    <w:rsid w:val="00F96CBD"/>
    <w:rsid w:val="00F96D04"/>
    <w:rsid w:val="00F96FFC"/>
    <w:rsid w:val="00F97D54"/>
    <w:rsid w:val="00FA0AB5"/>
    <w:rsid w:val="00FA0AED"/>
    <w:rsid w:val="00FA0D92"/>
    <w:rsid w:val="00FA1116"/>
    <w:rsid w:val="00FA14E6"/>
    <w:rsid w:val="00FA1639"/>
    <w:rsid w:val="00FA1BA5"/>
    <w:rsid w:val="00FA1FE1"/>
    <w:rsid w:val="00FA20E6"/>
    <w:rsid w:val="00FA22EC"/>
    <w:rsid w:val="00FA28DA"/>
    <w:rsid w:val="00FA2C10"/>
    <w:rsid w:val="00FA2D19"/>
    <w:rsid w:val="00FA2FBC"/>
    <w:rsid w:val="00FA3530"/>
    <w:rsid w:val="00FA381C"/>
    <w:rsid w:val="00FA383B"/>
    <w:rsid w:val="00FA3A18"/>
    <w:rsid w:val="00FA406F"/>
    <w:rsid w:val="00FA440F"/>
    <w:rsid w:val="00FA444D"/>
    <w:rsid w:val="00FA4474"/>
    <w:rsid w:val="00FA4533"/>
    <w:rsid w:val="00FA47AD"/>
    <w:rsid w:val="00FA4A28"/>
    <w:rsid w:val="00FA4ABE"/>
    <w:rsid w:val="00FA566E"/>
    <w:rsid w:val="00FA5C29"/>
    <w:rsid w:val="00FA5C71"/>
    <w:rsid w:val="00FA5F46"/>
    <w:rsid w:val="00FA60D7"/>
    <w:rsid w:val="00FA611D"/>
    <w:rsid w:val="00FA6501"/>
    <w:rsid w:val="00FA660E"/>
    <w:rsid w:val="00FA672D"/>
    <w:rsid w:val="00FA6898"/>
    <w:rsid w:val="00FA6B00"/>
    <w:rsid w:val="00FA6BC4"/>
    <w:rsid w:val="00FA6EBE"/>
    <w:rsid w:val="00FA6FD1"/>
    <w:rsid w:val="00FA7291"/>
    <w:rsid w:val="00FA72DE"/>
    <w:rsid w:val="00FA7599"/>
    <w:rsid w:val="00FA799E"/>
    <w:rsid w:val="00FA7BBE"/>
    <w:rsid w:val="00FA7C06"/>
    <w:rsid w:val="00FA7D88"/>
    <w:rsid w:val="00FA7E30"/>
    <w:rsid w:val="00FA7F55"/>
    <w:rsid w:val="00FB04EE"/>
    <w:rsid w:val="00FB0703"/>
    <w:rsid w:val="00FB07CE"/>
    <w:rsid w:val="00FB0B3C"/>
    <w:rsid w:val="00FB0F36"/>
    <w:rsid w:val="00FB102B"/>
    <w:rsid w:val="00FB1032"/>
    <w:rsid w:val="00FB117A"/>
    <w:rsid w:val="00FB1373"/>
    <w:rsid w:val="00FB1414"/>
    <w:rsid w:val="00FB1AEF"/>
    <w:rsid w:val="00FB1BE6"/>
    <w:rsid w:val="00FB246F"/>
    <w:rsid w:val="00FB24B4"/>
    <w:rsid w:val="00FB258E"/>
    <w:rsid w:val="00FB29B0"/>
    <w:rsid w:val="00FB35C6"/>
    <w:rsid w:val="00FB360B"/>
    <w:rsid w:val="00FB3CFA"/>
    <w:rsid w:val="00FB444C"/>
    <w:rsid w:val="00FB45C8"/>
    <w:rsid w:val="00FB51D0"/>
    <w:rsid w:val="00FB5C08"/>
    <w:rsid w:val="00FB5D46"/>
    <w:rsid w:val="00FB5DC7"/>
    <w:rsid w:val="00FB5F2B"/>
    <w:rsid w:val="00FB602D"/>
    <w:rsid w:val="00FB6420"/>
    <w:rsid w:val="00FB66F4"/>
    <w:rsid w:val="00FB6A7F"/>
    <w:rsid w:val="00FB7068"/>
    <w:rsid w:val="00FB72B4"/>
    <w:rsid w:val="00FB7790"/>
    <w:rsid w:val="00FB7832"/>
    <w:rsid w:val="00FB7A32"/>
    <w:rsid w:val="00FB7A84"/>
    <w:rsid w:val="00FB7D16"/>
    <w:rsid w:val="00FB7FBF"/>
    <w:rsid w:val="00FC0085"/>
    <w:rsid w:val="00FC0102"/>
    <w:rsid w:val="00FC0533"/>
    <w:rsid w:val="00FC07AD"/>
    <w:rsid w:val="00FC09B3"/>
    <w:rsid w:val="00FC0AF7"/>
    <w:rsid w:val="00FC0D9A"/>
    <w:rsid w:val="00FC0ED7"/>
    <w:rsid w:val="00FC1116"/>
    <w:rsid w:val="00FC12EC"/>
    <w:rsid w:val="00FC180E"/>
    <w:rsid w:val="00FC19A8"/>
    <w:rsid w:val="00FC1A59"/>
    <w:rsid w:val="00FC2630"/>
    <w:rsid w:val="00FC271C"/>
    <w:rsid w:val="00FC2B95"/>
    <w:rsid w:val="00FC2DC5"/>
    <w:rsid w:val="00FC2DF3"/>
    <w:rsid w:val="00FC2E39"/>
    <w:rsid w:val="00FC32F6"/>
    <w:rsid w:val="00FC330E"/>
    <w:rsid w:val="00FC34F2"/>
    <w:rsid w:val="00FC3838"/>
    <w:rsid w:val="00FC395A"/>
    <w:rsid w:val="00FC3C12"/>
    <w:rsid w:val="00FC3DE8"/>
    <w:rsid w:val="00FC443B"/>
    <w:rsid w:val="00FC48C2"/>
    <w:rsid w:val="00FC5456"/>
    <w:rsid w:val="00FC5457"/>
    <w:rsid w:val="00FC54A2"/>
    <w:rsid w:val="00FC5621"/>
    <w:rsid w:val="00FC563D"/>
    <w:rsid w:val="00FC5B40"/>
    <w:rsid w:val="00FC5DBF"/>
    <w:rsid w:val="00FC65CE"/>
    <w:rsid w:val="00FC6838"/>
    <w:rsid w:val="00FC6923"/>
    <w:rsid w:val="00FC697D"/>
    <w:rsid w:val="00FC6EDD"/>
    <w:rsid w:val="00FC6FB1"/>
    <w:rsid w:val="00FC7020"/>
    <w:rsid w:val="00FC7578"/>
    <w:rsid w:val="00FC7618"/>
    <w:rsid w:val="00FC775A"/>
    <w:rsid w:val="00FC778B"/>
    <w:rsid w:val="00FC78FA"/>
    <w:rsid w:val="00FC797E"/>
    <w:rsid w:val="00FC7E2E"/>
    <w:rsid w:val="00FC7F83"/>
    <w:rsid w:val="00FD0128"/>
    <w:rsid w:val="00FD0138"/>
    <w:rsid w:val="00FD066A"/>
    <w:rsid w:val="00FD0AC6"/>
    <w:rsid w:val="00FD0B39"/>
    <w:rsid w:val="00FD0B69"/>
    <w:rsid w:val="00FD0BF0"/>
    <w:rsid w:val="00FD0D97"/>
    <w:rsid w:val="00FD1191"/>
    <w:rsid w:val="00FD1489"/>
    <w:rsid w:val="00FD1509"/>
    <w:rsid w:val="00FD181C"/>
    <w:rsid w:val="00FD1ED8"/>
    <w:rsid w:val="00FD1F82"/>
    <w:rsid w:val="00FD252D"/>
    <w:rsid w:val="00FD2BCD"/>
    <w:rsid w:val="00FD2C7B"/>
    <w:rsid w:val="00FD31B9"/>
    <w:rsid w:val="00FD36E6"/>
    <w:rsid w:val="00FD3929"/>
    <w:rsid w:val="00FD3DD2"/>
    <w:rsid w:val="00FD452B"/>
    <w:rsid w:val="00FD45C4"/>
    <w:rsid w:val="00FD480C"/>
    <w:rsid w:val="00FD49C7"/>
    <w:rsid w:val="00FD4B43"/>
    <w:rsid w:val="00FD4C3A"/>
    <w:rsid w:val="00FD5090"/>
    <w:rsid w:val="00FD5587"/>
    <w:rsid w:val="00FD563C"/>
    <w:rsid w:val="00FD5AC6"/>
    <w:rsid w:val="00FD5C0B"/>
    <w:rsid w:val="00FD5FD3"/>
    <w:rsid w:val="00FD6086"/>
    <w:rsid w:val="00FD6392"/>
    <w:rsid w:val="00FD6582"/>
    <w:rsid w:val="00FD7489"/>
    <w:rsid w:val="00FD7A55"/>
    <w:rsid w:val="00FD7C4B"/>
    <w:rsid w:val="00FD7F48"/>
    <w:rsid w:val="00FE00F1"/>
    <w:rsid w:val="00FE0A65"/>
    <w:rsid w:val="00FE0B61"/>
    <w:rsid w:val="00FE0C19"/>
    <w:rsid w:val="00FE0D74"/>
    <w:rsid w:val="00FE0F95"/>
    <w:rsid w:val="00FE1120"/>
    <w:rsid w:val="00FE1131"/>
    <w:rsid w:val="00FE1393"/>
    <w:rsid w:val="00FE1538"/>
    <w:rsid w:val="00FE15CC"/>
    <w:rsid w:val="00FE1A79"/>
    <w:rsid w:val="00FE1DDF"/>
    <w:rsid w:val="00FE20AD"/>
    <w:rsid w:val="00FE237E"/>
    <w:rsid w:val="00FE2443"/>
    <w:rsid w:val="00FE2782"/>
    <w:rsid w:val="00FE2894"/>
    <w:rsid w:val="00FE2A64"/>
    <w:rsid w:val="00FE2D7F"/>
    <w:rsid w:val="00FE2D86"/>
    <w:rsid w:val="00FE2DF8"/>
    <w:rsid w:val="00FE2ED6"/>
    <w:rsid w:val="00FE3123"/>
    <w:rsid w:val="00FE31FC"/>
    <w:rsid w:val="00FE329A"/>
    <w:rsid w:val="00FE32DE"/>
    <w:rsid w:val="00FE3303"/>
    <w:rsid w:val="00FE36B8"/>
    <w:rsid w:val="00FE38E6"/>
    <w:rsid w:val="00FE3A07"/>
    <w:rsid w:val="00FE3C2C"/>
    <w:rsid w:val="00FE3D2C"/>
    <w:rsid w:val="00FE41A7"/>
    <w:rsid w:val="00FE4273"/>
    <w:rsid w:val="00FE4541"/>
    <w:rsid w:val="00FE4B9E"/>
    <w:rsid w:val="00FE4C69"/>
    <w:rsid w:val="00FE4E6F"/>
    <w:rsid w:val="00FE519B"/>
    <w:rsid w:val="00FE5215"/>
    <w:rsid w:val="00FE54D0"/>
    <w:rsid w:val="00FE583E"/>
    <w:rsid w:val="00FE5A18"/>
    <w:rsid w:val="00FE5A2C"/>
    <w:rsid w:val="00FE5E4A"/>
    <w:rsid w:val="00FE5E5C"/>
    <w:rsid w:val="00FE5F29"/>
    <w:rsid w:val="00FE622D"/>
    <w:rsid w:val="00FE62F3"/>
    <w:rsid w:val="00FE6437"/>
    <w:rsid w:val="00FE6456"/>
    <w:rsid w:val="00FE685D"/>
    <w:rsid w:val="00FE6B72"/>
    <w:rsid w:val="00FE6BD3"/>
    <w:rsid w:val="00FE6C28"/>
    <w:rsid w:val="00FE6EA3"/>
    <w:rsid w:val="00FE74AD"/>
    <w:rsid w:val="00FE74ED"/>
    <w:rsid w:val="00FE771F"/>
    <w:rsid w:val="00FE78E1"/>
    <w:rsid w:val="00FE7B95"/>
    <w:rsid w:val="00FF0050"/>
    <w:rsid w:val="00FF0C11"/>
    <w:rsid w:val="00FF0D90"/>
    <w:rsid w:val="00FF10B3"/>
    <w:rsid w:val="00FF1889"/>
    <w:rsid w:val="00FF1A0D"/>
    <w:rsid w:val="00FF2008"/>
    <w:rsid w:val="00FF22DD"/>
    <w:rsid w:val="00FF26BD"/>
    <w:rsid w:val="00FF29D7"/>
    <w:rsid w:val="00FF2CD8"/>
    <w:rsid w:val="00FF2EBA"/>
    <w:rsid w:val="00FF3368"/>
    <w:rsid w:val="00FF33C0"/>
    <w:rsid w:val="00FF3506"/>
    <w:rsid w:val="00FF3697"/>
    <w:rsid w:val="00FF3789"/>
    <w:rsid w:val="00FF3A53"/>
    <w:rsid w:val="00FF3C5F"/>
    <w:rsid w:val="00FF3D20"/>
    <w:rsid w:val="00FF3E82"/>
    <w:rsid w:val="00FF453B"/>
    <w:rsid w:val="00FF464F"/>
    <w:rsid w:val="00FF46BB"/>
    <w:rsid w:val="00FF4903"/>
    <w:rsid w:val="00FF4FF1"/>
    <w:rsid w:val="00FF5792"/>
    <w:rsid w:val="00FF57BE"/>
    <w:rsid w:val="00FF58FE"/>
    <w:rsid w:val="00FF5B63"/>
    <w:rsid w:val="00FF5FB4"/>
    <w:rsid w:val="00FF600E"/>
    <w:rsid w:val="00FF602B"/>
    <w:rsid w:val="00FF6048"/>
    <w:rsid w:val="00FF604F"/>
    <w:rsid w:val="00FF63CB"/>
    <w:rsid w:val="00FF6832"/>
    <w:rsid w:val="00FF68DD"/>
    <w:rsid w:val="00FF690E"/>
    <w:rsid w:val="00FF69A2"/>
    <w:rsid w:val="00FF6EB7"/>
    <w:rsid w:val="00FF6FBD"/>
    <w:rsid w:val="00FF7007"/>
    <w:rsid w:val="00FF7770"/>
    <w:rsid w:val="00FF78C3"/>
    <w:rsid w:val="00FF7DF1"/>
    <w:rsid w:val="00FF7F8B"/>
    <w:rsid w:val="01789587"/>
    <w:rsid w:val="027DA51E"/>
    <w:rsid w:val="029110D7"/>
    <w:rsid w:val="04FC3FE5"/>
    <w:rsid w:val="06B81576"/>
    <w:rsid w:val="09122638"/>
    <w:rsid w:val="097A7CC6"/>
    <w:rsid w:val="09894801"/>
    <w:rsid w:val="09CEB4BA"/>
    <w:rsid w:val="0CD49365"/>
    <w:rsid w:val="0EA26C20"/>
    <w:rsid w:val="0F16FE2B"/>
    <w:rsid w:val="0F2EF391"/>
    <w:rsid w:val="0F9BD544"/>
    <w:rsid w:val="0FCC840D"/>
    <w:rsid w:val="10AEDE0D"/>
    <w:rsid w:val="10C5A542"/>
    <w:rsid w:val="1146AC69"/>
    <w:rsid w:val="119435B5"/>
    <w:rsid w:val="135F825F"/>
    <w:rsid w:val="14084DA6"/>
    <w:rsid w:val="150DC91B"/>
    <w:rsid w:val="16115C29"/>
    <w:rsid w:val="168AF202"/>
    <w:rsid w:val="17085177"/>
    <w:rsid w:val="17D800E2"/>
    <w:rsid w:val="19ABE554"/>
    <w:rsid w:val="19DD0D8B"/>
    <w:rsid w:val="19FA4283"/>
    <w:rsid w:val="1A3798EE"/>
    <w:rsid w:val="1A90931B"/>
    <w:rsid w:val="1AB574E3"/>
    <w:rsid w:val="1CEEBC63"/>
    <w:rsid w:val="1D18ECD8"/>
    <w:rsid w:val="1DFB5541"/>
    <w:rsid w:val="1E051F35"/>
    <w:rsid w:val="1FAFDB88"/>
    <w:rsid w:val="20677FB8"/>
    <w:rsid w:val="217B73B2"/>
    <w:rsid w:val="21C07EC8"/>
    <w:rsid w:val="22BE56AD"/>
    <w:rsid w:val="244ECDEB"/>
    <w:rsid w:val="24D14210"/>
    <w:rsid w:val="251B769B"/>
    <w:rsid w:val="2706EE3B"/>
    <w:rsid w:val="27A76105"/>
    <w:rsid w:val="27B1FCFF"/>
    <w:rsid w:val="27F28B26"/>
    <w:rsid w:val="28806FC6"/>
    <w:rsid w:val="28E5DF69"/>
    <w:rsid w:val="2A35D9F1"/>
    <w:rsid w:val="2AB6FA45"/>
    <w:rsid w:val="2AEE4144"/>
    <w:rsid w:val="2D45631C"/>
    <w:rsid w:val="2F27AD53"/>
    <w:rsid w:val="2F522519"/>
    <w:rsid w:val="31138E3B"/>
    <w:rsid w:val="321210FF"/>
    <w:rsid w:val="33BD0821"/>
    <w:rsid w:val="33EEA624"/>
    <w:rsid w:val="3483A90E"/>
    <w:rsid w:val="348D2351"/>
    <w:rsid w:val="35198F5E"/>
    <w:rsid w:val="3814FB05"/>
    <w:rsid w:val="3836A0C4"/>
    <w:rsid w:val="390227E3"/>
    <w:rsid w:val="39B84FE3"/>
    <w:rsid w:val="3A710211"/>
    <w:rsid w:val="3BB2A3D4"/>
    <w:rsid w:val="3EA6D95E"/>
    <w:rsid w:val="3F2D5855"/>
    <w:rsid w:val="3F2F1721"/>
    <w:rsid w:val="41A7B590"/>
    <w:rsid w:val="41B8C60E"/>
    <w:rsid w:val="42B6F447"/>
    <w:rsid w:val="44A828DB"/>
    <w:rsid w:val="451E4889"/>
    <w:rsid w:val="45C6590E"/>
    <w:rsid w:val="4658C69E"/>
    <w:rsid w:val="468BC55F"/>
    <w:rsid w:val="4762DCC2"/>
    <w:rsid w:val="489B38C6"/>
    <w:rsid w:val="49C8886D"/>
    <w:rsid w:val="4AEE3C87"/>
    <w:rsid w:val="4B35CDFE"/>
    <w:rsid w:val="4B90593D"/>
    <w:rsid w:val="4C3C415E"/>
    <w:rsid w:val="4E7EE73F"/>
    <w:rsid w:val="4FB1C3B6"/>
    <w:rsid w:val="51F5D7E4"/>
    <w:rsid w:val="529FDA84"/>
    <w:rsid w:val="53911DDD"/>
    <w:rsid w:val="540C9E9D"/>
    <w:rsid w:val="55D19F09"/>
    <w:rsid w:val="569B4294"/>
    <w:rsid w:val="57943CE1"/>
    <w:rsid w:val="57FEA933"/>
    <w:rsid w:val="5851B06E"/>
    <w:rsid w:val="58AD5C38"/>
    <w:rsid w:val="5AA89F84"/>
    <w:rsid w:val="5BC47D8A"/>
    <w:rsid w:val="5C311494"/>
    <w:rsid w:val="5DB0E834"/>
    <w:rsid w:val="5F3C8F75"/>
    <w:rsid w:val="5F4538BC"/>
    <w:rsid w:val="602A1607"/>
    <w:rsid w:val="6137A42C"/>
    <w:rsid w:val="62F15E6A"/>
    <w:rsid w:val="63267E4F"/>
    <w:rsid w:val="6386D624"/>
    <w:rsid w:val="640C0022"/>
    <w:rsid w:val="64889D66"/>
    <w:rsid w:val="6547EA20"/>
    <w:rsid w:val="6597F3D7"/>
    <w:rsid w:val="65AC2FE5"/>
    <w:rsid w:val="66320386"/>
    <w:rsid w:val="6706C187"/>
    <w:rsid w:val="676F6605"/>
    <w:rsid w:val="6B050DC4"/>
    <w:rsid w:val="6C1FDA75"/>
    <w:rsid w:val="6C2E5AEC"/>
    <w:rsid w:val="6C345096"/>
    <w:rsid w:val="6C54BBCD"/>
    <w:rsid w:val="6E9934FE"/>
    <w:rsid w:val="6F4FF2D1"/>
    <w:rsid w:val="70AE0ECF"/>
    <w:rsid w:val="71B84CC2"/>
    <w:rsid w:val="726E51B2"/>
    <w:rsid w:val="7311DA0A"/>
    <w:rsid w:val="732AA788"/>
    <w:rsid w:val="7417F133"/>
    <w:rsid w:val="75B5EDAE"/>
    <w:rsid w:val="75CAC13B"/>
    <w:rsid w:val="764225B1"/>
    <w:rsid w:val="7662E929"/>
    <w:rsid w:val="76A7CE71"/>
    <w:rsid w:val="773CA960"/>
    <w:rsid w:val="78540EDB"/>
    <w:rsid w:val="788F3E91"/>
    <w:rsid w:val="7920F4BF"/>
    <w:rsid w:val="797EB30B"/>
    <w:rsid w:val="7B21E02C"/>
    <w:rsid w:val="7B3A4829"/>
    <w:rsid w:val="7B63E093"/>
    <w:rsid w:val="7C1A4687"/>
    <w:rsid w:val="7D988CA5"/>
    <w:rsid w:val="7E590046"/>
    <w:rsid w:val="7EA387DC"/>
    <w:rsid w:val="7EAD0BBA"/>
    <w:rsid w:val="7F348652"/>
    <w:rsid w:val="7FA21C16"/>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colormru v:ext="edit" colors="#b2b2b2"/>
    </o:shapedefaults>
    <o:shapelayout v:ext="edit">
      <o:idmap v:ext="edit" data="2"/>
    </o:shapelayout>
  </w:shapeDefaults>
  <w:decimalSymbol w:val="."/>
  <w:listSeparator w:val=","/>
  <w14:docId w14:val="7E94A3BD"/>
  <w15:docId w15:val="{06F7E894-98F7-412E-BBBB-72B408E99C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404040" w:themeColor="text1" w:themeTint="BF"/>
        <w:lang w:val="en-US" w:eastAsia="ja-JP" w:bidi="ar-SA"/>
      </w:rPr>
    </w:rPrDefault>
    <w:pPrDefault>
      <w:pPr>
        <w:spacing w:after="180" w:line="336" w:lineRule="auto"/>
      </w:pPr>
    </w:pPrDefault>
  </w:docDefaults>
  <w:latentStyles w:defLockedState="0" w:defUIPriority="99" w:defSemiHidden="0" w:defUnhideWhenUsed="0" w:defQFormat="0" w:count="376">
    <w:lsdException w:name="Normal" w:uiPriority="0" w:qFormat="1"/>
    <w:lsdException w:name="heading 1" w:uiPriority="7" w:qFormat="1"/>
    <w:lsdException w:name="heading 2" w:semiHidden="1" w:uiPriority="7" w:unhideWhenUsed="1" w:qFormat="1"/>
    <w:lsdException w:name="heading 3" w:semiHidden="1" w:uiPriority="7" w:unhideWhenUsed="1" w:qFormat="1"/>
    <w:lsdException w:name="heading 4" w:semiHidden="1" w:uiPriority="7" w:unhideWhenUsed="1" w:qFormat="1"/>
    <w:lsdException w:name="heading 5" w:semiHidden="1" w:uiPriority="7" w:unhideWhenUsed="1" w:qFormat="1"/>
    <w:lsdException w:name="heading 6" w:semiHidden="1" w:uiPriority="7" w:unhideWhenUsed="1" w:qFormat="1"/>
    <w:lsdException w:name="heading 7" w:semiHidden="1" w:uiPriority="7" w:unhideWhenUsed="1" w:qFormat="1"/>
    <w:lsdException w:name="heading 8" w:semiHidden="1" w:uiPriority="7" w:unhideWhenUsed="1" w:qFormat="1"/>
    <w:lsdException w:name="heading 9" w:semiHidden="1" w:uiPriority="7"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qFormat="1"/>
    <w:lsdException w:name="header" w:semiHidden="1" w:unhideWhenUsed="1" w:qFormat="1"/>
    <w:lsdException w:name="footer" w:semiHidden="1" w:unhideWhenUsed="1"/>
    <w:lsdException w:name="index heading" w:semiHidden="1" w:unhideWhenUsed="1"/>
    <w:lsdException w:name="caption" w:uiPriority="35" w:qFormat="1"/>
    <w:lsdException w:name="table of figures" w:semiHidden="1" w:unhideWhenUsed="1" w:qFormat="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1" w:unhideWhenUsed="1" w:qFormat="1"/>
    <w:lsdException w:name="List Number" w:semiHidden="1" w:uiPriority="9"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qFormat="1"/>
    <w:lsdException w:name="List Bullet 5" w:semiHidden="1" w:unhideWhenUsed="1"/>
    <w:lsdException w:name="List Number 2" w:uiPriority="10" w:qFormat="1"/>
    <w:lsdException w:name="List Number 3" w:semiHidden="1" w:uiPriority="18" w:unhideWhenUsed="1" w:qFormat="1"/>
    <w:lsdException w:name="List Number 4" w:semiHidden="1" w:uiPriority="18" w:unhideWhenUsed="1"/>
    <w:lsdException w:name="List Number 5" w:semiHidden="1" w:uiPriority="18" w:unhideWhenUsed="1"/>
    <w:lsdException w:name="Title" w:uiPriority="1" w:qFormat="1"/>
    <w:lsdException w:name="Closing" w:semiHidden="1" w:unhideWhenUsed="1" w:qFormat="1"/>
    <w:lsdException w:name="Signature" w:semiHidden="1" w:uiPriority="8" w:unhideWhenUsed="1" w:qFormat="1"/>
    <w:lsdException w:name="Default Paragraph Font" w:semiHidden="1" w:uiPriority="1" w:unhideWhenUsed="1"/>
    <w:lsdException w:name="Body Text" w:semiHidden="1" w:unhideWhenUsed="1" w:qFormat="1"/>
    <w:lsdException w:name="Body Text Indent" w:semiHidden="1" w:unhideWhenUsed="1" w:qFormat="1"/>
    <w:lsdException w:name="List Continue" w:semiHidden="1" w:unhideWhenUsed="1"/>
    <w:lsdException w:name="List Continue 2" w:semiHidden="1" w:unhideWhenUsed="1" w:qFormat="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2" w:qFormat="1"/>
    <w:lsdException w:name="Salutation" w:semiHidden="1" w:unhideWhenUsed="1"/>
    <w:lsdException w:name="Date" w:semiHidden="1"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qFormat="1"/>
    <w:lsdException w:name="Body Text Indent 3" w:semiHidden="1" w:unhideWhenUsed="1"/>
    <w:lsdException w:name="Block Text" w:semiHidden="1" w:unhideWhenUsed="1" w:qFormat="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98"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3"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qFormat="1"/>
  </w:latentStyles>
  <w:style w:type="paragraph" w:default="1" w:styleId="Normal">
    <w:name w:val="Normal"/>
    <w:qFormat/>
    <w:rsid w:val="008B2743"/>
    <w:pPr>
      <w:spacing w:after="0" w:line="360" w:lineRule="auto"/>
      <w:contextualSpacing/>
    </w:pPr>
    <w:rPr>
      <w:color w:val="000000" w:themeColor="text1"/>
      <w:sz w:val="24"/>
      <w:lang w:val="en-AU"/>
    </w:rPr>
  </w:style>
  <w:style w:type="paragraph" w:styleId="Heading1">
    <w:name w:val="heading 1"/>
    <w:basedOn w:val="Normal"/>
    <w:next w:val="BodyText"/>
    <w:link w:val="Heading1Char"/>
    <w:autoRedefine/>
    <w:uiPriority w:val="7"/>
    <w:qFormat/>
    <w:rsid w:val="006F423E"/>
    <w:pPr>
      <w:pageBreakBefore/>
      <w:numPr>
        <w:numId w:val="1"/>
      </w:numPr>
      <w:spacing w:before="480" w:after="120" w:line="240" w:lineRule="auto"/>
      <w:outlineLvl w:val="0"/>
    </w:pPr>
    <w:rPr>
      <w:rFonts w:ascii="Arial" w:eastAsiaTheme="majorEastAsia" w:hAnsi="Arial" w:cstheme="majorBidi"/>
      <w:b/>
      <w:bCs/>
      <w:caps/>
      <w:color w:val="1C6194" w:themeColor="accent6" w:themeShade="BF"/>
      <w:sz w:val="36"/>
    </w:rPr>
  </w:style>
  <w:style w:type="paragraph" w:styleId="Heading2">
    <w:name w:val="heading 2"/>
    <w:basedOn w:val="Normal"/>
    <w:next w:val="BodyText"/>
    <w:link w:val="Heading2Char"/>
    <w:uiPriority w:val="7"/>
    <w:unhideWhenUsed/>
    <w:qFormat/>
    <w:rsid w:val="007359C5"/>
    <w:pPr>
      <w:keepNext/>
      <w:keepLines/>
      <w:numPr>
        <w:ilvl w:val="1"/>
        <w:numId w:val="1"/>
      </w:numPr>
      <w:spacing w:before="240" w:after="120"/>
      <w:ind w:left="709" w:hanging="709"/>
      <w:outlineLvl w:val="1"/>
    </w:pPr>
    <w:rPr>
      <w:rFonts w:ascii="Arial" w:eastAsiaTheme="majorEastAsia" w:hAnsi="Arial" w:cs="Calibri"/>
      <w:b/>
      <w:bCs/>
      <w:caps/>
      <w:color w:val="1C6194" w:themeColor="accent6" w:themeShade="BF"/>
      <w:sz w:val="28"/>
      <w:szCs w:val="24"/>
    </w:rPr>
  </w:style>
  <w:style w:type="paragraph" w:styleId="Heading3">
    <w:name w:val="heading 3"/>
    <w:basedOn w:val="Normal"/>
    <w:next w:val="BodyText"/>
    <w:link w:val="Heading3Char"/>
    <w:uiPriority w:val="7"/>
    <w:unhideWhenUsed/>
    <w:qFormat/>
    <w:rsid w:val="006A3266"/>
    <w:pPr>
      <w:keepNext/>
      <w:keepLines/>
      <w:numPr>
        <w:ilvl w:val="2"/>
        <w:numId w:val="1"/>
      </w:numPr>
      <w:spacing w:before="240" w:after="60" w:line="240" w:lineRule="auto"/>
      <w:ind w:right="28"/>
      <w:contextualSpacing w:val="0"/>
      <w:outlineLvl w:val="2"/>
    </w:pPr>
    <w:rPr>
      <w:rFonts w:ascii="Arial" w:eastAsiaTheme="majorEastAsia" w:hAnsi="Arial" w:cs="Calibri"/>
      <w:b/>
      <w:caps/>
      <w:color w:val="1C6194" w:themeColor="accent6" w:themeShade="BF"/>
      <w:szCs w:val="28"/>
    </w:rPr>
  </w:style>
  <w:style w:type="paragraph" w:styleId="Heading4">
    <w:name w:val="heading 4"/>
    <w:basedOn w:val="Normal"/>
    <w:next w:val="Normal"/>
    <w:link w:val="Heading4Char"/>
    <w:autoRedefine/>
    <w:uiPriority w:val="7"/>
    <w:unhideWhenUsed/>
    <w:qFormat/>
    <w:rsid w:val="002E396D"/>
    <w:pPr>
      <w:keepNext/>
      <w:keepLines/>
      <w:numPr>
        <w:ilvl w:val="3"/>
        <w:numId w:val="1"/>
      </w:numPr>
      <w:spacing w:before="120" w:after="120"/>
      <w:contextualSpacing w:val="0"/>
      <w:outlineLvl w:val="3"/>
    </w:pPr>
    <w:rPr>
      <w:rFonts w:ascii="Arial" w:eastAsiaTheme="majorEastAsia" w:hAnsi="Arial" w:cstheme="majorBidi"/>
      <w:b/>
      <w:iCs/>
      <w:color w:val="1C6194" w:themeColor="accent6" w:themeShade="BF"/>
    </w:rPr>
  </w:style>
  <w:style w:type="paragraph" w:styleId="Heading5">
    <w:name w:val="heading 5"/>
    <w:basedOn w:val="Normal"/>
    <w:next w:val="Normal"/>
    <w:link w:val="Heading5Char"/>
    <w:uiPriority w:val="7"/>
    <w:semiHidden/>
    <w:unhideWhenUsed/>
    <w:qFormat/>
    <w:rsid w:val="00D51D41"/>
    <w:pPr>
      <w:keepNext/>
      <w:keepLines/>
      <w:numPr>
        <w:ilvl w:val="4"/>
        <w:numId w:val="1"/>
      </w:numPr>
      <w:spacing w:before="40"/>
      <w:outlineLvl w:val="4"/>
    </w:pPr>
    <w:rPr>
      <w:rFonts w:asciiTheme="majorHAnsi" w:eastAsiaTheme="majorEastAsia" w:hAnsiTheme="majorHAnsi" w:cstheme="majorBidi"/>
      <w:color w:val="276E8B" w:themeColor="accent1" w:themeShade="BF"/>
    </w:rPr>
  </w:style>
  <w:style w:type="paragraph" w:styleId="Heading6">
    <w:name w:val="heading 6"/>
    <w:basedOn w:val="Normal"/>
    <w:next w:val="Normal"/>
    <w:link w:val="Heading6Char"/>
    <w:uiPriority w:val="7"/>
    <w:semiHidden/>
    <w:unhideWhenUsed/>
    <w:qFormat/>
    <w:rsid w:val="00D51D41"/>
    <w:pPr>
      <w:keepNext/>
      <w:keepLines/>
      <w:numPr>
        <w:ilvl w:val="5"/>
        <w:numId w:val="1"/>
      </w:numPr>
      <w:spacing w:before="40"/>
      <w:outlineLvl w:val="5"/>
    </w:pPr>
    <w:rPr>
      <w:rFonts w:asciiTheme="majorHAnsi" w:eastAsiaTheme="majorEastAsia" w:hAnsiTheme="majorHAnsi" w:cstheme="majorBidi"/>
      <w:color w:val="1A495C" w:themeColor="accent1" w:themeShade="7F"/>
    </w:rPr>
  </w:style>
  <w:style w:type="paragraph" w:styleId="Heading7">
    <w:name w:val="heading 7"/>
    <w:basedOn w:val="Normal"/>
    <w:next w:val="Normal"/>
    <w:link w:val="Heading7Char"/>
    <w:uiPriority w:val="7"/>
    <w:semiHidden/>
    <w:unhideWhenUsed/>
    <w:qFormat/>
    <w:rsid w:val="00D51D41"/>
    <w:pPr>
      <w:keepNext/>
      <w:keepLines/>
      <w:numPr>
        <w:ilvl w:val="6"/>
        <w:numId w:val="1"/>
      </w:numPr>
      <w:spacing w:before="40"/>
      <w:outlineLvl w:val="6"/>
    </w:pPr>
    <w:rPr>
      <w:rFonts w:asciiTheme="majorHAnsi" w:eastAsiaTheme="majorEastAsia" w:hAnsiTheme="majorHAnsi" w:cstheme="majorBidi"/>
      <w:i/>
      <w:iCs/>
      <w:color w:val="1A495C" w:themeColor="accent1" w:themeShade="7F"/>
    </w:rPr>
  </w:style>
  <w:style w:type="paragraph" w:styleId="Heading8">
    <w:name w:val="heading 8"/>
    <w:basedOn w:val="Normal"/>
    <w:next w:val="Normal"/>
    <w:link w:val="Heading8Char"/>
    <w:uiPriority w:val="7"/>
    <w:semiHidden/>
    <w:unhideWhenUsed/>
    <w:qFormat/>
    <w:rsid w:val="00D51D41"/>
    <w:pPr>
      <w:keepNext/>
      <w:keepLines/>
      <w:numPr>
        <w:ilvl w:val="7"/>
        <w:numId w:val="1"/>
      </w:numPr>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7"/>
    <w:semiHidden/>
    <w:unhideWhenUsed/>
    <w:qFormat/>
    <w:rsid w:val="00D51D41"/>
    <w:pPr>
      <w:keepNext/>
      <w:keepLines/>
      <w:numPr>
        <w:ilvl w:val="8"/>
        <w:numId w:val="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autoRedefine/>
    <w:uiPriority w:val="99"/>
    <w:unhideWhenUsed/>
    <w:rsid w:val="00324B2F"/>
    <w:pPr>
      <w:spacing w:line="240" w:lineRule="auto"/>
      <w:ind w:right="144"/>
    </w:pPr>
    <w:rPr>
      <w:rFonts w:ascii="Arial" w:hAnsi="Arial" w:cs="Arial"/>
      <w:caps/>
      <w:color w:val="auto"/>
      <w:sz w:val="14"/>
      <w:szCs w:val="10"/>
    </w:rPr>
  </w:style>
  <w:style w:type="character" w:customStyle="1" w:styleId="FooterChar">
    <w:name w:val="Footer Char"/>
    <w:basedOn w:val="DefaultParagraphFont"/>
    <w:link w:val="Footer"/>
    <w:uiPriority w:val="99"/>
    <w:rsid w:val="00324B2F"/>
    <w:rPr>
      <w:rFonts w:ascii="Arial" w:hAnsi="Arial" w:cs="Arial"/>
      <w:caps/>
      <w:color w:val="auto"/>
      <w:sz w:val="14"/>
      <w:szCs w:val="10"/>
    </w:rPr>
  </w:style>
  <w:style w:type="paragraph" w:styleId="Subtitle">
    <w:name w:val="Subtitle"/>
    <w:basedOn w:val="Normal"/>
    <w:link w:val="SubtitleChar"/>
    <w:uiPriority w:val="2"/>
    <w:unhideWhenUsed/>
    <w:qFormat/>
    <w:rsid w:val="00F910D3"/>
    <w:pPr>
      <w:spacing w:before="60" w:line="240" w:lineRule="auto"/>
    </w:pPr>
    <w:rPr>
      <w:rFonts w:ascii="Arial" w:hAnsi="Arial" w:cs="Arial"/>
      <w:bCs/>
      <w:sz w:val="44"/>
      <w:szCs w:val="44"/>
    </w:rPr>
  </w:style>
  <w:style w:type="paragraph" w:customStyle="1" w:styleId="Page">
    <w:name w:val="Page"/>
    <w:basedOn w:val="Normal"/>
    <w:next w:val="Normal"/>
    <w:uiPriority w:val="97"/>
    <w:unhideWhenUsed/>
    <w:qFormat/>
    <w:pPr>
      <w:spacing w:after="40" w:line="240" w:lineRule="auto"/>
    </w:pPr>
    <w:rPr>
      <w:sz w:val="36"/>
    </w:rPr>
  </w:style>
  <w:style w:type="paragraph" w:styleId="Header">
    <w:name w:val="header"/>
    <w:basedOn w:val="Normal"/>
    <w:link w:val="HeaderChar"/>
    <w:autoRedefine/>
    <w:uiPriority w:val="99"/>
    <w:qFormat/>
    <w:rsid w:val="007A5D36"/>
    <w:pPr>
      <w:spacing w:line="240" w:lineRule="auto"/>
    </w:pPr>
    <w:rPr>
      <w:rFonts w:ascii="Arial" w:hAnsi="Arial"/>
      <w:caps/>
      <w:sz w:val="16"/>
    </w:rPr>
  </w:style>
  <w:style w:type="character" w:customStyle="1" w:styleId="HeaderChar">
    <w:name w:val="Header Char"/>
    <w:basedOn w:val="DefaultParagraphFont"/>
    <w:link w:val="Header"/>
    <w:uiPriority w:val="99"/>
    <w:rsid w:val="007A5D36"/>
    <w:rPr>
      <w:rFonts w:ascii="Arial" w:hAnsi="Arial"/>
      <w:caps/>
      <w:color w:val="000000" w:themeColor="text1"/>
      <w:sz w:val="16"/>
    </w:rPr>
  </w:style>
  <w:style w:type="table" w:styleId="TableGrid">
    <w:name w:val="Table Grid"/>
    <w:basedOn w:val="TableNormal"/>
    <w:pPr>
      <w:spacing w:before="120" w:after="120" w:line="240" w:lineRule="auto"/>
      <w:ind w:left="115" w:right="115"/>
    </w:pPr>
    <w:tblPr/>
    <w:tcPr>
      <w:tcBorders>
        <w:top w:val="double" w:sz="4" w:space="0" w:color="auto"/>
        <w:left w:val="single" w:sz="4" w:space="0" w:color="auto"/>
        <w:bottom w:val="single" w:sz="18" w:space="0" w:color="auto"/>
        <w:right w:val="single" w:sz="4" w:space="0" w:color="auto"/>
        <w:insideH w:val="nil"/>
        <w:insideV w:val="nil"/>
        <w:tl2br w:val="nil"/>
        <w:tr2bl w:val="nil"/>
      </w:tcBorders>
      <w:vAlign w:val="center"/>
    </w:tcPr>
    <w:tblStylePr w:type="firstRow">
      <w:pPr>
        <w:wordWrap/>
        <w:jc w:val="center"/>
      </w:pPr>
      <w:rPr>
        <w:b/>
        <w:i w:val="0"/>
        <w:sz w:val="22"/>
      </w:rPr>
    </w:tblStylePr>
    <w:tblStylePr w:type="lastRow">
      <w:rPr>
        <w:b/>
        <w:i w:val="0"/>
        <w:sz w:val="22"/>
      </w:rPr>
    </w:tblStylePr>
  </w:style>
  <w:style w:type="character" w:customStyle="1" w:styleId="Heading3Char">
    <w:name w:val="Heading 3 Char"/>
    <w:basedOn w:val="DefaultParagraphFont"/>
    <w:link w:val="Heading3"/>
    <w:uiPriority w:val="7"/>
    <w:rsid w:val="006A3266"/>
    <w:rPr>
      <w:rFonts w:ascii="Arial" w:eastAsiaTheme="majorEastAsia" w:hAnsi="Arial" w:cs="Calibri"/>
      <w:b/>
      <w:caps/>
      <w:color w:val="1C6194" w:themeColor="accent6" w:themeShade="BF"/>
      <w:sz w:val="24"/>
      <w:szCs w:val="28"/>
      <w:lang w:val="en-AU"/>
    </w:rPr>
  </w:style>
  <w:style w:type="paragraph" w:styleId="Title">
    <w:name w:val="Title"/>
    <w:basedOn w:val="Normal"/>
    <w:link w:val="TitleChar"/>
    <w:autoRedefine/>
    <w:uiPriority w:val="1"/>
    <w:qFormat/>
    <w:rsid w:val="00E3761D"/>
    <w:pPr>
      <w:framePr w:hSpace="180" w:wrap="around" w:vAnchor="text" w:hAnchor="page" w:x="2200" w:y="5391"/>
      <w:spacing w:before="60" w:after="400" w:line="216" w:lineRule="auto"/>
    </w:pPr>
    <w:rPr>
      <w:rFonts w:ascii="Arial" w:eastAsiaTheme="majorEastAsia" w:hAnsi="Arial" w:cs="Arial"/>
      <w:color w:val="auto"/>
      <w:sz w:val="56"/>
      <w:szCs w:val="56"/>
    </w:rPr>
  </w:style>
  <w:style w:type="character" w:customStyle="1" w:styleId="TitleChar">
    <w:name w:val="Title Char"/>
    <w:basedOn w:val="DefaultParagraphFont"/>
    <w:link w:val="Title"/>
    <w:uiPriority w:val="1"/>
    <w:rsid w:val="00E3761D"/>
    <w:rPr>
      <w:rFonts w:ascii="Arial" w:eastAsiaTheme="majorEastAsia" w:hAnsi="Arial" w:cs="Arial"/>
      <w:color w:val="auto"/>
      <w:sz w:val="56"/>
      <w:szCs w:val="56"/>
      <w:lang w:val="en-AU"/>
    </w:rPr>
  </w:style>
  <w:style w:type="character" w:styleId="PlaceholderText">
    <w:name w:val="Placeholder Text"/>
    <w:basedOn w:val="DefaultParagraphFont"/>
    <w:uiPriority w:val="99"/>
    <w:semiHidden/>
    <w:rPr>
      <w:color w:val="808080"/>
    </w:rPr>
  </w:style>
  <w:style w:type="paragraph" w:styleId="BalloonText">
    <w:name w:val="Balloon Text"/>
    <w:basedOn w:val="Normal"/>
    <w:link w:val="BalloonTextChar"/>
    <w:uiPriority w:val="99"/>
    <w:semiHidden/>
    <w:unhideWhenUsed/>
    <w:pPr>
      <w:spacing w:line="240" w:lineRule="auto"/>
    </w:pPr>
    <w:rPr>
      <w:rFonts w:ascii="Tahoma" w:hAnsi="Tahoma" w:cs="Tahoma"/>
      <w:sz w:val="16"/>
    </w:rPr>
  </w:style>
  <w:style w:type="character" w:customStyle="1" w:styleId="BalloonTextChar">
    <w:name w:val="Balloon Text Char"/>
    <w:basedOn w:val="DefaultParagraphFont"/>
    <w:link w:val="BalloonText"/>
    <w:uiPriority w:val="99"/>
    <w:semiHidden/>
    <w:rPr>
      <w:rFonts w:ascii="Tahoma" w:hAnsi="Tahoma" w:cs="Tahoma"/>
      <w:sz w:val="16"/>
    </w:rPr>
  </w:style>
  <w:style w:type="character" w:customStyle="1" w:styleId="SubtitleChar">
    <w:name w:val="Subtitle Char"/>
    <w:basedOn w:val="DefaultParagraphFont"/>
    <w:link w:val="Subtitle"/>
    <w:uiPriority w:val="2"/>
    <w:rsid w:val="00F910D3"/>
    <w:rPr>
      <w:rFonts w:ascii="Arial" w:hAnsi="Arial" w:cs="Arial"/>
      <w:bCs/>
      <w:color w:val="000000" w:themeColor="text1"/>
      <w:sz w:val="44"/>
      <w:szCs w:val="44"/>
    </w:rPr>
  </w:style>
  <w:style w:type="paragraph" w:styleId="NoSpacing">
    <w:name w:val="No Spacing"/>
    <w:link w:val="NoSpacingChar"/>
    <w:uiPriority w:val="98"/>
    <w:unhideWhenUsed/>
    <w:qFormat/>
    <w:pPr>
      <w:spacing w:after="0" w:line="240" w:lineRule="auto"/>
    </w:pPr>
  </w:style>
  <w:style w:type="paragraph" w:customStyle="1" w:styleId="ContactInfo">
    <w:name w:val="Contact Info"/>
    <w:basedOn w:val="Normal"/>
    <w:uiPriority w:val="5"/>
    <w:qFormat/>
    <w:pPr>
      <w:spacing w:line="240" w:lineRule="auto"/>
      <w:ind w:left="29" w:right="144"/>
    </w:pPr>
    <w:rPr>
      <w:color w:val="276E8B" w:themeColor="accent1" w:themeShade="BF"/>
    </w:rPr>
  </w:style>
  <w:style w:type="paragraph" w:styleId="TOC1">
    <w:name w:val="toc 1"/>
    <w:basedOn w:val="Normal"/>
    <w:next w:val="Normal"/>
    <w:autoRedefine/>
    <w:uiPriority w:val="39"/>
    <w:unhideWhenUsed/>
    <w:rsid w:val="008D1DDE"/>
    <w:pPr>
      <w:tabs>
        <w:tab w:val="left" w:pos="480"/>
        <w:tab w:val="right" w:leader="dot" w:pos="9592"/>
      </w:tabs>
      <w:spacing w:line="240" w:lineRule="auto"/>
    </w:pPr>
    <w:rPr>
      <w:rFonts w:ascii="Arial" w:hAnsi="Arial" w:cstheme="minorHAnsi"/>
      <w:bCs/>
      <w:iCs/>
      <w:sz w:val="22"/>
      <w:szCs w:val="24"/>
    </w:rPr>
  </w:style>
  <w:style w:type="character" w:customStyle="1" w:styleId="Heading1Char">
    <w:name w:val="Heading 1 Char"/>
    <w:basedOn w:val="DefaultParagraphFont"/>
    <w:link w:val="Heading1"/>
    <w:uiPriority w:val="7"/>
    <w:rsid w:val="006F423E"/>
    <w:rPr>
      <w:rFonts w:ascii="Arial" w:eastAsiaTheme="majorEastAsia" w:hAnsi="Arial" w:cstheme="majorBidi"/>
      <w:b/>
      <w:bCs/>
      <w:caps/>
      <w:color w:val="1C6194" w:themeColor="accent6" w:themeShade="BF"/>
      <w:sz w:val="36"/>
      <w:lang w:val="en-AU"/>
    </w:rPr>
  </w:style>
  <w:style w:type="paragraph" w:styleId="TOCHeading">
    <w:name w:val="TOC Heading"/>
    <w:basedOn w:val="Heading1"/>
    <w:next w:val="Normal"/>
    <w:autoRedefine/>
    <w:uiPriority w:val="39"/>
    <w:unhideWhenUsed/>
    <w:qFormat/>
    <w:rsid w:val="00F9024B"/>
    <w:pPr>
      <w:numPr>
        <w:numId w:val="0"/>
      </w:numPr>
      <w:spacing w:before="0" w:after="0"/>
      <w:contextualSpacing w:val="0"/>
      <w:outlineLvl w:val="9"/>
    </w:pPr>
    <w:rPr>
      <w:color w:val="auto"/>
      <w:kern w:val="20"/>
    </w:rPr>
  </w:style>
  <w:style w:type="character" w:customStyle="1" w:styleId="Heading2Char">
    <w:name w:val="Heading 2 Char"/>
    <w:basedOn w:val="DefaultParagraphFont"/>
    <w:link w:val="Heading2"/>
    <w:uiPriority w:val="7"/>
    <w:rsid w:val="007359C5"/>
    <w:rPr>
      <w:rFonts w:ascii="Arial" w:eastAsiaTheme="majorEastAsia" w:hAnsi="Arial" w:cs="Calibri"/>
      <w:b/>
      <w:bCs/>
      <w:caps/>
      <w:color w:val="1C6194" w:themeColor="accent6" w:themeShade="BF"/>
      <w:sz w:val="28"/>
      <w:szCs w:val="24"/>
      <w:lang w:val="en-AU"/>
    </w:rPr>
  </w:style>
  <w:style w:type="paragraph" w:styleId="Quote">
    <w:name w:val="Quote"/>
    <w:basedOn w:val="Normal"/>
    <w:next w:val="Normal"/>
    <w:link w:val="QuoteChar"/>
    <w:uiPriority w:val="3"/>
    <w:unhideWhenUsed/>
    <w:qFormat/>
    <w:rsid w:val="00D55CBC"/>
    <w:pPr>
      <w:spacing w:line="240" w:lineRule="auto"/>
    </w:pPr>
    <w:rPr>
      <w:b/>
      <w:i/>
      <w:iCs/>
      <w:color w:val="276E8B" w:themeColor="accent1" w:themeShade="BF"/>
      <w:kern w:val="20"/>
      <w:sz w:val="36"/>
    </w:rPr>
  </w:style>
  <w:style w:type="character" w:customStyle="1" w:styleId="QuoteChar">
    <w:name w:val="Quote Char"/>
    <w:basedOn w:val="DefaultParagraphFont"/>
    <w:link w:val="Quote"/>
    <w:uiPriority w:val="3"/>
    <w:rsid w:val="00D55CBC"/>
    <w:rPr>
      <w:b/>
      <w:i/>
      <w:iCs/>
      <w:color w:val="276E8B" w:themeColor="accent1" w:themeShade="BF"/>
      <w:kern w:val="20"/>
      <w:sz w:val="36"/>
    </w:rPr>
  </w:style>
  <w:style w:type="paragraph" w:styleId="Signature">
    <w:name w:val="Signature"/>
    <w:basedOn w:val="Normal"/>
    <w:link w:val="SignatureChar"/>
    <w:uiPriority w:val="8"/>
    <w:unhideWhenUsed/>
    <w:qFormat/>
    <w:rsid w:val="00E523C3"/>
    <w:pPr>
      <w:spacing w:before="720" w:line="312" w:lineRule="auto"/>
    </w:pPr>
    <w:rPr>
      <w:b/>
      <w:kern w:val="20"/>
    </w:rPr>
  </w:style>
  <w:style w:type="character" w:customStyle="1" w:styleId="SignatureChar">
    <w:name w:val="Signature Char"/>
    <w:basedOn w:val="DefaultParagraphFont"/>
    <w:link w:val="Signature"/>
    <w:uiPriority w:val="8"/>
    <w:rsid w:val="00E523C3"/>
    <w:rPr>
      <w:b/>
      <w:color w:val="000000" w:themeColor="text1"/>
      <w:kern w:val="20"/>
      <w:sz w:val="24"/>
    </w:rPr>
  </w:style>
  <w:style w:type="character" w:customStyle="1" w:styleId="NoSpacingChar">
    <w:name w:val="No Spacing Char"/>
    <w:basedOn w:val="DefaultParagraphFont"/>
    <w:link w:val="NoSpacing"/>
    <w:uiPriority w:val="98"/>
  </w:style>
  <w:style w:type="paragraph" w:styleId="ListBullet">
    <w:name w:val="List Bullet"/>
    <w:basedOn w:val="BodyText"/>
    <w:autoRedefine/>
    <w:uiPriority w:val="11"/>
    <w:qFormat/>
    <w:rsid w:val="005A33F5"/>
    <w:pPr>
      <w:numPr>
        <w:numId w:val="115"/>
      </w:numPr>
      <w:spacing w:before="40" w:after="120"/>
    </w:pPr>
    <w:rPr>
      <w:color w:val="auto"/>
      <w:lang w:eastAsia="en-US"/>
    </w:rPr>
  </w:style>
  <w:style w:type="paragraph" w:styleId="ListNumber">
    <w:name w:val="List Number"/>
    <w:basedOn w:val="ListNumber2"/>
    <w:autoRedefine/>
    <w:uiPriority w:val="9"/>
    <w:unhideWhenUsed/>
    <w:qFormat/>
    <w:rsid w:val="004E1335"/>
    <w:pPr>
      <w:numPr>
        <w:ilvl w:val="0"/>
        <w:numId w:val="2"/>
      </w:numPr>
    </w:pPr>
    <w:rPr>
      <w:color w:val="auto"/>
    </w:rPr>
  </w:style>
  <w:style w:type="paragraph" w:styleId="ListNumber2">
    <w:name w:val="List Number 2"/>
    <w:basedOn w:val="Normal"/>
    <w:autoRedefine/>
    <w:uiPriority w:val="10"/>
    <w:qFormat/>
    <w:rsid w:val="00193811"/>
    <w:pPr>
      <w:numPr>
        <w:ilvl w:val="1"/>
        <w:numId w:val="77"/>
      </w:numPr>
      <w:spacing w:before="120" w:after="120" w:line="240" w:lineRule="auto"/>
      <w:ind w:left="851" w:hanging="425"/>
      <w:contextualSpacing w:val="0"/>
    </w:pPr>
    <w:rPr>
      <w:rFonts w:ascii="Arial" w:hAnsi="Arial"/>
      <w:sz w:val="20"/>
    </w:rPr>
  </w:style>
  <w:style w:type="table" w:customStyle="1" w:styleId="FinancialTable">
    <w:name w:val="Financial Table"/>
    <w:basedOn w:val="TableNormal"/>
    <w:uiPriority w:val="99"/>
    <w:rsid w:val="00944D7A"/>
    <w:pPr>
      <w:spacing w:before="60" w:after="60" w:line="240" w:lineRule="auto"/>
      <w:jc w:val="right"/>
    </w:pPr>
    <w:tblPr/>
    <w:tblStylePr w:type="firstRow">
      <w:pPr>
        <w:wordWrap/>
        <w:spacing w:beforeLines="0" w:before="40" w:beforeAutospacing="0" w:afterLines="0" w:after="40" w:afterAutospacing="0"/>
        <w:jc w:val="center"/>
      </w:pPr>
      <w:rPr>
        <w:rFonts w:asciiTheme="majorHAnsi" w:hAnsiTheme="majorHAnsi"/>
        <w:b/>
        <w:i w:val="0"/>
        <w:caps w:val="0"/>
        <w:smallCaps w:val="0"/>
        <w:color w:val="000000" w:themeColor="text1"/>
        <w:sz w:val="22"/>
      </w:rPr>
    </w:tblStylePr>
    <w:tblStylePr w:type="firstCol">
      <w:pPr>
        <w:wordWrap/>
        <w:jc w:val="left"/>
      </w:pPr>
      <w:rPr>
        <w:b/>
        <w:color w:val="000000" w:themeColor="text1"/>
      </w:rPr>
    </w:tblStylePr>
  </w:style>
  <w:style w:type="character" w:styleId="CommentReference">
    <w:name w:val="annotation reference"/>
    <w:basedOn w:val="DefaultParagraphFont"/>
    <w:uiPriority w:val="99"/>
    <w:semiHidden/>
    <w:unhideWhenUsed/>
    <w:rPr>
      <w:sz w:val="16"/>
    </w:rPr>
  </w:style>
  <w:style w:type="paragraph" w:styleId="CommentText">
    <w:name w:val="annotation text"/>
    <w:basedOn w:val="Normal"/>
    <w:link w:val="CommentTextChar"/>
    <w:unhideWhenUsed/>
    <w:qFormat/>
    <w:pPr>
      <w:spacing w:line="240" w:lineRule="auto"/>
    </w:pPr>
  </w:style>
  <w:style w:type="character" w:customStyle="1" w:styleId="CommentTextChar">
    <w:name w:val="Comment Text Char"/>
    <w:basedOn w:val="DefaultParagraphFont"/>
    <w:link w:val="CommentText"/>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rPr>
  </w:style>
  <w:style w:type="table" w:styleId="LightShading">
    <w:name w:val="Light Shading"/>
    <w:basedOn w:val="TableNormal"/>
    <w:uiPriority w:val="60"/>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customStyle="1" w:styleId="Organization">
    <w:name w:val="Organization"/>
    <w:basedOn w:val="Normal"/>
    <w:uiPriority w:val="4"/>
    <w:qFormat/>
    <w:rsid w:val="00D51D41"/>
    <w:pPr>
      <w:spacing w:after="60" w:line="240" w:lineRule="auto"/>
      <w:ind w:right="29"/>
    </w:pPr>
    <w:rPr>
      <w:b/>
      <w:bCs/>
      <w:color w:val="276E8B" w:themeColor="accent1" w:themeShade="BF"/>
      <w:sz w:val="36"/>
    </w:rPr>
  </w:style>
  <w:style w:type="paragraph" w:styleId="Caption">
    <w:name w:val="caption"/>
    <w:basedOn w:val="Normal"/>
    <w:uiPriority w:val="35"/>
    <w:qFormat/>
    <w:rsid w:val="00577305"/>
    <w:pPr>
      <w:spacing w:after="120" w:line="240" w:lineRule="auto"/>
    </w:pPr>
    <w:rPr>
      <w:iCs/>
      <w:color w:val="auto"/>
      <w:sz w:val="18"/>
      <w:szCs w:val="18"/>
    </w:rPr>
  </w:style>
  <w:style w:type="paragraph" w:styleId="IntenseQuote">
    <w:name w:val="Intense Quote"/>
    <w:basedOn w:val="Normal"/>
    <w:next w:val="Normal"/>
    <w:link w:val="IntenseQuoteChar"/>
    <w:uiPriority w:val="30"/>
    <w:semiHidden/>
    <w:qFormat/>
    <w:rsid w:val="00FE3D2C"/>
    <w:pPr>
      <w:pBdr>
        <w:top w:val="single" w:sz="4" w:space="10" w:color="276E8B" w:themeColor="accent1" w:themeShade="BF"/>
        <w:bottom w:val="single" w:sz="4" w:space="10" w:color="276E8B" w:themeColor="accent1" w:themeShade="BF"/>
      </w:pBdr>
      <w:spacing w:before="360" w:after="360"/>
      <w:ind w:left="864" w:right="864"/>
      <w:jc w:val="center"/>
    </w:pPr>
    <w:rPr>
      <w:i/>
      <w:iCs/>
      <w:color w:val="276E8B" w:themeColor="accent1" w:themeShade="BF"/>
    </w:rPr>
  </w:style>
  <w:style w:type="character" w:customStyle="1" w:styleId="IntenseQuoteChar">
    <w:name w:val="Intense Quote Char"/>
    <w:basedOn w:val="DefaultParagraphFont"/>
    <w:link w:val="IntenseQuote"/>
    <w:uiPriority w:val="30"/>
    <w:semiHidden/>
    <w:rsid w:val="00FE3D2C"/>
    <w:rPr>
      <w:i/>
      <w:iCs/>
      <w:color w:val="276E8B" w:themeColor="accent1" w:themeShade="BF"/>
    </w:rPr>
  </w:style>
  <w:style w:type="paragraph" w:customStyle="1" w:styleId="Emphasis2">
    <w:name w:val="Emphasis 2"/>
    <w:basedOn w:val="Normal"/>
    <w:link w:val="Emphasis2Char"/>
    <w:uiPriority w:val="8"/>
    <w:qFormat/>
    <w:rsid w:val="002063EE"/>
    <w:pPr>
      <w:spacing w:before="240" w:after="240" w:line="288" w:lineRule="auto"/>
    </w:pPr>
    <w:rPr>
      <w:b/>
      <w:spacing w:val="20"/>
    </w:rPr>
  </w:style>
  <w:style w:type="character" w:customStyle="1" w:styleId="Emphasis2Char">
    <w:name w:val="Emphasis 2 Char"/>
    <w:basedOn w:val="DefaultParagraphFont"/>
    <w:link w:val="Emphasis2"/>
    <w:uiPriority w:val="8"/>
    <w:rsid w:val="002063EE"/>
    <w:rPr>
      <w:b/>
      <w:color w:val="000000" w:themeColor="text1"/>
      <w:spacing w:val="20"/>
      <w:sz w:val="24"/>
    </w:rPr>
  </w:style>
  <w:style w:type="paragraph" w:styleId="TOC2">
    <w:name w:val="toc 2"/>
    <w:basedOn w:val="Normal"/>
    <w:next w:val="Normal"/>
    <w:autoRedefine/>
    <w:uiPriority w:val="39"/>
    <w:unhideWhenUsed/>
    <w:rsid w:val="004F6D33"/>
    <w:pPr>
      <w:tabs>
        <w:tab w:val="left" w:pos="960"/>
        <w:tab w:val="right" w:leader="dot" w:pos="9592"/>
      </w:tabs>
      <w:spacing w:line="240" w:lineRule="auto"/>
      <w:ind w:left="238"/>
    </w:pPr>
    <w:rPr>
      <w:rFonts w:ascii="Arial" w:hAnsi="Arial" w:cstheme="minorHAnsi"/>
      <w:bCs/>
      <w:sz w:val="22"/>
      <w:szCs w:val="22"/>
    </w:rPr>
  </w:style>
  <w:style w:type="character" w:styleId="Hyperlink">
    <w:name w:val="Hyperlink"/>
    <w:basedOn w:val="DefaultParagraphFont"/>
    <w:uiPriority w:val="99"/>
    <w:unhideWhenUsed/>
    <w:qFormat/>
    <w:rsid w:val="0081440F"/>
    <w:rPr>
      <w:rFonts w:ascii="Arial" w:hAnsi="Arial"/>
      <w:b w:val="0"/>
      <w:color w:val="3333FF"/>
      <w:sz w:val="20"/>
      <w:u w:val="single"/>
    </w:rPr>
  </w:style>
  <w:style w:type="table" w:customStyle="1" w:styleId="ListTable1Light-Accent61">
    <w:name w:val="List Table 1 Light - Accent 61"/>
    <w:basedOn w:val="TableNormal"/>
    <w:uiPriority w:val="46"/>
    <w:rsid w:val="002063EE"/>
    <w:pPr>
      <w:spacing w:after="0" w:line="240" w:lineRule="auto"/>
    </w:pPr>
    <w:tblPr>
      <w:tblStyleRowBandSize w:val="1"/>
      <w:tblStyleColBandSize w:val="1"/>
    </w:tblPr>
    <w:tblStylePr w:type="firstRow">
      <w:rPr>
        <w:b/>
        <w:bCs/>
      </w:rPr>
      <w:tblPr/>
      <w:tcPr>
        <w:tcBorders>
          <w:bottom w:val="single" w:sz="4" w:space="0" w:color="74B5E4" w:themeColor="accent6" w:themeTint="99"/>
        </w:tcBorders>
      </w:tcPr>
    </w:tblStylePr>
    <w:tblStylePr w:type="lastRow">
      <w:rPr>
        <w:b/>
        <w:bCs/>
      </w:rPr>
      <w:tblPr/>
      <w:tcPr>
        <w:tcBorders>
          <w:top w:val="single" w:sz="4" w:space="0" w:color="74B5E4" w:themeColor="accent6" w:themeTint="99"/>
        </w:tcBorders>
      </w:tcPr>
    </w:tblStylePr>
    <w:tblStylePr w:type="firstCol">
      <w:rPr>
        <w:b/>
        <w:bCs/>
      </w:rPr>
    </w:tblStylePr>
    <w:tblStylePr w:type="lastCol">
      <w:rPr>
        <w:b/>
        <w:bCs/>
      </w:rPr>
    </w:tblStylePr>
    <w:tblStylePr w:type="band1Vert">
      <w:tblPr/>
      <w:tcPr>
        <w:shd w:val="clear" w:color="auto" w:fill="D0E6F6" w:themeFill="accent6" w:themeFillTint="33"/>
      </w:tcPr>
    </w:tblStylePr>
    <w:tblStylePr w:type="band1Horz">
      <w:tblPr/>
      <w:tcPr>
        <w:shd w:val="clear" w:color="auto" w:fill="D0E6F6" w:themeFill="accent6" w:themeFillTint="33"/>
      </w:tcPr>
    </w:tblStylePr>
  </w:style>
  <w:style w:type="paragraph" w:customStyle="1" w:styleId="Non-Heading1">
    <w:name w:val="Non-Heading1"/>
    <w:basedOn w:val="Subtitle"/>
    <w:autoRedefine/>
    <w:qFormat/>
    <w:rsid w:val="00D51D41"/>
    <w:rPr>
      <w:rFonts w:ascii="Calibri" w:hAnsi="Calibri" w:cs="Calibri"/>
      <w:color w:val="003366"/>
      <w:sz w:val="48"/>
      <w:szCs w:val="48"/>
    </w:rPr>
  </w:style>
  <w:style w:type="paragraph" w:customStyle="1" w:styleId="Non-Heading2">
    <w:name w:val="Non-Heading2"/>
    <w:basedOn w:val="Non-Heading1"/>
    <w:autoRedefine/>
    <w:qFormat/>
    <w:rsid w:val="00D51D41"/>
    <w:pPr>
      <w:tabs>
        <w:tab w:val="left" w:pos="4536"/>
      </w:tabs>
    </w:pPr>
    <w:rPr>
      <w:rFonts w:asciiTheme="majorHAnsi" w:hAnsiTheme="majorHAnsi"/>
    </w:rPr>
  </w:style>
  <w:style w:type="paragraph" w:customStyle="1" w:styleId="DocumentGuide">
    <w:name w:val="DocumentGuide"/>
    <w:basedOn w:val="Non-Heading1"/>
    <w:next w:val="BodyText"/>
    <w:autoRedefine/>
    <w:qFormat/>
    <w:rsid w:val="009C7E75"/>
    <w:pPr>
      <w:spacing w:after="360"/>
    </w:pPr>
    <w:rPr>
      <w:rFonts w:ascii="Arial" w:hAnsi="Arial" w:cs="Arial"/>
      <w:b/>
      <w:bCs w:val="0"/>
      <w:caps/>
      <w:color w:val="1C6194" w:themeColor="accent6" w:themeShade="BF"/>
      <w:sz w:val="24"/>
      <w:szCs w:val="24"/>
    </w:rPr>
  </w:style>
  <w:style w:type="paragraph" w:styleId="TableofFigures">
    <w:name w:val="table of figures"/>
    <w:basedOn w:val="Normal"/>
    <w:next w:val="Normal"/>
    <w:autoRedefine/>
    <w:uiPriority w:val="99"/>
    <w:unhideWhenUsed/>
    <w:qFormat/>
    <w:rsid w:val="008D1DDE"/>
    <w:pPr>
      <w:tabs>
        <w:tab w:val="right" w:leader="dot" w:pos="9592"/>
      </w:tabs>
      <w:spacing w:before="360" w:after="360" w:line="240" w:lineRule="auto"/>
    </w:pPr>
    <w:rPr>
      <w:rFonts w:ascii="Arial" w:hAnsi="Arial"/>
      <w:sz w:val="20"/>
    </w:rPr>
  </w:style>
  <w:style w:type="paragraph" w:styleId="BodyText">
    <w:name w:val="Body Text"/>
    <w:basedOn w:val="Normal"/>
    <w:link w:val="BodyTextChar"/>
    <w:autoRedefine/>
    <w:uiPriority w:val="99"/>
    <w:unhideWhenUsed/>
    <w:qFormat/>
    <w:rsid w:val="000E6760"/>
    <w:pPr>
      <w:spacing w:before="120" w:after="240" w:line="240" w:lineRule="auto"/>
      <w:contextualSpacing w:val="0"/>
    </w:pPr>
    <w:rPr>
      <w:rFonts w:ascii="Arial" w:hAnsi="Arial" w:cs="Arial"/>
      <w:sz w:val="20"/>
    </w:rPr>
  </w:style>
  <w:style w:type="character" w:customStyle="1" w:styleId="BodyTextChar">
    <w:name w:val="Body Text Char"/>
    <w:basedOn w:val="DefaultParagraphFont"/>
    <w:link w:val="BodyText"/>
    <w:uiPriority w:val="99"/>
    <w:rsid w:val="000E6760"/>
    <w:rPr>
      <w:rFonts w:ascii="Arial" w:hAnsi="Arial" w:cs="Arial"/>
      <w:color w:val="000000" w:themeColor="text1"/>
      <w:lang w:val="en-AU"/>
    </w:rPr>
  </w:style>
  <w:style w:type="paragraph" w:customStyle="1" w:styleId="TableText1">
    <w:name w:val="TableText1"/>
    <w:basedOn w:val="BodyText"/>
    <w:qFormat/>
    <w:rsid w:val="00BD010B"/>
    <w:pPr>
      <w:widowControl w:val="0"/>
      <w:spacing w:after="0"/>
      <w:ind w:right="113"/>
    </w:pPr>
    <w:rPr>
      <w:lang w:eastAsia="en-US"/>
    </w:rPr>
  </w:style>
  <w:style w:type="paragraph" w:customStyle="1" w:styleId="TableHeading">
    <w:name w:val="TableHeading"/>
    <w:basedOn w:val="TableText1"/>
    <w:qFormat/>
    <w:rsid w:val="002B5828"/>
    <w:pPr>
      <w:spacing w:before="60" w:after="60"/>
      <w:jc w:val="center"/>
    </w:pPr>
    <w:rPr>
      <w:b/>
      <w:bCs/>
    </w:rPr>
  </w:style>
  <w:style w:type="table" w:customStyle="1" w:styleId="GridTable1Light1">
    <w:name w:val="Grid Table 1 Light1"/>
    <w:basedOn w:val="TableNormal"/>
    <w:uiPriority w:val="46"/>
    <w:rsid w:val="007235B8"/>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character" w:customStyle="1" w:styleId="Heading4Char">
    <w:name w:val="Heading 4 Char"/>
    <w:basedOn w:val="DefaultParagraphFont"/>
    <w:link w:val="Heading4"/>
    <w:uiPriority w:val="7"/>
    <w:rsid w:val="002E396D"/>
    <w:rPr>
      <w:rFonts w:ascii="Arial" w:eastAsiaTheme="majorEastAsia" w:hAnsi="Arial" w:cstheme="majorBidi"/>
      <w:b/>
      <w:iCs/>
      <w:color w:val="1C6194" w:themeColor="accent6" w:themeShade="BF"/>
      <w:sz w:val="24"/>
      <w:lang w:val="en-AU"/>
    </w:rPr>
  </w:style>
  <w:style w:type="character" w:customStyle="1" w:styleId="Heading5Char">
    <w:name w:val="Heading 5 Char"/>
    <w:basedOn w:val="DefaultParagraphFont"/>
    <w:link w:val="Heading5"/>
    <w:uiPriority w:val="7"/>
    <w:semiHidden/>
    <w:rsid w:val="00D51D41"/>
    <w:rPr>
      <w:rFonts w:asciiTheme="majorHAnsi" w:eastAsiaTheme="majorEastAsia" w:hAnsiTheme="majorHAnsi" w:cstheme="majorBidi"/>
      <w:color w:val="276E8B" w:themeColor="accent1" w:themeShade="BF"/>
      <w:sz w:val="24"/>
      <w:lang w:val="en-AU"/>
    </w:rPr>
  </w:style>
  <w:style w:type="character" w:customStyle="1" w:styleId="Heading6Char">
    <w:name w:val="Heading 6 Char"/>
    <w:basedOn w:val="DefaultParagraphFont"/>
    <w:link w:val="Heading6"/>
    <w:uiPriority w:val="7"/>
    <w:semiHidden/>
    <w:rsid w:val="00D51D41"/>
    <w:rPr>
      <w:rFonts w:asciiTheme="majorHAnsi" w:eastAsiaTheme="majorEastAsia" w:hAnsiTheme="majorHAnsi" w:cstheme="majorBidi"/>
      <w:color w:val="1A495C" w:themeColor="accent1" w:themeShade="7F"/>
      <w:sz w:val="24"/>
      <w:lang w:val="en-AU"/>
    </w:rPr>
  </w:style>
  <w:style w:type="character" w:customStyle="1" w:styleId="Heading7Char">
    <w:name w:val="Heading 7 Char"/>
    <w:basedOn w:val="DefaultParagraphFont"/>
    <w:link w:val="Heading7"/>
    <w:uiPriority w:val="7"/>
    <w:semiHidden/>
    <w:rsid w:val="00D51D41"/>
    <w:rPr>
      <w:rFonts w:asciiTheme="majorHAnsi" w:eastAsiaTheme="majorEastAsia" w:hAnsiTheme="majorHAnsi" w:cstheme="majorBidi"/>
      <w:i/>
      <w:iCs/>
      <w:color w:val="1A495C" w:themeColor="accent1" w:themeShade="7F"/>
      <w:sz w:val="24"/>
      <w:lang w:val="en-AU"/>
    </w:rPr>
  </w:style>
  <w:style w:type="character" w:customStyle="1" w:styleId="Heading8Char">
    <w:name w:val="Heading 8 Char"/>
    <w:basedOn w:val="DefaultParagraphFont"/>
    <w:link w:val="Heading8"/>
    <w:uiPriority w:val="7"/>
    <w:semiHidden/>
    <w:rsid w:val="00D51D41"/>
    <w:rPr>
      <w:rFonts w:asciiTheme="majorHAnsi" w:eastAsiaTheme="majorEastAsia" w:hAnsiTheme="majorHAnsi" w:cstheme="majorBidi"/>
      <w:color w:val="272727" w:themeColor="text1" w:themeTint="D8"/>
      <w:sz w:val="21"/>
      <w:szCs w:val="21"/>
      <w:lang w:val="en-AU"/>
    </w:rPr>
  </w:style>
  <w:style w:type="character" w:customStyle="1" w:styleId="Heading9Char">
    <w:name w:val="Heading 9 Char"/>
    <w:basedOn w:val="DefaultParagraphFont"/>
    <w:link w:val="Heading9"/>
    <w:uiPriority w:val="7"/>
    <w:semiHidden/>
    <w:rsid w:val="00D51D41"/>
    <w:rPr>
      <w:rFonts w:asciiTheme="majorHAnsi" w:eastAsiaTheme="majorEastAsia" w:hAnsiTheme="majorHAnsi" w:cstheme="majorBidi"/>
      <w:i/>
      <w:iCs/>
      <w:color w:val="272727" w:themeColor="text1" w:themeTint="D8"/>
      <w:sz w:val="21"/>
      <w:szCs w:val="21"/>
      <w:lang w:val="en-AU"/>
    </w:rPr>
  </w:style>
  <w:style w:type="character" w:styleId="IntenseReference">
    <w:name w:val="Intense Reference"/>
    <w:basedOn w:val="DefaultParagraphFont"/>
    <w:uiPriority w:val="32"/>
    <w:semiHidden/>
    <w:qFormat/>
    <w:rsid w:val="00D51D41"/>
    <w:rPr>
      <w:b/>
      <w:bCs/>
      <w:smallCaps/>
      <w:color w:val="3494BA" w:themeColor="accent1"/>
      <w:spacing w:val="5"/>
    </w:rPr>
  </w:style>
  <w:style w:type="paragraph" w:styleId="TOC3">
    <w:name w:val="toc 3"/>
    <w:basedOn w:val="Normal"/>
    <w:next w:val="Normal"/>
    <w:autoRedefine/>
    <w:uiPriority w:val="39"/>
    <w:unhideWhenUsed/>
    <w:rsid w:val="008913E3"/>
    <w:pPr>
      <w:ind w:left="480"/>
    </w:pPr>
    <w:rPr>
      <w:rFonts w:cstheme="minorHAnsi"/>
      <w:sz w:val="20"/>
    </w:rPr>
  </w:style>
  <w:style w:type="paragraph" w:styleId="ListNumber3">
    <w:name w:val="List Number 3"/>
    <w:basedOn w:val="Normal"/>
    <w:autoRedefine/>
    <w:uiPriority w:val="18"/>
    <w:unhideWhenUsed/>
    <w:qFormat/>
    <w:rsid w:val="00EB53AE"/>
    <w:pPr>
      <w:numPr>
        <w:ilvl w:val="2"/>
        <w:numId w:val="77"/>
      </w:numPr>
      <w:spacing w:before="120" w:after="120" w:line="240" w:lineRule="auto"/>
      <w:ind w:left="1276" w:hanging="283"/>
      <w:contextualSpacing w:val="0"/>
    </w:pPr>
    <w:rPr>
      <w:rFonts w:ascii="Arial" w:hAnsi="Arial"/>
      <w:sz w:val="20"/>
    </w:rPr>
  </w:style>
  <w:style w:type="paragraph" w:styleId="ListNumber4">
    <w:name w:val="List Number 4"/>
    <w:basedOn w:val="Normal"/>
    <w:uiPriority w:val="18"/>
    <w:semiHidden/>
    <w:unhideWhenUsed/>
    <w:rsid w:val="00FA7BBE"/>
    <w:pPr>
      <w:numPr>
        <w:ilvl w:val="3"/>
        <w:numId w:val="77"/>
      </w:numPr>
    </w:pPr>
  </w:style>
  <w:style w:type="paragraph" w:styleId="ListNumber5">
    <w:name w:val="List Number 5"/>
    <w:basedOn w:val="Normal"/>
    <w:uiPriority w:val="18"/>
    <w:semiHidden/>
    <w:unhideWhenUsed/>
    <w:rsid w:val="00FA7BBE"/>
    <w:pPr>
      <w:numPr>
        <w:ilvl w:val="4"/>
        <w:numId w:val="77"/>
      </w:numPr>
    </w:pPr>
  </w:style>
  <w:style w:type="paragraph" w:styleId="ListBullet2">
    <w:name w:val="List Bullet 2"/>
    <w:basedOn w:val="Normal"/>
    <w:autoRedefine/>
    <w:uiPriority w:val="99"/>
    <w:unhideWhenUsed/>
    <w:qFormat/>
    <w:rsid w:val="00752FF4"/>
    <w:pPr>
      <w:spacing w:before="120" w:after="120" w:line="240" w:lineRule="auto"/>
      <w:contextualSpacing w:val="0"/>
    </w:pPr>
    <w:rPr>
      <w:rFonts w:ascii="Arial" w:hAnsi="Arial"/>
      <w:bCs/>
      <w:sz w:val="20"/>
    </w:rPr>
  </w:style>
  <w:style w:type="character" w:styleId="IntenseEmphasis">
    <w:name w:val="Intense Emphasis"/>
    <w:basedOn w:val="DefaultParagraphFont"/>
    <w:uiPriority w:val="21"/>
    <w:qFormat/>
    <w:rsid w:val="005C38A8"/>
    <w:rPr>
      <w:rFonts w:ascii="Arial" w:hAnsi="Arial"/>
      <w:b w:val="0"/>
      <w:i/>
      <w:iCs/>
      <w:color w:val="auto"/>
      <w:sz w:val="20"/>
    </w:rPr>
  </w:style>
  <w:style w:type="paragraph" w:styleId="TOC4">
    <w:name w:val="toc 4"/>
    <w:basedOn w:val="Normal"/>
    <w:next w:val="Normal"/>
    <w:autoRedefine/>
    <w:uiPriority w:val="39"/>
    <w:unhideWhenUsed/>
    <w:rsid w:val="00F33A24"/>
    <w:pPr>
      <w:ind w:left="720"/>
    </w:pPr>
    <w:rPr>
      <w:rFonts w:cstheme="minorHAnsi"/>
      <w:sz w:val="20"/>
    </w:rPr>
  </w:style>
  <w:style w:type="paragraph" w:styleId="TOC5">
    <w:name w:val="toc 5"/>
    <w:basedOn w:val="Normal"/>
    <w:next w:val="Normal"/>
    <w:autoRedefine/>
    <w:uiPriority w:val="39"/>
    <w:unhideWhenUsed/>
    <w:rsid w:val="00F33A24"/>
    <w:pPr>
      <w:ind w:left="960"/>
    </w:pPr>
    <w:rPr>
      <w:rFonts w:cstheme="minorHAnsi"/>
      <w:sz w:val="20"/>
    </w:rPr>
  </w:style>
  <w:style w:type="paragraph" w:styleId="TOC6">
    <w:name w:val="toc 6"/>
    <w:basedOn w:val="Normal"/>
    <w:next w:val="Normal"/>
    <w:autoRedefine/>
    <w:uiPriority w:val="39"/>
    <w:unhideWhenUsed/>
    <w:rsid w:val="00F33A24"/>
    <w:pPr>
      <w:ind w:left="1200"/>
    </w:pPr>
    <w:rPr>
      <w:rFonts w:cstheme="minorHAnsi"/>
      <w:sz w:val="20"/>
    </w:rPr>
  </w:style>
  <w:style w:type="paragraph" w:styleId="TOC7">
    <w:name w:val="toc 7"/>
    <w:basedOn w:val="Normal"/>
    <w:next w:val="Normal"/>
    <w:autoRedefine/>
    <w:uiPriority w:val="39"/>
    <w:unhideWhenUsed/>
    <w:rsid w:val="00F33A24"/>
    <w:pPr>
      <w:ind w:left="1440"/>
    </w:pPr>
    <w:rPr>
      <w:rFonts w:cstheme="minorHAnsi"/>
      <w:sz w:val="20"/>
    </w:rPr>
  </w:style>
  <w:style w:type="paragraph" w:styleId="TOC8">
    <w:name w:val="toc 8"/>
    <w:basedOn w:val="Normal"/>
    <w:next w:val="Normal"/>
    <w:autoRedefine/>
    <w:uiPriority w:val="39"/>
    <w:unhideWhenUsed/>
    <w:rsid w:val="00F33A24"/>
    <w:pPr>
      <w:ind w:left="1680"/>
    </w:pPr>
    <w:rPr>
      <w:rFonts w:cstheme="minorHAnsi"/>
      <w:sz w:val="20"/>
    </w:rPr>
  </w:style>
  <w:style w:type="paragraph" w:styleId="TOC9">
    <w:name w:val="toc 9"/>
    <w:basedOn w:val="Normal"/>
    <w:next w:val="Normal"/>
    <w:autoRedefine/>
    <w:uiPriority w:val="39"/>
    <w:unhideWhenUsed/>
    <w:rsid w:val="00F33A24"/>
    <w:pPr>
      <w:ind w:left="1920"/>
    </w:pPr>
    <w:rPr>
      <w:rFonts w:cstheme="minorHAnsi"/>
      <w:sz w:val="20"/>
    </w:rPr>
  </w:style>
  <w:style w:type="character" w:customStyle="1" w:styleId="UnresolvedMention1">
    <w:name w:val="Unresolved Mention1"/>
    <w:basedOn w:val="DefaultParagraphFont"/>
    <w:uiPriority w:val="99"/>
    <w:semiHidden/>
    <w:unhideWhenUsed/>
    <w:rsid w:val="00F33A24"/>
    <w:rPr>
      <w:color w:val="605E5C"/>
      <w:shd w:val="clear" w:color="auto" w:fill="E1DFDD"/>
    </w:rPr>
  </w:style>
  <w:style w:type="paragraph" w:customStyle="1" w:styleId="Sub-rule">
    <w:name w:val="Sub-rule"/>
    <w:basedOn w:val="Normal"/>
    <w:autoRedefine/>
    <w:qFormat/>
    <w:rsid w:val="00DB1467"/>
    <w:pPr>
      <w:numPr>
        <w:numId w:val="36"/>
      </w:numPr>
      <w:spacing w:line="240" w:lineRule="auto"/>
      <w:ind w:left="709" w:hanging="283"/>
    </w:pPr>
    <w:rPr>
      <w:color w:val="auto"/>
      <w:sz w:val="22"/>
      <w:szCs w:val="22"/>
      <w:lang w:eastAsia="en-US"/>
    </w:rPr>
  </w:style>
  <w:style w:type="paragraph" w:styleId="BlockText">
    <w:name w:val="Block Text"/>
    <w:basedOn w:val="Normal"/>
    <w:autoRedefine/>
    <w:uiPriority w:val="99"/>
    <w:unhideWhenUsed/>
    <w:qFormat/>
    <w:rsid w:val="00C42B81"/>
    <w:pPr>
      <w:pBdr>
        <w:top w:val="single" w:sz="2" w:space="10" w:color="3494BA" w:themeColor="accent1"/>
        <w:left w:val="single" w:sz="2" w:space="10" w:color="3494BA" w:themeColor="accent1"/>
        <w:bottom w:val="single" w:sz="2" w:space="10" w:color="3494BA" w:themeColor="accent1"/>
        <w:right w:val="single" w:sz="2" w:space="10" w:color="3494BA" w:themeColor="accent1"/>
      </w:pBdr>
      <w:spacing w:before="120" w:after="120" w:line="240" w:lineRule="auto"/>
      <w:ind w:left="1151" w:right="1151"/>
      <w:contextualSpacing w:val="0"/>
    </w:pPr>
    <w:rPr>
      <w:rFonts w:eastAsiaTheme="minorEastAsia"/>
      <w:i/>
      <w:iCs/>
      <w:color w:val="auto"/>
    </w:rPr>
  </w:style>
  <w:style w:type="paragraph" w:styleId="Revision">
    <w:name w:val="Revision"/>
    <w:hidden/>
    <w:uiPriority w:val="99"/>
    <w:semiHidden/>
    <w:rsid w:val="00F93634"/>
    <w:pPr>
      <w:spacing w:after="0" w:line="240" w:lineRule="auto"/>
    </w:pPr>
    <w:rPr>
      <w:color w:val="000000" w:themeColor="text1"/>
      <w:sz w:val="24"/>
    </w:rPr>
  </w:style>
  <w:style w:type="paragraph" w:styleId="EndnoteText">
    <w:name w:val="endnote text"/>
    <w:basedOn w:val="Normal"/>
    <w:link w:val="EndnoteTextChar"/>
    <w:uiPriority w:val="99"/>
    <w:semiHidden/>
    <w:unhideWhenUsed/>
    <w:rsid w:val="00DA14E8"/>
    <w:pPr>
      <w:spacing w:line="240" w:lineRule="auto"/>
    </w:pPr>
    <w:rPr>
      <w:sz w:val="20"/>
    </w:rPr>
  </w:style>
  <w:style w:type="character" w:customStyle="1" w:styleId="EndnoteTextChar">
    <w:name w:val="Endnote Text Char"/>
    <w:basedOn w:val="DefaultParagraphFont"/>
    <w:link w:val="EndnoteText"/>
    <w:uiPriority w:val="99"/>
    <w:semiHidden/>
    <w:rsid w:val="00DA14E8"/>
    <w:rPr>
      <w:color w:val="000000" w:themeColor="text1"/>
    </w:rPr>
  </w:style>
  <w:style w:type="character" w:styleId="EndnoteReference">
    <w:name w:val="endnote reference"/>
    <w:basedOn w:val="DefaultParagraphFont"/>
    <w:uiPriority w:val="99"/>
    <w:semiHidden/>
    <w:unhideWhenUsed/>
    <w:rsid w:val="00DA14E8"/>
    <w:rPr>
      <w:vertAlign w:val="superscript"/>
    </w:rPr>
  </w:style>
  <w:style w:type="paragraph" w:styleId="FootnoteText">
    <w:name w:val="footnote text"/>
    <w:basedOn w:val="Normal"/>
    <w:link w:val="FootnoteTextChar"/>
    <w:autoRedefine/>
    <w:uiPriority w:val="99"/>
    <w:unhideWhenUsed/>
    <w:rsid w:val="003B2936"/>
    <w:pPr>
      <w:spacing w:line="240" w:lineRule="auto"/>
    </w:pPr>
    <w:rPr>
      <w:i/>
      <w:color w:val="auto"/>
      <w:sz w:val="16"/>
      <w:szCs w:val="16"/>
    </w:rPr>
  </w:style>
  <w:style w:type="character" w:customStyle="1" w:styleId="FootnoteTextChar">
    <w:name w:val="Footnote Text Char"/>
    <w:basedOn w:val="DefaultParagraphFont"/>
    <w:link w:val="FootnoteText"/>
    <w:uiPriority w:val="99"/>
    <w:rsid w:val="003B2936"/>
    <w:rPr>
      <w:i/>
      <w:color w:val="auto"/>
      <w:sz w:val="16"/>
      <w:szCs w:val="16"/>
    </w:rPr>
  </w:style>
  <w:style w:type="character" w:styleId="FootnoteReference">
    <w:name w:val="footnote reference"/>
    <w:basedOn w:val="DefaultParagraphFont"/>
    <w:uiPriority w:val="99"/>
    <w:semiHidden/>
    <w:unhideWhenUsed/>
    <w:rsid w:val="00DA14E8"/>
    <w:rPr>
      <w:vertAlign w:val="superscript"/>
    </w:rPr>
  </w:style>
  <w:style w:type="table" w:customStyle="1" w:styleId="ListTable3-Accent61">
    <w:name w:val="List Table 3 - Accent 61"/>
    <w:basedOn w:val="TableNormal"/>
    <w:uiPriority w:val="48"/>
    <w:rsid w:val="000B5614"/>
    <w:pPr>
      <w:spacing w:after="0" w:line="240" w:lineRule="auto"/>
    </w:pPr>
    <w:tblPr>
      <w:tblStyleRowBandSize w:val="1"/>
      <w:tblStyleColBandSize w:val="1"/>
      <w:tblBorders>
        <w:top w:val="single" w:sz="4" w:space="0" w:color="2683C6" w:themeColor="accent6"/>
        <w:left w:val="single" w:sz="4" w:space="0" w:color="2683C6" w:themeColor="accent6"/>
        <w:bottom w:val="single" w:sz="4" w:space="0" w:color="2683C6" w:themeColor="accent6"/>
        <w:right w:val="single" w:sz="4" w:space="0" w:color="2683C6" w:themeColor="accent6"/>
        <w:insideH w:val="single" w:sz="4" w:space="0" w:color="2683C6" w:themeColor="accent6"/>
        <w:insideV w:val="single" w:sz="4" w:space="0" w:color="2683C6" w:themeColor="accent6"/>
      </w:tblBorders>
    </w:tblPr>
    <w:tblStylePr w:type="firstRow">
      <w:rPr>
        <w:rFonts w:asciiTheme="majorHAnsi" w:hAnsiTheme="majorHAnsi"/>
        <w:b/>
        <w:bCs/>
        <w:i w:val="0"/>
        <w:color w:val="FFFFFF" w:themeColor="background1"/>
      </w:rPr>
      <w:tblPr/>
      <w:trPr>
        <w:tblHeader/>
      </w:trPr>
      <w:tcPr>
        <w:shd w:val="clear" w:color="auto" w:fill="2683C6" w:themeFill="accent6"/>
      </w:tcPr>
    </w:tblStylePr>
    <w:tblStylePr w:type="lastRow">
      <w:rPr>
        <w:b/>
        <w:bCs/>
      </w:rPr>
      <w:tblPr/>
      <w:tcPr>
        <w:tcBorders>
          <w:top w:val="double" w:sz="4" w:space="0" w:color="2683C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683C6" w:themeColor="accent6"/>
          <w:right w:val="single" w:sz="4" w:space="0" w:color="2683C6" w:themeColor="accent6"/>
        </w:tcBorders>
      </w:tcPr>
    </w:tblStylePr>
    <w:tblStylePr w:type="band1Horz">
      <w:tblPr/>
      <w:tcPr>
        <w:tcBorders>
          <w:top w:val="single" w:sz="4" w:space="0" w:color="2683C6" w:themeColor="accent6"/>
          <w:bottom w:val="single" w:sz="4" w:space="0" w:color="2683C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683C6" w:themeColor="accent6"/>
          <w:left w:val="nil"/>
        </w:tcBorders>
      </w:tcPr>
    </w:tblStylePr>
    <w:tblStylePr w:type="swCell">
      <w:tblPr/>
      <w:tcPr>
        <w:tcBorders>
          <w:top w:val="double" w:sz="4" w:space="0" w:color="2683C6" w:themeColor="accent6"/>
          <w:right w:val="nil"/>
        </w:tcBorders>
      </w:tcPr>
    </w:tblStylePr>
  </w:style>
  <w:style w:type="paragraph" w:customStyle="1" w:styleId="Cross-Reference">
    <w:name w:val="Cross-Reference"/>
    <w:basedOn w:val="BlockText"/>
    <w:autoRedefine/>
    <w:qFormat/>
    <w:rsid w:val="00040759"/>
    <w:pPr>
      <w:numPr>
        <w:numId w:val="48"/>
      </w:numPr>
      <w:pBdr>
        <w:top w:val="none" w:sz="0" w:space="0" w:color="auto"/>
        <w:left w:val="none" w:sz="0" w:space="0" w:color="auto"/>
        <w:bottom w:val="none" w:sz="0" w:space="0" w:color="auto"/>
        <w:right w:val="none" w:sz="0" w:space="0" w:color="auto"/>
      </w:pBdr>
      <w:shd w:val="clear" w:color="auto" w:fill="E8EFF4"/>
      <w:ind w:right="0"/>
    </w:pPr>
    <w:rPr>
      <w:rFonts w:ascii="Arial" w:hAnsi="Arial" w:cstheme="minorHAnsi"/>
      <w:i w:val="0"/>
      <w:sz w:val="20"/>
    </w:rPr>
  </w:style>
  <w:style w:type="paragraph" w:styleId="BodyTextIndent">
    <w:name w:val="Body Text Indent"/>
    <w:basedOn w:val="BodyTextIndent2"/>
    <w:link w:val="BodyTextIndentChar"/>
    <w:autoRedefine/>
    <w:uiPriority w:val="99"/>
    <w:unhideWhenUsed/>
    <w:qFormat/>
    <w:rsid w:val="00C5545B"/>
    <w:pPr>
      <w:ind w:left="426"/>
    </w:pPr>
    <w:rPr>
      <w:color w:val="auto"/>
    </w:rPr>
  </w:style>
  <w:style w:type="character" w:customStyle="1" w:styleId="BodyTextIndentChar">
    <w:name w:val="Body Text Indent Char"/>
    <w:basedOn w:val="DefaultParagraphFont"/>
    <w:link w:val="BodyTextIndent"/>
    <w:uiPriority w:val="99"/>
    <w:rsid w:val="00C5545B"/>
    <w:rPr>
      <w:rFonts w:ascii="Arial" w:hAnsi="Arial"/>
      <w:color w:val="auto"/>
      <w:lang w:val="en-AU"/>
    </w:rPr>
  </w:style>
  <w:style w:type="paragraph" w:styleId="BodyTextFirstIndent2">
    <w:name w:val="Body Text First Indent 2"/>
    <w:basedOn w:val="BodyTextIndent"/>
    <w:link w:val="BodyTextFirstIndent2Char"/>
    <w:uiPriority w:val="99"/>
    <w:unhideWhenUsed/>
    <w:rsid w:val="00222220"/>
    <w:pPr>
      <w:spacing w:after="0"/>
      <w:ind w:left="360" w:firstLine="360"/>
    </w:pPr>
  </w:style>
  <w:style w:type="character" w:customStyle="1" w:styleId="BodyTextFirstIndent2Char">
    <w:name w:val="Body Text First Indent 2 Char"/>
    <w:basedOn w:val="BodyTextIndentChar"/>
    <w:link w:val="BodyTextFirstIndent2"/>
    <w:uiPriority w:val="99"/>
    <w:rsid w:val="00222220"/>
    <w:rPr>
      <w:rFonts w:ascii="Arial" w:hAnsi="Arial"/>
      <w:b w:val="0"/>
      <w:bCs w:val="0"/>
      <w:color w:val="000000" w:themeColor="text1"/>
      <w:sz w:val="24"/>
      <w:lang w:val="en-AU"/>
    </w:rPr>
  </w:style>
  <w:style w:type="paragraph" w:styleId="BodyTextFirstIndent">
    <w:name w:val="Body Text First Indent"/>
    <w:basedOn w:val="BodyText"/>
    <w:link w:val="BodyTextFirstIndentChar"/>
    <w:uiPriority w:val="99"/>
    <w:unhideWhenUsed/>
    <w:rsid w:val="00222220"/>
    <w:pPr>
      <w:spacing w:before="0" w:after="0" w:line="360" w:lineRule="auto"/>
      <w:ind w:firstLine="360"/>
      <w:contextualSpacing/>
    </w:pPr>
    <w:rPr>
      <w:lang w:val="en-US"/>
    </w:rPr>
  </w:style>
  <w:style w:type="character" w:customStyle="1" w:styleId="BodyTextFirstIndentChar">
    <w:name w:val="Body Text First Indent Char"/>
    <w:basedOn w:val="BodyTextChar"/>
    <w:link w:val="BodyTextFirstIndent"/>
    <w:uiPriority w:val="99"/>
    <w:rsid w:val="00222220"/>
    <w:rPr>
      <w:rFonts w:ascii="Arial" w:hAnsi="Arial" w:cs="Arial"/>
      <w:color w:val="000000" w:themeColor="text1"/>
      <w:sz w:val="24"/>
      <w:szCs w:val="22"/>
      <w:lang w:val="en-AU"/>
    </w:rPr>
  </w:style>
  <w:style w:type="character" w:styleId="FollowedHyperlink">
    <w:name w:val="FollowedHyperlink"/>
    <w:basedOn w:val="DefaultParagraphFont"/>
    <w:uiPriority w:val="99"/>
    <w:semiHidden/>
    <w:unhideWhenUsed/>
    <w:rsid w:val="001A285C"/>
    <w:rPr>
      <w:color w:val="9F6715" w:themeColor="followedHyperlink"/>
      <w:u w:val="single"/>
    </w:rPr>
  </w:style>
  <w:style w:type="paragraph" w:customStyle="1" w:styleId="Date-Cover">
    <w:name w:val="Date-Cover"/>
    <w:basedOn w:val="Subtitle"/>
    <w:autoRedefine/>
    <w:qFormat/>
    <w:rsid w:val="006A4929"/>
  </w:style>
  <w:style w:type="table" w:customStyle="1" w:styleId="TableGridLight1">
    <w:name w:val="Table Grid Light1"/>
    <w:basedOn w:val="TableNormal"/>
    <w:uiPriority w:val="45"/>
    <w:rsid w:val="00012588"/>
    <w:pPr>
      <w:spacing w:after="0" w:line="240" w:lineRule="auto"/>
    </w:pPr>
    <w:tblPr/>
  </w:style>
  <w:style w:type="paragraph" w:customStyle="1" w:styleId="Classification">
    <w:name w:val="Classification"/>
    <w:basedOn w:val="Normal"/>
    <w:autoRedefine/>
    <w:qFormat/>
    <w:rsid w:val="0002039F"/>
    <w:rPr>
      <w:rFonts w:ascii="Arial" w:hAnsi="Arial"/>
    </w:rPr>
  </w:style>
  <w:style w:type="character" w:customStyle="1" w:styleId="Unclassified">
    <w:name w:val="Unclassified"/>
    <w:basedOn w:val="DefaultParagraphFont"/>
    <w:uiPriority w:val="1"/>
    <w:qFormat/>
    <w:rsid w:val="00055521"/>
    <w:rPr>
      <w:b/>
      <w:sz w:val="22"/>
      <w:szCs w:val="22"/>
      <w:shd w:val="clear" w:color="auto" w:fill="D9D9D9" w:themeFill="background1" w:themeFillShade="D9"/>
    </w:rPr>
  </w:style>
  <w:style w:type="paragraph" w:styleId="ListBullet3">
    <w:name w:val="List Bullet 3"/>
    <w:basedOn w:val="Normal"/>
    <w:autoRedefine/>
    <w:uiPriority w:val="99"/>
    <w:unhideWhenUsed/>
    <w:qFormat/>
    <w:rsid w:val="00C241CD"/>
    <w:pPr>
      <w:numPr>
        <w:numId w:val="109"/>
      </w:numPr>
      <w:spacing w:before="120" w:after="120" w:line="240" w:lineRule="auto"/>
      <w:contextualSpacing w:val="0"/>
    </w:pPr>
    <w:rPr>
      <w:rFonts w:ascii="Arial" w:hAnsi="Arial"/>
      <w:color w:val="auto"/>
      <w:sz w:val="20"/>
    </w:rPr>
  </w:style>
  <w:style w:type="paragraph" w:customStyle="1" w:styleId="Endorsement">
    <w:name w:val="Endorsement"/>
    <w:basedOn w:val="DocumentGuide"/>
    <w:next w:val="EndorsementStatus"/>
    <w:autoRedefine/>
    <w:qFormat/>
    <w:rsid w:val="00B24B11"/>
    <w:pPr>
      <w:pageBreakBefore/>
      <w:spacing w:after="840"/>
    </w:pPr>
    <w:rPr>
      <w:color w:val="000000"/>
      <w:sz w:val="36"/>
      <w14:textFill>
        <w14:solidFill>
          <w14:srgbClr w14:val="000000">
            <w14:lumMod w14:val="75000"/>
          </w14:srgbClr>
        </w14:solidFill>
      </w14:textFill>
    </w:rPr>
  </w:style>
  <w:style w:type="paragraph" w:customStyle="1" w:styleId="EndorsementStatus">
    <w:name w:val="EndorsementStatus"/>
    <w:basedOn w:val="TableText1"/>
    <w:autoRedefine/>
    <w:qFormat/>
    <w:rsid w:val="00937912"/>
    <w:pPr>
      <w:spacing w:after="120"/>
    </w:pPr>
  </w:style>
  <w:style w:type="paragraph" w:customStyle="1" w:styleId="TableText2">
    <w:name w:val="TableText2"/>
    <w:basedOn w:val="TableText1"/>
    <w:autoRedefine/>
    <w:qFormat/>
    <w:rsid w:val="00B75DD4"/>
    <w:pPr>
      <w:spacing w:before="60" w:after="60"/>
      <w:ind w:left="174"/>
    </w:pPr>
  </w:style>
  <w:style w:type="paragraph" w:customStyle="1" w:styleId="CopyrightHeading">
    <w:name w:val="CopyrightHeading"/>
    <w:basedOn w:val="Normal"/>
    <w:next w:val="BodyText"/>
    <w:autoRedefine/>
    <w:qFormat/>
    <w:rsid w:val="00B24B11"/>
    <w:pPr>
      <w:tabs>
        <w:tab w:val="left" w:pos="8667"/>
      </w:tabs>
      <w:spacing w:before="2280"/>
    </w:pPr>
    <w:rPr>
      <w:rFonts w:ascii="Arial" w:hAnsi="Arial"/>
      <w:b/>
      <w:sz w:val="32"/>
    </w:rPr>
  </w:style>
  <w:style w:type="paragraph" w:customStyle="1" w:styleId="CopyrightText">
    <w:name w:val="CopyrightText"/>
    <w:basedOn w:val="BodyText"/>
    <w:autoRedefine/>
    <w:qFormat/>
    <w:rsid w:val="00A651B7"/>
    <w:pPr>
      <w:spacing w:before="0"/>
    </w:pPr>
  </w:style>
  <w:style w:type="table" w:customStyle="1" w:styleId="PlainTable31">
    <w:name w:val="Plain Table 31"/>
    <w:basedOn w:val="TableNormal"/>
    <w:uiPriority w:val="42"/>
    <w:rsid w:val="000F64A0"/>
    <w:pPr>
      <w:spacing w:after="0" w:line="240" w:lineRule="auto"/>
    </w:pPr>
    <w:tblPr>
      <w:tblStyleRowBandSize w:val="1"/>
      <w:tblStyleColBandSize w:val="1"/>
    </w:tblPr>
    <w:tcPr>
      <w:tcBorders>
        <w:right w:val="single" w:sz="4" w:space="0" w:color="7F7F7F" w:themeColor="text1" w:themeTint="80"/>
      </w:tcBorders>
    </w:tcPr>
    <w:tblStylePr w:type="firstRow">
      <w:rPr>
        <w:b/>
        <w:bCs/>
        <w:caps/>
      </w:rPr>
    </w:tblStylePr>
    <w:tblStylePr w:type="lastRow">
      <w:rPr>
        <w:b/>
        <w:bCs/>
        <w:caps/>
      </w:rPr>
    </w:tblStylePr>
    <w:tblStylePr w:type="firstCol">
      <w:rPr>
        <w:b/>
        <w:bCs/>
        <w:caps/>
      </w:rPr>
    </w:tblStylePr>
    <w:tblStylePr w:type="lastCol">
      <w:rPr>
        <w:b/>
        <w:bCs/>
        <w:caps/>
      </w:rPr>
    </w:tblStylePr>
  </w:style>
  <w:style w:type="paragraph" w:customStyle="1" w:styleId="FigureCaption">
    <w:name w:val="FigureCaption"/>
    <w:basedOn w:val="Caption"/>
    <w:autoRedefine/>
    <w:qFormat/>
    <w:rsid w:val="00973A7B"/>
    <w:pPr>
      <w:keepNext/>
      <w:spacing w:before="120" w:after="0"/>
      <w:contextualSpacing w:val="0"/>
    </w:pPr>
  </w:style>
  <w:style w:type="paragraph" w:customStyle="1" w:styleId="TableCaption">
    <w:name w:val="TableCaption"/>
    <w:basedOn w:val="Caption"/>
    <w:autoRedefine/>
    <w:qFormat/>
    <w:rsid w:val="00F572A6"/>
    <w:pPr>
      <w:keepNext/>
      <w:keepLines/>
      <w:spacing w:after="0"/>
      <w:contextualSpacing w:val="0"/>
    </w:pPr>
  </w:style>
  <w:style w:type="table" w:customStyle="1" w:styleId="BIG">
    <w:name w:val="BIG"/>
    <w:basedOn w:val="TableGrid1"/>
    <w:uiPriority w:val="99"/>
    <w:rsid w:val="00307858"/>
    <w:pPr>
      <w:spacing w:line="240" w:lineRule="auto"/>
    </w:pPr>
    <w:rPr>
      <w:rFonts w:ascii="+TableText1" w:hAnsi="+TableText1"/>
      <w:lang w:val="en-AU" w:eastAsia="en-AU"/>
    </w:rPr>
    <w:tblPr/>
    <w:trPr>
      <w:tblHeader/>
    </w:trPr>
    <w:tcPr>
      <w:tcBorders>
        <w:top w:val="single" w:sz="6" w:space="0" w:color="auto"/>
        <w:left w:val="single" w:sz="6" w:space="0" w:color="auto"/>
        <w:bottom w:val="single" w:sz="6" w:space="0" w:color="auto"/>
        <w:right w:val="single" w:sz="6" w:space="0" w:color="auto"/>
        <w:insideH w:val="nil"/>
        <w:insideV w:val="nil"/>
        <w:tl2br w:val="nil"/>
        <w:tr2bl w:val="nil"/>
      </w:tcBorders>
      <w:shd w:val="clear" w:color="auto" w:fill="CEDBE6" w:themeFill="background2"/>
    </w:tcPr>
    <w:tblStylePr w:type="firstRow">
      <w:rPr>
        <w:rFonts w:ascii="Aptos Narrow" w:hAnsi="Aptos Narrow"/>
        <w:b w:val="0"/>
        <w:i w:val="0"/>
      </w:rPr>
    </w:tblStylePr>
    <w:tblStylePr w:type="lastRow">
      <w:rPr>
        <w:i/>
        <w:iCs/>
      </w:rPr>
    </w:tblStylePr>
    <w:tblStylePr w:type="firstCol">
      <w:rPr>
        <w:b/>
      </w:rPr>
    </w:tblStylePr>
    <w:tblStylePr w:type="lastCol">
      <w:rPr>
        <w:i/>
        <w:iCs/>
      </w:rPr>
    </w:tblStylePr>
  </w:style>
  <w:style w:type="table" w:styleId="TableGrid1">
    <w:name w:val="Table Grid 1"/>
    <w:basedOn w:val="TableNormal"/>
    <w:uiPriority w:val="99"/>
    <w:semiHidden/>
    <w:unhideWhenUsed/>
    <w:rsid w:val="00E73F03"/>
    <w:pPr>
      <w:spacing w:after="0" w:line="360" w:lineRule="auto"/>
      <w:contextualSpacing/>
    </w:pPr>
    <w:rPr>
      <w:color w:val="auto"/>
    </w:rPr>
    <w:tblPr/>
    <w:tblStylePr w:type="lastRow">
      <w:rPr>
        <w:i/>
        <w:iCs/>
      </w:rPr>
    </w:tblStylePr>
    <w:tblStylePr w:type="lastCol">
      <w:rPr>
        <w:i/>
        <w:iCs/>
      </w:rPr>
    </w:tblStylePr>
  </w:style>
  <w:style w:type="paragraph" w:customStyle="1" w:styleId="TableBullet1">
    <w:name w:val="TableBullet1"/>
    <w:basedOn w:val="TableText1"/>
    <w:autoRedefine/>
    <w:qFormat/>
    <w:rsid w:val="004551A1"/>
    <w:pPr>
      <w:ind w:left="360" w:hanging="360"/>
    </w:pPr>
  </w:style>
  <w:style w:type="paragraph" w:customStyle="1" w:styleId="TableBullet2">
    <w:name w:val="TableBullet2"/>
    <w:basedOn w:val="TableBullet1"/>
    <w:autoRedefine/>
    <w:qFormat/>
    <w:rsid w:val="003D2CEF"/>
  </w:style>
  <w:style w:type="table" w:customStyle="1" w:styleId="ListTable4-Accent11">
    <w:name w:val="List Table 4 - Accent 11"/>
    <w:basedOn w:val="TableNormal"/>
    <w:uiPriority w:val="49"/>
    <w:rsid w:val="00FB24B4"/>
    <w:pPr>
      <w:spacing w:after="0" w:line="240" w:lineRule="auto"/>
    </w:pPr>
    <w:tblPr>
      <w:tblStyleRowBandSize w:val="1"/>
      <w:tblStyleColBandSize w:val="1"/>
      <w:tblBorders>
        <w:top w:val="single" w:sz="4" w:space="0" w:color="7FC0DB" w:themeColor="accent1" w:themeTint="99"/>
        <w:left w:val="single" w:sz="4" w:space="0" w:color="7FC0DB" w:themeColor="accent1" w:themeTint="99"/>
        <w:bottom w:val="single" w:sz="4" w:space="0" w:color="7FC0DB" w:themeColor="accent1" w:themeTint="99"/>
        <w:right w:val="single" w:sz="4" w:space="0" w:color="7FC0DB" w:themeColor="accent1" w:themeTint="99"/>
        <w:insideH w:val="single" w:sz="4" w:space="0" w:color="7FC0DB" w:themeColor="accent1" w:themeTint="99"/>
      </w:tblBorders>
    </w:tblPr>
    <w:tblStylePr w:type="firstRow">
      <w:rPr>
        <w:b/>
        <w:bCs/>
        <w:color w:val="FFFFFF" w:themeColor="background1"/>
      </w:rPr>
      <w:tblPr/>
      <w:tcPr>
        <w:tcBorders>
          <w:top w:val="single" w:sz="4" w:space="0" w:color="3494BA" w:themeColor="accent1"/>
          <w:left w:val="single" w:sz="4" w:space="0" w:color="3494BA" w:themeColor="accent1"/>
          <w:bottom w:val="single" w:sz="4" w:space="0" w:color="3494BA" w:themeColor="accent1"/>
          <w:right w:val="single" w:sz="4" w:space="0" w:color="3494BA" w:themeColor="accent1"/>
          <w:insideH w:val="nil"/>
        </w:tcBorders>
        <w:shd w:val="clear" w:color="auto" w:fill="3494BA" w:themeFill="accent1"/>
      </w:tcPr>
    </w:tblStylePr>
    <w:tblStylePr w:type="lastRow">
      <w:rPr>
        <w:b/>
        <w:bCs/>
      </w:rPr>
      <w:tblPr/>
      <w:tcPr>
        <w:tcBorders>
          <w:top w:val="double" w:sz="4" w:space="0" w:color="7FC0DB" w:themeColor="accent1" w:themeTint="99"/>
        </w:tcBorders>
      </w:tcPr>
    </w:tblStylePr>
    <w:tblStylePr w:type="firstCol">
      <w:rPr>
        <w:b/>
        <w:bCs/>
      </w:rPr>
    </w:tblStylePr>
    <w:tblStylePr w:type="lastCol">
      <w:rPr>
        <w:b/>
        <w:bCs/>
      </w:rPr>
    </w:tblStylePr>
    <w:tblStylePr w:type="band1Vert">
      <w:tblPr/>
      <w:tcPr>
        <w:shd w:val="clear" w:color="auto" w:fill="D4EAF3" w:themeFill="accent1" w:themeFillTint="33"/>
      </w:tcPr>
    </w:tblStylePr>
    <w:tblStylePr w:type="band1Horz">
      <w:tblPr/>
      <w:tcPr>
        <w:shd w:val="clear" w:color="auto" w:fill="D4EAF3" w:themeFill="accent1" w:themeFillTint="33"/>
      </w:tcPr>
    </w:tblStylePr>
  </w:style>
  <w:style w:type="table" w:customStyle="1" w:styleId="SBR">
    <w:name w:val="SBR"/>
    <w:basedOn w:val="TableNormal"/>
    <w:uiPriority w:val="99"/>
    <w:rsid w:val="001D6E6B"/>
    <w:pPr>
      <w:spacing w:after="0" w:line="240" w:lineRule="auto"/>
    </w:pPr>
    <w:tblPr/>
  </w:style>
  <w:style w:type="table" w:customStyle="1" w:styleId="GridTable1Light-Accent31">
    <w:name w:val="Grid Table 1 Light - Accent 31"/>
    <w:basedOn w:val="TableNormal"/>
    <w:uiPriority w:val="46"/>
    <w:rsid w:val="00405FA5"/>
    <w:pPr>
      <w:spacing w:after="0" w:line="240" w:lineRule="auto"/>
    </w:pPr>
    <w:tblPr>
      <w:tblStyleRowBandSize w:val="1"/>
      <w:tblStyleColBandSize w:val="1"/>
      <w:tblBorders>
        <w:top w:val="single" w:sz="4" w:space="0" w:color="C7E4DB" w:themeColor="accent3" w:themeTint="66"/>
        <w:left w:val="single" w:sz="4" w:space="0" w:color="C7E4DB" w:themeColor="accent3" w:themeTint="66"/>
        <w:bottom w:val="single" w:sz="4" w:space="0" w:color="C7E4DB" w:themeColor="accent3" w:themeTint="66"/>
        <w:right w:val="single" w:sz="4" w:space="0" w:color="C7E4DB" w:themeColor="accent3" w:themeTint="66"/>
        <w:insideH w:val="single" w:sz="4" w:space="0" w:color="C7E4DB" w:themeColor="accent3" w:themeTint="66"/>
        <w:insideV w:val="single" w:sz="4" w:space="0" w:color="C7E4DB" w:themeColor="accent3" w:themeTint="66"/>
      </w:tblBorders>
    </w:tblPr>
    <w:tblStylePr w:type="firstRow">
      <w:rPr>
        <w:b/>
        <w:bCs/>
      </w:rPr>
      <w:tblPr/>
      <w:tcPr>
        <w:tcBorders>
          <w:bottom w:val="single" w:sz="12" w:space="0" w:color="ACD7CA" w:themeColor="accent3" w:themeTint="99"/>
        </w:tcBorders>
      </w:tcPr>
    </w:tblStylePr>
    <w:tblStylePr w:type="lastRow">
      <w:rPr>
        <w:b/>
        <w:bCs/>
      </w:rPr>
      <w:tblPr/>
      <w:tcPr>
        <w:tcBorders>
          <w:top w:val="double" w:sz="2" w:space="0" w:color="ACD7CA" w:themeColor="accent3" w:themeTint="99"/>
        </w:tcBorders>
      </w:tcPr>
    </w:tblStylePr>
    <w:tblStylePr w:type="firstCol">
      <w:rPr>
        <w:b/>
        <w:bCs/>
      </w:rPr>
    </w:tblStylePr>
    <w:tblStylePr w:type="lastCol">
      <w:rPr>
        <w:b/>
        <w:bCs/>
      </w:rPr>
    </w:tblStylePr>
  </w:style>
  <w:style w:type="paragraph" w:styleId="NormalWeb">
    <w:name w:val="Normal (Web)"/>
    <w:basedOn w:val="Normal"/>
    <w:uiPriority w:val="99"/>
    <w:semiHidden/>
    <w:unhideWhenUsed/>
    <w:rsid w:val="00D304D7"/>
    <w:pPr>
      <w:spacing w:before="100" w:beforeAutospacing="1" w:after="100" w:afterAutospacing="1" w:line="240" w:lineRule="auto"/>
      <w:contextualSpacing w:val="0"/>
    </w:pPr>
    <w:rPr>
      <w:rFonts w:ascii="Times New Roman" w:eastAsia="Times New Roman" w:hAnsi="Times New Roman" w:cs="Times New Roman"/>
      <w:color w:val="auto"/>
      <w:szCs w:val="24"/>
      <w:lang w:eastAsia="en-AU"/>
    </w:rPr>
  </w:style>
  <w:style w:type="table" w:customStyle="1" w:styleId="ATOTable">
    <w:name w:val="ATO Table"/>
    <w:basedOn w:val="TableNormal"/>
    <w:uiPriority w:val="99"/>
    <w:rsid w:val="008B027D"/>
    <w:pPr>
      <w:spacing w:after="0" w:line="240" w:lineRule="auto"/>
    </w:pPr>
    <w:rPr>
      <w:rFonts w:ascii="Courier" w:hAnsi="Courier" w:cs="Times New Roman"/>
      <w:color w:val="auto"/>
      <w:lang w:val="en-AU" w:eastAsia="en-US"/>
    </w:rPr>
    <w:tblPr/>
  </w:style>
  <w:style w:type="paragraph" w:customStyle="1" w:styleId="Tabletext">
    <w:name w:val="Table text"/>
    <w:basedOn w:val="Normal"/>
    <w:uiPriority w:val="19"/>
    <w:qFormat/>
    <w:rsid w:val="0037022A"/>
    <w:pPr>
      <w:spacing w:before="60" w:after="60" w:line="240" w:lineRule="auto"/>
      <w:ind w:right="119"/>
      <w:contextualSpacing w:val="0"/>
    </w:pPr>
    <w:rPr>
      <w:rFonts w:ascii="Arial" w:hAnsi="Arial" w:cs="Arial"/>
      <w:color w:val="auto"/>
      <w:sz w:val="20"/>
      <w:lang w:eastAsia="en-US"/>
    </w:rPr>
  </w:style>
  <w:style w:type="paragraph" w:customStyle="1" w:styleId="TableHeader">
    <w:name w:val="Table Header"/>
    <w:basedOn w:val="Tabletext"/>
    <w:autoRedefine/>
    <w:qFormat/>
    <w:rsid w:val="00494400"/>
    <w:rPr>
      <w:b/>
      <w:bCs/>
    </w:rPr>
  </w:style>
  <w:style w:type="paragraph" w:customStyle="1" w:styleId="Tableheading0">
    <w:name w:val="Table heading"/>
    <w:basedOn w:val="Tabletext"/>
    <w:uiPriority w:val="23"/>
    <w:qFormat/>
    <w:rsid w:val="00AF38A2"/>
    <w:pPr>
      <w:keepNext/>
      <w:keepLines/>
    </w:pPr>
    <w:rPr>
      <w:b/>
      <w:color w:val="FFFFFF" w:themeColor="background1"/>
    </w:rPr>
  </w:style>
  <w:style w:type="paragraph" w:customStyle="1" w:styleId="TableBullet">
    <w:name w:val="Table Bullet"/>
    <w:basedOn w:val="ListBullet2"/>
    <w:autoRedefine/>
    <w:qFormat/>
    <w:rsid w:val="00AF38A2"/>
    <w:pPr>
      <w:numPr>
        <w:numId w:val="64"/>
      </w:numPr>
      <w:spacing w:before="60" w:after="60"/>
      <w:ind w:left="199" w:hanging="142"/>
    </w:pPr>
    <w:rPr>
      <w:rFonts w:asciiTheme="minorHAnsi" w:hAnsiTheme="minorHAnsi" w:cs="Times New Roman"/>
      <w:color w:val="7A8C8E" w:themeColor="accent4"/>
      <w:lang w:eastAsia="en-US"/>
    </w:rPr>
  </w:style>
  <w:style w:type="paragraph" w:styleId="ListContinue">
    <w:name w:val="List Continue"/>
    <w:basedOn w:val="Normal"/>
    <w:uiPriority w:val="99"/>
    <w:unhideWhenUsed/>
    <w:rsid w:val="00C23100"/>
    <w:pPr>
      <w:spacing w:after="120"/>
      <w:ind w:left="283"/>
    </w:pPr>
  </w:style>
  <w:style w:type="paragraph" w:customStyle="1" w:styleId="TableHeader2">
    <w:name w:val="TableHeader2"/>
    <w:basedOn w:val="TableHeader"/>
    <w:autoRedefine/>
    <w:qFormat/>
    <w:rsid w:val="00494400"/>
    <w:rPr>
      <w:sz w:val="18"/>
    </w:rPr>
  </w:style>
  <w:style w:type="paragraph" w:styleId="Bibliography">
    <w:name w:val="Bibliography"/>
    <w:basedOn w:val="Normal"/>
    <w:next w:val="Normal"/>
    <w:uiPriority w:val="37"/>
    <w:semiHidden/>
    <w:unhideWhenUsed/>
    <w:rsid w:val="00DD0CF1"/>
  </w:style>
  <w:style w:type="paragraph" w:styleId="BodyText2">
    <w:name w:val="Body Text 2"/>
    <w:basedOn w:val="Normal"/>
    <w:link w:val="BodyText2Char"/>
    <w:uiPriority w:val="99"/>
    <w:semiHidden/>
    <w:unhideWhenUsed/>
    <w:rsid w:val="00DD0CF1"/>
    <w:pPr>
      <w:spacing w:after="120" w:line="480" w:lineRule="auto"/>
    </w:pPr>
  </w:style>
  <w:style w:type="character" w:customStyle="1" w:styleId="BodyText2Char">
    <w:name w:val="Body Text 2 Char"/>
    <w:basedOn w:val="DefaultParagraphFont"/>
    <w:link w:val="BodyText2"/>
    <w:uiPriority w:val="99"/>
    <w:semiHidden/>
    <w:rsid w:val="00DD0CF1"/>
    <w:rPr>
      <w:color w:val="000000" w:themeColor="text1"/>
      <w:sz w:val="24"/>
    </w:rPr>
  </w:style>
  <w:style w:type="paragraph" w:styleId="BodyText3">
    <w:name w:val="Body Text 3"/>
    <w:basedOn w:val="Normal"/>
    <w:link w:val="BodyText3Char"/>
    <w:uiPriority w:val="99"/>
    <w:semiHidden/>
    <w:unhideWhenUsed/>
    <w:rsid w:val="00DD0CF1"/>
    <w:pPr>
      <w:spacing w:after="120"/>
    </w:pPr>
    <w:rPr>
      <w:sz w:val="16"/>
      <w:szCs w:val="16"/>
    </w:rPr>
  </w:style>
  <w:style w:type="character" w:customStyle="1" w:styleId="BodyText3Char">
    <w:name w:val="Body Text 3 Char"/>
    <w:basedOn w:val="DefaultParagraphFont"/>
    <w:link w:val="BodyText3"/>
    <w:uiPriority w:val="99"/>
    <w:semiHidden/>
    <w:rsid w:val="00DD0CF1"/>
    <w:rPr>
      <w:color w:val="000000" w:themeColor="text1"/>
      <w:sz w:val="16"/>
      <w:szCs w:val="16"/>
    </w:rPr>
  </w:style>
  <w:style w:type="paragraph" w:styleId="BodyTextIndent2">
    <w:name w:val="Body Text Indent 2"/>
    <w:basedOn w:val="Normal"/>
    <w:link w:val="BodyTextIndent2Char"/>
    <w:autoRedefine/>
    <w:uiPriority w:val="99"/>
    <w:unhideWhenUsed/>
    <w:qFormat/>
    <w:rsid w:val="00C4279E"/>
    <w:pPr>
      <w:spacing w:after="120" w:line="240" w:lineRule="auto"/>
    </w:pPr>
    <w:rPr>
      <w:rFonts w:ascii="Arial" w:hAnsi="Arial"/>
      <w:sz w:val="20"/>
    </w:rPr>
  </w:style>
  <w:style w:type="character" w:customStyle="1" w:styleId="BodyTextIndent2Char">
    <w:name w:val="Body Text Indent 2 Char"/>
    <w:basedOn w:val="DefaultParagraphFont"/>
    <w:link w:val="BodyTextIndent2"/>
    <w:uiPriority w:val="99"/>
    <w:rsid w:val="00C4279E"/>
    <w:rPr>
      <w:rFonts w:ascii="Arial" w:hAnsi="Arial"/>
      <w:color w:val="000000" w:themeColor="text1"/>
      <w:lang w:val="en-AU"/>
    </w:rPr>
  </w:style>
  <w:style w:type="paragraph" w:styleId="BodyTextIndent3">
    <w:name w:val="Body Text Indent 3"/>
    <w:basedOn w:val="Normal"/>
    <w:link w:val="BodyTextIndent3Char"/>
    <w:uiPriority w:val="99"/>
    <w:semiHidden/>
    <w:unhideWhenUsed/>
    <w:rsid w:val="00DD0CF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DD0CF1"/>
    <w:rPr>
      <w:color w:val="000000" w:themeColor="text1"/>
      <w:sz w:val="16"/>
      <w:szCs w:val="16"/>
    </w:rPr>
  </w:style>
  <w:style w:type="paragraph" w:styleId="Closing">
    <w:name w:val="Closing"/>
    <w:basedOn w:val="Normal"/>
    <w:link w:val="ClosingChar"/>
    <w:uiPriority w:val="99"/>
    <w:semiHidden/>
    <w:unhideWhenUsed/>
    <w:qFormat/>
    <w:rsid w:val="00DD0CF1"/>
    <w:pPr>
      <w:spacing w:line="240" w:lineRule="auto"/>
      <w:ind w:left="4252"/>
    </w:pPr>
  </w:style>
  <w:style w:type="character" w:customStyle="1" w:styleId="ClosingChar">
    <w:name w:val="Closing Char"/>
    <w:basedOn w:val="DefaultParagraphFont"/>
    <w:link w:val="Closing"/>
    <w:uiPriority w:val="99"/>
    <w:semiHidden/>
    <w:rsid w:val="00DD0CF1"/>
    <w:rPr>
      <w:color w:val="000000" w:themeColor="text1"/>
      <w:sz w:val="24"/>
    </w:rPr>
  </w:style>
  <w:style w:type="paragraph" w:styleId="Date">
    <w:name w:val="Date"/>
    <w:basedOn w:val="Normal"/>
    <w:next w:val="Normal"/>
    <w:link w:val="DateChar"/>
    <w:uiPriority w:val="99"/>
    <w:semiHidden/>
    <w:unhideWhenUsed/>
    <w:qFormat/>
    <w:rsid w:val="00DD0CF1"/>
  </w:style>
  <w:style w:type="character" w:customStyle="1" w:styleId="DateChar">
    <w:name w:val="Date Char"/>
    <w:basedOn w:val="DefaultParagraphFont"/>
    <w:link w:val="Date"/>
    <w:uiPriority w:val="99"/>
    <w:semiHidden/>
    <w:rsid w:val="00DD0CF1"/>
    <w:rPr>
      <w:color w:val="000000" w:themeColor="text1"/>
      <w:sz w:val="24"/>
    </w:rPr>
  </w:style>
  <w:style w:type="paragraph" w:styleId="DocumentMap">
    <w:name w:val="Document Map"/>
    <w:basedOn w:val="Normal"/>
    <w:link w:val="DocumentMapChar"/>
    <w:uiPriority w:val="99"/>
    <w:semiHidden/>
    <w:unhideWhenUsed/>
    <w:rsid w:val="00DD0CF1"/>
    <w:pPr>
      <w:spacing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DD0CF1"/>
    <w:rPr>
      <w:rFonts w:ascii="Segoe UI" w:hAnsi="Segoe UI" w:cs="Segoe UI"/>
      <w:color w:val="000000" w:themeColor="text1"/>
      <w:sz w:val="16"/>
      <w:szCs w:val="16"/>
    </w:rPr>
  </w:style>
  <w:style w:type="paragraph" w:styleId="E-mailSignature">
    <w:name w:val="E-mail Signature"/>
    <w:basedOn w:val="Normal"/>
    <w:link w:val="E-mailSignatureChar"/>
    <w:uiPriority w:val="99"/>
    <w:semiHidden/>
    <w:unhideWhenUsed/>
    <w:rsid w:val="00DD0CF1"/>
    <w:pPr>
      <w:spacing w:line="240" w:lineRule="auto"/>
    </w:pPr>
  </w:style>
  <w:style w:type="character" w:customStyle="1" w:styleId="E-mailSignatureChar">
    <w:name w:val="E-mail Signature Char"/>
    <w:basedOn w:val="DefaultParagraphFont"/>
    <w:link w:val="E-mailSignature"/>
    <w:uiPriority w:val="99"/>
    <w:semiHidden/>
    <w:rsid w:val="00DD0CF1"/>
    <w:rPr>
      <w:color w:val="000000" w:themeColor="text1"/>
      <w:sz w:val="24"/>
    </w:rPr>
  </w:style>
  <w:style w:type="paragraph" w:styleId="EnvelopeAddress">
    <w:name w:val="envelope address"/>
    <w:basedOn w:val="Normal"/>
    <w:uiPriority w:val="99"/>
    <w:semiHidden/>
    <w:unhideWhenUsed/>
    <w:rsid w:val="00DD0CF1"/>
    <w:pPr>
      <w:framePr w:w="7920" w:h="1980" w:hRule="exact" w:hSpace="180" w:wrap="auto" w:hAnchor="page" w:xAlign="center" w:yAlign="bottom"/>
      <w:spacing w:line="240" w:lineRule="auto"/>
      <w:ind w:left="2880"/>
    </w:pPr>
    <w:rPr>
      <w:rFonts w:asciiTheme="majorHAnsi" w:eastAsiaTheme="majorEastAsia" w:hAnsiTheme="majorHAnsi" w:cstheme="majorBidi"/>
      <w:szCs w:val="24"/>
    </w:rPr>
  </w:style>
  <w:style w:type="paragraph" w:styleId="EnvelopeReturn">
    <w:name w:val="envelope return"/>
    <w:basedOn w:val="Normal"/>
    <w:uiPriority w:val="99"/>
    <w:semiHidden/>
    <w:unhideWhenUsed/>
    <w:rsid w:val="00DD0CF1"/>
    <w:pPr>
      <w:spacing w:line="240" w:lineRule="auto"/>
    </w:pPr>
    <w:rPr>
      <w:rFonts w:asciiTheme="majorHAnsi" w:eastAsiaTheme="majorEastAsia" w:hAnsiTheme="majorHAnsi" w:cstheme="majorBidi"/>
      <w:sz w:val="20"/>
    </w:rPr>
  </w:style>
  <w:style w:type="paragraph" w:styleId="HTMLAddress">
    <w:name w:val="HTML Address"/>
    <w:basedOn w:val="Normal"/>
    <w:link w:val="HTMLAddressChar"/>
    <w:uiPriority w:val="99"/>
    <w:semiHidden/>
    <w:unhideWhenUsed/>
    <w:rsid w:val="00DD0CF1"/>
    <w:pPr>
      <w:spacing w:line="240" w:lineRule="auto"/>
    </w:pPr>
    <w:rPr>
      <w:i/>
      <w:iCs/>
    </w:rPr>
  </w:style>
  <w:style w:type="character" w:customStyle="1" w:styleId="HTMLAddressChar">
    <w:name w:val="HTML Address Char"/>
    <w:basedOn w:val="DefaultParagraphFont"/>
    <w:link w:val="HTMLAddress"/>
    <w:uiPriority w:val="99"/>
    <w:semiHidden/>
    <w:rsid w:val="00DD0CF1"/>
    <w:rPr>
      <w:i/>
      <w:iCs/>
      <w:color w:val="000000" w:themeColor="text1"/>
      <w:sz w:val="24"/>
    </w:rPr>
  </w:style>
  <w:style w:type="paragraph" w:styleId="HTMLPreformatted">
    <w:name w:val="HTML Preformatted"/>
    <w:basedOn w:val="Normal"/>
    <w:link w:val="HTMLPreformattedChar"/>
    <w:uiPriority w:val="99"/>
    <w:semiHidden/>
    <w:unhideWhenUsed/>
    <w:rsid w:val="00DD0CF1"/>
    <w:pPr>
      <w:spacing w:line="240" w:lineRule="auto"/>
    </w:pPr>
    <w:rPr>
      <w:rFonts w:ascii="Consolas" w:hAnsi="Consolas"/>
      <w:sz w:val="20"/>
    </w:rPr>
  </w:style>
  <w:style w:type="character" w:customStyle="1" w:styleId="HTMLPreformattedChar">
    <w:name w:val="HTML Preformatted Char"/>
    <w:basedOn w:val="DefaultParagraphFont"/>
    <w:link w:val="HTMLPreformatted"/>
    <w:uiPriority w:val="99"/>
    <w:semiHidden/>
    <w:rsid w:val="00DD0CF1"/>
    <w:rPr>
      <w:rFonts w:ascii="Consolas" w:hAnsi="Consolas"/>
      <w:color w:val="000000" w:themeColor="text1"/>
    </w:rPr>
  </w:style>
  <w:style w:type="paragraph" w:styleId="Index1">
    <w:name w:val="index 1"/>
    <w:basedOn w:val="Normal"/>
    <w:next w:val="Normal"/>
    <w:autoRedefine/>
    <w:uiPriority w:val="99"/>
    <w:semiHidden/>
    <w:unhideWhenUsed/>
    <w:rsid w:val="00DD0CF1"/>
    <w:pPr>
      <w:spacing w:line="240" w:lineRule="auto"/>
      <w:ind w:left="240" w:hanging="240"/>
    </w:pPr>
  </w:style>
  <w:style w:type="paragraph" w:styleId="Index2">
    <w:name w:val="index 2"/>
    <w:basedOn w:val="Normal"/>
    <w:next w:val="Normal"/>
    <w:autoRedefine/>
    <w:uiPriority w:val="99"/>
    <w:semiHidden/>
    <w:unhideWhenUsed/>
    <w:rsid w:val="00DD0CF1"/>
    <w:pPr>
      <w:spacing w:line="240" w:lineRule="auto"/>
      <w:ind w:left="480" w:hanging="240"/>
    </w:pPr>
  </w:style>
  <w:style w:type="paragraph" w:styleId="Index3">
    <w:name w:val="index 3"/>
    <w:basedOn w:val="Normal"/>
    <w:next w:val="Normal"/>
    <w:autoRedefine/>
    <w:uiPriority w:val="99"/>
    <w:semiHidden/>
    <w:unhideWhenUsed/>
    <w:rsid w:val="00DD0CF1"/>
    <w:pPr>
      <w:spacing w:line="240" w:lineRule="auto"/>
      <w:ind w:left="720" w:hanging="240"/>
    </w:pPr>
  </w:style>
  <w:style w:type="paragraph" w:styleId="Index4">
    <w:name w:val="index 4"/>
    <w:basedOn w:val="Normal"/>
    <w:next w:val="Normal"/>
    <w:autoRedefine/>
    <w:uiPriority w:val="99"/>
    <w:semiHidden/>
    <w:unhideWhenUsed/>
    <w:rsid w:val="00DD0CF1"/>
    <w:pPr>
      <w:spacing w:line="240" w:lineRule="auto"/>
      <w:ind w:left="960" w:hanging="240"/>
    </w:pPr>
  </w:style>
  <w:style w:type="paragraph" w:styleId="Index5">
    <w:name w:val="index 5"/>
    <w:basedOn w:val="Normal"/>
    <w:next w:val="Normal"/>
    <w:autoRedefine/>
    <w:uiPriority w:val="99"/>
    <w:semiHidden/>
    <w:unhideWhenUsed/>
    <w:rsid w:val="00DD0CF1"/>
    <w:pPr>
      <w:spacing w:line="240" w:lineRule="auto"/>
      <w:ind w:left="1200" w:hanging="240"/>
    </w:pPr>
  </w:style>
  <w:style w:type="paragraph" w:styleId="Index6">
    <w:name w:val="index 6"/>
    <w:basedOn w:val="Normal"/>
    <w:next w:val="Normal"/>
    <w:autoRedefine/>
    <w:uiPriority w:val="99"/>
    <w:semiHidden/>
    <w:unhideWhenUsed/>
    <w:rsid w:val="00DD0CF1"/>
    <w:pPr>
      <w:spacing w:line="240" w:lineRule="auto"/>
      <w:ind w:left="1440" w:hanging="240"/>
    </w:pPr>
  </w:style>
  <w:style w:type="paragraph" w:styleId="Index7">
    <w:name w:val="index 7"/>
    <w:basedOn w:val="Normal"/>
    <w:next w:val="Normal"/>
    <w:autoRedefine/>
    <w:uiPriority w:val="99"/>
    <w:semiHidden/>
    <w:unhideWhenUsed/>
    <w:rsid w:val="00DD0CF1"/>
    <w:pPr>
      <w:spacing w:line="240" w:lineRule="auto"/>
      <w:ind w:left="1680" w:hanging="240"/>
    </w:pPr>
  </w:style>
  <w:style w:type="paragraph" w:styleId="Index8">
    <w:name w:val="index 8"/>
    <w:basedOn w:val="Normal"/>
    <w:next w:val="Normal"/>
    <w:autoRedefine/>
    <w:uiPriority w:val="99"/>
    <w:semiHidden/>
    <w:unhideWhenUsed/>
    <w:rsid w:val="00DD0CF1"/>
    <w:pPr>
      <w:spacing w:line="240" w:lineRule="auto"/>
      <w:ind w:left="1920" w:hanging="240"/>
    </w:pPr>
  </w:style>
  <w:style w:type="paragraph" w:styleId="Index9">
    <w:name w:val="index 9"/>
    <w:basedOn w:val="Normal"/>
    <w:next w:val="Normal"/>
    <w:autoRedefine/>
    <w:uiPriority w:val="99"/>
    <w:semiHidden/>
    <w:unhideWhenUsed/>
    <w:rsid w:val="00DD0CF1"/>
    <w:pPr>
      <w:spacing w:line="240" w:lineRule="auto"/>
      <w:ind w:left="2160" w:hanging="240"/>
    </w:pPr>
  </w:style>
  <w:style w:type="paragraph" w:styleId="IndexHeading">
    <w:name w:val="index heading"/>
    <w:basedOn w:val="Normal"/>
    <w:next w:val="Index1"/>
    <w:uiPriority w:val="99"/>
    <w:semiHidden/>
    <w:unhideWhenUsed/>
    <w:rsid w:val="00DD0CF1"/>
    <w:rPr>
      <w:rFonts w:asciiTheme="majorHAnsi" w:eastAsiaTheme="majorEastAsia" w:hAnsiTheme="majorHAnsi" w:cstheme="majorBidi"/>
      <w:b/>
      <w:bCs/>
    </w:rPr>
  </w:style>
  <w:style w:type="paragraph" w:styleId="List">
    <w:name w:val="List"/>
    <w:basedOn w:val="Normal"/>
    <w:uiPriority w:val="99"/>
    <w:semiHidden/>
    <w:unhideWhenUsed/>
    <w:rsid w:val="00DD0CF1"/>
    <w:pPr>
      <w:ind w:left="283" w:hanging="283"/>
    </w:pPr>
  </w:style>
  <w:style w:type="paragraph" w:styleId="List2">
    <w:name w:val="List 2"/>
    <w:basedOn w:val="Normal"/>
    <w:uiPriority w:val="99"/>
    <w:semiHidden/>
    <w:unhideWhenUsed/>
    <w:rsid w:val="00DD0CF1"/>
    <w:pPr>
      <w:ind w:left="566" w:hanging="283"/>
    </w:pPr>
  </w:style>
  <w:style w:type="paragraph" w:styleId="List3">
    <w:name w:val="List 3"/>
    <w:basedOn w:val="Normal"/>
    <w:uiPriority w:val="99"/>
    <w:semiHidden/>
    <w:unhideWhenUsed/>
    <w:rsid w:val="00DD0CF1"/>
    <w:pPr>
      <w:ind w:left="849" w:hanging="283"/>
    </w:pPr>
  </w:style>
  <w:style w:type="paragraph" w:styleId="List4">
    <w:name w:val="List 4"/>
    <w:basedOn w:val="Normal"/>
    <w:uiPriority w:val="99"/>
    <w:semiHidden/>
    <w:unhideWhenUsed/>
    <w:rsid w:val="00DD0CF1"/>
    <w:pPr>
      <w:ind w:left="1132" w:hanging="283"/>
    </w:pPr>
  </w:style>
  <w:style w:type="paragraph" w:styleId="List5">
    <w:name w:val="List 5"/>
    <w:basedOn w:val="Normal"/>
    <w:uiPriority w:val="99"/>
    <w:unhideWhenUsed/>
    <w:rsid w:val="00DD0CF1"/>
    <w:pPr>
      <w:ind w:left="1415" w:hanging="283"/>
    </w:pPr>
  </w:style>
  <w:style w:type="paragraph" w:styleId="ListBullet4">
    <w:name w:val="List Bullet 4"/>
    <w:basedOn w:val="Normal"/>
    <w:autoRedefine/>
    <w:uiPriority w:val="99"/>
    <w:unhideWhenUsed/>
    <w:qFormat/>
    <w:rsid w:val="00827A59"/>
    <w:pPr>
      <w:numPr>
        <w:numId w:val="46"/>
      </w:numPr>
      <w:spacing w:before="60" w:after="60" w:line="240" w:lineRule="auto"/>
      <w:ind w:left="1434" w:hanging="357"/>
      <w:contextualSpacing w:val="0"/>
    </w:pPr>
    <w:rPr>
      <w:rFonts w:ascii="Arial" w:hAnsi="Arial"/>
      <w:sz w:val="20"/>
    </w:rPr>
  </w:style>
  <w:style w:type="paragraph" w:styleId="ListBullet5">
    <w:name w:val="List Bullet 5"/>
    <w:basedOn w:val="Normal"/>
    <w:uiPriority w:val="99"/>
    <w:unhideWhenUsed/>
    <w:rsid w:val="009A0D73"/>
    <w:pPr>
      <w:numPr>
        <w:numId w:val="113"/>
      </w:numPr>
      <w:spacing w:before="120" w:after="120" w:line="240" w:lineRule="auto"/>
      <w:contextualSpacing w:val="0"/>
    </w:pPr>
    <w:rPr>
      <w:rFonts w:ascii="Arial" w:hAnsi="Arial" w:cs="Arial"/>
      <w:sz w:val="20"/>
      <w:szCs w:val="16"/>
    </w:rPr>
  </w:style>
  <w:style w:type="paragraph" w:styleId="ListContinue2">
    <w:name w:val="List Continue 2"/>
    <w:basedOn w:val="Normal"/>
    <w:autoRedefine/>
    <w:uiPriority w:val="99"/>
    <w:unhideWhenUsed/>
    <w:qFormat/>
    <w:rsid w:val="00285A8A"/>
    <w:pPr>
      <w:spacing w:before="120" w:after="120" w:line="240" w:lineRule="auto"/>
      <w:ind w:left="450"/>
      <w:contextualSpacing w:val="0"/>
    </w:pPr>
    <w:rPr>
      <w:rFonts w:ascii="Arial" w:hAnsi="Arial" w:cs="Arial"/>
      <w:sz w:val="20"/>
      <w:szCs w:val="16"/>
    </w:rPr>
  </w:style>
  <w:style w:type="paragraph" w:styleId="ListContinue3">
    <w:name w:val="List Continue 3"/>
    <w:basedOn w:val="Normal"/>
    <w:uiPriority w:val="99"/>
    <w:unhideWhenUsed/>
    <w:rsid w:val="00DD0CF1"/>
    <w:pPr>
      <w:spacing w:after="120"/>
      <w:ind w:left="849"/>
    </w:pPr>
  </w:style>
  <w:style w:type="paragraph" w:styleId="ListContinue4">
    <w:name w:val="List Continue 4"/>
    <w:basedOn w:val="Normal"/>
    <w:uiPriority w:val="99"/>
    <w:semiHidden/>
    <w:unhideWhenUsed/>
    <w:rsid w:val="00DD0CF1"/>
    <w:pPr>
      <w:spacing w:after="120"/>
      <w:ind w:left="1132"/>
    </w:pPr>
  </w:style>
  <w:style w:type="paragraph" w:styleId="ListContinue5">
    <w:name w:val="List Continue 5"/>
    <w:basedOn w:val="Normal"/>
    <w:uiPriority w:val="99"/>
    <w:semiHidden/>
    <w:unhideWhenUsed/>
    <w:rsid w:val="00DD0CF1"/>
    <w:pPr>
      <w:spacing w:after="120"/>
      <w:ind w:left="1415"/>
    </w:pPr>
  </w:style>
  <w:style w:type="paragraph" w:styleId="ListParagraph">
    <w:name w:val="List Paragraph"/>
    <w:aliases w:val="Table Dots,List Paragraph1,List Paragraph11,Recommendation"/>
    <w:basedOn w:val="Normal"/>
    <w:link w:val="ListParagraphChar"/>
    <w:uiPriority w:val="34"/>
    <w:qFormat/>
    <w:rsid w:val="00DD0CF1"/>
    <w:pPr>
      <w:ind w:left="720"/>
    </w:pPr>
  </w:style>
  <w:style w:type="paragraph" w:styleId="MacroText">
    <w:name w:val="macro"/>
    <w:link w:val="MacroTextChar"/>
    <w:uiPriority w:val="99"/>
    <w:semiHidden/>
    <w:unhideWhenUsed/>
    <w:rsid w:val="00DD0CF1"/>
    <w:pPr>
      <w:tabs>
        <w:tab w:val="left" w:pos="480"/>
        <w:tab w:val="left" w:pos="960"/>
        <w:tab w:val="left" w:pos="1440"/>
        <w:tab w:val="left" w:pos="1920"/>
        <w:tab w:val="left" w:pos="2400"/>
        <w:tab w:val="left" w:pos="2880"/>
        <w:tab w:val="left" w:pos="3360"/>
        <w:tab w:val="left" w:pos="3840"/>
        <w:tab w:val="left" w:pos="4320"/>
      </w:tabs>
      <w:spacing w:after="0" w:line="360" w:lineRule="auto"/>
      <w:contextualSpacing/>
    </w:pPr>
    <w:rPr>
      <w:rFonts w:ascii="Consolas" w:hAnsi="Consolas"/>
      <w:color w:val="000000" w:themeColor="text1"/>
    </w:rPr>
  </w:style>
  <w:style w:type="character" w:customStyle="1" w:styleId="MacroTextChar">
    <w:name w:val="Macro Text Char"/>
    <w:basedOn w:val="DefaultParagraphFont"/>
    <w:link w:val="MacroText"/>
    <w:uiPriority w:val="99"/>
    <w:semiHidden/>
    <w:rsid w:val="00DD0CF1"/>
    <w:rPr>
      <w:rFonts w:ascii="Consolas" w:hAnsi="Consolas"/>
      <w:color w:val="000000" w:themeColor="text1"/>
    </w:rPr>
  </w:style>
  <w:style w:type="paragraph" w:styleId="MessageHeader">
    <w:name w:val="Message Header"/>
    <w:basedOn w:val="Normal"/>
    <w:link w:val="MessageHeaderChar"/>
    <w:uiPriority w:val="99"/>
    <w:semiHidden/>
    <w:unhideWhenUsed/>
    <w:rsid w:val="00DD0CF1"/>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Cs w:val="24"/>
    </w:rPr>
  </w:style>
  <w:style w:type="character" w:customStyle="1" w:styleId="MessageHeaderChar">
    <w:name w:val="Message Header Char"/>
    <w:basedOn w:val="DefaultParagraphFont"/>
    <w:link w:val="MessageHeader"/>
    <w:uiPriority w:val="99"/>
    <w:semiHidden/>
    <w:rsid w:val="00DD0CF1"/>
    <w:rPr>
      <w:rFonts w:asciiTheme="majorHAnsi" w:eastAsiaTheme="majorEastAsia" w:hAnsiTheme="majorHAnsi" w:cstheme="majorBidi"/>
      <w:color w:val="000000" w:themeColor="text1"/>
      <w:sz w:val="24"/>
      <w:szCs w:val="24"/>
      <w:shd w:val="pct20" w:color="auto" w:fill="auto"/>
    </w:rPr>
  </w:style>
  <w:style w:type="paragraph" w:styleId="NormalIndent">
    <w:name w:val="Normal Indent"/>
    <w:basedOn w:val="Normal"/>
    <w:uiPriority w:val="99"/>
    <w:semiHidden/>
    <w:unhideWhenUsed/>
    <w:rsid w:val="00DD0CF1"/>
    <w:pPr>
      <w:ind w:left="720"/>
    </w:pPr>
  </w:style>
  <w:style w:type="paragraph" w:styleId="NoteHeading">
    <w:name w:val="Note Heading"/>
    <w:basedOn w:val="Normal"/>
    <w:next w:val="Normal"/>
    <w:link w:val="NoteHeadingChar"/>
    <w:uiPriority w:val="99"/>
    <w:semiHidden/>
    <w:unhideWhenUsed/>
    <w:rsid w:val="00DD0CF1"/>
    <w:pPr>
      <w:spacing w:line="240" w:lineRule="auto"/>
    </w:pPr>
  </w:style>
  <w:style w:type="character" w:customStyle="1" w:styleId="NoteHeadingChar">
    <w:name w:val="Note Heading Char"/>
    <w:basedOn w:val="DefaultParagraphFont"/>
    <w:link w:val="NoteHeading"/>
    <w:uiPriority w:val="99"/>
    <w:semiHidden/>
    <w:rsid w:val="00DD0CF1"/>
    <w:rPr>
      <w:color w:val="000000" w:themeColor="text1"/>
      <w:sz w:val="24"/>
    </w:rPr>
  </w:style>
  <w:style w:type="paragraph" w:styleId="PlainText">
    <w:name w:val="Plain Text"/>
    <w:basedOn w:val="Normal"/>
    <w:link w:val="PlainTextChar"/>
    <w:uiPriority w:val="99"/>
    <w:semiHidden/>
    <w:unhideWhenUsed/>
    <w:rsid w:val="00DD0CF1"/>
    <w:pPr>
      <w:spacing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DD0CF1"/>
    <w:rPr>
      <w:rFonts w:ascii="Consolas" w:hAnsi="Consolas"/>
      <w:color w:val="000000" w:themeColor="text1"/>
      <w:sz w:val="21"/>
      <w:szCs w:val="21"/>
    </w:rPr>
  </w:style>
  <w:style w:type="paragraph" w:styleId="Salutation">
    <w:name w:val="Salutation"/>
    <w:basedOn w:val="Normal"/>
    <w:next w:val="Normal"/>
    <w:link w:val="SalutationChar"/>
    <w:uiPriority w:val="99"/>
    <w:semiHidden/>
    <w:unhideWhenUsed/>
    <w:rsid w:val="00DD0CF1"/>
  </w:style>
  <w:style w:type="character" w:customStyle="1" w:styleId="SalutationChar">
    <w:name w:val="Salutation Char"/>
    <w:basedOn w:val="DefaultParagraphFont"/>
    <w:link w:val="Salutation"/>
    <w:uiPriority w:val="99"/>
    <w:semiHidden/>
    <w:rsid w:val="00DD0CF1"/>
    <w:rPr>
      <w:color w:val="000000" w:themeColor="text1"/>
      <w:sz w:val="24"/>
    </w:rPr>
  </w:style>
  <w:style w:type="paragraph" w:styleId="TableofAuthorities">
    <w:name w:val="table of authorities"/>
    <w:basedOn w:val="Normal"/>
    <w:next w:val="Normal"/>
    <w:uiPriority w:val="99"/>
    <w:semiHidden/>
    <w:unhideWhenUsed/>
    <w:rsid w:val="00DD0CF1"/>
    <w:pPr>
      <w:ind w:left="240" w:hanging="240"/>
    </w:pPr>
  </w:style>
  <w:style w:type="paragraph" w:styleId="TOAHeading">
    <w:name w:val="toa heading"/>
    <w:basedOn w:val="Normal"/>
    <w:next w:val="Normal"/>
    <w:uiPriority w:val="99"/>
    <w:semiHidden/>
    <w:unhideWhenUsed/>
    <w:rsid w:val="00DD0CF1"/>
    <w:pPr>
      <w:spacing w:before="120"/>
    </w:pPr>
    <w:rPr>
      <w:rFonts w:asciiTheme="majorHAnsi" w:eastAsiaTheme="majorEastAsia" w:hAnsiTheme="majorHAnsi" w:cstheme="majorBidi"/>
      <w:b/>
      <w:bCs/>
      <w:szCs w:val="24"/>
    </w:rPr>
  </w:style>
  <w:style w:type="character" w:customStyle="1" w:styleId="ListParagraphChar">
    <w:name w:val="List Paragraph Char"/>
    <w:aliases w:val="Table Dots Char,List Paragraph1 Char,List Paragraph11 Char,Recommendation Char"/>
    <w:basedOn w:val="DefaultParagraphFont"/>
    <w:link w:val="ListParagraph"/>
    <w:uiPriority w:val="34"/>
    <w:locked/>
    <w:rsid w:val="00C42B81"/>
    <w:rPr>
      <w:color w:val="000000" w:themeColor="text1"/>
      <w:sz w:val="24"/>
    </w:rPr>
  </w:style>
  <w:style w:type="paragraph" w:customStyle="1" w:styleId="subsection">
    <w:name w:val="subsection"/>
    <w:aliases w:val="ss"/>
    <w:basedOn w:val="Normal"/>
    <w:link w:val="subsectionChar"/>
    <w:rsid w:val="00FF3506"/>
    <w:pPr>
      <w:tabs>
        <w:tab w:val="right" w:pos="1021"/>
      </w:tabs>
      <w:spacing w:before="180" w:line="240" w:lineRule="auto"/>
      <w:ind w:left="1134" w:hanging="1134"/>
      <w:contextualSpacing w:val="0"/>
    </w:pPr>
    <w:rPr>
      <w:rFonts w:ascii="Times New Roman" w:eastAsia="Times New Roman" w:hAnsi="Times New Roman" w:cs="Times New Roman"/>
      <w:color w:val="auto"/>
      <w:sz w:val="22"/>
      <w:lang w:eastAsia="en-AU"/>
    </w:rPr>
  </w:style>
  <w:style w:type="character" w:customStyle="1" w:styleId="subsectionChar">
    <w:name w:val="subsection Char"/>
    <w:aliases w:val="ss Char"/>
    <w:link w:val="subsection"/>
    <w:rsid w:val="00FF3506"/>
    <w:rPr>
      <w:rFonts w:ascii="Times New Roman" w:eastAsia="Times New Roman" w:hAnsi="Times New Roman" w:cs="Times New Roman"/>
      <w:color w:val="auto"/>
      <w:sz w:val="22"/>
      <w:lang w:val="en-AU" w:eastAsia="en-AU"/>
    </w:rPr>
  </w:style>
  <w:style w:type="character" w:customStyle="1" w:styleId="UnresolvedMention2">
    <w:name w:val="Unresolved Mention2"/>
    <w:basedOn w:val="DefaultParagraphFont"/>
    <w:uiPriority w:val="99"/>
    <w:semiHidden/>
    <w:unhideWhenUsed/>
    <w:rsid w:val="003F351C"/>
    <w:rPr>
      <w:color w:val="605E5C"/>
      <w:shd w:val="clear" w:color="auto" w:fill="E1DFDD"/>
    </w:rPr>
  </w:style>
  <w:style w:type="character" w:styleId="UnresolvedMention">
    <w:name w:val="Unresolved Mention"/>
    <w:basedOn w:val="DefaultParagraphFont"/>
    <w:uiPriority w:val="99"/>
    <w:semiHidden/>
    <w:unhideWhenUsed/>
    <w:rsid w:val="0026101C"/>
    <w:rPr>
      <w:color w:val="605E5C"/>
      <w:shd w:val="clear" w:color="auto" w:fill="E1DFDD"/>
    </w:rPr>
  </w:style>
  <w:style w:type="character" w:styleId="HTMLCite">
    <w:name w:val="HTML Cite"/>
    <w:basedOn w:val="DefaultParagraphFont"/>
    <w:uiPriority w:val="99"/>
    <w:semiHidden/>
    <w:unhideWhenUsed/>
    <w:rsid w:val="0026101C"/>
    <w:rPr>
      <w:i/>
      <w:iCs/>
    </w:rPr>
  </w:style>
  <w:style w:type="paragraph" w:customStyle="1" w:styleId="DocStatus">
    <w:name w:val="DocStatus"/>
    <w:basedOn w:val="Date-Cover"/>
    <w:autoRedefine/>
    <w:qFormat/>
    <w:rsid w:val="00E3761D"/>
    <w:pPr>
      <w:spacing w:before="360"/>
    </w:pPr>
    <w:rPr>
      <w:szCs w:val="72"/>
    </w:rPr>
  </w:style>
  <w:style w:type="table" w:customStyle="1" w:styleId="BIG1">
    <w:name w:val="BIG1"/>
    <w:basedOn w:val="TableGrid1"/>
    <w:uiPriority w:val="99"/>
    <w:rsid w:val="00082E13"/>
    <w:pPr>
      <w:spacing w:line="240" w:lineRule="auto"/>
    </w:pPr>
    <w:rPr>
      <w:rFonts w:ascii="+TableText1" w:hAnsi="+TableText1"/>
      <w:lang w:val="en-AU" w:eastAsia="en-AU"/>
    </w:rPr>
    <w:tblPr/>
    <w:trPr>
      <w:cantSplit/>
    </w:trPr>
    <w:tblStylePr w:type="firstRow">
      <w:rPr>
        <w:rFonts w:ascii="Arial Narrow" w:hAnsi="Arial Narrow"/>
        <w:b w:val="0"/>
        <w:i w:val="0"/>
      </w:rPr>
      <w:tblPr/>
      <w:trPr>
        <w:cantSplit w:val="0"/>
        <w:tblHeader/>
      </w:trPr>
      <w:tcPr>
        <w:tcBorders>
          <w:top w:val="single" w:sz="6" w:space="0" w:color="auto"/>
          <w:left w:val="single" w:sz="6" w:space="0" w:color="auto"/>
          <w:bottom w:val="single" w:sz="6" w:space="0" w:color="auto"/>
          <w:right w:val="single" w:sz="6" w:space="0" w:color="auto"/>
          <w:insideH w:val="single" w:sz="6" w:space="0" w:color="auto"/>
          <w:insideV w:val="single" w:sz="6" w:space="0" w:color="auto"/>
          <w:tl2br w:val="nil"/>
          <w:tr2bl w:val="nil"/>
        </w:tcBorders>
        <w:shd w:val="clear" w:color="auto" w:fill="CEDBE6" w:themeFill="background2"/>
      </w:tcPr>
    </w:tblStylePr>
    <w:tblStylePr w:type="lastRow">
      <w:rPr>
        <w:i/>
        <w:iCs/>
      </w:rPr>
      <w:tblPr/>
      <w:tcPr>
        <w:tcBorders>
          <w:tl2br w:val="none" w:sz="0" w:space="0" w:color="auto"/>
          <w:tr2bl w:val="none" w:sz="0" w:space="0" w:color="auto"/>
        </w:tcBorders>
      </w:tcPr>
    </w:tblStylePr>
    <w:tblStylePr w:type="firstCol">
      <w:rPr>
        <w:b/>
      </w:rPr>
    </w:tblStylePr>
    <w:tblStylePr w:type="lastCol">
      <w:rPr>
        <w:i/>
        <w:iCs/>
      </w:rPr>
      <w:tblPr/>
      <w:tcPr>
        <w:tcBorders>
          <w:tl2br w:val="none" w:sz="0" w:space="0" w:color="auto"/>
          <w:tr2bl w:val="none" w:sz="0" w:space="0" w:color="auto"/>
        </w:tcBorders>
      </w:tcPr>
    </w:tblStylePr>
  </w:style>
  <w:style w:type="character" w:styleId="Emphasis">
    <w:name w:val="Emphasis"/>
    <w:basedOn w:val="DefaultParagraphFont"/>
    <w:uiPriority w:val="20"/>
    <w:qFormat/>
    <w:rsid w:val="00D92A42"/>
    <w:rPr>
      <w:i/>
      <w:iCs/>
    </w:rPr>
  </w:style>
  <w:style w:type="paragraph" w:customStyle="1" w:styleId="Maintext">
    <w:name w:val="Main text"/>
    <w:basedOn w:val="Normal"/>
    <w:link w:val="MaintextCharChar"/>
    <w:rsid w:val="00710F1B"/>
    <w:pPr>
      <w:spacing w:line="240" w:lineRule="auto"/>
      <w:contextualSpacing w:val="0"/>
    </w:pPr>
    <w:rPr>
      <w:rFonts w:ascii="Arial" w:eastAsia="Times New Roman" w:hAnsi="Arial" w:cs="Times New Roman"/>
      <w:color w:val="auto"/>
      <w:sz w:val="22"/>
      <w:szCs w:val="24"/>
      <w:lang w:eastAsia="en-AU"/>
    </w:rPr>
  </w:style>
  <w:style w:type="character" w:customStyle="1" w:styleId="MaintextCharChar">
    <w:name w:val="Main text Char Char"/>
    <w:link w:val="Maintext"/>
    <w:rsid w:val="00710F1B"/>
    <w:rPr>
      <w:rFonts w:ascii="Arial" w:eastAsia="Times New Roman" w:hAnsi="Arial" w:cs="Times New Roman"/>
      <w:color w:val="auto"/>
      <w:sz w:val="22"/>
      <w:szCs w:val="24"/>
      <w:lang w:val="en-AU" w:eastAsia="en-AU"/>
    </w:rPr>
  </w:style>
  <w:style w:type="character" w:styleId="SmartLink">
    <w:name w:val="Smart Link"/>
    <w:basedOn w:val="DefaultParagraphFont"/>
    <w:uiPriority w:val="99"/>
    <w:unhideWhenUsed/>
    <w:qFormat/>
    <w:rsid w:val="00360BD4"/>
    <w:rPr>
      <w:color w:val="0000FF"/>
      <w:u w:val="single"/>
      <w:shd w:val="clear" w:color="auto" w:fill="F3F2F1"/>
    </w:rPr>
  </w:style>
  <w:style w:type="character" w:styleId="SmartHyperlink">
    <w:name w:val="Smart Hyperlink"/>
    <w:basedOn w:val="DefaultParagraphFont"/>
    <w:uiPriority w:val="99"/>
    <w:unhideWhenUsed/>
    <w:rsid w:val="00EF0F73"/>
    <w:rPr>
      <w:u w:val="dotted"/>
    </w:rPr>
  </w:style>
  <w:style w:type="character" w:styleId="Mention">
    <w:name w:val="Mention"/>
    <w:basedOn w:val="DefaultParagraphFont"/>
    <w:uiPriority w:val="99"/>
    <w:unhideWhenUsed/>
    <w:rsid w:val="008F77A1"/>
    <w:rPr>
      <w:color w:val="2B579A"/>
      <w:shd w:val="clear" w:color="auto" w:fill="E1DFDD"/>
    </w:rPr>
  </w:style>
  <w:style w:type="character" w:styleId="Strong">
    <w:name w:val="Strong"/>
    <w:basedOn w:val="DefaultParagraphFont"/>
    <w:uiPriority w:val="22"/>
    <w:qFormat/>
    <w:rsid w:val="001402B6"/>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51960104">
      <w:bodyDiv w:val="1"/>
      <w:marLeft w:val="0"/>
      <w:marRight w:val="0"/>
      <w:marTop w:val="0"/>
      <w:marBottom w:val="0"/>
      <w:divBdr>
        <w:top w:val="none" w:sz="0" w:space="0" w:color="auto"/>
        <w:left w:val="none" w:sz="0" w:space="0" w:color="auto"/>
        <w:bottom w:val="none" w:sz="0" w:space="0" w:color="auto"/>
        <w:right w:val="none" w:sz="0" w:space="0" w:color="auto"/>
      </w:divBdr>
    </w:div>
    <w:div w:id="371156761">
      <w:bodyDiv w:val="1"/>
      <w:marLeft w:val="0"/>
      <w:marRight w:val="0"/>
      <w:marTop w:val="0"/>
      <w:marBottom w:val="0"/>
      <w:divBdr>
        <w:top w:val="none" w:sz="0" w:space="0" w:color="auto"/>
        <w:left w:val="none" w:sz="0" w:space="0" w:color="auto"/>
        <w:bottom w:val="none" w:sz="0" w:space="0" w:color="auto"/>
        <w:right w:val="none" w:sz="0" w:space="0" w:color="auto"/>
      </w:divBdr>
    </w:div>
    <w:div w:id="382414507">
      <w:bodyDiv w:val="1"/>
      <w:marLeft w:val="0"/>
      <w:marRight w:val="0"/>
      <w:marTop w:val="0"/>
      <w:marBottom w:val="0"/>
      <w:divBdr>
        <w:top w:val="none" w:sz="0" w:space="0" w:color="auto"/>
        <w:left w:val="none" w:sz="0" w:space="0" w:color="auto"/>
        <w:bottom w:val="none" w:sz="0" w:space="0" w:color="auto"/>
        <w:right w:val="none" w:sz="0" w:space="0" w:color="auto"/>
      </w:divBdr>
    </w:div>
    <w:div w:id="412708383">
      <w:bodyDiv w:val="1"/>
      <w:marLeft w:val="0"/>
      <w:marRight w:val="0"/>
      <w:marTop w:val="0"/>
      <w:marBottom w:val="0"/>
      <w:divBdr>
        <w:top w:val="none" w:sz="0" w:space="0" w:color="auto"/>
        <w:left w:val="none" w:sz="0" w:space="0" w:color="auto"/>
        <w:bottom w:val="none" w:sz="0" w:space="0" w:color="auto"/>
        <w:right w:val="none" w:sz="0" w:space="0" w:color="auto"/>
      </w:divBdr>
    </w:div>
    <w:div w:id="605234111">
      <w:bodyDiv w:val="1"/>
      <w:marLeft w:val="0"/>
      <w:marRight w:val="0"/>
      <w:marTop w:val="0"/>
      <w:marBottom w:val="0"/>
      <w:divBdr>
        <w:top w:val="none" w:sz="0" w:space="0" w:color="auto"/>
        <w:left w:val="none" w:sz="0" w:space="0" w:color="auto"/>
        <w:bottom w:val="none" w:sz="0" w:space="0" w:color="auto"/>
        <w:right w:val="none" w:sz="0" w:space="0" w:color="auto"/>
      </w:divBdr>
    </w:div>
    <w:div w:id="664745366">
      <w:bodyDiv w:val="1"/>
      <w:marLeft w:val="0"/>
      <w:marRight w:val="0"/>
      <w:marTop w:val="0"/>
      <w:marBottom w:val="0"/>
      <w:divBdr>
        <w:top w:val="none" w:sz="0" w:space="0" w:color="auto"/>
        <w:left w:val="none" w:sz="0" w:space="0" w:color="auto"/>
        <w:bottom w:val="none" w:sz="0" w:space="0" w:color="auto"/>
        <w:right w:val="none" w:sz="0" w:space="0" w:color="auto"/>
      </w:divBdr>
    </w:div>
    <w:div w:id="711460194">
      <w:bodyDiv w:val="1"/>
      <w:marLeft w:val="0"/>
      <w:marRight w:val="0"/>
      <w:marTop w:val="0"/>
      <w:marBottom w:val="0"/>
      <w:divBdr>
        <w:top w:val="none" w:sz="0" w:space="0" w:color="auto"/>
        <w:left w:val="none" w:sz="0" w:space="0" w:color="auto"/>
        <w:bottom w:val="none" w:sz="0" w:space="0" w:color="auto"/>
        <w:right w:val="none" w:sz="0" w:space="0" w:color="auto"/>
      </w:divBdr>
    </w:div>
    <w:div w:id="834998567">
      <w:bodyDiv w:val="1"/>
      <w:marLeft w:val="0"/>
      <w:marRight w:val="0"/>
      <w:marTop w:val="0"/>
      <w:marBottom w:val="0"/>
      <w:divBdr>
        <w:top w:val="none" w:sz="0" w:space="0" w:color="auto"/>
        <w:left w:val="none" w:sz="0" w:space="0" w:color="auto"/>
        <w:bottom w:val="none" w:sz="0" w:space="0" w:color="auto"/>
        <w:right w:val="none" w:sz="0" w:space="0" w:color="auto"/>
      </w:divBdr>
    </w:div>
    <w:div w:id="850487416">
      <w:bodyDiv w:val="1"/>
      <w:marLeft w:val="0"/>
      <w:marRight w:val="0"/>
      <w:marTop w:val="0"/>
      <w:marBottom w:val="0"/>
      <w:divBdr>
        <w:top w:val="none" w:sz="0" w:space="0" w:color="auto"/>
        <w:left w:val="none" w:sz="0" w:space="0" w:color="auto"/>
        <w:bottom w:val="none" w:sz="0" w:space="0" w:color="auto"/>
        <w:right w:val="none" w:sz="0" w:space="0" w:color="auto"/>
      </w:divBdr>
    </w:div>
    <w:div w:id="889923718">
      <w:bodyDiv w:val="1"/>
      <w:marLeft w:val="0"/>
      <w:marRight w:val="0"/>
      <w:marTop w:val="0"/>
      <w:marBottom w:val="0"/>
      <w:divBdr>
        <w:top w:val="none" w:sz="0" w:space="0" w:color="auto"/>
        <w:left w:val="none" w:sz="0" w:space="0" w:color="auto"/>
        <w:bottom w:val="none" w:sz="0" w:space="0" w:color="auto"/>
        <w:right w:val="none" w:sz="0" w:space="0" w:color="auto"/>
      </w:divBdr>
    </w:div>
    <w:div w:id="1092630187">
      <w:bodyDiv w:val="1"/>
      <w:marLeft w:val="0"/>
      <w:marRight w:val="0"/>
      <w:marTop w:val="0"/>
      <w:marBottom w:val="0"/>
      <w:divBdr>
        <w:top w:val="none" w:sz="0" w:space="0" w:color="auto"/>
        <w:left w:val="none" w:sz="0" w:space="0" w:color="auto"/>
        <w:bottom w:val="none" w:sz="0" w:space="0" w:color="auto"/>
        <w:right w:val="none" w:sz="0" w:space="0" w:color="auto"/>
      </w:divBdr>
    </w:div>
    <w:div w:id="1167019696">
      <w:bodyDiv w:val="1"/>
      <w:marLeft w:val="0"/>
      <w:marRight w:val="0"/>
      <w:marTop w:val="0"/>
      <w:marBottom w:val="0"/>
      <w:divBdr>
        <w:top w:val="none" w:sz="0" w:space="0" w:color="auto"/>
        <w:left w:val="none" w:sz="0" w:space="0" w:color="auto"/>
        <w:bottom w:val="none" w:sz="0" w:space="0" w:color="auto"/>
        <w:right w:val="none" w:sz="0" w:space="0" w:color="auto"/>
      </w:divBdr>
    </w:div>
    <w:div w:id="1209532571">
      <w:bodyDiv w:val="1"/>
      <w:marLeft w:val="0"/>
      <w:marRight w:val="0"/>
      <w:marTop w:val="0"/>
      <w:marBottom w:val="0"/>
      <w:divBdr>
        <w:top w:val="none" w:sz="0" w:space="0" w:color="auto"/>
        <w:left w:val="none" w:sz="0" w:space="0" w:color="auto"/>
        <w:bottom w:val="none" w:sz="0" w:space="0" w:color="auto"/>
        <w:right w:val="none" w:sz="0" w:space="0" w:color="auto"/>
      </w:divBdr>
    </w:div>
    <w:div w:id="1290235802">
      <w:bodyDiv w:val="1"/>
      <w:marLeft w:val="0"/>
      <w:marRight w:val="0"/>
      <w:marTop w:val="0"/>
      <w:marBottom w:val="0"/>
      <w:divBdr>
        <w:top w:val="none" w:sz="0" w:space="0" w:color="auto"/>
        <w:left w:val="none" w:sz="0" w:space="0" w:color="auto"/>
        <w:bottom w:val="none" w:sz="0" w:space="0" w:color="auto"/>
        <w:right w:val="none" w:sz="0" w:space="0" w:color="auto"/>
      </w:divBdr>
    </w:div>
    <w:div w:id="1369989158">
      <w:bodyDiv w:val="1"/>
      <w:marLeft w:val="0"/>
      <w:marRight w:val="0"/>
      <w:marTop w:val="0"/>
      <w:marBottom w:val="0"/>
      <w:divBdr>
        <w:top w:val="none" w:sz="0" w:space="0" w:color="auto"/>
        <w:left w:val="none" w:sz="0" w:space="0" w:color="auto"/>
        <w:bottom w:val="none" w:sz="0" w:space="0" w:color="auto"/>
        <w:right w:val="none" w:sz="0" w:space="0" w:color="auto"/>
      </w:divBdr>
    </w:div>
    <w:div w:id="1432965944">
      <w:bodyDiv w:val="1"/>
      <w:marLeft w:val="0"/>
      <w:marRight w:val="0"/>
      <w:marTop w:val="0"/>
      <w:marBottom w:val="0"/>
      <w:divBdr>
        <w:top w:val="none" w:sz="0" w:space="0" w:color="auto"/>
        <w:left w:val="none" w:sz="0" w:space="0" w:color="auto"/>
        <w:bottom w:val="none" w:sz="0" w:space="0" w:color="auto"/>
        <w:right w:val="none" w:sz="0" w:space="0" w:color="auto"/>
      </w:divBdr>
    </w:div>
    <w:div w:id="1485203304">
      <w:bodyDiv w:val="1"/>
      <w:marLeft w:val="0"/>
      <w:marRight w:val="0"/>
      <w:marTop w:val="0"/>
      <w:marBottom w:val="0"/>
      <w:divBdr>
        <w:top w:val="none" w:sz="0" w:space="0" w:color="auto"/>
        <w:left w:val="none" w:sz="0" w:space="0" w:color="auto"/>
        <w:bottom w:val="none" w:sz="0" w:space="0" w:color="auto"/>
        <w:right w:val="none" w:sz="0" w:space="0" w:color="auto"/>
      </w:divBdr>
    </w:div>
    <w:div w:id="1730035829">
      <w:bodyDiv w:val="1"/>
      <w:marLeft w:val="0"/>
      <w:marRight w:val="0"/>
      <w:marTop w:val="0"/>
      <w:marBottom w:val="0"/>
      <w:divBdr>
        <w:top w:val="none" w:sz="0" w:space="0" w:color="auto"/>
        <w:left w:val="none" w:sz="0" w:space="0" w:color="auto"/>
        <w:bottom w:val="none" w:sz="0" w:space="0" w:color="auto"/>
        <w:right w:val="none" w:sz="0" w:space="0" w:color="auto"/>
      </w:divBdr>
    </w:div>
    <w:div w:id="1786457854">
      <w:bodyDiv w:val="1"/>
      <w:marLeft w:val="0"/>
      <w:marRight w:val="0"/>
      <w:marTop w:val="0"/>
      <w:marBottom w:val="0"/>
      <w:divBdr>
        <w:top w:val="none" w:sz="0" w:space="0" w:color="auto"/>
        <w:left w:val="none" w:sz="0" w:space="0" w:color="auto"/>
        <w:bottom w:val="none" w:sz="0" w:space="0" w:color="auto"/>
        <w:right w:val="none" w:sz="0" w:space="0" w:color="auto"/>
      </w:divBdr>
    </w:div>
    <w:div w:id="1789813633">
      <w:bodyDiv w:val="1"/>
      <w:marLeft w:val="0"/>
      <w:marRight w:val="0"/>
      <w:marTop w:val="0"/>
      <w:marBottom w:val="0"/>
      <w:divBdr>
        <w:top w:val="none" w:sz="0" w:space="0" w:color="auto"/>
        <w:left w:val="none" w:sz="0" w:space="0" w:color="auto"/>
        <w:bottom w:val="none" w:sz="0" w:space="0" w:color="auto"/>
        <w:right w:val="none" w:sz="0" w:space="0" w:color="auto"/>
      </w:divBdr>
    </w:div>
    <w:div w:id="1898740861">
      <w:bodyDiv w:val="1"/>
      <w:marLeft w:val="0"/>
      <w:marRight w:val="0"/>
      <w:marTop w:val="0"/>
      <w:marBottom w:val="0"/>
      <w:divBdr>
        <w:top w:val="none" w:sz="0" w:space="0" w:color="auto"/>
        <w:left w:val="none" w:sz="0" w:space="0" w:color="auto"/>
        <w:bottom w:val="none" w:sz="0" w:space="0" w:color="auto"/>
        <w:right w:val="none" w:sz="0" w:space="0" w:color="auto"/>
      </w:divBdr>
    </w:div>
    <w:div w:id="2069759789">
      <w:bodyDiv w:val="1"/>
      <w:marLeft w:val="0"/>
      <w:marRight w:val="0"/>
      <w:marTop w:val="0"/>
      <w:marBottom w:val="0"/>
      <w:divBdr>
        <w:top w:val="none" w:sz="0" w:space="0" w:color="auto"/>
        <w:left w:val="none" w:sz="0" w:space="0" w:color="auto"/>
        <w:bottom w:val="none" w:sz="0" w:space="0" w:color="auto"/>
        <w:right w:val="none" w:sz="0" w:space="0" w:color="auto"/>
      </w:divBdr>
    </w:div>
    <w:div w:id="2117140772">
      <w:bodyDiv w:val="1"/>
      <w:marLeft w:val="0"/>
      <w:marRight w:val="0"/>
      <w:marTop w:val="0"/>
      <w:marBottom w:val="0"/>
      <w:divBdr>
        <w:top w:val="none" w:sz="0" w:space="0" w:color="auto"/>
        <w:left w:val="none" w:sz="0" w:space="0" w:color="auto"/>
        <w:bottom w:val="none" w:sz="0" w:space="0" w:color="auto"/>
        <w:right w:val="none" w:sz="0" w:space="0" w:color="auto"/>
      </w:divBdr>
    </w:div>
    <w:div w:id="2120761163">
      <w:bodyDiv w:val="1"/>
      <w:marLeft w:val="0"/>
      <w:marRight w:val="0"/>
      <w:marTop w:val="0"/>
      <w:marBottom w:val="0"/>
      <w:divBdr>
        <w:top w:val="none" w:sz="0" w:space="0" w:color="auto"/>
        <w:left w:val="none" w:sz="0" w:space="0" w:color="auto"/>
        <w:bottom w:val="none" w:sz="0" w:space="0" w:color="auto"/>
        <w:right w:val="none" w:sz="0" w:space="0" w:color="auto"/>
      </w:divBdr>
    </w:div>
    <w:div w:id="21258048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developer.sbr.gov.au/collaborate/pages/viewpage.action?pageId=169346060" TargetMode="External"/><Relationship Id="rId117" Type="http://schemas.openxmlformats.org/officeDocument/2006/relationships/hyperlink" Target="https://developer.sbr.gov.au/collaborate/pages/viewpage.action?pageId=169346074" TargetMode="External"/><Relationship Id="rId21" Type="http://schemas.openxmlformats.org/officeDocument/2006/relationships/header" Target="header3.xml"/><Relationship Id="rId42" Type="http://schemas.openxmlformats.org/officeDocument/2006/relationships/image" Target="media/image4.png"/><Relationship Id="rId47" Type="http://schemas.openxmlformats.org/officeDocument/2006/relationships/hyperlink" Target="https://softwaredevelopers.ato.gov.au/STPPhase2GuidanceNote" TargetMode="External"/><Relationship Id="rId63" Type="http://schemas.openxmlformats.org/officeDocument/2006/relationships/header" Target="header6.xml"/><Relationship Id="rId68" Type="http://schemas.openxmlformats.org/officeDocument/2006/relationships/hyperlink" Target="https://developer.sbr.gov.au/collaborate/pages/viewpage.action?pageId=169346062" TargetMode="External"/><Relationship Id="rId84" Type="http://schemas.openxmlformats.org/officeDocument/2006/relationships/hyperlink" Target="https://www.ato.gov.au/individuals-and-families/income-deductions-offsets-and-records/income-you-must-declare/foreign-and-worldwide-income/tax-exempt-income-from-foreign-employment/exempt-income-from-foreign-service" TargetMode="External"/><Relationship Id="rId89" Type="http://schemas.openxmlformats.org/officeDocument/2006/relationships/hyperlink" Target="https://developer.sbr.gov.au/collaborate/pages/viewpage.action?pageId=169346070" TargetMode="External"/><Relationship Id="rId112" Type="http://schemas.openxmlformats.org/officeDocument/2006/relationships/image" Target="media/image14.emf"/><Relationship Id="rId133" Type="http://schemas.openxmlformats.org/officeDocument/2006/relationships/hyperlink" Target="https://developer.sbr.gov.au/collaborate/pages/viewpage.action?pageId=169346070" TargetMode="External"/><Relationship Id="rId138" Type="http://schemas.openxmlformats.org/officeDocument/2006/relationships/hyperlink" Target="https://developer.sbr.gov.au/collaborate/pages/viewpage.action?pageId=169346070" TargetMode="External"/><Relationship Id="rId154" Type="http://schemas.openxmlformats.org/officeDocument/2006/relationships/hyperlink" Target="https://developer.sbr.gov.au/collaborate/pages/viewpage.action?pageId=169346076" TargetMode="External"/><Relationship Id="rId159" Type="http://schemas.openxmlformats.org/officeDocument/2006/relationships/hyperlink" Target="https://developer.sbr.gov.au/collaborate/pages/viewpage.action?pageId=169346070" TargetMode="External"/><Relationship Id="rId175" Type="http://schemas.openxmlformats.org/officeDocument/2006/relationships/header" Target="header13.xml"/><Relationship Id="rId170" Type="http://schemas.openxmlformats.org/officeDocument/2006/relationships/footer" Target="footer3.xml"/><Relationship Id="rId16" Type="http://schemas.openxmlformats.org/officeDocument/2006/relationships/hyperlink" Target="https://softwaredevelopers.ato.gov.au/OnlineservicesforDSPs" TargetMode="External"/><Relationship Id="rId107" Type="http://schemas.openxmlformats.org/officeDocument/2006/relationships/hyperlink" Target="https://developer.sbr.gov.au/collaborate/pages/viewpage.action?pageId=169346070" TargetMode="External"/><Relationship Id="rId11" Type="http://schemas.openxmlformats.org/officeDocument/2006/relationships/footnotes" Target="footnotes.xml"/><Relationship Id="rId32" Type="http://schemas.openxmlformats.org/officeDocument/2006/relationships/hyperlink" Target="https://softwaredevelopers.ato.gov.au/STPPhase2GuidanceNote" TargetMode="External"/><Relationship Id="rId37" Type="http://schemas.openxmlformats.org/officeDocument/2006/relationships/hyperlink" Target="https://www.sbr.gov.au/digital-service-providers/developer-tools/australian-taxation-office-ato/ato-common-artefacts-and-reference-documents" TargetMode="External"/><Relationship Id="rId53" Type="http://schemas.openxmlformats.org/officeDocument/2006/relationships/hyperlink" Target="https://developer.sbr.gov.au/collaborate/pages/viewpage.action?pageId=169346060" TargetMode="External"/><Relationship Id="rId58" Type="http://schemas.openxmlformats.org/officeDocument/2006/relationships/diagramLayout" Target="diagrams/layout1.xml"/><Relationship Id="rId74" Type="http://schemas.openxmlformats.org/officeDocument/2006/relationships/hyperlink" Target="https://developer.sbr.gov.au/collaborate/pages/viewpage.action?pageId=169346054" TargetMode="External"/><Relationship Id="rId79" Type="http://schemas.openxmlformats.org/officeDocument/2006/relationships/hyperlink" Target="https://www.ato.gov.au/General/International-tax-agreements/In-detail/Residency-status-and-tax-relief/" TargetMode="External"/><Relationship Id="rId102" Type="http://schemas.openxmlformats.org/officeDocument/2006/relationships/image" Target="media/image13.emf"/><Relationship Id="rId123" Type="http://schemas.openxmlformats.org/officeDocument/2006/relationships/hyperlink" Target="https://developer.sbr.gov.au/collaborate/pages/viewpage.action?pageId=169346062" TargetMode="External"/><Relationship Id="rId128" Type="http://schemas.openxmlformats.org/officeDocument/2006/relationships/hyperlink" Target="https://developer.sbr.gov.au/collaborate/pages/viewpage.action?pageId=169346062" TargetMode="External"/><Relationship Id="rId144" Type="http://schemas.openxmlformats.org/officeDocument/2006/relationships/hyperlink" Target="https://www.ato.gov.au/Rates/Schedule-4---Tax-table-for-return-to-work-payments/" TargetMode="External"/><Relationship Id="rId149" Type="http://schemas.openxmlformats.org/officeDocument/2006/relationships/hyperlink" Target="https://developer.sbr.gov.au/collaborate/pages/viewpage.action?pageId=176423004" TargetMode="External"/><Relationship Id="rId5" Type="http://schemas.openxmlformats.org/officeDocument/2006/relationships/customXml" Target="../customXml/item5.xml"/><Relationship Id="rId90" Type="http://schemas.openxmlformats.org/officeDocument/2006/relationships/hyperlink" Target="https://www.ato.gov.au/businesses-and-organisations/super-for-employers/paying-super-contributions/how-much-super-to-pay/list-of-payments-that-are-ordinary-time-earnings" TargetMode="External"/><Relationship Id="rId95" Type="http://schemas.openxmlformats.org/officeDocument/2006/relationships/hyperlink" Target="https://developer.sbr.gov.au/collaborate/pages/viewpage.action?pageId=169346070" TargetMode="External"/><Relationship Id="rId160" Type="http://schemas.openxmlformats.org/officeDocument/2006/relationships/hyperlink" Target="https://awards.fairwork.gov.au/MA000020.html" TargetMode="External"/><Relationship Id="rId165" Type="http://schemas.openxmlformats.org/officeDocument/2006/relationships/hyperlink" Target="https://www.sbr.gov.au/digital-service-providers/developer-tools/glossary" TargetMode="External"/><Relationship Id="rId181" Type="http://schemas.openxmlformats.org/officeDocument/2006/relationships/fontTable" Target="fontTable.xml"/><Relationship Id="rId22" Type="http://schemas.openxmlformats.org/officeDocument/2006/relationships/header" Target="header4.xml"/><Relationship Id="rId27" Type="http://schemas.openxmlformats.org/officeDocument/2006/relationships/hyperlink" Target="https://developer.sbr.gov.au/collaborate/pages/viewpage.action?pageId=169346062" TargetMode="External"/><Relationship Id="rId43" Type="http://schemas.openxmlformats.org/officeDocument/2006/relationships/hyperlink" Target="https://www.tpb.gov.au/" TargetMode="External"/><Relationship Id="rId48" Type="http://schemas.openxmlformats.org/officeDocument/2006/relationships/hyperlink" Target="https://developer.sbr.gov.au/collaborate/pages/viewpage.action?pageId=169346046" TargetMode="External"/><Relationship Id="rId64" Type="http://schemas.openxmlformats.org/officeDocument/2006/relationships/header" Target="header7.xml"/><Relationship Id="rId69" Type="http://schemas.openxmlformats.org/officeDocument/2006/relationships/hyperlink" Target="https://developer.sbr.gov.au/collaborate/pages/viewpage.action?pageId=169346062" TargetMode="External"/><Relationship Id="rId113" Type="http://schemas.openxmlformats.org/officeDocument/2006/relationships/hyperlink" Target="https://developer.sbr.gov.au/collaborate/pages/viewpage.action?pageId=176423004" TargetMode="External"/><Relationship Id="rId118" Type="http://schemas.openxmlformats.org/officeDocument/2006/relationships/hyperlink" Target="https://developer.sbr.gov.au/collaborate/pages/viewpage.action?pageId=169346060" TargetMode="External"/><Relationship Id="rId134" Type="http://schemas.openxmlformats.org/officeDocument/2006/relationships/hyperlink" Target="https://developer.sbr.gov.au/collaborate/pages/viewpage.action?pageId=169346070" TargetMode="External"/><Relationship Id="rId139" Type="http://schemas.openxmlformats.org/officeDocument/2006/relationships/hyperlink" Target="https://developer.sbr.gov.au/collaborate/pages/viewpage.action?pageId=169346070" TargetMode="External"/><Relationship Id="rId80" Type="http://schemas.openxmlformats.org/officeDocument/2006/relationships/hyperlink" Target="https://www.ato.gov.au/individuals-and-families/income-deductions-offsets-and-records/income-you-must-declare/foreign-and-worldwide-income/tax-exempt-income-from-foreign-employment/exempt-income-from-foreign-service" TargetMode="External"/><Relationship Id="rId85" Type="http://schemas.openxmlformats.org/officeDocument/2006/relationships/hyperlink" Target="https://www.ato.gov.au/individuals-and-families/income-deductions-offsets-and-records/income-you-must-declare/foreign-and-worldwide-income/tax-exempt-income-from-foreign-employment/exempt-income-from-foreign-service" TargetMode="External"/><Relationship Id="rId150" Type="http://schemas.openxmlformats.org/officeDocument/2006/relationships/hyperlink" Target="https://www.ato.gov.au/General/Correct-a-mistake-or-amend-a-return/Correct-an-activity-statement/PAYG-withholding---correcting-mistakes/" TargetMode="External"/><Relationship Id="rId155" Type="http://schemas.openxmlformats.org/officeDocument/2006/relationships/hyperlink" Target="https://developer.sbr.gov.au/collaborate/pages/viewpage.action?pageId=169346040" TargetMode="External"/><Relationship Id="rId171" Type="http://schemas.openxmlformats.org/officeDocument/2006/relationships/header" Target="header11.xml"/><Relationship Id="rId176" Type="http://schemas.openxmlformats.org/officeDocument/2006/relationships/footer" Target="footer5.xml"/><Relationship Id="rId12" Type="http://schemas.openxmlformats.org/officeDocument/2006/relationships/endnotes" Target="endnotes.xml"/><Relationship Id="rId17" Type="http://schemas.openxmlformats.org/officeDocument/2006/relationships/hyperlink" Target="mailto:SBRServiceDesk@sbr.gov.au" TargetMode="External"/><Relationship Id="rId33" Type="http://schemas.openxmlformats.org/officeDocument/2006/relationships/hyperlink" Target="https://developer.sbr.gov.au/collaborate/pages/viewpage.action?spaceKey=DSD&amp;title=STP01+Transition+Guidance+Note" TargetMode="External"/><Relationship Id="rId38" Type="http://schemas.openxmlformats.org/officeDocument/2006/relationships/hyperlink" Target="https://www.sbr.gov.au/digital-service-providers/developer-tools/australian-taxation-office-ato/employer-obligations-eo" TargetMode="External"/><Relationship Id="rId59" Type="http://schemas.openxmlformats.org/officeDocument/2006/relationships/diagramQuickStyle" Target="diagrams/quickStyle1.xml"/><Relationship Id="rId103" Type="http://schemas.openxmlformats.org/officeDocument/2006/relationships/hyperlink" Target="https://www.ato.gov.au/Rates/Schedule-5---Tax-table-for-back-payments,-commissions,-bonuses-and-similar-payments/?page=7" TargetMode="External"/><Relationship Id="rId108" Type="http://schemas.openxmlformats.org/officeDocument/2006/relationships/hyperlink" Target="https://developer.sbr.gov.au/collaborate/pages/viewpage.action?pageId=169346070" TargetMode="External"/><Relationship Id="rId124" Type="http://schemas.openxmlformats.org/officeDocument/2006/relationships/hyperlink" Target="https://developer.sbr.gov.au/collaborate/pages/viewpage.action?pageId=169346062" TargetMode="External"/><Relationship Id="rId129" Type="http://schemas.openxmlformats.org/officeDocument/2006/relationships/hyperlink" Target="https://developer.sbr.gov.au/collaborate/pages/viewpage.action?pageId=169346062" TargetMode="External"/><Relationship Id="rId54" Type="http://schemas.openxmlformats.org/officeDocument/2006/relationships/hyperlink" Target="https://www.ato.gov.au/Business/Engaging-a-worker/In-detail/Taxation-of-termination-payments/?anchor=Redundancyandearlyretirement" TargetMode="External"/><Relationship Id="rId70" Type="http://schemas.openxmlformats.org/officeDocument/2006/relationships/image" Target="media/image10.emf"/><Relationship Id="rId75" Type="http://schemas.openxmlformats.org/officeDocument/2006/relationships/hyperlink" Target="https://developer.sbr.gov.au/collaborate/pages/viewpage.action?pageId=169346070" TargetMode="External"/><Relationship Id="rId91" Type="http://schemas.openxmlformats.org/officeDocument/2006/relationships/hyperlink" Target="https://www.ato.gov.au/law/view/print?DocID=TXR%2FTR985%2FNAT%2FATO%2F00001&amp;PiT=99991231235958&amp;Life=20110706000001-99991231235959" TargetMode="External"/><Relationship Id="rId96" Type="http://schemas.openxmlformats.org/officeDocument/2006/relationships/hyperlink" Target="https://developer.sbr.gov.au/collaborate/pages/viewpage.action?pageId=169346070" TargetMode="External"/><Relationship Id="rId140" Type="http://schemas.openxmlformats.org/officeDocument/2006/relationships/hyperlink" Target="https://developer.sbr.gov.au/collaborate/pages/viewpage.action?pageId=169346070" TargetMode="External"/><Relationship Id="rId145" Type="http://schemas.openxmlformats.org/officeDocument/2006/relationships/hyperlink" Target="https://developer.sbr.gov.au/collaborate/pages/viewpage.action?pageId=169346070" TargetMode="External"/><Relationship Id="rId161" Type="http://schemas.openxmlformats.org/officeDocument/2006/relationships/hyperlink" Target="https://www.sbr.gov.au/digital-service-providers/developer-tools/australian-taxation-office-ato/ato-common-artefacts-and-reference-documents" TargetMode="External"/><Relationship Id="rId166" Type="http://schemas.openxmlformats.org/officeDocument/2006/relationships/hyperlink" Target="https://www.ato.gov.au/Definitions/?anchor=top" TargetMode="External"/><Relationship Id="rId18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5.xml"/><Relationship Id="rId28" Type="http://schemas.openxmlformats.org/officeDocument/2006/relationships/hyperlink" Target="https://developer.sbr.gov.au/collaborate/pages/viewpage.action?pageId=169346070" TargetMode="External"/><Relationship Id="rId49" Type="http://schemas.openxmlformats.org/officeDocument/2006/relationships/image" Target="media/image7.emf"/><Relationship Id="rId114" Type="http://schemas.openxmlformats.org/officeDocument/2006/relationships/hyperlink" Target="https://developer.sbr.gov.au/collaborate/pages/viewpage.action?pageId=176423004" TargetMode="External"/><Relationship Id="rId119" Type="http://schemas.openxmlformats.org/officeDocument/2006/relationships/hyperlink" Target="https://developer.sbr.gov.au/collaborate/pages/viewpage.action?pageId=169346060" TargetMode="External"/><Relationship Id="rId44" Type="http://schemas.openxmlformats.org/officeDocument/2006/relationships/image" Target="media/image5.png"/><Relationship Id="rId60" Type="http://schemas.openxmlformats.org/officeDocument/2006/relationships/diagramColors" Target="diagrams/colors1.xml"/><Relationship Id="rId65" Type="http://schemas.openxmlformats.org/officeDocument/2006/relationships/footer" Target="footer2.xml"/><Relationship Id="rId81" Type="http://schemas.openxmlformats.org/officeDocument/2006/relationships/hyperlink" Target="https://www.ato.gov.au/individuals-and-families/income-deductions-offsets-and-records/Income%20you%20must%20declare/foreign-and-worldwide-income/tax-exempt-income-from-foreign-employment/working-on-an-approved-overseas-project" TargetMode="External"/><Relationship Id="rId86" Type="http://schemas.openxmlformats.org/officeDocument/2006/relationships/hyperlink" Target="https://www.ato.gov.au/individuals-and-families/income-deductions-offsets-and-records/income-you-must-declare/foreign-and-worldwide-income/tax-exempt-income-from-foreign-employment/exempt-income-from-foreign-service" TargetMode="External"/><Relationship Id="rId130" Type="http://schemas.openxmlformats.org/officeDocument/2006/relationships/hyperlink" Target="https://developer.sbr.gov.au/collaborate/pages/viewpage.action?pageId=169346062" TargetMode="External"/><Relationship Id="rId135" Type="http://schemas.openxmlformats.org/officeDocument/2006/relationships/hyperlink" Target="https://developer.sbr.gov.au/collaborate/pages/viewpage.action?pageId=169346070" TargetMode="External"/><Relationship Id="rId151" Type="http://schemas.openxmlformats.org/officeDocument/2006/relationships/hyperlink" Target="https://www.ato.gov.au/businesses-and-organisations/hiring-and-paying-your-workers/single-touch-payroll/in-detail/single-touch-payroll-phase-2-employer-reporting-guidelines/correcting-information-reported-through-stp" TargetMode="External"/><Relationship Id="rId156" Type="http://schemas.openxmlformats.org/officeDocument/2006/relationships/image" Target="media/image15.png"/><Relationship Id="rId177" Type="http://schemas.openxmlformats.org/officeDocument/2006/relationships/header" Target="header14.xml"/><Relationship Id="rId4" Type="http://schemas.openxmlformats.org/officeDocument/2006/relationships/customXml" Target="../customXml/item4.xml"/><Relationship Id="rId9" Type="http://schemas.openxmlformats.org/officeDocument/2006/relationships/settings" Target="settings.xml"/><Relationship Id="rId172" Type="http://schemas.openxmlformats.org/officeDocument/2006/relationships/image" Target="media/image19.emf"/><Relationship Id="rId180" Type="http://schemas.openxmlformats.org/officeDocument/2006/relationships/header" Target="header16.xml"/><Relationship Id="rId13" Type="http://schemas.openxmlformats.org/officeDocument/2006/relationships/image" Target="media/image1.png"/><Relationship Id="rId18" Type="http://schemas.openxmlformats.org/officeDocument/2006/relationships/header" Target="header1.xml"/><Relationship Id="rId39" Type="http://schemas.openxmlformats.org/officeDocument/2006/relationships/image" Target="media/image2.png"/><Relationship Id="rId109" Type="http://schemas.openxmlformats.org/officeDocument/2006/relationships/hyperlink" Target="https://www.ato.gov.au/Business/PAYG-withholding/In-detail/Workplace-giving-programs/?anchor=Workingoutwithholding%22%20\l%20%22Workingoutwithholding" TargetMode="External"/><Relationship Id="rId34" Type="http://schemas.openxmlformats.org/officeDocument/2006/relationships/hyperlink" Target="https://developer.sbr.gov.au/collaborate/display/DSD/STP02+Key+Dates+Guidance+Note" TargetMode="External"/><Relationship Id="rId50" Type="http://schemas.openxmlformats.org/officeDocument/2006/relationships/image" Target="media/image8.png"/><Relationship Id="rId55" Type="http://schemas.openxmlformats.org/officeDocument/2006/relationships/hyperlink" Target="https://developer.sbr.gov.au/collaborate/pages/viewpage.action?pageId=169346060" TargetMode="External"/><Relationship Id="rId76" Type="http://schemas.openxmlformats.org/officeDocument/2006/relationships/hyperlink" Target="https://www.ato.gov.au/businesses-and-organisations/international-tax-for-business/in-detail/income/employees-who-work-in-a-foreign-country" TargetMode="External"/><Relationship Id="rId97" Type="http://schemas.openxmlformats.org/officeDocument/2006/relationships/hyperlink" Target="https://developer.sbr.gov.au/collaborate/pages/viewpage.action?pageId=169346070" TargetMode="External"/><Relationship Id="rId104" Type="http://schemas.openxmlformats.org/officeDocument/2006/relationships/hyperlink" Target="https://www.ato.gov.au/Rates/Schedule-5---Tax-table-for-back-payments,-commissions,-bonuses-and-similar-payments/?page=7" TargetMode="External"/><Relationship Id="rId120" Type="http://schemas.openxmlformats.org/officeDocument/2006/relationships/hyperlink" Target="https://developer.sbr.gov.au/collaborate/pages/viewpage.action?pageId=169346060" TargetMode="External"/><Relationship Id="rId125" Type="http://schemas.openxmlformats.org/officeDocument/2006/relationships/hyperlink" Target="https://developer.sbr.gov.au/collaborate/pages/viewpage.action?pageId=169346062" TargetMode="External"/><Relationship Id="rId141" Type="http://schemas.openxmlformats.org/officeDocument/2006/relationships/hyperlink" Target="https://developer.sbr.gov.au/collaborate/pages/viewpage.action?pageId=169346070" TargetMode="External"/><Relationship Id="rId146" Type="http://schemas.openxmlformats.org/officeDocument/2006/relationships/hyperlink" Target="https://developer.sbr.gov.au/collaborate/pages/viewpage.action?pageId=169346070" TargetMode="External"/><Relationship Id="rId167" Type="http://schemas.openxmlformats.org/officeDocument/2006/relationships/image" Target="media/image18.emf"/><Relationship Id="rId7" Type="http://schemas.openxmlformats.org/officeDocument/2006/relationships/numbering" Target="numbering.xml"/><Relationship Id="rId71" Type="http://schemas.openxmlformats.org/officeDocument/2006/relationships/hyperlink" Target="https://developer.sbr.gov.au/collaborate/pages/viewpage.action?pageId=169346052" TargetMode="External"/><Relationship Id="rId92" Type="http://schemas.openxmlformats.org/officeDocument/2006/relationships/hyperlink" Target="https://developer.sbr.gov.au/collaborate/pages/viewpage.action?pageId=169346070" TargetMode="External"/><Relationship Id="rId162" Type="http://schemas.openxmlformats.org/officeDocument/2006/relationships/image" Target="media/image17.png"/><Relationship Id="rId2" Type="http://schemas.openxmlformats.org/officeDocument/2006/relationships/customXml" Target="../customXml/item2.xml"/><Relationship Id="rId29" Type="http://schemas.openxmlformats.org/officeDocument/2006/relationships/hyperlink" Target="https://developer.sbr.gov.au/collaborate/pages/viewpage.action?pageId=169346074" TargetMode="External"/><Relationship Id="rId24" Type="http://schemas.openxmlformats.org/officeDocument/2006/relationships/hyperlink" Target="https://softwaredevelopers.ato.gov.au/STPPhase2PositionPapers" TargetMode="External"/><Relationship Id="rId40" Type="http://schemas.openxmlformats.org/officeDocument/2006/relationships/hyperlink" Target="https://www.humanservices.gov.au/organisations/business/forms/cs4964" TargetMode="External"/><Relationship Id="rId45" Type="http://schemas.openxmlformats.org/officeDocument/2006/relationships/hyperlink" Target="https://developer.sbr.gov.au/collaborate/pages/viewpage.action?pageId=169346052" TargetMode="External"/><Relationship Id="rId66" Type="http://schemas.openxmlformats.org/officeDocument/2006/relationships/header" Target="header8.xml"/><Relationship Id="rId87" Type="http://schemas.openxmlformats.org/officeDocument/2006/relationships/hyperlink" Target="https://developer.sbr.gov.au/collaborate/pages/viewpage.action?pageId=169346070" TargetMode="External"/><Relationship Id="rId110" Type="http://schemas.openxmlformats.org/officeDocument/2006/relationships/hyperlink" Target="https://developer.sbr.gov.au/collaborate/pages/viewpage.action?pageId=176423004" TargetMode="External"/><Relationship Id="rId115" Type="http://schemas.openxmlformats.org/officeDocument/2006/relationships/hyperlink" Target="https://developer.sbr.gov.au/collaborate/pages/viewpage.action?pageId=169346046" TargetMode="External"/><Relationship Id="rId131" Type="http://schemas.openxmlformats.org/officeDocument/2006/relationships/hyperlink" Target="https://developer.sbr.gov.au/collaborate/pages/viewpage.action?pageId=169346062" TargetMode="External"/><Relationship Id="rId136" Type="http://schemas.openxmlformats.org/officeDocument/2006/relationships/hyperlink" Target="https://developer.sbr.gov.au/collaborate/pages/viewpage.action?pageId=169346070" TargetMode="External"/><Relationship Id="rId157" Type="http://schemas.openxmlformats.org/officeDocument/2006/relationships/image" Target="media/image16.emf"/><Relationship Id="rId178" Type="http://schemas.openxmlformats.org/officeDocument/2006/relationships/header" Target="header15.xml"/><Relationship Id="rId61" Type="http://schemas.microsoft.com/office/2007/relationships/diagramDrawing" Target="diagrams/drawing1.xml"/><Relationship Id="rId82" Type="http://schemas.openxmlformats.org/officeDocument/2006/relationships/hyperlink" Target="https://www.ato.gov.au/individuals-and-families/income-deductions-offsets-and-records/income-you-must-declare/foreign-and-worldwide-income/tax-exempt-income-from-foreign-employment/exempt-income-from-foreign-service" TargetMode="External"/><Relationship Id="rId152" Type="http://schemas.openxmlformats.org/officeDocument/2006/relationships/hyperlink" Target="https://www.ato.gov.au/Business/PAYG-withholding/In-detail/Repayment-of-overpaid-amounts/?anchor=H6" TargetMode="External"/><Relationship Id="rId173" Type="http://schemas.openxmlformats.org/officeDocument/2006/relationships/header" Target="header12.xml"/><Relationship Id="rId19" Type="http://schemas.openxmlformats.org/officeDocument/2006/relationships/header" Target="header2.xml"/><Relationship Id="rId14" Type="http://schemas.openxmlformats.org/officeDocument/2006/relationships/hyperlink" Target="https://softwaredevelopers.ato.gov.au/OnlineservicesforDSPs" TargetMode="External"/><Relationship Id="rId30" Type="http://schemas.openxmlformats.org/officeDocument/2006/relationships/hyperlink" Target="https://developer.sbr.gov.au/collaborate/pages/viewpage.action?pageId=176423004" TargetMode="External"/><Relationship Id="rId35" Type="http://schemas.openxmlformats.org/officeDocument/2006/relationships/hyperlink" Target="https://developer.sbr.gov.au/collaborate/display/DSD/STP03+ATO+Use+of+Data+and+Online+Screens+Guidance+Note" TargetMode="External"/><Relationship Id="rId56" Type="http://schemas.openxmlformats.org/officeDocument/2006/relationships/hyperlink" Target="https://developer.sbr.gov.au/collaborate/pages/viewpage.action?pageId=169346060" TargetMode="External"/><Relationship Id="rId77" Type="http://schemas.openxmlformats.org/officeDocument/2006/relationships/hyperlink" Target="https://www.ato.gov.au/Business/International-tax-for-business/In-detail/Investing-overseas/Converting-foreign-income-to-Australian-dollars/" TargetMode="External"/><Relationship Id="rId100" Type="http://schemas.openxmlformats.org/officeDocument/2006/relationships/image" Target="media/image12.emf"/><Relationship Id="rId105" Type="http://schemas.openxmlformats.org/officeDocument/2006/relationships/hyperlink" Target="https://www.ato.gov.au/tax-rates-and-codes/schedule-5-tax-table-for-back-payments-commissions-bonuses-and-similar-payments/back-payment-reporting" TargetMode="External"/><Relationship Id="rId126" Type="http://schemas.openxmlformats.org/officeDocument/2006/relationships/hyperlink" Target="https://developer.sbr.gov.au/collaborate/pages/viewpage.action?pageId=169346062" TargetMode="External"/><Relationship Id="rId147" Type="http://schemas.openxmlformats.org/officeDocument/2006/relationships/hyperlink" Target="https://developer.sbr.gov.au/collaborate/pages/viewpage.action?pageId=176423004" TargetMode="External"/><Relationship Id="rId168" Type="http://schemas.openxmlformats.org/officeDocument/2006/relationships/header" Target="header9.xml"/><Relationship Id="rId8" Type="http://schemas.openxmlformats.org/officeDocument/2006/relationships/styles" Target="styles.xml"/><Relationship Id="rId51" Type="http://schemas.openxmlformats.org/officeDocument/2006/relationships/hyperlink" Target="https://developer.sbr.gov.au/collaborate/pages/viewpage.action?pageId=169346074" TargetMode="External"/><Relationship Id="rId72" Type="http://schemas.openxmlformats.org/officeDocument/2006/relationships/image" Target="media/image11.emf"/><Relationship Id="rId93" Type="http://schemas.openxmlformats.org/officeDocument/2006/relationships/hyperlink" Target="https://www.fairwork.gov.au/employee-entitlements/hours-of-work-breaks-and-rosters/hours-of-work/when-overtime-applies" TargetMode="External"/><Relationship Id="rId98" Type="http://schemas.openxmlformats.org/officeDocument/2006/relationships/hyperlink" Target="https://www.ato.gov.au/Forms/PAYG-withholding-for-Community-Development-Employment-Project/?page=2" TargetMode="External"/><Relationship Id="rId121" Type="http://schemas.openxmlformats.org/officeDocument/2006/relationships/hyperlink" Target="https://developer.sbr.gov.au/collaborate/pages/viewpage.action?pageId=169346060" TargetMode="External"/><Relationship Id="rId142" Type="http://schemas.openxmlformats.org/officeDocument/2006/relationships/hyperlink" Target="https://developer.sbr.gov.au/collaborate/pages/viewpage.action?pageId=169346070" TargetMode="External"/><Relationship Id="rId163" Type="http://schemas.openxmlformats.org/officeDocument/2006/relationships/hyperlink" Target="https://www.sbr.gov.au/digital-service-providers/developer-tools/australian-taxation-office-ato/employer-obligations-eo" TargetMode="External"/><Relationship Id="rId3" Type="http://schemas.openxmlformats.org/officeDocument/2006/relationships/customXml" Target="../customXml/item3.xml"/><Relationship Id="rId25" Type="http://schemas.openxmlformats.org/officeDocument/2006/relationships/hyperlink" Target="https://softwaredevelopers.ato.gov.au/STPPhase2GuidanceNote" TargetMode="External"/><Relationship Id="rId46" Type="http://schemas.openxmlformats.org/officeDocument/2006/relationships/image" Target="media/image6.emf"/><Relationship Id="rId67" Type="http://schemas.openxmlformats.org/officeDocument/2006/relationships/hyperlink" Target="https://developer.sbr.gov.au/collaborate/pages/viewpage.action?pageId=169346046" TargetMode="External"/><Relationship Id="rId116" Type="http://schemas.openxmlformats.org/officeDocument/2006/relationships/hyperlink" Target="https://www.rfc-editor.org/info/rfc4122" TargetMode="External"/><Relationship Id="rId137" Type="http://schemas.openxmlformats.org/officeDocument/2006/relationships/hyperlink" Target="https://developer.sbr.gov.au/collaborate/pages/viewpage.action?pageId=169346070" TargetMode="External"/><Relationship Id="rId158" Type="http://schemas.openxmlformats.org/officeDocument/2006/relationships/package" Target="embeddings/Microsoft_Visio_Drawing.vsdx"/><Relationship Id="rId20" Type="http://schemas.openxmlformats.org/officeDocument/2006/relationships/footer" Target="footer1.xml"/><Relationship Id="rId41" Type="http://schemas.openxmlformats.org/officeDocument/2006/relationships/image" Target="media/image3.emf"/><Relationship Id="rId62" Type="http://schemas.openxmlformats.org/officeDocument/2006/relationships/image" Target="media/image9.emf"/><Relationship Id="rId83" Type="http://schemas.openxmlformats.org/officeDocument/2006/relationships/hyperlink" Target="https://www.ato.gov.au/individuals-and-families/income-deductions-offsets-and-records/income-you-must-declare/foreign-and-worldwide-income/tax-exempt-income-from-foreign-employment/exempt-income-from-foreign-service" TargetMode="External"/><Relationship Id="rId88" Type="http://schemas.openxmlformats.org/officeDocument/2006/relationships/hyperlink" Target="https://developer.sbr.gov.au/collaborate/pages/viewpage.action?pageId=169346070" TargetMode="External"/><Relationship Id="rId111" Type="http://schemas.openxmlformats.org/officeDocument/2006/relationships/hyperlink" Target="https://developer.sbr.gov.au/collaborate/pages/viewpage.action?pageId=169346076" TargetMode="External"/><Relationship Id="rId132" Type="http://schemas.openxmlformats.org/officeDocument/2006/relationships/hyperlink" Target="https://developer.sbr.gov.au/collaborate/pages/viewpage.action?pageId=169346062" TargetMode="External"/><Relationship Id="rId153" Type="http://schemas.openxmlformats.org/officeDocument/2006/relationships/hyperlink" Target="https://developer.sbr.gov.au/collaborate/pages/viewpage.action?pageId=169346046" TargetMode="External"/><Relationship Id="rId174" Type="http://schemas.openxmlformats.org/officeDocument/2006/relationships/footer" Target="footer4.xml"/><Relationship Id="rId179" Type="http://schemas.openxmlformats.org/officeDocument/2006/relationships/footer" Target="footer6.xml"/><Relationship Id="rId15" Type="http://schemas.openxmlformats.org/officeDocument/2006/relationships/hyperlink" Target="mailto:SBRServiceDesk@sbr.gov.au" TargetMode="External"/><Relationship Id="rId36" Type="http://schemas.openxmlformats.org/officeDocument/2006/relationships/hyperlink" Target="https://developer.sbr.gov.au/collaborate/display/DSD/STP04+Services+Australia+Use+of+Data+Guidance+Note" TargetMode="External"/><Relationship Id="rId57" Type="http://schemas.openxmlformats.org/officeDocument/2006/relationships/diagramData" Target="diagrams/data1.xml"/><Relationship Id="rId106" Type="http://schemas.openxmlformats.org/officeDocument/2006/relationships/hyperlink" Target="https://www.ato.gov.au/Rates/Schedule-4---Tax-table-for-return-to-work-payments/" TargetMode="External"/><Relationship Id="rId127" Type="http://schemas.openxmlformats.org/officeDocument/2006/relationships/hyperlink" Target="https://developer.sbr.gov.au/collaborate/pages/viewpage.action?pageId=169346062" TargetMode="External"/><Relationship Id="rId10" Type="http://schemas.openxmlformats.org/officeDocument/2006/relationships/webSettings" Target="webSettings.xml"/><Relationship Id="rId31" Type="http://schemas.openxmlformats.org/officeDocument/2006/relationships/hyperlink" Target="https://developer.sbr.gov.au/collaborate/pages/viewpage.action?pageId=169346076" TargetMode="External"/><Relationship Id="rId52" Type="http://schemas.openxmlformats.org/officeDocument/2006/relationships/hyperlink" Target="https://developer.sbr.gov.au/collaborate/pages/viewpage.action?pageId=169346054" TargetMode="External"/><Relationship Id="rId73" Type="http://schemas.openxmlformats.org/officeDocument/2006/relationships/hyperlink" Target="https://developer.sbr.gov.au/collaborate/pages/viewpage.action?pageId=169346070" TargetMode="External"/><Relationship Id="rId78" Type="http://schemas.openxmlformats.org/officeDocument/2006/relationships/hyperlink" Target="https://developer.sbr.gov.au/collaborate/pages/viewpage.action?pageId=169346070" TargetMode="External"/><Relationship Id="rId94" Type="http://schemas.openxmlformats.org/officeDocument/2006/relationships/hyperlink" Target="https://www.ato.gov.au/law/view.htm?DocID=SGR/SGR20092/NAT/ATO/00001" TargetMode="External"/><Relationship Id="rId99" Type="http://schemas.openxmlformats.org/officeDocument/2006/relationships/hyperlink" Target="https://developer.sbr.gov.au/collaborate/pages/viewpage.action?pageId=169346070" TargetMode="External"/><Relationship Id="rId101" Type="http://schemas.openxmlformats.org/officeDocument/2006/relationships/hyperlink" Target="https://developer.sbr.gov.au/collaborate/pages/viewpage.action?pageId=169346070" TargetMode="External"/><Relationship Id="rId122" Type="http://schemas.openxmlformats.org/officeDocument/2006/relationships/hyperlink" Target="https://developer.sbr.gov.au/collaborate/pages/viewpage.action?pageId=169346062" TargetMode="External"/><Relationship Id="rId143" Type="http://schemas.openxmlformats.org/officeDocument/2006/relationships/hyperlink" Target="https://developer.sbr.gov.au/collaborate/pages/viewpage.action?pageId=169346070" TargetMode="External"/><Relationship Id="rId148" Type="http://schemas.openxmlformats.org/officeDocument/2006/relationships/hyperlink" Target="https://developer.sbr.gov.au/collaborate/pages/viewpage.action?pageId=176423004" TargetMode="External"/><Relationship Id="rId164" Type="http://schemas.openxmlformats.org/officeDocument/2006/relationships/hyperlink" Target="https://softwaredevelopers.ato.gov.au/usingourservices/dsp-conditions-use" TargetMode="External"/><Relationship Id="rId169" Type="http://schemas.openxmlformats.org/officeDocument/2006/relationships/header" Target="header10.xml"/></Relationships>
</file>

<file path=word/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0D14DEF-FFD9-4039-9203-113ED40EB812}" type="doc">
      <dgm:prSet loTypeId="urn:microsoft.com/office/officeart/2005/8/layout/process3" loCatId="process" qsTypeId="urn:microsoft.com/office/officeart/2005/8/quickstyle/simple4" qsCatId="simple" csTypeId="urn:microsoft.com/office/officeart/2005/8/colors/accent1_3" csCatId="accent1" phldr="1"/>
      <dgm:spPr/>
      <dgm:t>
        <a:bodyPr/>
        <a:lstStyle/>
        <a:p>
          <a:endParaRPr lang="en-AU"/>
        </a:p>
      </dgm:t>
    </dgm:pt>
    <dgm:pt modelId="{D63E138F-7914-4082-958B-13DBD942D313}">
      <dgm:prSet phldrT="[Text]"/>
      <dgm:spPr/>
      <dgm:t>
        <a:bodyPr/>
        <a:lstStyle/>
        <a:p>
          <a:r>
            <a:rPr lang="en-AU"/>
            <a:t>Char 1</a:t>
          </a:r>
        </a:p>
      </dgm:t>
    </dgm:pt>
    <dgm:pt modelId="{554BC651-3D7F-42BD-818A-317F7F108669}" type="parTrans" cxnId="{7F96F62C-6AF3-4A0F-A8F0-6B9A201AA8C7}">
      <dgm:prSet/>
      <dgm:spPr/>
      <dgm:t>
        <a:bodyPr/>
        <a:lstStyle/>
        <a:p>
          <a:endParaRPr lang="en-AU"/>
        </a:p>
      </dgm:t>
    </dgm:pt>
    <dgm:pt modelId="{BA48CA8D-4D5A-4B1C-92A1-29EA64B4B394}" type="sibTrans" cxnId="{7F96F62C-6AF3-4A0F-A8F0-6B9A201AA8C7}">
      <dgm:prSet/>
      <dgm:spPr/>
      <dgm:t>
        <a:bodyPr/>
        <a:lstStyle/>
        <a:p>
          <a:endParaRPr lang="en-AU"/>
        </a:p>
      </dgm:t>
    </dgm:pt>
    <dgm:pt modelId="{BA55827B-3F44-4CFE-9D72-0946945BC9EC}">
      <dgm:prSet phldrT="[Text]"/>
      <dgm:spPr/>
      <dgm:t>
        <a:bodyPr/>
        <a:lstStyle/>
        <a:p>
          <a:r>
            <a:rPr lang="en-AU" b="1"/>
            <a:t>CATEGORY</a:t>
          </a:r>
        </a:p>
      </dgm:t>
    </dgm:pt>
    <dgm:pt modelId="{36E42CCC-A5DE-436A-8292-674B94C511C7}" type="parTrans" cxnId="{FD5ACEC2-07D7-401E-A623-88050EFDF9C5}">
      <dgm:prSet/>
      <dgm:spPr/>
      <dgm:t>
        <a:bodyPr/>
        <a:lstStyle/>
        <a:p>
          <a:endParaRPr lang="en-AU"/>
        </a:p>
      </dgm:t>
    </dgm:pt>
    <dgm:pt modelId="{BEF4321F-4A38-47DF-A6E2-FEB000315D9A}" type="sibTrans" cxnId="{FD5ACEC2-07D7-401E-A623-88050EFDF9C5}">
      <dgm:prSet/>
      <dgm:spPr/>
      <dgm:t>
        <a:bodyPr/>
        <a:lstStyle/>
        <a:p>
          <a:endParaRPr lang="en-AU"/>
        </a:p>
      </dgm:t>
    </dgm:pt>
    <dgm:pt modelId="{E8D346B7-7F6B-4725-B242-EC0028151921}">
      <dgm:prSet phldrT="[Text]"/>
      <dgm:spPr/>
      <dgm:t>
        <a:bodyPr/>
        <a:lstStyle/>
        <a:p>
          <a:r>
            <a:rPr lang="en-AU"/>
            <a:t>Char 2</a:t>
          </a:r>
        </a:p>
      </dgm:t>
    </dgm:pt>
    <dgm:pt modelId="{99CF4E08-D8B5-4595-8188-F060DE7D9EFE}" type="parTrans" cxnId="{E6B256FF-41A3-4280-A0C5-CD43AFA17169}">
      <dgm:prSet/>
      <dgm:spPr/>
      <dgm:t>
        <a:bodyPr/>
        <a:lstStyle/>
        <a:p>
          <a:endParaRPr lang="en-AU"/>
        </a:p>
      </dgm:t>
    </dgm:pt>
    <dgm:pt modelId="{D8B02D0D-4DBD-4159-BE2B-43B77A483312}" type="sibTrans" cxnId="{E6B256FF-41A3-4280-A0C5-CD43AFA17169}">
      <dgm:prSet/>
      <dgm:spPr/>
      <dgm:t>
        <a:bodyPr/>
        <a:lstStyle/>
        <a:p>
          <a:endParaRPr lang="en-AU"/>
        </a:p>
      </dgm:t>
    </dgm:pt>
    <dgm:pt modelId="{7A1A6FEA-6304-4704-8C91-C881313FB44E}">
      <dgm:prSet phldrT="[Text]"/>
      <dgm:spPr/>
      <dgm:t>
        <a:bodyPr/>
        <a:lstStyle/>
        <a:p>
          <a:r>
            <a:rPr lang="en-AU" b="1"/>
            <a:t>OPTIONS</a:t>
          </a:r>
        </a:p>
      </dgm:t>
    </dgm:pt>
    <dgm:pt modelId="{1C332164-881A-4A9A-AF26-398D27F71AA6}" type="parTrans" cxnId="{EC02F7E8-9157-46BE-A312-6F7135AC7757}">
      <dgm:prSet/>
      <dgm:spPr/>
      <dgm:t>
        <a:bodyPr/>
        <a:lstStyle/>
        <a:p>
          <a:endParaRPr lang="en-AU"/>
        </a:p>
      </dgm:t>
    </dgm:pt>
    <dgm:pt modelId="{45D6A1D8-E197-4571-9FA0-715120E85567}" type="sibTrans" cxnId="{EC02F7E8-9157-46BE-A312-6F7135AC7757}">
      <dgm:prSet/>
      <dgm:spPr/>
      <dgm:t>
        <a:bodyPr/>
        <a:lstStyle/>
        <a:p>
          <a:endParaRPr lang="en-AU"/>
        </a:p>
      </dgm:t>
    </dgm:pt>
    <dgm:pt modelId="{83C729C4-AD4D-4453-B947-8D047BC96752}">
      <dgm:prSet phldrT="[Text]"/>
      <dgm:spPr/>
      <dgm:t>
        <a:bodyPr/>
        <a:lstStyle/>
        <a:p>
          <a:r>
            <a:rPr lang="en-AU"/>
            <a:t>Char 3</a:t>
          </a:r>
        </a:p>
      </dgm:t>
    </dgm:pt>
    <dgm:pt modelId="{769F7C8F-4B8F-4AE4-A2F8-EB82E0F9D951}" type="parTrans" cxnId="{E07D362B-9CD7-406A-B6C0-B3FB1C75874A}">
      <dgm:prSet/>
      <dgm:spPr/>
      <dgm:t>
        <a:bodyPr/>
        <a:lstStyle/>
        <a:p>
          <a:endParaRPr lang="en-AU"/>
        </a:p>
      </dgm:t>
    </dgm:pt>
    <dgm:pt modelId="{97F99A12-74C4-4C3A-971D-E094292B4E89}" type="sibTrans" cxnId="{E07D362B-9CD7-406A-B6C0-B3FB1C75874A}">
      <dgm:prSet/>
      <dgm:spPr/>
      <dgm:t>
        <a:bodyPr/>
        <a:lstStyle/>
        <a:p>
          <a:endParaRPr lang="en-AU"/>
        </a:p>
      </dgm:t>
    </dgm:pt>
    <dgm:pt modelId="{685F4BCD-90A6-46BA-975F-9B586CF92A05}">
      <dgm:prSet phldrT="[Text]"/>
      <dgm:spPr/>
      <dgm:t>
        <a:bodyPr/>
        <a:lstStyle/>
        <a:p>
          <a:r>
            <a:rPr lang="en-AU" b="1"/>
            <a:t>STSL</a:t>
          </a:r>
        </a:p>
      </dgm:t>
    </dgm:pt>
    <dgm:pt modelId="{F6882BE3-9173-48BA-BF40-33244462FAD7}" type="parTrans" cxnId="{E8A92D09-02AF-44DD-B0FA-712D84671054}">
      <dgm:prSet/>
      <dgm:spPr/>
      <dgm:t>
        <a:bodyPr/>
        <a:lstStyle/>
        <a:p>
          <a:endParaRPr lang="en-AU"/>
        </a:p>
      </dgm:t>
    </dgm:pt>
    <dgm:pt modelId="{3D6E8494-4AA7-410F-8DA1-8D9CE9FBDA6F}" type="sibTrans" cxnId="{E8A92D09-02AF-44DD-B0FA-712D84671054}">
      <dgm:prSet/>
      <dgm:spPr/>
      <dgm:t>
        <a:bodyPr/>
        <a:lstStyle/>
        <a:p>
          <a:endParaRPr lang="en-AU"/>
        </a:p>
      </dgm:t>
    </dgm:pt>
    <dgm:pt modelId="{D498714C-833A-4B7E-AE2B-CD4D71334875}">
      <dgm:prSet phldrT="[Text]"/>
      <dgm:spPr/>
      <dgm:t>
        <a:bodyPr/>
        <a:lstStyle/>
        <a:p>
          <a:r>
            <a:rPr lang="en-AU"/>
            <a:t>Mandatory</a:t>
          </a:r>
        </a:p>
      </dgm:t>
    </dgm:pt>
    <dgm:pt modelId="{EE2DB7CC-2D3A-4EA6-8EE1-82337475A075}" type="parTrans" cxnId="{FCADD353-6695-49E2-B72A-B7FB763DAFAC}">
      <dgm:prSet/>
      <dgm:spPr/>
      <dgm:t>
        <a:bodyPr/>
        <a:lstStyle/>
        <a:p>
          <a:endParaRPr lang="en-AU"/>
        </a:p>
      </dgm:t>
    </dgm:pt>
    <dgm:pt modelId="{047C1528-B958-49F0-B2A9-899B7C2370B3}" type="sibTrans" cxnId="{FCADD353-6695-49E2-B72A-B7FB763DAFAC}">
      <dgm:prSet/>
      <dgm:spPr/>
      <dgm:t>
        <a:bodyPr/>
        <a:lstStyle/>
        <a:p>
          <a:endParaRPr lang="en-AU"/>
        </a:p>
      </dgm:t>
    </dgm:pt>
    <dgm:pt modelId="{FA2BA6F5-DB59-437B-B860-B4AE6D25E9AA}">
      <dgm:prSet phldrT="[Text]"/>
      <dgm:spPr/>
      <dgm:t>
        <a:bodyPr/>
        <a:lstStyle/>
        <a:p>
          <a:r>
            <a:rPr lang="en-AU"/>
            <a:t>Pre-defined value</a:t>
          </a:r>
        </a:p>
      </dgm:t>
    </dgm:pt>
    <dgm:pt modelId="{D76CF422-8EF6-4843-B75C-F509194D91EC}" type="parTrans" cxnId="{E3BA4BE1-A747-4D94-AFF5-66411DD163DC}">
      <dgm:prSet/>
      <dgm:spPr/>
      <dgm:t>
        <a:bodyPr/>
        <a:lstStyle/>
        <a:p>
          <a:endParaRPr lang="en-AU"/>
        </a:p>
      </dgm:t>
    </dgm:pt>
    <dgm:pt modelId="{0BB2580B-3059-422A-A137-229219BB9C16}" type="sibTrans" cxnId="{E3BA4BE1-A747-4D94-AFF5-66411DD163DC}">
      <dgm:prSet/>
      <dgm:spPr/>
      <dgm:t>
        <a:bodyPr/>
        <a:lstStyle/>
        <a:p>
          <a:endParaRPr lang="en-AU"/>
        </a:p>
      </dgm:t>
    </dgm:pt>
    <dgm:pt modelId="{00845A41-13FE-477E-AAA6-E3B2C5A95384}">
      <dgm:prSet phldrT="[Text]"/>
      <dgm:spPr/>
      <dgm:t>
        <a:bodyPr/>
        <a:lstStyle/>
        <a:p>
          <a:r>
            <a:rPr lang="en-AU"/>
            <a:t>Mandatory</a:t>
          </a:r>
        </a:p>
      </dgm:t>
    </dgm:pt>
    <dgm:pt modelId="{91007C15-3F22-4A13-94B8-6689AA86E7C0}" type="parTrans" cxnId="{F4A34E52-504D-4EDF-8DD1-B7B916CE4C79}">
      <dgm:prSet/>
      <dgm:spPr/>
      <dgm:t>
        <a:bodyPr/>
        <a:lstStyle/>
        <a:p>
          <a:endParaRPr lang="en-AU"/>
        </a:p>
      </dgm:t>
    </dgm:pt>
    <dgm:pt modelId="{C27274E1-4FD2-48CA-87E8-D7D8F538795D}" type="sibTrans" cxnId="{F4A34E52-504D-4EDF-8DD1-B7B916CE4C79}">
      <dgm:prSet/>
      <dgm:spPr/>
      <dgm:t>
        <a:bodyPr/>
        <a:lstStyle/>
        <a:p>
          <a:endParaRPr lang="en-AU"/>
        </a:p>
      </dgm:t>
    </dgm:pt>
    <dgm:pt modelId="{005FC7ED-2EE7-498B-98EC-D99DE51E32BD}">
      <dgm:prSet phldrT="[Text]"/>
      <dgm:spPr/>
      <dgm:t>
        <a:bodyPr/>
        <a:lstStyle/>
        <a:p>
          <a:r>
            <a:rPr lang="en-AU"/>
            <a:t>Pre-defined value</a:t>
          </a:r>
        </a:p>
      </dgm:t>
    </dgm:pt>
    <dgm:pt modelId="{F641E8BC-031C-4F48-8C86-E5E9F2FAC5CD}" type="parTrans" cxnId="{89AA80CF-8531-4A5C-8631-6357DAB1FDD6}">
      <dgm:prSet/>
      <dgm:spPr/>
      <dgm:t>
        <a:bodyPr/>
        <a:lstStyle/>
        <a:p>
          <a:endParaRPr lang="en-AU"/>
        </a:p>
      </dgm:t>
    </dgm:pt>
    <dgm:pt modelId="{7A396186-7977-455B-82F5-B58EC69157CC}" type="sibTrans" cxnId="{89AA80CF-8531-4A5C-8631-6357DAB1FDD6}">
      <dgm:prSet/>
      <dgm:spPr/>
      <dgm:t>
        <a:bodyPr/>
        <a:lstStyle/>
        <a:p>
          <a:endParaRPr lang="en-AU"/>
        </a:p>
      </dgm:t>
    </dgm:pt>
    <dgm:pt modelId="{F1BFC4FE-C59B-4A58-B6B3-6F30902B57EA}">
      <dgm:prSet phldrT="[Text]"/>
      <dgm:spPr/>
      <dgm:t>
        <a:bodyPr/>
        <a:lstStyle/>
        <a:p>
          <a:r>
            <a:rPr lang="en-AU"/>
            <a:t>Payee notified</a:t>
          </a:r>
        </a:p>
      </dgm:t>
    </dgm:pt>
    <dgm:pt modelId="{6D71AB4D-2C62-4515-BED8-A507507BDCC0}" type="parTrans" cxnId="{3D00FEC4-6434-429A-8CC9-15058E736593}">
      <dgm:prSet/>
      <dgm:spPr/>
      <dgm:t>
        <a:bodyPr/>
        <a:lstStyle/>
        <a:p>
          <a:endParaRPr lang="en-AU"/>
        </a:p>
      </dgm:t>
    </dgm:pt>
    <dgm:pt modelId="{9F583057-D262-428B-8BF2-2C6CB5F5D100}" type="sibTrans" cxnId="{3D00FEC4-6434-429A-8CC9-15058E736593}">
      <dgm:prSet/>
      <dgm:spPr/>
      <dgm:t>
        <a:bodyPr/>
        <a:lstStyle/>
        <a:p>
          <a:endParaRPr lang="en-AU"/>
        </a:p>
      </dgm:t>
    </dgm:pt>
    <dgm:pt modelId="{0C9746EE-4D35-4E02-A930-AF1A79E1AB35}">
      <dgm:prSet phldrT="[Text]"/>
      <dgm:spPr/>
      <dgm:t>
        <a:bodyPr/>
        <a:lstStyle/>
        <a:p>
          <a:r>
            <a:rPr lang="en-AU"/>
            <a:t>Char 4</a:t>
          </a:r>
        </a:p>
      </dgm:t>
    </dgm:pt>
    <dgm:pt modelId="{3E0A5C79-9777-4AF3-A367-90672E2F26F1}" type="parTrans" cxnId="{0144B885-7932-4EBD-B9E4-22B06AEE0489}">
      <dgm:prSet/>
      <dgm:spPr/>
      <dgm:t>
        <a:bodyPr/>
        <a:lstStyle/>
        <a:p>
          <a:endParaRPr lang="en-AU"/>
        </a:p>
      </dgm:t>
    </dgm:pt>
    <dgm:pt modelId="{39C6FF0C-F3BC-4264-B4F7-929365FA64E6}" type="sibTrans" cxnId="{0144B885-7932-4EBD-B9E4-22B06AEE0489}">
      <dgm:prSet/>
      <dgm:spPr/>
      <dgm:t>
        <a:bodyPr/>
        <a:lstStyle/>
        <a:p>
          <a:endParaRPr lang="en-AU"/>
        </a:p>
      </dgm:t>
    </dgm:pt>
    <dgm:pt modelId="{B87A458A-70F2-4548-A1F8-4A749F16D2F7}">
      <dgm:prSet phldrT="[Text]"/>
      <dgm:spPr/>
      <dgm:t>
        <a:bodyPr/>
        <a:lstStyle/>
        <a:p>
          <a:r>
            <a:rPr lang="en-AU" b="1"/>
            <a:t>MEDICARE LEVY SURCHARGE</a:t>
          </a:r>
        </a:p>
      </dgm:t>
    </dgm:pt>
    <dgm:pt modelId="{985E4CB4-C873-4283-B8D2-DC6924DA62FC}" type="parTrans" cxnId="{67E49727-5488-46A1-9CF4-4318076F7C86}">
      <dgm:prSet/>
      <dgm:spPr/>
      <dgm:t>
        <a:bodyPr/>
        <a:lstStyle/>
        <a:p>
          <a:endParaRPr lang="en-AU"/>
        </a:p>
      </dgm:t>
    </dgm:pt>
    <dgm:pt modelId="{5704D62B-BB1B-466F-8A0D-146B49767E8A}" type="sibTrans" cxnId="{67E49727-5488-46A1-9CF4-4318076F7C86}">
      <dgm:prSet/>
      <dgm:spPr/>
      <dgm:t>
        <a:bodyPr/>
        <a:lstStyle/>
        <a:p>
          <a:endParaRPr lang="en-AU"/>
        </a:p>
      </dgm:t>
    </dgm:pt>
    <dgm:pt modelId="{63F8D208-B125-4CEC-9D89-5C038E0BD85A}">
      <dgm:prSet phldrT="[Text]"/>
      <dgm:spPr/>
      <dgm:t>
        <a:bodyPr/>
        <a:lstStyle/>
        <a:p>
          <a:r>
            <a:rPr lang="en-AU"/>
            <a:t>Payee choice</a:t>
          </a:r>
        </a:p>
      </dgm:t>
    </dgm:pt>
    <dgm:pt modelId="{C82C702A-7448-48EA-B45E-95C65E260B6E}" type="parTrans" cxnId="{C53CF6B6-5A12-43B2-A605-23E09F66BC04}">
      <dgm:prSet/>
      <dgm:spPr/>
      <dgm:t>
        <a:bodyPr/>
        <a:lstStyle/>
        <a:p>
          <a:endParaRPr lang="en-AU"/>
        </a:p>
      </dgm:t>
    </dgm:pt>
    <dgm:pt modelId="{06573F9E-2155-4C21-A859-1721DE57990A}" type="sibTrans" cxnId="{C53CF6B6-5A12-43B2-A605-23E09F66BC04}">
      <dgm:prSet/>
      <dgm:spPr/>
      <dgm:t>
        <a:bodyPr/>
        <a:lstStyle/>
        <a:p>
          <a:endParaRPr lang="en-AU"/>
        </a:p>
      </dgm:t>
    </dgm:pt>
    <dgm:pt modelId="{4300C8E2-901F-4202-AA67-F1301D48B82C}">
      <dgm:prSet phldrT="[Text]"/>
      <dgm:spPr/>
      <dgm:t>
        <a:bodyPr/>
        <a:lstStyle/>
        <a:p>
          <a:r>
            <a:rPr lang="en-AU"/>
            <a:t>Char 5</a:t>
          </a:r>
        </a:p>
      </dgm:t>
    </dgm:pt>
    <dgm:pt modelId="{27AC53D8-FD0B-4142-A18B-3278EFCBB92B}" type="parTrans" cxnId="{07F3E6DA-80C2-43A8-85DE-5C70C254A84A}">
      <dgm:prSet/>
      <dgm:spPr/>
      <dgm:t>
        <a:bodyPr/>
        <a:lstStyle/>
        <a:p>
          <a:endParaRPr lang="en-AU"/>
        </a:p>
      </dgm:t>
    </dgm:pt>
    <dgm:pt modelId="{B489B8A1-9587-4B54-AC0B-4C00BDE4537A}" type="sibTrans" cxnId="{07F3E6DA-80C2-43A8-85DE-5C70C254A84A}">
      <dgm:prSet/>
      <dgm:spPr/>
      <dgm:t>
        <a:bodyPr/>
        <a:lstStyle/>
        <a:p>
          <a:endParaRPr lang="en-AU"/>
        </a:p>
      </dgm:t>
    </dgm:pt>
    <dgm:pt modelId="{7F00F137-68A3-47BC-A2D9-183FC8FF99F2}">
      <dgm:prSet phldrT="[Text]"/>
      <dgm:spPr/>
      <dgm:t>
        <a:bodyPr/>
        <a:lstStyle/>
        <a:p>
          <a:r>
            <a:rPr lang="en-AU" b="1"/>
            <a:t>MEDICARE LEVY EXEMPTION</a:t>
          </a:r>
        </a:p>
      </dgm:t>
    </dgm:pt>
    <dgm:pt modelId="{D2256E6D-38CB-4B8A-A8FC-9B1430C963FA}" type="parTrans" cxnId="{D60F1E90-0649-4070-BEE7-72E3460D6788}">
      <dgm:prSet/>
      <dgm:spPr/>
      <dgm:t>
        <a:bodyPr/>
        <a:lstStyle/>
        <a:p>
          <a:endParaRPr lang="en-AU"/>
        </a:p>
      </dgm:t>
    </dgm:pt>
    <dgm:pt modelId="{A64E86CC-C7A9-41B2-9003-E1B0250BABE3}" type="sibTrans" cxnId="{D60F1E90-0649-4070-BEE7-72E3460D6788}">
      <dgm:prSet/>
      <dgm:spPr/>
      <dgm:t>
        <a:bodyPr/>
        <a:lstStyle/>
        <a:p>
          <a:endParaRPr lang="en-AU"/>
        </a:p>
      </dgm:t>
    </dgm:pt>
    <dgm:pt modelId="{A612F7E3-C39E-405D-9F04-1B10F35B6723}">
      <dgm:prSet phldrT="[Text]"/>
      <dgm:spPr/>
      <dgm:t>
        <a:bodyPr/>
        <a:lstStyle/>
        <a:p>
          <a:r>
            <a:rPr lang="en-AU"/>
            <a:t>Payee choice</a:t>
          </a:r>
        </a:p>
      </dgm:t>
    </dgm:pt>
    <dgm:pt modelId="{FCDBC8D3-4ACA-41B6-9707-F8109F0ABD0C}" type="parTrans" cxnId="{08A55EC8-DE36-49D4-8FE4-C72F269C7B9E}">
      <dgm:prSet/>
      <dgm:spPr/>
      <dgm:t>
        <a:bodyPr/>
        <a:lstStyle/>
        <a:p>
          <a:endParaRPr lang="en-AU"/>
        </a:p>
      </dgm:t>
    </dgm:pt>
    <dgm:pt modelId="{09658007-48C2-4497-938C-5384D634ADAD}" type="sibTrans" cxnId="{08A55EC8-DE36-49D4-8FE4-C72F269C7B9E}">
      <dgm:prSet/>
      <dgm:spPr/>
      <dgm:t>
        <a:bodyPr/>
        <a:lstStyle/>
        <a:p>
          <a:endParaRPr lang="en-AU"/>
        </a:p>
      </dgm:t>
    </dgm:pt>
    <dgm:pt modelId="{24BC9AEE-6B95-448D-8634-2B6612B66347}">
      <dgm:prSet phldrT="[Text]"/>
      <dgm:spPr/>
      <dgm:t>
        <a:bodyPr/>
        <a:lstStyle/>
        <a:p>
          <a:r>
            <a:rPr lang="en-AU"/>
            <a:t>Char 6</a:t>
          </a:r>
        </a:p>
      </dgm:t>
    </dgm:pt>
    <dgm:pt modelId="{5E2F38D9-650A-41CF-91C0-C534669B6A05}" type="parTrans" cxnId="{4BD5E0D7-FD95-4DEA-82CC-EBDA0DEC3890}">
      <dgm:prSet/>
      <dgm:spPr/>
      <dgm:t>
        <a:bodyPr/>
        <a:lstStyle/>
        <a:p>
          <a:endParaRPr lang="en-AU"/>
        </a:p>
      </dgm:t>
    </dgm:pt>
    <dgm:pt modelId="{D2F32716-2046-4C22-8796-BE8DE5D898C8}" type="sibTrans" cxnId="{4BD5E0D7-FD95-4DEA-82CC-EBDA0DEC3890}">
      <dgm:prSet/>
      <dgm:spPr/>
      <dgm:t>
        <a:bodyPr/>
        <a:lstStyle/>
        <a:p>
          <a:endParaRPr lang="en-AU"/>
        </a:p>
      </dgm:t>
    </dgm:pt>
    <dgm:pt modelId="{0DF1D8A8-AE1F-4933-8E59-88FFBC2DBC79}">
      <dgm:prSet phldrT="[Text]"/>
      <dgm:spPr/>
      <dgm:t>
        <a:bodyPr/>
        <a:lstStyle/>
        <a:p>
          <a:r>
            <a:rPr lang="en-AU" b="1"/>
            <a:t>MEDICATE LEVY REDUCTION</a:t>
          </a:r>
        </a:p>
      </dgm:t>
    </dgm:pt>
    <dgm:pt modelId="{56D21E4C-0217-4D73-A7CF-4F06D179A3EA}" type="parTrans" cxnId="{E58D593D-6DA7-45A6-BBC7-CF7F3285B2E9}">
      <dgm:prSet/>
      <dgm:spPr/>
      <dgm:t>
        <a:bodyPr/>
        <a:lstStyle/>
        <a:p>
          <a:endParaRPr lang="en-AU"/>
        </a:p>
      </dgm:t>
    </dgm:pt>
    <dgm:pt modelId="{72E05D46-A045-4C9D-B0FF-07AA1BECDB07}" type="sibTrans" cxnId="{E58D593D-6DA7-45A6-BBC7-CF7F3285B2E9}">
      <dgm:prSet/>
      <dgm:spPr/>
      <dgm:t>
        <a:bodyPr/>
        <a:lstStyle/>
        <a:p>
          <a:endParaRPr lang="en-AU"/>
        </a:p>
      </dgm:t>
    </dgm:pt>
    <dgm:pt modelId="{1F7CC95C-178A-4C6A-A44F-F9AAA37F6F21}">
      <dgm:prSet phldrT="[Text]"/>
      <dgm:spPr/>
      <dgm:t>
        <a:bodyPr/>
        <a:lstStyle/>
        <a:p>
          <a:r>
            <a:rPr lang="en-AU"/>
            <a:t>Payee choice</a:t>
          </a:r>
        </a:p>
      </dgm:t>
    </dgm:pt>
    <dgm:pt modelId="{84FFEB27-9D9F-44E3-8CD6-6D3E9C9430E3}" type="parTrans" cxnId="{EEBBC565-5582-4B7E-8BFD-10CC39D83D00}">
      <dgm:prSet/>
      <dgm:spPr/>
      <dgm:t>
        <a:bodyPr/>
        <a:lstStyle/>
        <a:p>
          <a:endParaRPr lang="en-AU"/>
        </a:p>
      </dgm:t>
    </dgm:pt>
    <dgm:pt modelId="{329808B2-D0EC-4BC7-9229-2996607C4785}" type="sibTrans" cxnId="{EEBBC565-5582-4B7E-8BFD-10CC39D83D00}">
      <dgm:prSet/>
      <dgm:spPr/>
      <dgm:t>
        <a:bodyPr/>
        <a:lstStyle/>
        <a:p>
          <a:endParaRPr lang="en-AU"/>
        </a:p>
      </dgm:t>
    </dgm:pt>
    <dgm:pt modelId="{2F985E9D-A564-4E00-B881-28A262D963E2}" type="pres">
      <dgm:prSet presAssocID="{30D14DEF-FFD9-4039-9203-113ED40EB812}" presName="linearFlow" presStyleCnt="0">
        <dgm:presLayoutVars>
          <dgm:dir/>
          <dgm:animLvl val="lvl"/>
          <dgm:resizeHandles val="exact"/>
        </dgm:presLayoutVars>
      </dgm:prSet>
      <dgm:spPr/>
    </dgm:pt>
    <dgm:pt modelId="{2C2D3A79-C768-49F0-8CFE-662B69F73496}" type="pres">
      <dgm:prSet presAssocID="{D63E138F-7914-4082-958B-13DBD942D313}" presName="composite" presStyleCnt="0"/>
      <dgm:spPr/>
    </dgm:pt>
    <dgm:pt modelId="{BB313290-63CD-4B2F-B8B0-0259E2ABA2C8}" type="pres">
      <dgm:prSet presAssocID="{D63E138F-7914-4082-958B-13DBD942D313}" presName="parTx" presStyleLbl="node1" presStyleIdx="0" presStyleCnt="6">
        <dgm:presLayoutVars>
          <dgm:chMax val="0"/>
          <dgm:chPref val="0"/>
          <dgm:bulletEnabled val="1"/>
        </dgm:presLayoutVars>
      </dgm:prSet>
      <dgm:spPr/>
    </dgm:pt>
    <dgm:pt modelId="{61BE3B48-E90D-435C-A022-A2825C7BDD86}" type="pres">
      <dgm:prSet presAssocID="{D63E138F-7914-4082-958B-13DBD942D313}" presName="parSh" presStyleLbl="node1" presStyleIdx="0" presStyleCnt="6"/>
      <dgm:spPr/>
    </dgm:pt>
    <dgm:pt modelId="{CEDB88A0-9598-4AD6-BB5E-CBDE3322959C}" type="pres">
      <dgm:prSet presAssocID="{D63E138F-7914-4082-958B-13DBD942D313}" presName="desTx" presStyleLbl="fgAcc1" presStyleIdx="0" presStyleCnt="6">
        <dgm:presLayoutVars>
          <dgm:bulletEnabled val="1"/>
        </dgm:presLayoutVars>
      </dgm:prSet>
      <dgm:spPr/>
    </dgm:pt>
    <dgm:pt modelId="{6DAE2F74-34FC-4D4E-B792-FBAEE9246B34}" type="pres">
      <dgm:prSet presAssocID="{BA48CA8D-4D5A-4B1C-92A1-29EA64B4B394}" presName="sibTrans" presStyleLbl="sibTrans2D1" presStyleIdx="0" presStyleCnt="5"/>
      <dgm:spPr/>
    </dgm:pt>
    <dgm:pt modelId="{CAAD79FC-5E94-4C39-9383-336E787F8632}" type="pres">
      <dgm:prSet presAssocID="{BA48CA8D-4D5A-4B1C-92A1-29EA64B4B394}" presName="connTx" presStyleLbl="sibTrans2D1" presStyleIdx="0" presStyleCnt="5"/>
      <dgm:spPr/>
    </dgm:pt>
    <dgm:pt modelId="{5CBB94D9-6DE9-4349-8C8E-0D02DFFB6033}" type="pres">
      <dgm:prSet presAssocID="{E8D346B7-7F6B-4725-B242-EC0028151921}" presName="composite" presStyleCnt="0"/>
      <dgm:spPr/>
    </dgm:pt>
    <dgm:pt modelId="{914EE0A5-4DAE-44F6-BF92-680FAB2D82B2}" type="pres">
      <dgm:prSet presAssocID="{E8D346B7-7F6B-4725-B242-EC0028151921}" presName="parTx" presStyleLbl="node1" presStyleIdx="0" presStyleCnt="6">
        <dgm:presLayoutVars>
          <dgm:chMax val="0"/>
          <dgm:chPref val="0"/>
          <dgm:bulletEnabled val="1"/>
        </dgm:presLayoutVars>
      </dgm:prSet>
      <dgm:spPr/>
    </dgm:pt>
    <dgm:pt modelId="{3775FEDE-5A97-40A9-9652-BA9E865F629F}" type="pres">
      <dgm:prSet presAssocID="{E8D346B7-7F6B-4725-B242-EC0028151921}" presName="parSh" presStyleLbl="node1" presStyleIdx="1" presStyleCnt="6"/>
      <dgm:spPr/>
    </dgm:pt>
    <dgm:pt modelId="{BC6FAE4D-F8A1-4F9D-91CF-30D491FC860D}" type="pres">
      <dgm:prSet presAssocID="{E8D346B7-7F6B-4725-B242-EC0028151921}" presName="desTx" presStyleLbl="fgAcc1" presStyleIdx="1" presStyleCnt="6">
        <dgm:presLayoutVars>
          <dgm:bulletEnabled val="1"/>
        </dgm:presLayoutVars>
      </dgm:prSet>
      <dgm:spPr/>
    </dgm:pt>
    <dgm:pt modelId="{1CC2C375-7306-4A9B-8584-020B662C0089}" type="pres">
      <dgm:prSet presAssocID="{D8B02D0D-4DBD-4159-BE2B-43B77A483312}" presName="sibTrans" presStyleLbl="sibTrans2D1" presStyleIdx="1" presStyleCnt="5"/>
      <dgm:spPr/>
    </dgm:pt>
    <dgm:pt modelId="{FF911E64-9CB5-4529-968A-52FA208826DF}" type="pres">
      <dgm:prSet presAssocID="{D8B02D0D-4DBD-4159-BE2B-43B77A483312}" presName="connTx" presStyleLbl="sibTrans2D1" presStyleIdx="1" presStyleCnt="5"/>
      <dgm:spPr/>
    </dgm:pt>
    <dgm:pt modelId="{1A1A4078-7DF9-4EFD-A198-0F65675984D5}" type="pres">
      <dgm:prSet presAssocID="{83C729C4-AD4D-4453-B947-8D047BC96752}" presName="composite" presStyleCnt="0"/>
      <dgm:spPr/>
    </dgm:pt>
    <dgm:pt modelId="{574034C2-7A77-4E0A-9694-975119388B77}" type="pres">
      <dgm:prSet presAssocID="{83C729C4-AD4D-4453-B947-8D047BC96752}" presName="parTx" presStyleLbl="node1" presStyleIdx="1" presStyleCnt="6">
        <dgm:presLayoutVars>
          <dgm:chMax val="0"/>
          <dgm:chPref val="0"/>
          <dgm:bulletEnabled val="1"/>
        </dgm:presLayoutVars>
      </dgm:prSet>
      <dgm:spPr/>
    </dgm:pt>
    <dgm:pt modelId="{C2EE38C0-F62C-4579-9B06-7DE205D2A3EE}" type="pres">
      <dgm:prSet presAssocID="{83C729C4-AD4D-4453-B947-8D047BC96752}" presName="parSh" presStyleLbl="node1" presStyleIdx="2" presStyleCnt="6"/>
      <dgm:spPr/>
    </dgm:pt>
    <dgm:pt modelId="{395D529B-38A2-42C9-A26B-EE53D8EF6F86}" type="pres">
      <dgm:prSet presAssocID="{83C729C4-AD4D-4453-B947-8D047BC96752}" presName="desTx" presStyleLbl="fgAcc1" presStyleIdx="2" presStyleCnt="6">
        <dgm:presLayoutVars>
          <dgm:bulletEnabled val="1"/>
        </dgm:presLayoutVars>
      </dgm:prSet>
      <dgm:spPr/>
    </dgm:pt>
    <dgm:pt modelId="{371F579E-10B7-4540-B787-9A28F92BF098}" type="pres">
      <dgm:prSet presAssocID="{97F99A12-74C4-4C3A-971D-E094292B4E89}" presName="sibTrans" presStyleLbl="sibTrans2D1" presStyleIdx="2" presStyleCnt="5"/>
      <dgm:spPr/>
    </dgm:pt>
    <dgm:pt modelId="{E9FEA751-F42F-45BC-9580-96228D000EB2}" type="pres">
      <dgm:prSet presAssocID="{97F99A12-74C4-4C3A-971D-E094292B4E89}" presName="connTx" presStyleLbl="sibTrans2D1" presStyleIdx="2" presStyleCnt="5"/>
      <dgm:spPr/>
    </dgm:pt>
    <dgm:pt modelId="{99F8A9B0-CC0F-4ED7-A72C-E50FE42F7474}" type="pres">
      <dgm:prSet presAssocID="{0C9746EE-4D35-4E02-A930-AF1A79E1AB35}" presName="composite" presStyleCnt="0"/>
      <dgm:spPr/>
    </dgm:pt>
    <dgm:pt modelId="{6208C59D-A261-4F7E-B547-A5240C6206EC}" type="pres">
      <dgm:prSet presAssocID="{0C9746EE-4D35-4E02-A930-AF1A79E1AB35}" presName="parTx" presStyleLbl="node1" presStyleIdx="2" presStyleCnt="6">
        <dgm:presLayoutVars>
          <dgm:chMax val="0"/>
          <dgm:chPref val="0"/>
          <dgm:bulletEnabled val="1"/>
        </dgm:presLayoutVars>
      </dgm:prSet>
      <dgm:spPr/>
    </dgm:pt>
    <dgm:pt modelId="{B43E16CA-A068-4A65-A84A-2F796C332643}" type="pres">
      <dgm:prSet presAssocID="{0C9746EE-4D35-4E02-A930-AF1A79E1AB35}" presName="parSh" presStyleLbl="node1" presStyleIdx="3" presStyleCnt="6"/>
      <dgm:spPr/>
    </dgm:pt>
    <dgm:pt modelId="{23A527FD-2C35-45F4-87CD-5C6D6A1CAA2E}" type="pres">
      <dgm:prSet presAssocID="{0C9746EE-4D35-4E02-A930-AF1A79E1AB35}" presName="desTx" presStyleLbl="fgAcc1" presStyleIdx="3" presStyleCnt="6">
        <dgm:presLayoutVars>
          <dgm:bulletEnabled val="1"/>
        </dgm:presLayoutVars>
      </dgm:prSet>
      <dgm:spPr/>
    </dgm:pt>
    <dgm:pt modelId="{EEC71B6F-9986-4946-8940-D03C5877CAED}" type="pres">
      <dgm:prSet presAssocID="{39C6FF0C-F3BC-4264-B4F7-929365FA64E6}" presName="sibTrans" presStyleLbl="sibTrans2D1" presStyleIdx="3" presStyleCnt="5"/>
      <dgm:spPr/>
    </dgm:pt>
    <dgm:pt modelId="{9A430B61-8C0F-4CE2-A507-A69BEB5A64B4}" type="pres">
      <dgm:prSet presAssocID="{39C6FF0C-F3BC-4264-B4F7-929365FA64E6}" presName="connTx" presStyleLbl="sibTrans2D1" presStyleIdx="3" presStyleCnt="5"/>
      <dgm:spPr/>
    </dgm:pt>
    <dgm:pt modelId="{F8635715-0E22-40FF-A606-F8881802CA37}" type="pres">
      <dgm:prSet presAssocID="{4300C8E2-901F-4202-AA67-F1301D48B82C}" presName="composite" presStyleCnt="0"/>
      <dgm:spPr/>
    </dgm:pt>
    <dgm:pt modelId="{7E950B25-B76C-4523-9260-15154FFD2D9E}" type="pres">
      <dgm:prSet presAssocID="{4300C8E2-901F-4202-AA67-F1301D48B82C}" presName="parTx" presStyleLbl="node1" presStyleIdx="3" presStyleCnt="6">
        <dgm:presLayoutVars>
          <dgm:chMax val="0"/>
          <dgm:chPref val="0"/>
          <dgm:bulletEnabled val="1"/>
        </dgm:presLayoutVars>
      </dgm:prSet>
      <dgm:spPr/>
    </dgm:pt>
    <dgm:pt modelId="{A21CABA3-9A94-4F98-BF53-B3733F511F72}" type="pres">
      <dgm:prSet presAssocID="{4300C8E2-901F-4202-AA67-F1301D48B82C}" presName="parSh" presStyleLbl="node1" presStyleIdx="4" presStyleCnt="6"/>
      <dgm:spPr/>
    </dgm:pt>
    <dgm:pt modelId="{BE1D995A-B558-4731-AC8F-AB26EA4759F3}" type="pres">
      <dgm:prSet presAssocID="{4300C8E2-901F-4202-AA67-F1301D48B82C}" presName="desTx" presStyleLbl="fgAcc1" presStyleIdx="4" presStyleCnt="6">
        <dgm:presLayoutVars>
          <dgm:bulletEnabled val="1"/>
        </dgm:presLayoutVars>
      </dgm:prSet>
      <dgm:spPr/>
    </dgm:pt>
    <dgm:pt modelId="{47F64CC6-2D9F-4E20-9008-7A74DE3E9F99}" type="pres">
      <dgm:prSet presAssocID="{B489B8A1-9587-4B54-AC0B-4C00BDE4537A}" presName="sibTrans" presStyleLbl="sibTrans2D1" presStyleIdx="4" presStyleCnt="5"/>
      <dgm:spPr/>
    </dgm:pt>
    <dgm:pt modelId="{5032B343-4E93-4E10-9431-B909E8DC01CF}" type="pres">
      <dgm:prSet presAssocID="{B489B8A1-9587-4B54-AC0B-4C00BDE4537A}" presName="connTx" presStyleLbl="sibTrans2D1" presStyleIdx="4" presStyleCnt="5"/>
      <dgm:spPr/>
    </dgm:pt>
    <dgm:pt modelId="{9EBCF765-F2A7-47E4-898A-8D56393CD7D7}" type="pres">
      <dgm:prSet presAssocID="{24BC9AEE-6B95-448D-8634-2B6612B66347}" presName="composite" presStyleCnt="0"/>
      <dgm:spPr/>
    </dgm:pt>
    <dgm:pt modelId="{ED45B6F1-AC37-4293-B638-A3929847C0BF}" type="pres">
      <dgm:prSet presAssocID="{24BC9AEE-6B95-448D-8634-2B6612B66347}" presName="parTx" presStyleLbl="node1" presStyleIdx="4" presStyleCnt="6">
        <dgm:presLayoutVars>
          <dgm:chMax val="0"/>
          <dgm:chPref val="0"/>
          <dgm:bulletEnabled val="1"/>
        </dgm:presLayoutVars>
      </dgm:prSet>
      <dgm:spPr/>
    </dgm:pt>
    <dgm:pt modelId="{49FE7366-CBEA-466B-AB9B-4127F8A5EAE9}" type="pres">
      <dgm:prSet presAssocID="{24BC9AEE-6B95-448D-8634-2B6612B66347}" presName="parSh" presStyleLbl="node1" presStyleIdx="5" presStyleCnt="6"/>
      <dgm:spPr/>
    </dgm:pt>
    <dgm:pt modelId="{38B63D89-0EF4-45E6-9663-8A71F0D71DA6}" type="pres">
      <dgm:prSet presAssocID="{24BC9AEE-6B95-448D-8634-2B6612B66347}" presName="desTx" presStyleLbl="fgAcc1" presStyleIdx="5" presStyleCnt="6">
        <dgm:presLayoutVars>
          <dgm:bulletEnabled val="1"/>
        </dgm:presLayoutVars>
      </dgm:prSet>
      <dgm:spPr/>
    </dgm:pt>
  </dgm:ptLst>
  <dgm:cxnLst>
    <dgm:cxn modelId="{FDFC9004-A107-45E0-B92F-1F8463E12461}" type="presOf" srcId="{7A1A6FEA-6304-4704-8C91-C881313FB44E}" destId="{BC6FAE4D-F8A1-4F9D-91CF-30D491FC860D}" srcOrd="0" destOrd="0" presId="urn:microsoft.com/office/officeart/2005/8/layout/process3"/>
    <dgm:cxn modelId="{E8A92D09-02AF-44DD-B0FA-712D84671054}" srcId="{83C729C4-AD4D-4453-B947-8D047BC96752}" destId="{685F4BCD-90A6-46BA-975F-9B586CF92A05}" srcOrd="0" destOrd="0" parTransId="{F6882BE3-9173-48BA-BF40-33244462FAD7}" sibTransId="{3D6E8494-4AA7-410F-8DA1-8D9CE9FBDA6F}"/>
    <dgm:cxn modelId="{DCDE330D-8F2C-4004-86E8-F2062BB4A855}" type="presOf" srcId="{B489B8A1-9587-4B54-AC0B-4C00BDE4537A}" destId="{5032B343-4E93-4E10-9431-B909E8DC01CF}" srcOrd="1" destOrd="0" presId="urn:microsoft.com/office/officeart/2005/8/layout/process3"/>
    <dgm:cxn modelId="{151BA41D-58EA-4C99-BD35-DD22A17A7924}" type="presOf" srcId="{BA48CA8D-4D5A-4B1C-92A1-29EA64B4B394}" destId="{CAAD79FC-5E94-4C39-9383-336E787F8632}" srcOrd="1" destOrd="0" presId="urn:microsoft.com/office/officeart/2005/8/layout/process3"/>
    <dgm:cxn modelId="{D7057422-3D45-4516-8185-FD05996B6DFA}" type="presOf" srcId="{97F99A12-74C4-4C3A-971D-E094292B4E89}" destId="{E9FEA751-F42F-45BC-9580-96228D000EB2}" srcOrd="1" destOrd="0" presId="urn:microsoft.com/office/officeart/2005/8/layout/process3"/>
    <dgm:cxn modelId="{987E3424-A072-460A-BB3B-9CC0B072191A}" type="presOf" srcId="{39C6FF0C-F3BC-4264-B4F7-929365FA64E6}" destId="{9A430B61-8C0F-4CE2-A507-A69BEB5A64B4}" srcOrd="1" destOrd="0" presId="urn:microsoft.com/office/officeart/2005/8/layout/process3"/>
    <dgm:cxn modelId="{67E49727-5488-46A1-9CF4-4318076F7C86}" srcId="{0C9746EE-4D35-4E02-A930-AF1A79E1AB35}" destId="{B87A458A-70F2-4548-A1F8-4A749F16D2F7}" srcOrd="0" destOrd="0" parTransId="{985E4CB4-C873-4283-B8D2-DC6924DA62FC}" sibTransId="{5704D62B-BB1B-466F-8A0D-146B49767E8A}"/>
    <dgm:cxn modelId="{52145C29-EF3D-484B-AF55-A198F3F48E1E}" type="presOf" srcId="{E8D346B7-7F6B-4725-B242-EC0028151921}" destId="{3775FEDE-5A97-40A9-9652-BA9E865F629F}" srcOrd="1" destOrd="0" presId="urn:microsoft.com/office/officeart/2005/8/layout/process3"/>
    <dgm:cxn modelId="{E07D362B-9CD7-406A-B6C0-B3FB1C75874A}" srcId="{30D14DEF-FFD9-4039-9203-113ED40EB812}" destId="{83C729C4-AD4D-4453-B947-8D047BC96752}" srcOrd="2" destOrd="0" parTransId="{769F7C8F-4B8F-4AE4-A2F8-EB82E0F9D951}" sibTransId="{97F99A12-74C4-4C3A-971D-E094292B4E89}"/>
    <dgm:cxn modelId="{AC61642C-1095-4850-8DE6-4AECDAF6CD31}" type="presOf" srcId="{4300C8E2-901F-4202-AA67-F1301D48B82C}" destId="{7E950B25-B76C-4523-9260-15154FFD2D9E}" srcOrd="0" destOrd="0" presId="urn:microsoft.com/office/officeart/2005/8/layout/process3"/>
    <dgm:cxn modelId="{7F96F62C-6AF3-4A0F-A8F0-6B9A201AA8C7}" srcId="{30D14DEF-FFD9-4039-9203-113ED40EB812}" destId="{D63E138F-7914-4082-958B-13DBD942D313}" srcOrd="0" destOrd="0" parTransId="{554BC651-3D7F-42BD-818A-317F7F108669}" sibTransId="{BA48CA8D-4D5A-4B1C-92A1-29EA64B4B394}"/>
    <dgm:cxn modelId="{8462EA32-0C89-4010-925E-9E7D12C54F37}" type="presOf" srcId="{7F00F137-68A3-47BC-A2D9-183FC8FF99F2}" destId="{BE1D995A-B558-4731-AC8F-AB26EA4759F3}" srcOrd="0" destOrd="0" presId="urn:microsoft.com/office/officeart/2005/8/layout/process3"/>
    <dgm:cxn modelId="{9A9FBD33-1DBA-459D-BCB3-6AA7422F03C4}" type="presOf" srcId="{D8B02D0D-4DBD-4159-BE2B-43B77A483312}" destId="{1CC2C375-7306-4A9B-8584-020B662C0089}" srcOrd="0" destOrd="0" presId="urn:microsoft.com/office/officeart/2005/8/layout/process3"/>
    <dgm:cxn modelId="{E58D593D-6DA7-45A6-BBC7-CF7F3285B2E9}" srcId="{24BC9AEE-6B95-448D-8634-2B6612B66347}" destId="{0DF1D8A8-AE1F-4933-8E59-88FFBC2DBC79}" srcOrd="0" destOrd="0" parTransId="{56D21E4C-0217-4D73-A7CF-4F06D179A3EA}" sibTransId="{72E05D46-A045-4C9D-B0FF-07AA1BECDB07}"/>
    <dgm:cxn modelId="{78C7A740-FC88-4B8E-91FE-4EA738AE33FB}" type="presOf" srcId="{D63E138F-7914-4082-958B-13DBD942D313}" destId="{61BE3B48-E90D-435C-A022-A2825C7BDD86}" srcOrd="1" destOrd="0" presId="urn:microsoft.com/office/officeart/2005/8/layout/process3"/>
    <dgm:cxn modelId="{1817C25D-6DE5-4FC2-9054-9B7B0E80F20A}" type="presOf" srcId="{A612F7E3-C39E-405D-9F04-1B10F35B6723}" destId="{BE1D995A-B558-4731-AC8F-AB26EA4759F3}" srcOrd="0" destOrd="1" presId="urn:microsoft.com/office/officeart/2005/8/layout/process3"/>
    <dgm:cxn modelId="{FC5D2843-0979-4812-B553-8B13E77BDFCB}" type="presOf" srcId="{0C9746EE-4D35-4E02-A930-AF1A79E1AB35}" destId="{B43E16CA-A068-4A65-A84A-2F796C332643}" srcOrd="1" destOrd="0" presId="urn:microsoft.com/office/officeart/2005/8/layout/process3"/>
    <dgm:cxn modelId="{EEBBC565-5582-4B7E-8BFD-10CC39D83D00}" srcId="{24BC9AEE-6B95-448D-8634-2B6612B66347}" destId="{1F7CC95C-178A-4C6A-A44F-F9AAA37F6F21}" srcOrd="1" destOrd="0" parTransId="{84FFEB27-9D9F-44E3-8CD6-6D3E9C9430E3}" sibTransId="{329808B2-D0EC-4BC7-9229-2996607C4785}"/>
    <dgm:cxn modelId="{8F076E47-CC90-47D5-A982-8BBD1E9BA8EB}" type="presOf" srcId="{24BC9AEE-6B95-448D-8634-2B6612B66347}" destId="{49FE7366-CBEA-466B-AB9B-4127F8A5EAE9}" srcOrd="1" destOrd="0" presId="urn:microsoft.com/office/officeart/2005/8/layout/process3"/>
    <dgm:cxn modelId="{8B816568-EDDE-4207-B2D4-92202431C389}" type="presOf" srcId="{F1BFC4FE-C59B-4A58-B6B3-6F30902B57EA}" destId="{395D529B-38A2-42C9-A26B-EE53D8EF6F86}" srcOrd="0" destOrd="1" presId="urn:microsoft.com/office/officeart/2005/8/layout/process3"/>
    <dgm:cxn modelId="{FE7A434E-53AB-46DB-A38A-76EF38C3E08A}" type="presOf" srcId="{0C9746EE-4D35-4E02-A930-AF1A79E1AB35}" destId="{6208C59D-A261-4F7E-B547-A5240C6206EC}" srcOrd="0" destOrd="0" presId="urn:microsoft.com/office/officeart/2005/8/layout/process3"/>
    <dgm:cxn modelId="{F4A34E52-504D-4EDF-8DD1-B7B916CE4C79}" srcId="{E8D346B7-7F6B-4725-B242-EC0028151921}" destId="{00845A41-13FE-477E-AAA6-E3B2C5A95384}" srcOrd="1" destOrd="0" parTransId="{91007C15-3F22-4A13-94B8-6689AA86E7C0}" sibTransId="{C27274E1-4FD2-48CA-87E8-D7D8F538795D}"/>
    <dgm:cxn modelId="{FCADD353-6695-49E2-B72A-B7FB763DAFAC}" srcId="{D63E138F-7914-4082-958B-13DBD942D313}" destId="{D498714C-833A-4B7E-AE2B-CD4D71334875}" srcOrd="1" destOrd="0" parTransId="{EE2DB7CC-2D3A-4EA6-8EE1-82337475A075}" sibTransId="{047C1528-B958-49F0-B2A9-899B7C2370B3}"/>
    <dgm:cxn modelId="{FC846074-8B67-42CA-A48F-BEA6A149D8F6}" type="presOf" srcId="{4300C8E2-901F-4202-AA67-F1301D48B82C}" destId="{A21CABA3-9A94-4F98-BF53-B3733F511F72}" srcOrd="1" destOrd="0" presId="urn:microsoft.com/office/officeart/2005/8/layout/process3"/>
    <dgm:cxn modelId="{4DB95454-BEC7-42A3-911D-E48E2A0B5FE2}" type="presOf" srcId="{B87A458A-70F2-4548-A1F8-4A749F16D2F7}" destId="{23A527FD-2C35-45F4-87CD-5C6D6A1CAA2E}" srcOrd="0" destOrd="0" presId="urn:microsoft.com/office/officeart/2005/8/layout/process3"/>
    <dgm:cxn modelId="{E85A4876-E51B-4C04-A628-AC1E04C07793}" type="presOf" srcId="{D63E138F-7914-4082-958B-13DBD942D313}" destId="{BB313290-63CD-4B2F-B8B0-0259E2ABA2C8}" srcOrd="0" destOrd="0" presId="urn:microsoft.com/office/officeart/2005/8/layout/process3"/>
    <dgm:cxn modelId="{3C2FB958-6683-4100-AB71-B9E1AF52523B}" type="presOf" srcId="{0DF1D8A8-AE1F-4933-8E59-88FFBC2DBC79}" destId="{38B63D89-0EF4-45E6-9663-8A71F0D71DA6}" srcOrd="0" destOrd="0" presId="urn:microsoft.com/office/officeart/2005/8/layout/process3"/>
    <dgm:cxn modelId="{0144B885-7932-4EBD-B9E4-22B06AEE0489}" srcId="{30D14DEF-FFD9-4039-9203-113ED40EB812}" destId="{0C9746EE-4D35-4E02-A930-AF1A79E1AB35}" srcOrd="3" destOrd="0" parTransId="{3E0A5C79-9777-4AF3-A367-90672E2F26F1}" sibTransId="{39C6FF0C-F3BC-4264-B4F7-929365FA64E6}"/>
    <dgm:cxn modelId="{D35D9F8E-312B-49D7-B24A-9CDF90BA21F8}" type="presOf" srcId="{685F4BCD-90A6-46BA-975F-9B586CF92A05}" destId="{395D529B-38A2-42C9-A26B-EE53D8EF6F86}" srcOrd="0" destOrd="0" presId="urn:microsoft.com/office/officeart/2005/8/layout/process3"/>
    <dgm:cxn modelId="{D60F1E90-0649-4070-BEE7-72E3460D6788}" srcId="{4300C8E2-901F-4202-AA67-F1301D48B82C}" destId="{7F00F137-68A3-47BC-A2D9-183FC8FF99F2}" srcOrd="0" destOrd="0" parTransId="{D2256E6D-38CB-4B8A-A8FC-9B1430C963FA}" sibTransId="{A64E86CC-C7A9-41B2-9003-E1B0250BABE3}"/>
    <dgm:cxn modelId="{F711F990-025D-408B-A97F-B4ED48A77575}" type="presOf" srcId="{D498714C-833A-4B7E-AE2B-CD4D71334875}" destId="{CEDB88A0-9598-4AD6-BB5E-CBDE3322959C}" srcOrd="0" destOrd="1" presId="urn:microsoft.com/office/officeart/2005/8/layout/process3"/>
    <dgm:cxn modelId="{9ACF4893-34C3-431B-AA29-83302C051DC6}" type="presOf" srcId="{BA48CA8D-4D5A-4B1C-92A1-29EA64B4B394}" destId="{6DAE2F74-34FC-4D4E-B792-FBAEE9246B34}" srcOrd="0" destOrd="0" presId="urn:microsoft.com/office/officeart/2005/8/layout/process3"/>
    <dgm:cxn modelId="{2F0608A1-C07C-4BCF-A22B-83FB01D72A6A}" type="presOf" srcId="{83C729C4-AD4D-4453-B947-8D047BC96752}" destId="{574034C2-7A77-4E0A-9694-975119388B77}" srcOrd="0" destOrd="0" presId="urn:microsoft.com/office/officeart/2005/8/layout/process3"/>
    <dgm:cxn modelId="{D820C0A2-5317-4F72-8C79-38D8936C73A5}" type="presOf" srcId="{63F8D208-B125-4CEC-9D89-5C038E0BD85A}" destId="{23A527FD-2C35-45F4-87CD-5C6D6A1CAA2E}" srcOrd="0" destOrd="1" presId="urn:microsoft.com/office/officeart/2005/8/layout/process3"/>
    <dgm:cxn modelId="{C53CF6B6-5A12-43B2-A605-23E09F66BC04}" srcId="{0C9746EE-4D35-4E02-A930-AF1A79E1AB35}" destId="{63F8D208-B125-4CEC-9D89-5C038E0BD85A}" srcOrd="1" destOrd="0" parTransId="{C82C702A-7448-48EA-B45E-95C65E260B6E}" sibTransId="{06573F9E-2155-4C21-A859-1721DE57990A}"/>
    <dgm:cxn modelId="{FD5ACEC2-07D7-401E-A623-88050EFDF9C5}" srcId="{D63E138F-7914-4082-958B-13DBD942D313}" destId="{BA55827B-3F44-4CFE-9D72-0946945BC9EC}" srcOrd="0" destOrd="0" parTransId="{36E42CCC-A5DE-436A-8292-674B94C511C7}" sibTransId="{BEF4321F-4A38-47DF-A6E2-FEB000315D9A}"/>
    <dgm:cxn modelId="{3D00FEC4-6434-429A-8CC9-15058E736593}" srcId="{83C729C4-AD4D-4453-B947-8D047BC96752}" destId="{F1BFC4FE-C59B-4A58-B6B3-6F30902B57EA}" srcOrd="1" destOrd="0" parTransId="{6D71AB4D-2C62-4515-BED8-A507507BDCC0}" sibTransId="{9F583057-D262-428B-8BF2-2C6CB5F5D100}"/>
    <dgm:cxn modelId="{FC72C0C6-00F6-424C-8744-A242FA11BF7A}" type="presOf" srcId="{BA55827B-3F44-4CFE-9D72-0946945BC9EC}" destId="{CEDB88A0-9598-4AD6-BB5E-CBDE3322959C}" srcOrd="0" destOrd="0" presId="urn:microsoft.com/office/officeart/2005/8/layout/process3"/>
    <dgm:cxn modelId="{08A55EC8-DE36-49D4-8FE4-C72F269C7B9E}" srcId="{4300C8E2-901F-4202-AA67-F1301D48B82C}" destId="{A612F7E3-C39E-405D-9F04-1B10F35B6723}" srcOrd="1" destOrd="0" parTransId="{FCDBC8D3-4ACA-41B6-9707-F8109F0ABD0C}" sibTransId="{09658007-48C2-4497-938C-5384D634ADAD}"/>
    <dgm:cxn modelId="{2DB7F2C9-3C47-4160-BDD4-AC57B8F2CE6B}" type="presOf" srcId="{97F99A12-74C4-4C3A-971D-E094292B4E89}" destId="{371F579E-10B7-4540-B787-9A28F92BF098}" srcOrd="0" destOrd="0" presId="urn:microsoft.com/office/officeart/2005/8/layout/process3"/>
    <dgm:cxn modelId="{E28351CE-B5EC-4C68-AAF6-6BE63CBA71E7}" type="presOf" srcId="{83C729C4-AD4D-4453-B947-8D047BC96752}" destId="{C2EE38C0-F62C-4579-9B06-7DE205D2A3EE}" srcOrd="1" destOrd="0" presId="urn:microsoft.com/office/officeart/2005/8/layout/process3"/>
    <dgm:cxn modelId="{89AA80CF-8531-4A5C-8631-6357DAB1FDD6}" srcId="{E8D346B7-7F6B-4725-B242-EC0028151921}" destId="{005FC7ED-2EE7-498B-98EC-D99DE51E32BD}" srcOrd="2" destOrd="0" parTransId="{F641E8BC-031C-4F48-8C86-E5E9F2FAC5CD}" sibTransId="{7A396186-7977-455B-82F5-B58EC69157CC}"/>
    <dgm:cxn modelId="{4BD5E0D7-FD95-4DEA-82CC-EBDA0DEC3890}" srcId="{30D14DEF-FFD9-4039-9203-113ED40EB812}" destId="{24BC9AEE-6B95-448D-8634-2B6612B66347}" srcOrd="5" destOrd="0" parTransId="{5E2F38D9-650A-41CF-91C0-C534669B6A05}" sibTransId="{D2F32716-2046-4C22-8796-BE8DE5D898C8}"/>
    <dgm:cxn modelId="{07F3E6DA-80C2-43A8-85DE-5C70C254A84A}" srcId="{30D14DEF-FFD9-4039-9203-113ED40EB812}" destId="{4300C8E2-901F-4202-AA67-F1301D48B82C}" srcOrd="4" destOrd="0" parTransId="{27AC53D8-FD0B-4142-A18B-3278EFCBB92B}" sibTransId="{B489B8A1-9587-4B54-AC0B-4C00BDE4537A}"/>
    <dgm:cxn modelId="{E3BA4BE1-A747-4D94-AFF5-66411DD163DC}" srcId="{D63E138F-7914-4082-958B-13DBD942D313}" destId="{FA2BA6F5-DB59-437B-B860-B4AE6D25E9AA}" srcOrd="2" destOrd="0" parTransId="{D76CF422-8EF6-4843-B75C-F509194D91EC}" sibTransId="{0BB2580B-3059-422A-A137-229219BB9C16}"/>
    <dgm:cxn modelId="{430240E4-A53F-43CC-A4F4-D0C126A02B5C}" type="presOf" srcId="{39C6FF0C-F3BC-4264-B4F7-929365FA64E6}" destId="{EEC71B6F-9986-4946-8940-D03C5877CAED}" srcOrd="0" destOrd="0" presId="urn:microsoft.com/office/officeart/2005/8/layout/process3"/>
    <dgm:cxn modelId="{0252DBE4-F2BC-4617-B679-DF6531182FE3}" type="presOf" srcId="{FA2BA6F5-DB59-437B-B860-B4AE6D25E9AA}" destId="{CEDB88A0-9598-4AD6-BB5E-CBDE3322959C}" srcOrd="0" destOrd="2" presId="urn:microsoft.com/office/officeart/2005/8/layout/process3"/>
    <dgm:cxn modelId="{64E5FDE5-47E5-42ED-B3BF-1AD9538B628F}" type="presOf" srcId="{24BC9AEE-6B95-448D-8634-2B6612B66347}" destId="{ED45B6F1-AC37-4293-B638-A3929847C0BF}" srcOrd="0" destOrd="0" presId="urn:microsoft.com/office/officeart/2005/8/layout/process3"/>
    <dgm:cxn modelId="{A0F4C0E6-11F1-4B0C-AAF8-6047C2180289}" type="presOf" srcId="{E8D346B7-7F6B-4725-B242-EC0028151921}" destId="{914EE0A5-4DAE-44F6-BF92-680FAB2D82B2}" srcOrd="0" destOrd="0" presId="urn:microsoft.com/office/officeart/2005/8/layout/process3"/>
    <dgm:cxn modelId="{EC02F7E8-9157-46BE-A312-6F7135AC7757}" srcId="{E8D346B7-7F6B-4725-B242-EC0028151921}" destId="{7A1A6FEA-6304-4704-8C91-C881313FB44E}" srcOrd="0" destOrd="0" parTransId="{1C332164-881A-4A9A-AF26-398D27F71AA6}" sibTransId="{45D6A1D8-E197-4571-9FA0-715120E85567}"/>
    <dgm:cxn modelId="{FA52E1E9-540F-4785-BA60-1167D59C40E4}" type="presOf" srcId="{005FC7ED-2EE7-498B-98EC-D99DE51E32BD}" destId="{BC6FAE4D-F8A1-4F9D-91CF-30D491FC860D}" srcOrd="0" destOrd="2" presId="urn:microsoft.com/office/officeart/2005/8/layout/process3"/>
    <dgm:cxn modelId="{F79D6DEB-91D8-4D45-9E1E-884BF9A18842}" type="presOf" srcId="{B489B8A1-9587-4B54-AC0B-4C00BDE4537A}" destId="{47F64CC6-2D9F-4E20-9008-7A74DE3E9F99}" srcOrd="0" destOrd="0" presId="urn:microsoft.com/office/officeart/2005/8/layout/process3"/>
    <dgm:cxn modelId="{1C4400EC-32E4-40F7-81D4-124674B31660}" type="presOf" srcId="{D8B02D0D-4DBD-4159-BE2B-43B77A483312}" destId="{FF911E64-9CB5-4529-968A-52FA208826DF}" srcOrd="1" destOrd="0" presId="urn:microsoft.com/office/officeart/2005/8/layout/process3"/>
    <dgm:cxn modelId="{D21208F6-B8B3-4CBE-A21C-FC756F451CEA}" type="presOf" srcId="{00845A41-13FE-477E-AAA6-E3B2C5A95384}" destId="{BC6FAE4D-F8A1-4F9D-91CF-30D491FC860D}" srcOrd="0" destOrd="1" presId="urn:microsoft.com/office/officeart/2005/8/layout/process3"/>
    <dgm:cxn modelId="{4C86D2F9-574D-4B2B-B8CD-6A8C7069FBC3}" type="presOf" srcId="{1F7CC95C-178A-4C6A-A44F-F9AAA37F6F21}" destId="{38B63D89-0EF4-45E6-9663-8A71F0D71DA6}" srcOrd="0" destOrd="1" presId="urn:microsoft.com/office/officeart/2005/8/layout/process3"/>
    <dgm:cxn modelId="{532EF6FC-0E9C-4286-AD41-BEBA71514A60}" type="presOf" srcId="{30D14DEF-FFD9-4039-9203-113ED40EB812}" destId="{2F985E9D-A564-4E00-B881-28A262D963E2}" srcOrd="0" destOrd="0" presId="urn:microsoft.com/office/officeart/2005/8/layout/process3"/>
    <dgm:cxn modelId="{E6B256FF-41A3-4280-A0C5-CD43AFA17169}" srcId="{30D14DEF-FFD9-4039-9203-113ED40EB812}" destId="{E8D346B7-7F6B-4725-B242-EC0028151921}" srcOrd="1" destOrd="0" parTransId="{99CF4E08-D8B5-4595-8188-F060DE7D9EFE}" sibTransId="{D8B02D0D-4DBD-4159-BE2B-43B77A483312}"/>
    <dgm:cxn modelId="{B4EAE474-C98D-4923-AA20-C6CF2C6CD5C0}" type="presParOf" srcId="{2F985E9D-A564-4E00-B881-28A262D963E2}" destId="{2C2D3A79-C768-49F0-8CFE-662B69F73496}" srcOrd="0" destOrd="0" presId="urn:microsoft.com/office/officeart/2005/8/layout/process3"/>
    <dgm:cxn modelId="{CDDCC081-21DF-4EF4-8014-C2314EE89FC9}" type="presParOf" srcId="{2C2D3A79-C768-49F0-8CFE-662B69F73496}" destId="{BB313290-63CD-4B2F-B8B0-0259E2ABA2C8}" srcOrd="0" destOrd="0" presId="urn:microsoft.com/office/officeart/2005/8/layout/process3"/>
    <dgm:cxn modelId="{8E692F9F-331F-4511-B26A-79B9072C309C}" type="presParOf" srcId="{2C2D3A79-C768-49F0-8CFE-662B69F73496}" destId="{61BE3B48-E90D-435C-A022-A2825C7BDD86}" srcOrd="1" destOrd="0" presId="urn:microsoft.com/office/officeart/2005/8/layout/process3"/>
    <dgm:cxn modelId="{41DB6075-B485-4E98-8B37-5948888793D3}" type="presParOf" srcId="{2C2D3A79-C768-49F0-8CFE-662B69F73496}" destId="{CEDB88A0-9598-4AD6-BB5E-CBDE3322959C}" srcOrd="2" destOrd="0" presId="urn:microsoft.com/office/officeart/2005/8/layout/process3"/>
    <dgm:cxn modelId="{6DA6AB4B-5BCF-4851-B68E-CCED4DCDFBEE}" type="presParOf" srcId="{2F985E9D-A564-4E00-B881-28A262D963E2}" destId="{6DAE2F74-34FC-4D4E-B792-FBAEE9246B34}" srcOrd="1" destOrd="0" presId="urn:microsoft.com/office/officeart/2005/8/layout/process3"/>
    <dgm:cxn modelId="{6F515A77-AAD9-4A34-AD5A-F4C6601BEA2A}" type="presParOf" srcId="{6DAE2F74-34FC-4D4E-B792-FBAEE9246B34}" destId="{CAAD79FC-5E94-4C39-9383-336E787F8632}" srcOrd="0" destOrd="0" presId="urn:microsoft.com/office/officeart/2005/8/layout/process3"/>
    <dgm:cxn modelId="{27642844-172F-470E-92CB-370139A1985A}" type="presParOf" srcId="{2F985E9D-A564-4E00-B881-28A262D963E2}" destId="{5CBB94D9-6DE9-4349-8C8E-0D02DFFB6033}" srcOrd="2" destOrd="0" presId="urn:microsoft.com/office/officeart/2005/8/layout/process3"/>
    <dgm:cxn modelId="{2973CC48-3CF7-4793-A368-0593BF30F21B}" type="presParOf" srcId="{5CBB94D9-6DE9-4349-8C8E-0D02DFFB6033}" destId="{914EE0A5-4DAE-44F6-BF92-680FAB2D82B2}" srcOrd="0" destOrd="0" presId="urn:microsoft.com/office/officeart/2005/8/layout/process3"/>
    <dgm:cxn modelId="{2F49AE50-B0CB-452F-AC2E-FD653EEAB117}" type="presParOf" srcId="{5CBB94D9-6DE9-4349-8C8E-0D02DFFB6033}" destId="{3775FEDE-5A97-40A9-9652-BA9E865F629F}" srcOrd="1" destOrd="0" presId="urn:microsoft.com/office/officeart/2005/8/layout/process3"/>
    <dgm:cxn modelId="{A198DB40-D178-4610-A0B4-4ADDAB1D47EA}" type="presParOf" srcId="{5CBB94D9-6DE9-4349-8C8E-0D02DFFB6033}" destId="{BC6FAE4D-F8A1-4F9D-91CF-30D491FC860D}" srcOrd="2" destOrd="0" presId="urn:microsoft.com/office/officeart/2005/8/layout/process3"/>
    <dgm:cxn modelId="{C6C237EC-955B-4602-8D84-4F8CCB3BA096}" type="presParOf" srcId="{2F985E9D-A564-4E00-B881-28A262D963E2}" destId="{1CC2C375-7306-4A9B-8584-020B662C0089}" srcOrd="3" destOrd="0" presId="urn:microsoft.com/office/officeart/2005/8/layout/process3"/>
    <dgm:cxn modelId="{4D7415E1-6CA1-4C6B-A0DD-F2A338932A34}" type="presParOf" srcId="{1CC2C375-7306-4A9B-8584-020B662C0089}" destId="{FF911E64-9CB5-4529-968A-52FA208826DF}" srcOrd="0" destOrd="0" presId="urn:microsoft.com/office/officeart/2005/8/layout/process3"/>
    <dgm:cxn modelId="{E4CA9879-B203-4F13-A994-0072691400BC}" type="presParOf" srcId="{2F985E9D-A564-4E00-B881-28A262D963E2}" destId="{1A1A4078-7DF9-4EFD-A198-0F65675984D5}" srcOrd="4" destOrd="0" presId="urn:microsoft.com/office/officeart/2005/8/layout/process3"/>
    <dgm:cxn modelId="{6DB76EA6-4599-45F5-A18F-62296006234D}" type="presParOf" srcId="{1A1A4078-7DF9-4EFD-A198-0F65675984D5}" destId="{574034C2-7A77-4E0A-9694-975119388B77}" srcOrd="0" destOrd="0" presId="urn:microsoft.com/office/officeart/2005/8/layout/process3"/>
    <dgm:cxn modelId="{F537A39A-F619-4792-A147-06240DBAFDC5}" type="presParOf" srcId="{1A1A4078-7DF9-4EFD-A198-0F65675984D5}" destId="{C2EE38C0-F62C-4579-9B06-7DE205D2A3EE}" srcOrd="1" destOrd="0" presId="urn:microsoft.com/office/officeart/2005/8/layout/process3"/>
    <dgm:cxn modelId="{FF05439F-9C40-4611-9C32-EC9A458548C1}" type="presParOf" srcId="{1A1A4078-7DF9-4EFD-A198-0F65675984D5}" destId="{395D529B-38A2-42C9-A26B-EE53D8EF6F86}" srcOrd="2" destOrd="0" presId="urn:microsoft.com/office/officeart/2005/8/layout/process3"/>
    <dgm:cxn modelId="{33D08A19-5CB4-4BF9-BA4D-32D699FDB5FE}" type="presParOf" srcId="{2F985E9D-A564-4E00-B881-28A262D963E2}" destId="{371F579E-10B7-4540-B787-9A28F92BF098}" srcOrd="5" destOrd="0" presId="urn:microsoft.com/office/officeart/2005/8/layout/process3"/>
    <dgm:cxn modelId="{257E7D10-8863-48F3-9E0E-1B46764BFE76}" type="presParOf" srcId="{371F579E-10B7-4540-B787-9A28F92BF098}" destId="{E9FEA751-F42F-45BC-9580-96228D000EB2}" srcOrd="0" destOrd="0" presId="urn:microsoft.com/office/officeart/2005/8/layout/process3"/>
    <dgm:cxn modelId="{6586A917-5D60-4D35-A4CB-6DC88FCDD187}" type="presParOf" srcId="{2F985E9D-A564-4E00-B881-28A262D963E2}" destId="{99F8A9B0-CC0F-4ED7-A72C-E50FE42F7474}" srcOrd="6" destOrd="0" presId="urn:microsoft.com/office/officeart/2005/8/layout/process3"/>
    <dgm:cxn modelId="{57D91996-D63D-4F41-B6C3-0031C23E2470}" type="presParOf" srcId="{99F8A9B0-CC0F-4ED7-A72C-E50FE42F7474}" destId="{6208C59D-A261-4F7E-B547-A5240C6206EC}" srcOrd="0" destOrd="0" presId="urn:microsoft.com/office/officeart/2005/8/layout/process3"/>
    <dgm:cxn modelId="{F45E31A7-70B6-4CDD-B11E-C0FCF70AE98E}" type="presParOf" srcId="{99F8A9B0-CC0F-4ED7-A72C-E50FE42F7474}" destId="{B43E16CA-A068-4A65-A84A-2F796C332643}" srcOrd="1" destOrd="0" presId="urn:microsoft.com/office/officeart/2005/8/layout/process3"/>
    <dgm:cxn modelId="{F43FA6BC-F71A-4AD7-B71D-9F83A6701298}" type="presParOf" srcId="{99F8A9B0-CC0F-4ED7-A72C-E50FE42F7474}" destId="{23A527FD-2C35-45F4-87CD-5C6D6A1CAA2E}" srcOrd="2" destOrd="0" presId="urn:microsoft.com/office/officeart/2005/8/layout/process3"/>
    <dgm:cxn modelId="{F0D6C527-503A-4C86-8010-AF5303C5A8D1}" type="presParOf" srcId="{2F985E9D-A564-4E00-B881-28A262D963E2}" destId="{EEC71B6F-9986-4946-8940-D03C5877CAED}" srcOrd="7" destOrd="0" presId="urn:microsoft.com/office/officeart/2005/8/layout/process3"/>
    <dgm:cxn modelId="{D0DB74B2-F7F2-432B-843F-632D89FC76A0}" type="presParOf" srcId="{EEC71B6F-9986-4946-8940-D03C5877CAED}" destId="{9A430B61-8C0F-4CE2-A507-A69BEB5A64B4}" srcOrd="0" destOrd="0" presId="urn:microsoft.com/office/officeart/2005/8/layout/process3"/>
    <dgm:cxn modelId="{D593DCF7-8744-4A80-917C-7EC609CBC6DA}" type="presParOf" srcId="{2F985E9D-A564-4E00-B881-28A262D963E2}" destId="{F8635715-0E22-40FF-A606-F8881802CA37}" srcOrd="8" destOrd="0" presId="urn:microsoft.com/office/officeart/2005/8/layout/process3"/>
    <dgm:cxn modelId="{45749ADC-D04C-4B5A-A001-FD195DC7C07C}" type="presParOf" srcId="{F8635715-0E22-40FF-A606-F8881802CA37}" destId="{7E950B25-B76C-4523-9260-15154FFD2D9E}" srcOrd="0" destOrd="0" presId="urn:microsoft.com/office/officeart/2005/8/layout/process3"/>
    <dgm:cxn modelId="{FBBDBABE-66A9-497A-9D71-563CE9A790EA}" type="presParOf" srcId="{F8635715-0E22-40FF-A606-F8881802CA37}" destId="{A21CABA3-9A94-4F98-BF53-B3733F511F72}" srcOrd="1" destOrd="0" presId="urn:microsoft.com/office/officeart/2005/8/layout/process3"/>
    <dgm:cxn modelId="{D18E7FEF-F842-4929-A947-50F9C31A41C1}" type="presParOf" srcId="{F8635715-0E22-40FF-A606-F8881802CA37}" destId="{BE1D995A-B558-4731-AC8F-AB26EA4759F3}" srcOrd="2" destOrd="0" presId="urn:microsoft.com/office/officeart/2005/8/layout/process3"/>
    <dgm:cxn modelId="{B9D00CC7-989B-4494-A3EA-3B958BC5D8DE}" type="presParOf" srcId="{2F985E9D-A564-4E00-B881-28A262D963E2}" destId="{47F64CC6-2D9F-4E20-9008-7A74DE3E9F99}" srcOrd="9" destOrd="0" presId="urn:microsoft.com/office/officeart/2005/8/layout/process3"/>
    <dgm:cxn modelId="{D9836098-4618-49AA-8196-052990227777}" type="presParOf" srcId="{47F64CC6-2D9F-4E20-9008-7A74DE3E9F99}" destId="{5032B343-4E93-4E10-9431-B909E8DC01CF}" srcOrd="0" destOrd="0" presId="urn:microsoft.com/office/officeart/2005/8/layout/process3"/>
    <dgm:cxn modelId="{B898B5D0-05F0-44EF-97DE-29A32A8E554F}" type="presParOf" srcId="{2F985E9D-A564-4E00-B881-28A262D963E2}" destId="{9EBCF765-F2A7-47E4-898A-8D56393CD7D7}" srcOrd="10" destOrd="0" presId="urn:microsoft.com/office/officeart/2005/8/layout/process3"/>
    <dgm:cxn modelId="{3B94E878-5261-49B7-ACA0-395B860B306E}" type="presParOf" srcId="{9EBCF765-F2A7-47E4-898A-8D56393CD7D7}" destId="{ED45B6F1-AC37-4293-B638-A3929847C0BF}" srcOrd="0" destOrd="0" presId="urn:microsoft.com/office/officeart/2005/8/layout/process3"/>
    <dgm:cxn modelId="{F5B281B1-D2F7-4085-A519-19613FEC3542}" type="presParOf" srcId="{9EBCF765-F2A7-47E4-898A-8D56393CD7D7}" destId="{49FE7366-CBEA-466B-AB9B-4127F8A5EAE9}" srcOrd="1" destOrd="0" presId="urn:microsoft.com/office/officeart/2005/8/layout/process3"/>
    <dgm:cxn modelId="{1C8F44F0-B801-409C-AD1B-3482675DAE44}" type="presParOf" srcId="{9EBCF765-F2A7-47E4-898A-8D56393CD7D7}" destId="{38B63D89-0EF4-45E6-9663-8A71F0D71DA6}" srcOrd="2" destOrd="0" presId="urn:microsoft.com/office/officeart/2005/8/layout/process3"/>
  </dgm:cxnLst>
  <dgm:bg/>
  <dgm:whole/>
  <dgm:extLst>
    <a:ext uri="http://schemas.microsoft.com/office/drawing/2008/diagram">
      <dsp:dataModelExt xmlns:dsp="http://schemas.microsoft.com/office/drawing/2008/diagram" relId="rId61"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E3B48-E90D-435C-A022-A2825C7BDD86}">
      <dsp:nvSpPr>
        <dsp:cNvPr id="0" name=""/>
        <dsp:cNvSpPr/>
      </dsp:nvSpPr>
      <dsp:spPr>
        <a:xfrm>
          <a:off x="1513" y="95732"/>
          <a:ext cx="642431" cy="259199"/>
        </a:xfrm>
        <a:prstGeom prst="roundRect">
          <a:avLst>
            <a:gd name="adj" fmla="val 10000"/>
          </a:avLst>
        </a:prstGeom>
        <a:gradFill rotWithShape="0">
          <a:gsLst>
            <a:gs pos="0">
              <a:schemeClr val="accent1">
                <a:shade val="80000"/>
                <a:hueOff val="0"/>
                <a:satOff val="0"/>
                <a:lumOff val="0"/>
                <a:alphaOff val="0"/>
                <a:tint val="97000"/>
                <a:satMod val="100000"/>
                <a:lumMod val="102000"/>
              </a:schemeClr>
            </a:gs>
            <a:gs pos="50000">
              <a:schemeClr val="accent1">
                <a:shade val="80000"/>
                <a:hueOff val="0"/>
                <a:satOff val="0"/>
                <a:lumOff val="0"/>
                <a:alphaOff val="0"/>
                <a:shade val="100000"/>
                <a:satMod val="100000"/>
                <a:lumMod val="100000"/>
              </a:schemeClr>
            </a:gs>
            <a:gs pos="100000">
              <a:schemeClr val="accent1">
                <a:shade val="80000"/>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2672" tIns="42672" rIns="42672" bIns="22860" numCol="1" spcCol="1270" anchor="t" anchorCtr="0">
          <a:noAutofit/>
        </a:bodyPr>
        <a:lstStyle/>
        <a:p>
          <a:pPr marL="0" lvl="0" indent="0" algn="l" defTabSz="266700">
            <a:lnSpc>
              <a:spcPct val="90000"/>
            </a:lnSpc>
            <a:spcBef>
              <a:spcPct val="0"/>
            </a:spcBef>
            <a:spcAft>
              <a:spcPct val="35000"/>
            </a:spcAft>
            <a:buNone/>
          </a:pPr>
          <a:r>
            <a:rPr lang="en-AU" sz="600" kern="1200"/>
            <a:t>Char 1</a:t>
          </a:r>
        </a:p>
      </dsp:txBody>
      <dsp:txXfrm>
        <a:off x="1513" y="95732"/>
        <a:ext cx="642431" cy="172800"/>
      </dsp:txXfrm>
    </dsp:sp>
    <dsp:sp modelId="{CEDB88A0-9598-4AD6-BB5E-CBDE3322959C}">
      <dsp:nvSpPr>
        <dsp:cNvPr id="0" name=""/>
        <dsp:cNvSpPr/>
      </dsp:nvSpPr>
      <dsp:spPr>
        <a:xfrm>
          <a:off x="133096" y="268532"/>
          <a:ext cx="642431" cy="486000"/>
        </a:xfrm>
        <a:prstGeom prst="roundRect">
          <a:avLst>
            <a:gd name="adj" fmla="val 10000"/>
          </a:avLst>
        </a:prstGeom>
        <a:solidFill>
          <a:schemeClr val="lt1">
            <a:alpha val="90000"/>
            <a:hueOff val="0"/>
            <a:satOff val="0"/>
            <a:lumOff val="0"/>
            <a:alphaOff val="0"/>
          </a:schemeClr>
        </a:solidFill>
        <a:ln w="9525" cap="flat" cmpd="sng" algn="ctr">
          <a:solidFill>
            <a:schemeClr val="accent1">
              <a:shade val="8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2672" tIns="42672" rIns="42672" bIns="42672" numCol="1" spcCol="1270" anchor="t" anchorCtr="0">
          <a:noAutofit/>
        </a:bodyPr>
        <a:lstStyle/>
        <a:p>
          <a:pPr marL="57150" lvl="1" indent="-57150" algn="l" defTabSz="266700">
            <a:lnSpc>
              <a:spcPct val="90000"/>
            </a:lnSpc>
            <a:spcBef>
              <a:spcPct val="0"/>
            </a:spcBef>
            <a:spcAft>
              <a:spcPct val="15000"/>
            </a:spcAft>
            <a:buChar char="•"/>
          </a:pPr>
          <a:r>
            <a:rPr lang="en-AU" sz="600" b="1" kern="1200"/>
            <a:t>CATEGORY</a:t>
          </a:r>
        </a:p>
        <a:p>
          <a:pPr marL="57150" lvl="1" indent="-57150" algn="l" defTabSz="266700">
            <a:lnSpc>
              <a:spcPct val="90000"/>
            </a:lnSpc>
            <a:spcBef>
              <a:spcPct val="0"/>
            </a:spcBef>
            <a:spcAft>
              <a:spcPct val="15000"/>
            </a:spcAft>
            <a:buChar char="•"/>
          </a:pPr>
          <a:r>
            <a:rPr lang="en-AU" sz="600" kern="1200"/>
            <a:t>Mandatory</a:t>
          </a:r>
        </a:p>
        <a:p>
          <a:pPr marL="57150" lvl="1" indent="-57150" algn="l" defTabSz="266700">
            <a:lnSpc>
              <a:spcPct val="90000"/>
            </a:lnSpc>
            <a:spcBef>
              <a:spcPct val="0"/>
            </a:spcBef>
            <a:spcAft>
              <a:spcPct val="15000"/>
            </a:spcAft>
            <a:buChar char="•"/>
          </a:pPr>
          <a:r>
            <a:rPr lang="en-AU" sz="600" kern="1200"/>
            <a:t>Pre-defined value</a:t>
          </a:r>
        </a:p>
      </dsp:txBody>
      <dsp:txXfrm>
        <a:off x="147330" y="282766"/>
        <a:ext cx="613963" cy="457532"/>
      </dsp:txXfrm>
    </dsp:sp>
    <dsp:sp modelId="{6DAE2F74-34FC-4D4E-B792-FBAEE9246B34}">
      <dsp:nvSpPr>
        <dsp:cNvPr id="0" name=""/>
        <dsp:cNvSpPr/>
      </dsp:nvSpPr>
      <dsp:spPr>
        <a:xfrm>
          <a:off x="741335" y="102159"/>
          <a:ext cx="206467" cy="159946"/>
        </a:xfrm>
        <a:prstGeom prst="rightArrow">
          <a:avLst>
            <a:gd name="adj1" fmla="val 60000"/>
            <a:gd name="adj2" fmla="val 50000"/>
          </a:avLst>
        </a:prstGeom>
        <a:gradFill rotWithShape="0">
          <a:gsLst>
            <a:gs pos="0">
              <a:schemeClr val="accent1">
                <a:shade val="90000"/>
                <a:hueOff val="0"/>
                <a:satOff val="0"/>
                <a:lumOff val="0"/>
                <a:alphaOff val="0"/>
                <a:tint val="97000"/>
                <a:satMod val="100000"/>
                <a:lumMod val="102000"/>
              </a:schemeClr>
            </a:gs>
            <a:gs pos="50000">
              <a:schemeClr val="accent1">
                <a:shade val="90000"/>
                <a:hueOff val="0"/>
                <a:satOff val="0"/>
                <a:lumOff val="0"/>
                <a:alphaOff val="0"/>
                <a:shade val="100000"/>
                <a:satMod val="100000"/>
                <a:lumMod val="100000"/>
              </a:schemeClr>
            </a:gs>
            <a:gs pos="100000">
              <a:schemeClr val="accent1">
                <a:shade val="90000"/>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741335" y="134148"/>
        <a:ext cx="158483" cy="95968"/>
      </dsp:txXfrm>
    </dsp:sp>
    <dsp:sp modelId="{3775FEDE-5A97-40A9-9652-BA9E865F629F}">
      <dsp:nvSpPr>
        <dsp:cNvPr id="0" name=""/>
        <dsp:cNvSpPr/>
      </dsp:nvSpPr>
      <dsp:spPr>
        <a:xfrm>
          <a:off x="1033506" y="95732"/>
          <a:ext cx="642431" cy="259199"/>
        </a:xfrm>
        <a:prstGeom prst="roundRect">
          <a:avLst>
            <a:gd name="adj" fmla="val 10000"/>
          </a:avLst>
        </a:prstGeom>
        <a:gradFill rotWithShape="0">
          <a:gsLst>
            <a:gs pos="0">
              <a:schemeClr val="accent1">
                <a:shade val="80000"/>
                <a:hueOff val="69262"/>
                <a:satOff val="-3758"/>
                <a:lumOff val="5871"/>
                <a:alphaOff val="0"/>
                <a:tint val="97000"/>
                <a:satMod val="100000"/>
                <a:lumMod val="102000"/>
              </a:schemeClr>
            </a:gs>
            <a:gs pos="50000">
              <a:schemeClr val="accent1">
                <a:shade val="80000"/>
                <a:hueOff val="69262"/>
                <a:satOff val="-3758"/>
                <a:lumOff val="5871"/>
                <a:alphaOff val="0"/>
                <a:shade val="100000"/>
                <a:satMod val="100000"/>
                <a:lumMod val="100000"/>
              </a:schemeClr>
            </a:gs>
            <a:gs pos="100000">
              <a:schemeClr val="accent1">
                <a:shade val="80000"/>
                <a:hueOff val="69262"/>
                <a:satOff val="-3758"/>
                <a:lumOff val="5871"/>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2672" tIns="42672" rIns="42672" bIns="22860" numCol="1" spcCol="1270" anchor="t" anchorCtr="0">
          <a:noAutofit/>
        </a:bodyPr>
        <a:lstStyle/>
        <a:p>
          <a:pPr marL="0" lvl="0" indent="0" algn="l" defTabSz="266700">
            <a:lnSpc>
              <a:spcPct val="90000"/>
            </a:lnSpc>
            <a:spcBef>
              <a:spcPct val="0"/>
            </a:spcBef>
            <a:spcAft>
              <a:spcPct val="35000"/>
            </a:spcAft>
            <a:buNone/>
          </a:pPr>
          <a:r>
            <a:rPr lang="en-AU" sz="600" kern="1200"/>
            <a:t>Char 2</a:t>
          </a:r>
        </a:p>
      </dsp:txBody>
      <dsp:txXfrm>
        <a:off x="1033506" y="95732"/>
        <a:ext cx="642431" cy="172800"/>
      </dsp:txXfrm>
    </dsp:sp>
    <dsp:sp modelId="{BC6FAE4D-F8A1-4F9D-91CF-30D491FC860D}">
      <dsp:nvSpPr>
        <dsp:cNvPr id="0" name=""/>
        <dsp:cNvSpPr/>
      </dsp:nvSpPr>
      <dsp:spPr>
        <a:xfrm>
          <a:off x="1165088" y="268532"/>
          <a:ext cx="642431" cy="486000"/>
        </a:xfrm>
        <a:prstGeom prst="roundRect">
          <a:avLst>
            <a:gd name="adj" fmla="val 10000"/>
          </a:avLst>
        </a:prstGeom>
        <a:solidFill>
          <a:schemeClr val="lt1">
            <a:alpha val="90000"/>
            <a:hueOff val="0"/>
            <a:satOff val="0"/>
            <a:lumOff val="0"/>
            <a:alphaOff val="0"/>
          </a:schemeClr>
        </a:solidFill>
        <a:ln w="9525" cap="flat" cmpd="sng" algn="ctr">
          <a:solidFill>
            <a:schemeClr val="accent1">
              <a:shade val="80000"/>
              <a:hueOff val="69262"/>
              <a:satOff val="-3758"/>
              <a:lumOff val="587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2672" tIns="42672" rIns="42672" bIns="42672" numCol="1" spcCol="1270" anchor="t" anchorCtr="0">
          <a:noAutofit/>
        </a:bodyPr>
        <a:lstStyle/>
        <a:p>
          <a:pPr marL="57150" lvl="1" indent="-57150" algn="l" defTabSz="266700">
            <a:lnSpc>
              <a:spcPct val="90000"/>
            </a:lnSpc>
            <a:spcBef>
              <a:spcPct val="0"/>
            </a:spcBef>
            <a:spcAft>
              <a:spcPct val="15000"/>
            </a:spcAft>
            <a:buChar char="•"/>
          </a:pPr>
          <a:r>
            <a:rPr lang="en-AU" sz="600" b="1" kern="1200"/>
            <a:t>OPTIONS</a:t>
          </a:r>
        </a:p>
        <a:p>
          <a:pPr marL="57150" lvl="1" indent="-57150" algn="l" defTabSz="266700">
            <a:lnSpc>
              <a:spcPct val="90000"/>
            </a:lnSpc>
            <a:spcBef>
              <a:spcPct val="0"/>
            </a:spcBef>
            <a:spcAft>
              <a:spcPct val="15000"/>
            </a:spcAft>
            <a:buChar char="•"/>
          </a:pPr>
          <a:r>
            <a:rPr lang="en-AU" sz="600" kern="1200"/>
            <a:t>Mandatory</a:t>
          </a:r>
        </a:p>
        <a:p>
          <a:pPr marL="57150" lvl="1" indent="-57150" algn="l" defTabSz="266700">
            <a:lnSpc>
              <a:spcPct val="90000"/>
            </a:lnSpc>
            <a:spcBef>
              <a:spcPct val="0"/>
            </a:spcBef>
            <a:spcAft>
              <a:spcPct val="15000"/>
            </a:spcAft>
            <a:buChar char="•"/>
          </a:pPr>
          <a:r>
            <a:rPr lang="en-AU" sz="600" kern="1200"/>
            <a:t>Pre-defined value</a:t>
          </a:r>
        </a:p>
      </dsp:txBody>
      <dsp:txXfrm>
        <a:off x="1179322" y="282766"/>
        <a:ext cx="613963" cy="457532"/>
      </dsp:txXfrm>
    </dsp:sp>
    <dsp:sp modelId="{1CC2C375-7306-4A9B-8584-020B662C0089}">
      <dsp:nvSpPr>
        <dsp:cNvPr id="0" name=""/>
        <dsp:cNvSpPr/>
      </dsp:nvSpPr>
      <dsp:spPr>
        <a:xfrm>
          <a:off x="1773327" y="102159"/>
          <a:ext cx="206467" cy="159946"/>
        </a:xfrm>
        <a:prstGeom prst="rightArrow">
          <a:avLst>
            <a:gd name="adj1" fmla="val 60000"/>
            <a:gd name="adj2" fmla="val 50000"/>
          </a:avLst>
        </a:prstGeom>
        <a:gradFill rotWithShape="0">
          <a:gsLst>
            <a:gs pos="0">
              <a:schemeClr val="accent1">
                <a:shade val="90000"/>
                <a:hueOff val="86579"/>
                <a:satOff val="-4608"/>
                <a:lumOff val="6741"/>
                <a:alphaOff val="0"/>
                <a:tint val="97000"/>
                <a:satMod val="100000"/>
                <a:lumMod val="102000"/>
              </a:schemeClr>
            </a:gs>
            <a:gs pos="50000">
              <a:schemeClr val="accent1">
                <a:shade val="90000"/>
                <a:hueOff val="86579"/>
                <a:satOff val="-4608"/>
                <a:lumOff val="6741"/>
                <a:alphaOff val="0"/>
                <a:shade val="100000"/>
                <a:satMod val="100000"/>
                <a:lumMod val="100000"/>
              </a:schemeClr>
            </a:gs>
            <a:gs pos="100000">
              <a:schemeClr val="accent1">
                <a:shade val="90000"/>
                <a:hueOff val="86579"/>
                <a:satOff val="-4608"/>
                <a:lumOff val="6741"/>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1773327" y="134148"/>
        <a:ext cx="158483" cy="95968"/>
      </dsp:txXfrm>
    </dsp:sp>
    <dsp:sp modelId="{C2EE38C0-F62C-4579-9B06-7DE205D2A3EE}">
      <dsp:nvSpPr>
        <dsp:cNvPr id="0" name=""/>
        <dsp:cNvSpPr/>
      </dsp:nvSpPr>
      <dsp:spPr>
        <a:xfrm>
          <a:off x="2065498" y="95732"/>
          <a:ext cx="642431" cy="259199"/>
        </a:xfrm>
        <a:prstGeom prst="roundRect">
          <a:avLst>
            <a:gd name="adj" fmla="val 10000"/>
          </a:avLst>
        </a:prstGeom>
        <a:gradFill rotWithShape="0">
          <a:gsLst>
            <a:gs pos="0">
              <a:schemeClr val="accent1">
                <a:shade val="80000"/>
                <a:hueOff val="138523"/>
                <a:satOff val="-7516"/>
                <a:lumOff val="11742"/>
                <a:alphaOff val="0"/>
                <a:tint val="97000"/>
                <a:satMod val="100000"/>
                <a:lumMod val="102000"/>
              </a:schemeClr>
            </a:gs>
            <a:gs pos="50000">
              <a:schemeClr val="accent1">
                <a:shade val="80000"/>
                <a:hueOff val="138523"/>
                <a:satOff val="-7516"/>
                <a:lumOff val="11742"/>
                <a:alphaOff val="0"/>
                <a:shade val="100000"/>
                <a:satMod val="100000"/>
                <a:lumMod val="100000"/>
              </a:schemeClr>
            </a:gs>
            <a:gs pos="100000">
              <a:schemeClr val="accent1">
                <a:shade val="80000"/>
                <a:hueOff val="138523"/>
                <a:satOff val="-7516"/>
                <a:lumOff val="11742"/>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2672" tIns="42672" rIns="42672" bIns="22860" numCol="1" spcCol="1270" anchor="t" anchorCtr="0">
          <a:noAutofit/>
        </a:bodyPr>
        <a:lstStyle/>
        <a:p>
          <a:pPr marL="0" lvl="0" indent="0" algn="l" defTabSz="266700">
            <a:lnSpc>
              <a:spcPct val="90000"/>
            </a:lnSpc>
            <a:spcBef>
              <a:spcPct val="0"/>
            </a:spcBef>
            <a:spcAft>
              <a:spcPct val="35000"/>
            </a:spcAft>
            <a:buNone/>
          </a:pPr>
          <a:r>
            <a:rPr lang="en-AU" sz="600" kern="1200"/>
            <a:t>Char 3</a:t>
          </a:r>
        </a:p>
      </dsp:txBody>
      <dsp:txXfrm>
        <a:off x="2065498" y="95732"/>
        <a:ext cx="642431" cy="172800"/>
      </dsp:txXfrm>
    </dsp:sp>
    <dsp:sp modelId="{395D529B-38A2-42C9-A26B-EE53D8EF6F86}">
      <dsp:nvSpPr>
        <dsp:cNvPr id="0" name=""/>
        <dsp:cNvSpPr/>
      </dsp:nvSpPr>
      <dsp:spPr>
        <a:xfrm>
          <a:off x="2197080" y="268532"/>
          <a:ext cx="642431" cy="486000"/>
        </a:xfrm>
        <a:prstGeom prst="roundRect">
          <a:avLst>
            <a:gd name="adj" fmla="val 10000"/>
          </a:avLst>
        </a:prstGeom>
        <a:solidFill>
          <a:schemeClr val="lt1">
            <a:alpha val="90000"/>
            <a:hueOff val="0"/>
            <a:satOff val="0"/>
            <a:lumOff val="0"/>
            <a:alphaOff val="0"/>
          </a:schemeClr>
        </a:solidFill>
        <a:ln w="9525" cap="flat" cmpd="sng" algn="ctr">
          <a:solidFill>
            <a:schemeClr val="accent1">
              <a:shade val="80000"/>
              <a:hueOff val="138523"/>
              <a:satOff val="-7516"/>
              <a:lumOff val="1174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2672" tIns="42672" rIns="42672" bIns="42672" numCol="1" spcCol="1270" anchor="t" anchorCtr="0">
          <a:noAutofit/>
        </a:bodyPr>
        <a:lstStyle/>
        <a:p>
          <a:pPr marL="57150" lvl="1" indent="-57150" algn="l" defTabSz="266700">
            <a:lnSpc>
              <a:spcPct val="90000"/>
            </a:lnSpc>
            <a:spcBef>
              <a:spcPct val="0"/>
            </a:spcBef>
            <a:spcAft>
              <a:spcPct val="15000"/>
            </a:spcAft>
            <a:buChar char="•"/>
          </a:pPr>
          <a:r>
            <a:rPr lang="en-AU" sz="600" b="1" kern="1200"/>
            <a:t>STSL</a:t>
          </a:r>
        </a:p>
        <a:p>
          <a:pPr marL="57150" lvl="1" indent="-57150" algn="l" defTabSz="266700">
            <a:lnSpc>
              <a:spcPct val="90000"/>
            </a:lnSpc>
            <a:spcBef>
              <a:spcPct val="0"/>
            </a:spcBef>
            <a:spcAft>
              <a:spcPct val="15000"/>
            </a:spcAft>
            <a:buChar char="•"/>
          </a:pPr>
          <a:r>
            <a:rPr lang="en-AU" sz="600" kern="1200"/>
            <a:t>Payee notified</a:t>
          </a:r>
        </a:p>
      </dsp:txBody>
      <dsp:txXfrm>
        <a:off x="2211314" y="282766"/>
        <a:ext cx="613963" cy="457532"/>
      </dsp:txXfrm>
    </dsp:sp>
    <dsp:sp modelId="{371F579E-10B7-4540-B787-9A28F92BF098}">
      <dsp:nvSpPr>
        <dsp:cNvPr id="0" name=""/>
        <dsp:cNvSpPr/>
      </dsp:nvSpPr>
      <dsp:spPr>
        <a:xfrm>
          <a:off x="2805320" y="102159"/>
          <a:ext cx="206467" cy="159946"/>
        </a:xfrm>
        <a:prstGeom prst="rightArrow">
          <a:avLst>
            <a:gd name="adj1" fmla="val 60000"/>
            <a:gd name="adj2" fmla="val 50000"/>
          </a:avLst>
        </a:prstGeom>
        <a:gradFill rotWithShape="0">
          <a:gsLst>
            <a:gs pos="0">
              <a:schemeClr val="accent1">
                <a:shade val="90000"/>
                <a:hueOff val="173158"/>
                <a:satOff val="-9215"/>
                <a:lumOff val="13481"/>
                <a:alphaOff val="0"/>
                <a:tint val="97000"/>
                <a:satMod val="100000"/>
                <a:lumMod val="102000"/>
              </a:schemeClr>
            </a:gs>
            <a:gs pos="50000">
              <a:schemeClr val="accent1">
                <a:shade val="90000"/>
                <a:hueOff val="173158"/>
                <a:satOff val="-9215"/>
                <a:lumOff val="13481"/>
                <a:alphaOff val="0"/>
                <a:shade val="100000"/>
                <a:satMod val="100000"/>
                <a:lumMod val="100000"/>
              </a:schemeClr>
            </a:gs>
            <a:gs pos="100000">
              <a:schemeClr val="accent1">
                <a:shade val="90000"/>
                <a:hueOff val="173158"/>
                <a:satOff val="-9215"/>
                <a:lumOff val="13481"/>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2805320" y="134148"/>
        <a:ext cx="158483" cy="95968"/>
      </dsp:txXfrm>
    </dsp:sp>
    <dsp:sp modelId="{B43E16CA-A068-4A65-A84A-2F796C332643}">
      <dsp:nvSpPr>
        <dsp:cNvPr id="0" name=""/>
        <dsp:cNvSpPr/>
      </dsp:nvSpPr>
      <dsp:spPr>
        <a:xfrm>
          <a:off x="3097490" y="95732"/>
          <a:ext cx="642431" cy="259199"/>
        </a:xfrm>
        <a:prstGeom prst="roundRect">
          <a:avLst>
            <a:gd name="adj" fmla="val 10000"/>
          </a:avLst>
        </a:prstGeom>
        <a:gradFill rotWithShape="0">
          <a:gsLst>
            <a:gs pos="0">
              <a:schemeClr val="accent1">
                <a:shade val="80000"/>
                <a:hueOff val="207785"/>
                <a:satOff val="-11274"/>
                <a:lumOff val="17612"/>
                <a:alphaOff val="0"/>
                <a:tint val="97000"/>
                <a:satMod val="100000"/>
                <a:lumMod val="102000"/>
              </a:schemeClr>
            </a:gs>
            <a:gs pos="50000">
              <a:schemeClr val="accent1">
                <a:shade val="80000"/>
                <a:hueOff val="207785"/>
                <a:satOff val="-11274"/>
                <a:lumOff val="17612"/>
                <a:alphaOff val="0"/>
                <a:shade val="100000"/>
                <a:satMod val="100000"/>
                <a:lumMod val="100000"/>
              </a:schemeClr>
            </a:gs>
            <a:gs pos="100000">
              <a:schemeClr val="accent1">
                <a:shade val="80000"/>
                <a:hueOff val="207785"/>
                <a:satOff val="-11274"/>
                <a:lumOff val="17612"/>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2672" tIns="42672" rIns="42672" bIns="22860" numCol="1" spcCol="1270" anchor="t" anchorCtr="0">
          <a:noAutofit/>
        </a:bodyPr>
        <a:lstStyle/>
        <a:p>
          <a:pPr marL="0" lvl="0" indent="0" algn="l" defTabSz="266700">
            <a:lnSpc>
              <a:spcPct val="90000"/>
            </a:lnSpc>
            <a:spcBef>
              <a:spcPct val="0"/>
            </a:spcBef>
            <a:spcAft>
              <a:spcPct val="35000"/>
            </a:spcAft>
            <a:buNone/>
          </a:pPr>
          <a:r>
            <a:rPr lang="en-AU" sz="600" kern="1200"/>
            <a:t>Char 4</a:t>
          </a:r>
        </a:p>
      </dsp:txBody>
      <dsp:txXfrm>
        <a:off x="3097490" y="95732"/>
        <a:ext cx="642431" cy="172800"/>
      </dsp:txXfrm>
    </dsp:sp>
    <dsp:sp modelId="{23A527FD-2C35-45F4-87CD-5C6D6A1CAA2E}">
      <dsp:nvSpPr>
        <dsp:cNvPr id="0" name=""/>
        <dsp:cNvSpPr/>
      </dsp:nvSpPr>
      <dsp:spPr>
        <a:xfrm>
          <a:off x="3229073" y="268532"/>
          <a:ext cx="642431" cy="486000"/>
        </a:xfrm>
        <a:prstGeom prst="roundRect">
          <a:avLst>
            <a:gd name="adj" fmla="val 10000"/>
          </a:avLst>
        </a:prstGeom>
        <a:solidFill>
          <a:schemeClr val="lt1">
            <a:alpha val="90000"/>
            <a:hueOff val="0"/>
            <a:satOff val="0"/>
            <a:lumOff val="0"/>
            <a:alphaOff val="0"/>
          </a:schemeClr>
        </a:solidFill>
        <a:ln w="9525" cap="flat" cmpd="sng" algn="ctr">
          <a:solidFill>
            <a:schemeClr val="accent1">
              <a:shade val="80000"/>
              <a:hueOff val="207785"/>
              <a:satOff val="-11274"/>
              <a:lumOff val="1761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2672" tIns="42672" rIns="42672" bIns="42672" numCol="1" spcCol="1270" anchor="t" anchorCtr="0">
          <a:noAutofit/>
        </a:bodyPr>
        <a:lstStyle/>
        <a:p>
          <a:pPr marL="57150" lvl="1" indent="-57150" algn="l" defTabSz="266700">
            <a:lnSpc>
              <a:spcPct val="90000"/>
            </a:lnSpc>
            <a:spcBef>
              <a:spcPct val="0"/>
            </a:spcBef>
            <a:spcAft>
              <a:spcPct val="15000"/>
            </a:spcAft>
            <a:buChar char="•"/>
          </a:pPr>
          <a:r>
            <a:rPr lang="en-AU" sz="600" b="1" kern="1200"/>
            <a:t>MEDICARE LEVY SURCHARGE</a:t>
          </a:r>
        </a:p>
        <a:p>
          <a:pPr marL="57150" lvl="1" indent="-57150" algn="l" defTabSz="266700">
            <a:lnSpc>
              <a:spcPct val="90000"/>
            </a:lnSpc>
            <a:spcBef>
              <a:spcPct val="0"/>
            </a:spcBef>
            <a:spcAft>
              <a:spcPct val="15000"/>
            </a:spcAft>
            <a:buChar char="•"/>
          </a:pPr>
          <a:r>
            <a:rPr lang="en-AU" sz="600" kern="1200"/>
            <a:t>Payee choice</a:t>
          </a:r>
        </a:p>
      </dsp:txBody>
      <dsp:txXfrm>
        <a:off x="3243307" y="282766"/>
        <a:ext cx="613963" cy="457532"/>
      </dsp:txXfrm>
    </dsp:sp>
    <dsp:sp modelId="{EEC71B6F-9986-4946-8940-D03C5877CAED}">
      <dsp:nvSpPr>
        <dsp:cNvPr id="0" name=""/>
        <dsp:cNvSpPr/>
      </dsp:nvSpPr>
      <dsp:spPr>
        <a:xfrm>
          <a:off x="3837312" y="102159"/>
          <a:ext cx="206467" cy="159946"/>
        </a:xfrm>
        <a:prstGeom prst="rightArrow">
          <a:avLst>
            <a:gd name="adj1" fmla="val 60000"/>
            <a:gd name="adj2" fmla="val 50000"/>
          </a:avLst>
        </a:prstGeom>
        <a:gradFill rotWithShape="0">
          <a:gsLst>
            <a:gs pos="0">
              <a:schemeClr val="accent1">
                <a:shade val="90000"/>
                <a:hueOff val="259737"/>
                <a:satOff val="-13823"/>
                <a:lumOff val="20222"/>
                <a:alphaOff val="0"/>
                <a:tint val="97000"/>
                <a:satMod val="100000"/>
                <a:lumMod val="102000"/>
              </a:schemeClr>
            </a:gs>
            <a:gs pos="50000">
              <a:schemeClr val="accent1">
                <a:shade val="90000"/>
                <a:hueOff val="259737"/>
                <a:satOff val="-13823"/>
                <a:lumOff val="20222"/>
                <a:alphaOff val="0"/>
                <a:shade val="100000"/>
                <a:satMod val="100000"/>
                <a:lumMod val="100000"/>
              </a:schemeClr>
            </a:gs>
            <a:gs pos="100000">
              <a:schemeClr val="accent1">
                <a:shade val="90000"/>
                <a:hueOff val="259737"/>
                <a:satOff val="-13823"/>
                <a:lumOff val="20222"/>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3837312" y="134148"/>
        <a:ext cx="158483" cy="95968"/>
      </dsp:txXfrm>
    </dsp:sp>
    <dsp:sp modelId="{A21CABA3-9A94-4F98-BF53-B3733F511F72}">
      <dsp:nvSpPr>
        <dsp:cNvPr id="0" name=""/>
        <dsp:cNvSpPr/>
      </dsp:nvSpPr>
      <dsp:spPr>
        <a:xfrm>
          <a:off x="4129483" y="95732"/>
          <a:ext cx="642431" cy="259199"/>
        </a:xfrm>
        <a:prstGeom prst="roundRect">
          <a:avLst>
            <a:gd name="adj" fmla="val 10000"/>
          </a:avLst>
        </a:prstGeom>
        <a:gradFill rotWithShape="0">
          <a:gsLst>
            <a:gs pos="0">
              <a:schemeClr val="accent1">
                <a:shade val="80000"/>
                <a:hueOff val="277047"/>
                <a:satOff val="-15032"/>
                <a:lumOff val="23483"/>
                <a:alphaOff val="0"/>
                <a:tint val="97000"/>
                <a:satMod val="100000"/>
                <a:lumMod val="102000"/>
              </a:schemeClr>
            </a:gs>
            <a:gs pos="50000">
              <a:schemeClr val="accent1">
                <a:shade val="80000"/>
                <a:hueOff val="277047"/>
                <a:satOff val="-15032"/>
                <a:lumOff val="23483"/>
                <a:alphaOff val="0"/>
                <a:shade val="100000"/>
                <a:satMod val="100000"/>
                <a:lumMod val="100000"/>
              </a:schemeClr>
            </a:gs>
            <a:gs pos="100000">
              <a:schemeClr val="accent1">
                <a:shade val="80000"/>
                <a:hueOff val="277047"/>
                <a:satOff val="-15032"/>
                <a:lumOff val="23483"/>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2672" tIns="42672" rIns="42672" bIns="22860" numCol="1" spcCol="1270" anchor="t" anchorCtr="0">
          <a:noAutofit/>
        </a:bodyPr>
        <a:lstStyle/>
        <a:p>
          <a:pPr marL="0" lvl="0" indent="0" algn="l" defTabSz="266700">
            <a:lnSpc>
              <a:spcPct val="90000"/>
            </a:lnSpc>
            <a:spcBef>
              <a:spcPct val="0"/>
            </a:spcBef>
            <a:spcAft>
              <a:spcPct val="35000"/>
            </a:spcAft>
            <a:buNone/>
          </a:pPr>
          <a:r>
            <a:rPr lang="en-AU" sz="600" kern="1200"/>
            <a:t>Char 5</a:t>
          </a:r>
        </a:p>
      </dsp:txBody>
      <dsp:txXfrm>
        <a:off x="4129483" y="95732"/>
        <a:ext cx="642431" cy="172800"/>
      </dsp:txXfrm>
    </dsp:sp>
    <dsp:sp modelId="{BE1D995A-B558-4731-AC8F-AB26EA4759F3}">
      <dsp:nvSpPr>
        <dsp:cNvPr id="0" name=""/>
        <dsp:cNvSpPr/>
      </dsp:nvSpPr>
      <dsp:spPr>
        <a:xfrm>
          <a:off x="4261065" y="268532"/>
          <a:ext cx="642431" cy="486000"/>
        </a:xfrm>
        <a:prstGeom prst="roundRect">
          <a:avLst>
            <a:gd name="adj" fmla="val 10000"/>
          </a:avLst>
        </a:prstGeom>
        <a:solidFill>
          <a:schemeClr val="lt1">
            <a:alpha val="90000"/>
            <a:hueOff val="0"/>
            <a:satOff val="0"/>
            <a:lumOff val="0"/>
            <a:alphaOff val="0"/>
          </a:schemeClr>
        </a:solidFill>
        <a:ln w="9525" cap="flat" cmpd="sng" algn="ctr">
          <a:solidFill>
            <a:schemeClr val="accent1">
              <a:shade val="80000"/>
              <a:hueOff val="277047"/>
              <a:satOff val="-15032"/>
              <a:lumOff val="2348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2672" tIns="42672" rIns="42672" bIns="42672" numCol="1" spcCol="1270" anchor="t" anchorCtr="0">
          <a:noAutofit/>
        </a:bodyPr>
        <a:lstStyle/>
        <a:p>
          <a:pPr marL="57150" lvl="1" indent="-57150" algn="l" defTabSz="266700">
            <a:lnSpc>
              <a:spcPct val="90000"/>
            </a:lnSpc>
            <a:spcBef>
              <a:spcPct val="0"/>
            </a:spcBef>
            <a:spcAft>
              <a:spcPct val="15000"/>
            </a:spcAft>
            <a:buChar char="•"/>
          </a:pPr>
          <a:r>
            <a:rPr lang="en-AU" sz="600" b="1" kern="1200"/>
            <a:t>MEDICARE LEVY EXEMPTION</a:t>
          </a:r>
        </a:p>
        <a:p>
          <a:pPr marL="57150" lvl="1" indent="-57150" algn="l" defTabSz="266700">
            <a:lnSpc>
              <a:spcPct val="90000"/>
            </a:lnSpc>
            <a:spcBef>
              <a:spcPct val="0"/>
            </a:spcBef>
            <a:spcAft>
              <a:spcPct val="15000"/>
            </a:spcAft>
            <a:buChar char="•"/>
          </a:pPr>
          <a:r>
            <a:rPr lang="en-AU" sz="600" kern="1200"/>
            <a:t>Payee choice</a:t>
          </a:r>
        </a:p>
      </dsp:txBody>
      <dsp:txXfrm>
        <a:off x="4275299" y="282766"/>
        <a:ext cx="613963" cy="457532"/>
      </dsp:txXfrm>
    </dsp:sp>
    <dsp:sp modelId="{47F64CC6-2D9F-4E20-9008-7A74DE3E9F99}">
      <dsp:nvSpPr>
        <dsp:cNvPr id="0" name=""/>
        <dsp:cNvSpPr/>
      </dsp:nvSpPr>
      <dsp:spPr>
        <a:xfrm>
          <a:off x="4869304" y="102159"/>
          <a:ext cx="206467" cy="159946"/>
        </a:xfrm>
        <a:prstGeom prst="rightArrow">
          <a:avLst>
            <a:gd name="adj1" fmla="val 60000"/>
            <a:gd name="adj2" fmla="val 50000"/>
          </a:avLst>
        </a:prstGeom>
        <a:gradFill rotWithShape="0">
          <a:gsLst>
            <a:gs pos="0">
              <a:schemeClr val="accent1">
                <a:shade val="90000"/>
                <a:hueOff val="346317"/>
                <a:satOff val="-18431"/>
                <a:lumOff val="26962"/>
                <a:alphaOff val="0"/>
                <a:tint val="97000"/>
                <a:satMod val="100000"/>
                <a:lumMod val="102000"/>
              </a:schemeClr>
            </a:gs>
            <a:gs pos="50000">
              <a:schemeClr val="accent1">
                <a:shade val="90000"/>
                <a:hueOff val="346317"/>
                <a:satOff val="-18431"/>
                <a:lumOff val="26962"/>
                <a:alphaOff val="0"/>
                <a:shade val="100000"/>
                <a:satMod val="100000"/>
                <a:lumMod val="100000"/>
              </a:schemeClr>
            </a:gs>
            <a:gs pos="100000">
              <a:schemeClr val="accent1">
                <a:shade val="90000"/>
                <a:hueOff val="346317"/>
                <a:satOff val="-18431"/>
                <a:lumOff val="26962"/>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4869304" y="134148"/>
        <a:ext cx="158483" cy="95968"/>
      </dsp:txXfrm>
    </dsp:sp>
    <dsp:sp modelId="{49FE7366-CBEA-466B-AB9B-4127F8A5EAE9}">
      <dsp:nvSpPr>
        <dsp:cNvPr id="0" name=""/>
        <dsp:cNvSpPr/>
      </dsp:nvSpPr>
      <dsp:spPr>
        <a:xfrm>
          <a:off x="5161475" y="95732"/>
          <a:ext cx="642431" cy="259199"/>
        </a:xfrm>
        <a:prstGeom prst="roundRect">
          <a:avLst>
            <a:gd name="adj" fmla="val 10000"/>
          </a:avLst>
        </a:prstGeom>
        <a:gradFill rotWithShape="0">
          <a:gsLst>
            <a:gs pos="0">
              <a:schemeClr val="accent1">
                <a:shade val="80000"/>
                <a:hueOff val="346308"/>
                <a:satOff val="-18790"/>
                <a:lumOff val="29354"/>
                <a:alphaOff val="0"/>
                <a:tint val="97000"/>
                <a:satMod val="100000"/>
                <a:lumMod val="102000"/>
              </a:schemeClr>
            </a:gs>
            <a:gs pos="50000">
              <a:schemeClr val="accent1">
                <a:shade val="80000"/>
                <a:hueOff val="346308"/>
                <a:satOff val="-18790"/>
                <a:lumOff val="29354"/>
                <a:alphaOff val="0"/>
                <a:shade val="100000"/>
                <a:satMod val="100000"/>
                <a:lumMod val="100000"/>
              </a:schemeClr>
            </a:gs>
            <a:gs pos="100000">
              <a:schemeClr val="accent1">
                <a:shade val="80000"/>
                <a:hueOff val="346308"/>
                <a:satOff val="-18790"/>
                <a:lumOff val="29354"/>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2672" tIns="42672" rIns="42672" bIns="22860" numCol="1" spcCol="1270" anchor="t" anchorCtr="0">
          <a:noAutofit/>
        </a:bodyPr>
        <a:lstStyle/>
        <a:p>
          <a:pPr marL="0" lvl="0" indent="0" algn="l" defTabSz="266700">
            <a:lnSpc>
              <a:spcPct val="90000"/>
            </a:lnSpc>
            <a:spcBef>
              <a:spcPct val="0"/>
            </a:spcBef>
            <a:spcAft>
              <a:spcPct val="35000"/>
            </a:spcAft>
            <a:buNone/>
          </a:pPr>
          <a:r>
            <a:rPr lang="en-AU" sz="600" kern="1200"/>
            <a:t>Char 6</a:t>
          </a:r>
        </a:p>
      </dsp:txBody>
      <dsp:txXfrm>
        <a:off x="5161475" y="95732"/>
        <a:ext cx="642431" cy="172800"/>
      </dsp:txXfrm>
    </dsp:sp>
    <dsp:sp modelId="{38B63D89-0EF4-45E6-9663-8A71F0D71DA6}">
      <dsp:nvSpPr>
        <dsp:cNvPr id="0" name=""/>
        <dsp:cNvSpPr/>
      </dsp:nvSpPr>
      <dsp:spPr>
        <a:xfrm>
          <a:off x="5293057" y="268532"/>
          <a:ext cx="642431" cy="486000"/>
        </a:xfrm>
        <a:prstGeom prst="roundRect">
          <a:avLst>
            <a:gd name="adj" fmla="val 10000"/>
          </a:avLst>
        </a:prstGeom>
        <a:solidFill>
          <a:schemeClr val="lt1">
            <a:alpha val="90000"/>
            <a:hueOff val="0"/>
            <a:satOff val="0"/>
            <a:lumOff val="0"/>
            <a:alphaOff val="0"/>
          </a:schemeClr>
        </a:solidFill>
        <a:ln w="9525" cap="flat" cmpd="sng" algn="ctr">
          <a:solidFill>
            <a:schemeClr val="accent1">
              <a:shade val="80000"/>
              <a:hueOff val="346308"/>
              <a:satOff val="-18790"/>
              <a:lumOff val="2935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2672" tIns="42672" rIns="42672" bIns="42672" numCol="1" spcCol="1270" anchor="t" anchorCtr="0">
          <a:noAutofit/>
        </a:bodyPr>
        <a:lstStyle/>
        <a:p>
          <a:pPr marL="57150" lvl="1" indent="-57150" algn="l" defTabSz="266700">
            <a:lnSpc>
              <a:spcPct val="90000"/>
            </a:lnSpc>
            <a:spcBef>
              <a:spcPct val="0"/>
            </a:spcBef>
            <a:spcAft>
              <a:spcPct val="15000"/>
            </a:spcAft>
            <a:buChar char="•"/>
          </a:pPr>
          <a:r>
            <a:rPr lang="en-AU" sz="600" b="1" kern="1200"/>
            <a:t>MEDICATE LEVY REDUCTION</a:t>
          </a:r>
        </a:p>
        <a:p>
          <a:pPr marL="57150" lvl="1" indent="-57150" algn="l" defTabSz="266700">
            <a:lnSpc>
              <a:spcPct val="90000"/>
            </a:lnSpc>
            <a:spcBef>
              <a:spcPct val="0"/>
            </a:spcBef>
            <a:spcAft>
              <a:spcPct val="15000"/>
            </a:spcAft>
            <a:buChar char="•"/>
          </a:pPr>
          <a:r>
            <a:rPr lang="en-AU" sz="600" kern="1200"/>
            <a:t>Payee choice</a:t>
          </a:r>
        </a:p>
      </dsp:txBody>
      <dsp:txXfrm>
        <a:off x="5307291" y="282766"/>
        <a:ext cx="613963" cy="457532"/>
      </dsp:txXfrm>
    </dsp:sp>
  </dsp:spTree>
</dsp:drawing>
</file>

<file path=word/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Metropolitan">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_dlc_DocId xmlns="ebcfea33-81e3-40b3-964f-0af249f09b77">ENHAASS3WZA2-2111939726-60332</_dlc_DocId>
    <_dlc_DocIdUrl xmlns="ebcfea33-81e3-40b3-964f-0af249f09b77">
      <Url>https://atooffice.sharepoint.com/sites/DWISDDD/_layouts/15/DocIdRedir.aspx?ID=ENHAASS3WZA2-2111939726-60332</Url>
      <Description>ENHAASS3WZA2-2111939726-60332</Description>
    </_dlc_DocIdUrl>
    <TaxCatchAll xmlns="ebcfea33-81e3-40b3-964f-0af249f09b77" xsi:nil="true"/>
    <_dlc_DocIdPersistId xmlns="ebcfea33-81e3-40b3-964f-0af249f09b77" xsi:nil="true"/>
    <_Version xmlns="http://schemas.microsoft.com/sharepoint/v3/fields">1.7</_Version>
    <Project xmlns="b8f7953d-d14b-4f71-b9e9-b3870bf8f12a" xsi:nil="true"/>
    <Audience xmlns="b8f7953d-d14b-4f71-b9e9-b3870bf8f12a">External</Audience>
    <Domain xmlns="b8f7953d-d14b-4f71-b9e9-b3870bf8f12a">NITR</Domain>
    <Endorsing_x0020_Officer xmlns="b8f7953d-d14b-4f71-b9e9-b3870bf8f12a">
      <UserInfo>
        <DisplayName>Michael Thompson</DisplayName>
        <AccountId>3409</AccountId>
        <AccountType/>
      </UserInfo>
    </Endorsing_x0020_Officer>
    <Document_x0020_Status xmlns="b8f7953d-d14b-4f71-b9e9-b3870bf8f12a">Endorsed</Document_x0020_Status>
    <Publication_x0020_Date xmlns="b8f7953d-d14b-4f71-b9e9-b3870bf8f12a">2026-08-26T14:00:00+00:00</Publication_x0020_Date>
    <Publication_x0020_Site xmlns="b8f7953d-d14b-4f71-b9e9-b3870bf8f12a">sbr.gov.au</Publication_x0020_Site>
    <lcf76f155ced4ddcb4097134ff3c332f xmlns="b8f7953d-d14b-4f71-b9e9-b3870bf8f12a">
      <Terms xmlns="http://schemas.microsoft.com/office/infopath/2007/PartnerControls"/>
    </lcf76f155ced4ddcb4097134ff3c332f>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155B54DD33414D42A64D323907890DCA" ma:contentTypeVersion="51" ma:contentTypeDescription="Create a new document." ma:contentTypeScope="" ma:versionID="87a9be0dd48a4329254f24a4e88a78ee">
  <xsd:schema xmlns:xsd="http://www.w3.org/2001/XMLSchema" xmlns:xs="http://www.w3.org/2001/XMLSchema" xmlns:p="http://schemas.microsoft.com/office/2006/metadata/properties" xmlns:ns2="http://schemas.microsoft.com/sharepoint/v3/fields" xmlns:ns3="b8f7953d-d14b-4f71-b9e9-b3870bf8f12a" xmlns:ns4="ebcfea33-81e3-40b3-964f-0af249f09b77" targetNamespace="http://schemas.microsoft.com/office/2006/metadata/properties" ma:root="true" ma:fieldsID="f79cbb781d7ab97df5f66bd7ff5deeca" ns2:_="" ns3:_="" ns4:_="">
    <xsd:import namespace="http://schemas.microsoft.com/sharepoint/v3/fields"/>
    <xsd:import namespace="b8f7953d-d14b-4f71-b9e9-b3870bf8f12a"/>
    <xsd:import namespace="ebcfea33-81e3-40b3-964f-0af249f09b77"/>
    <xsd:element name="properties">
      <xsd:complexType>
        <xsd:sequence>
          <xsd:element name="documentManagement">
            <xsd:complexType>
              <xsd:all>
                <xsd:element ref="ns2:_Version" minOccurs="0"/>
                <xsd:element ref="ns3:Document_x0020_Status" minOccurs="0"/>
                <xsd:element ref="ns3:Publication_x0020_Date" minOccurs="0"/>
                <xsd:element ref="ns3:Publication_x0020_Site" minOccurs="0"/>
                <xsd:element ref="ns3:Project" minOccurs="0"/>
                <xsd:element ref="ns3:Audience"/>
                <xsd:element ref="ns3:Domain"/>
                <xsd:element ref="ns3:Endorsing_x0020_Officer" minOccurs="0"/>
                <xsd:element ref="ns4:_dlc_DocId" minOccurs="0"/>
                <xsd:element ref="ns4:_dlc_DocIdUrl" minOccurs="0"/>
                <xsd:element ref="ns4:_dlc_DocIdPersistId" minOccurs="0"/>
                <xsd:element ref="ns3:MediaServiceMetadata" minOccurs="0"/>
                <xsd:element ref="ns3:MediaServiceFastMetadata" minOccurs="0"/>
                <xsd:element ref="ns3:MediaServiceObjectDetectorVersions" minOccurs="0"/>
                <xsd:element ref="ns3:lcf76f155ced4ddcb4097134ff3c332f" minOccurs="0"/>
                <xsd:element ref="ns4:TaxCatchAll"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Version" ma:index="2" nillable="true" ma:displayName="Doc Version" ma:internalName="_Vers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8f7953d-d14b-4f71-b9e9-b3870bf8f12a" elementFormDefault="qualified">
    <xsd:import namespace="http://schemas.microsoft.com/office/2006/documentManagement/types"/>
    <xsd:import namespace="http://schemas.microsoft.com/office/infopath/2007/PartnerControls"/>
    <xsd:element name="Document_x0020_Status" ma:index="3" nillable="true" ma:displayName="Document Status" ma:default="Draft" ma:format="RadioButtons" ma:indexed="true" ma:internalName="Document_x0020_Status" ma:readOnly="false">
      <xsd:simpleType>
        <xsd:restriction base="dms:Choice">
          <xsd:enumeration value="Draft"/>
          <xsd:enumeration value="Under Review"/>
          <xsd:enumeration value="Endorsed"/>
          <xsd:enumeration value="Published Draft"/>
          <xsd:enumeration value="Published Final"/>
        </xsd:restriction>
      </xsd:simpleType>
    </xsd:element>
    <xsd:element name="Publication_x0020_Date" ma:index="4" nillable="true" ma:displayName="Publication Date" ma:format="DateTime" ma:indexed="true" ma:internalName="Publication_x0020_Date" ma:readOnly="false">
      <xsd:simpleType>
        <xsd:restriction base="dms:DateTime"/>
      </xsd:simpleType>
    </xsd:element>
    <xsd:element name="Publication_x0020_Site" ma:index="5" nillable="true" ma:displayName="Publication Site" ma:internalName="Publication_x0020_Site" ma:readOnly="false">
      <xsd:simpleType>
        <xsd:restriction base="dms:Text">
          <xsd:maxLength value="255"/>
        </xsd:restriction>
      </xsd:simpleType>
    </xsd:element>
    <xsd:element name="Project" ma:index="6" nillable="true" ma:displayName="Project" ma:internalName="Project" ma:readOnly="false">
      <xsd:simpleType>
        <xsd:restriction base="dms:Text">
          <xsd:maxLength value="255"/>
        </xsd:restriction>
      </xsd:simpleType>
    </xsd:element>
    <xsd:element name="Audience" ma:index="15" ma:displayName="Audience" ma:default="Internal" ma:format="RadioButtons" ma:internalName="Audience" ma:readOnly="false">
      <xsd:simpleType>
        <xsd:restriction base="dms:Choice">
          <xsd:enumeration value="Internal"/>
          <xsd:enumeration value="External"/>
        </xsd:restriction>
      </xsd:simpleType>
    </xsd:element>
    <xsd:element name="Domain" ma:index="16" ma:displayName="Domain" ma:default="NITR" ma:format="RadioButtons" ma:internalName="Domain" ma:readOnly="false">
      <xsd:simpleType>
        <xsd:restriction base="dms:Choice">
          <xsd:enumeration value="AS"/>
          <xsd:enumeration value="Account Management"/>
          <xsd:enumeration value="Architecture"/>
          <xsd:enumeration value="Automatic Exchange of Information (AEOI)"/>
          <xsd:enumeration value="BDE Business Reporting"/>
          <xsd:enumeration value="Business Management"/>
          <xsd:enumeration value="Client Management"/>
          <xsd:enumeration value="Common"/>
          <xsd:enumeration value="EMP Obligation"/>
          <xsd:enumeration value="IITR"/>
          <xsd:enumeration value="ITR"/>
          <xsd:enumeration value="Lodgment Management"/>
          <xsd:enumeration value="NITR"/>
          <xsd:enumeration value="Obligation Management"/>
          <xsd:enumeration value="Payment Management"/>
          <xsd:enumeration value="Payment System Administrators"/>
          <xsd:enumeration value="Practice Management"/>
          <xsd:enumeration value="Shared ITR"/>
          <xsd:enumeration value="Significant Global Entity Obligations"/>
          <xsd:enumeration value="Super"/>
          <xsd:enumeration value="Whole of Government"/>
        </xsd:restriction>
      </xsd:simpleType>
    </xsd:element>
    <xsd:element name="Endorsing_x0020_Officer" ma:index="17" nillable="true" ma:displayName="Endorsing Officer" ma:list="UserInfo" ma:SharePointGroup="0" ma:internalName="Endorsing_x0020_Offic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21" nillable="true" ma:displayName="MediaServiceMetadata" ma:hidden="true" ma:internalName="MediaServiceMetadata" ma:readOnly="true">
      <xsd:simpleType>
        <xsd:restriction base="dms:Note"/>
      </xsd:simpleType>
    </xsd:element>
    <xsd:element name="MediaServiceFastMetadata" ma:index="22" nillable="true" ma:displayName="MediaServiceFastMetadata" ma:hidden="true" ma:internalName="MediaServiceFastMetadata" ma:readOnly="true">
      <xsd:simpleType>
        <xsd:restriction base="dms:Note"/>
      </xsd:simpleType>
    </xsd:element>
    <xsd:element name="MediaServiceObjectDetectorVersions" ma:index="23" nillable="true" ma:displayName="MediaServiceObjectDetectorVersions" ma:description="" ma:hidden="true" ma:internalName="MediaServiceObjectDetectorVersions" ma:readOnly="true">
      <xsd:simpleType>
        <xsd:restriction base="dms:Text"/>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2d3d766a-8f2e-4101-b24c-d4a22e3f1d12" ma:termSetId="09814cd3-568e-fe90-9814-8d621ff8fb84" ma:anchorId="fba54fb3-c3e1-fe81-a776-ca4b69148c4d" ma:open="true" ma:isKeyword="false">
      <xsd:complexType>
        <xsd:sequence>
          <xsd:element ref="pc:Terms" minOccurs="0" maxOccurs="1"/>
        </xsd:sequence>
      </xsd:complexType>
    </xsd:element>
    <xsd:element name="MediaServiceOCR" ma:index="27" nillable="true" ma:displayName="Extracted Text" ma:internalName="MediaServiceOCR" ma:readOnly="true">
      <xsd:simpleType>
        <xsd:restriction base="dms:Note">
          <xsd:maxLength value="255"/>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DateTaken" ma:index="30" nillable="true" ma:displayName="MediaServiceDateTaken" ma:description="" ma:hidden="true" ma:internalName="MediaServiceDateTaken" ma:readOnly="true">
      <xsd:simpleType>
        <xsd:restriction base="dms:Text"/>
      </xsd:simpleType>
    </xsd:element>
    <xsd:element name="MediaLengthInSeconds" ma:index="31" nillable="true" ma:displayName="MediaLengthInSeconds" ma:hidden="true" ma:internalName="MediaLengthInSeconds" ma:readOnly="true">
      <xsd:simpleType>
        <xsd:restriction base="dms:Unknown"/>
      </xsd:simpleType>
    </xsd:element>
    <xsd:element name="MediaServiceSearchProperties" ma:index="3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cfea33-81e3-40b3-964f-0af249f09b77" elementFormDefault="qualified">
    <xsd:import namespace="http://schemas.microsoft.com/office/2006/documentManagement/types"/>
    <xsd:import namespace="http://schemas.microsoft.com/office/infopath/2007/PartnerControls"/>
    <xsd:element name="_dlc_DocId" ma:index="18" nillable="true" ma:displayName="Document ID Value" ma:description="The value of the document ID assigned to this item." ma:indexed="true"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false">
      <xsd:simpleType>
        <xsd:restriction base="dms:Boolean"/>
      </xsd:simpleType>
    </xsd:element>
    <xsd:element name="TaxCatchAll" ma:index="26" nillable="true" ma:displayName="Taxonomy Catch All Column" ma:hidden="true" ma:list="{c674e387-8a2a-4ef0-bc56-9fb904608477}" ma:internalName="TaxCatchAll" ma:showField="CatchAllData" ma:web="ebcfea33-81e3-40b3-964f-0af249f09b7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ma:index="7"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F3372C1-E93F-4CCC-94C3-B43C3F9F02B6}">
  <ds:schemaRefs>
    <ds:schemaRef ds:uri="http://schemas.microsoft.com/sharepoint/events"/>
  </ds:schemaRefs>
</ds:datastoreItem>
</file>

<file path=customXml/itemProps3.xml><?xml version="1.0" encoding="utf-8"?>
<ds:datastoreItem xmlns:ds="http://schemas.openxmlformats.org/officeDocument/2006/customXml" ds:itemID="{F04C56D3-4379-41CF-A9BD-D511498CA1D5}">
  <ds:schemaRefs>
    <ds:schemaRef ds:uri="http://schemas.openxmlformats.org/officeDocument/2006/bibliography"/>
  </ds:schemaRefs>
</ds:datastoreItem>
</file>

<file path=customXml/itemProps4.xml><?xml version="1.0" encoding="utf-8"?>
<ds:datastoreItem xmlns:ds="http://schemas.openxmlformats.org/officeDocument/2006/customXml" ds:itemID="{0346FF38-95B2-4C94-98F1-ECA4A0079A1C}">
  <ds:schemaRefs>
    <ds:schemaRef ds:uri="http://schemas.microsoft.com/office/2006/metadata/properties"/>
    <ds:schemaRef ds:uri="http://schemas.microsoft.com/office/infopath/2007/PartnerControls"/>
    <ds:schemaRef ds:uri="ebcfea33-81e3-40b3-964f-0af249f09b77"/>
    <ds:schemaRef ds:uri="http://schemas.microsoft.com/sharepoint/v3/fields"/>
    <ds:schemaRef ds:uri="b8f7953d-d14b-4f71-b9e9-b3870bf8f12a"/>
  </ds:schemaRefs>
</ds:datastoreItem>
</file>

<file path=customXml/itemProps5.xml><?xml version="1.0" encoding="utf-8"?>
<ds:datastoreItem xmlns:ds="http://schemas.openxmlformats.org/officeDocument/2006/customXml" ds:itemID="{E2C1FEDD-1159-41EA-9F9E-B7176103FAF6}">
  <ds:schemaRefs>
    <ds:schemaRef ds:uri="http://schemas.microsoft.com/sharepoint/v3/contenttype/forms"/>
  </ds:schemaRefs>
</ds:datastoreItem>
</file>

<file path=customXml/itemProps6.xml><?xml version="1.0" encoding="utf-8"?>
<ds:datastoreItem xmlns:ds="http://schemas.openxmlformats.org/officeDocument/2006/customXml" ds:itemID="{44C4757C-2EAB-41A1-A8C8-AA4F45FDE6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fields"/>
    <ds:schemaRef ds:uri="b8f7953d-d14b-4f71-b9e9-b3870bf8f12a"/>
    <ds:schemaRef ds:uri="ebcfea33-81e3-40b3-964f-0af249f09b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423</TotalTime>
  <Pages>138</Pages>
  <Words>55738</Words>
  <Characters>317710</Characters>
  <DocSecurity>0</DocSecurity>
  <Lines>2647</Lines>
  <Paragraphs>745</Paragraphs>
  <ScaleCrop>false</ScaleCrop>
  <HeadingPairs>
    <vt:vector size="2" baseType="variant">
      <vt:variant>
        <vt:lpstr>Title</vt:lpstr>
      </vt:variant>
      <vt:variant>
        <vt:i4>1</vt:i4>
      </vt:variant>
    </vt:vector>
  </HeadingPairs>
  <TitlesOfParts>
    <vt:vector size="1" baseType="lpstr">
      <vt:lpstr>ATO PAYEVNT.0004 2020 Business Implementation Guide</vt:lpstr>
    </vt:vector>
  </TitlesOfParts>
  <Company/>
  <LinksUpToDate>false</LinksUpToDate>
  <CharactersWithSpaces>372703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terms:created xsi:type="dcterms:W3CDTF">2026-08-19T01:35:00Z</dcterms:created>
  <dcterms:modified xsi:type="dcterms:W3CDTF">2026-08-21T03:04:00Z</dcterms:modified>
  <cp:category/>
  <cp:contentStatus/>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0x010100155B54DD33414D42A64D323907890DCA</vt:lpwstr>
  </property>
  <property fmtid="{D5CDD505-2E9C-101B-9397-08002B2CF9AE}" pid="3" name="_dlc_DocIdItemGuid">
    <vt:lpwstr>38f26178-bee1-480f-b7f3-1e54a4c276ea</vt:lpwstr>
  </property>
  <property fmtid="{D5CDD505-2E9C-101B-9397-08002B2CF9AE}" pid="4" name="_dlc_policyId">
    <vt:lpwstr>0x010100A64679C44DADA04984EEB770C4791873|1060299444</vt:lpwstr>
  </property>
  <property fmtid="{D5CDD505-2E9C-101B-9397-08002B2CF9AE}" pid="5" name="ItemRetentionFormula">
    <vt:lpwstr>&lt;formula id="Microsoft.Office.RecordsManagement.PolicyFeatures.Expiration.Formula.BuiltIn"&gt;&lt;number&gt;10&lt;/number&gt;&lt;property&gt;Modified&lt;/property&gt;&lt;propertyId&gt;28cf69c5-fa48-462a-b5cd-27b6f9d2bd5f&lt;/propertyId&gt;&lt;period&gt;years&lt;/period&gt;&lt;/formula&gt;</vt:lpwstr>
  </property>
  <property fmtid="{D5CDD505-2E9C-101B-9397-08002B2CF9AE}" pid="6" name="Security Classification">
    <vt:lpwstr>1;#OFFICIAL|5d128361-bbb7-4b9a-ac60-b26612a0ec1b</vt:lpwstr>
  </property>
  <property fmtid="{D5CDD505-2E9C-101B-9397-08002B2CF9AE}" pid="7" name="IsABRSLetter">
    <vt:bool>false</vt:bool>
  </property>
  <property fmtid="{D5CDD505-2E9C-101B-9397-08002B2CF9AE}" pid="8" name="MediaServiceImageTags">
    <vt:lpwstr/>
  </property>
  <property fmtid="{D5CDD505-2E9C-101B-9397-08002B2CF9AE}" pid="9" name="MSIP_Label_c111c204-3025-4293-a668-517002c3f023_Enabled">
    <vt:lpwstr>True</vt:lpwstr>
  </property>
  <property fmtid="{D5CDD505-2E9C-101B-9397-08002B2CF9AE}" pid="10" name="MSIP_Label_c111c204-3025-4293-a668-517002c3f023_SiteId">
    <vt:lpwstr>8e823e99-cbcb-430f-a0f6-af1365c21e22</vt:lpwstr>
  </property>
  <property fmtid="{D5CDD505-2E9C-101B-9397-08002B2CF9AE}" pid="11" name="MSIP_Label_c111c204-3025-4293-a668-517002c3f023_SetDate">
    <vt:lpwstr>2025-04-04T02:49:11Z</vt:lpwstr>
  </property>
  <property fmtid="{D5CDD505-2E9C-101B-9397-08002B2CF9AE}" pid="12" name="MSIP_Label_c111c204-3025-4293-a668-517002c3f023_Name">
    <vt:lpwstr>OFFICIAL</vt:lpwstr>
  </property>
  <property fmtid="{D5CDD505-2E9C-101B-9397-08002B2CF9AE}" pid="13" name="MSIP_Label_c111c204-3025-4293-a668-517002c3f023_ActionId">
    <vt:lpwstr>1f22d2ab-9c96-4da4-ad6b-a17d70958447</vt:lpwstr>
  </property>
  <property fmtid="{D5CDD505-2E9C-101B-9397-08002B2CF9AE}" pid="14" name="MSIP_Label_c111c204-3025-4293-a668-517002c3f023_Removed">
    <vt:lpwstr>False</vt:lpwstr>
  </property>
  <property fmtid="{D5CDD505-2E9C-101B-9397-08002B2CF9AE}" pid="15" name="MSIP_Label_c111c204-3025-4293-a668-517002c3f023_Extended_MSFT_Method">
    <vt:lpwstr>Privileged</vt:lpwstr>
  </property>
  <property fmtid="{D5CDD505-2E9C-101B-9397-08002B2CF9AE}" pid="16" name="Sensitivity">
    <vt:lpwstr>OFFICIAL</vt:lpwstr>
  </property>
  <property fmtid="{D5CDD505-2E9C-101B-9397-08002B2CF9AE}" pid="17" name="Security_x0020_Classification">
    <vt:lpwstr>1;#OFFICIAL|5d128361-bbb7-4b9a-ac60-b26612a0ec1b</vt:lpwstr>
  </property>
</Properties>
</file>