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2" r:id="rId2"/>
    <p:sldId id="270" r:id="rId3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D5"/>
    <a:srgbClr val="EDF2F9"/>
    <a:srgbClr val="4B8E48"/>
    <a:srgbClr val="7A98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12" d="100"/>
          <a:sy n="112" d="100"/>
        </p:scale>
        <p:origin x="-15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D08EC-6329-44F9-A950-B94AA796CFD6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2EBF1-C8DB-4D61-A7D3-1DDD598B48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418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2EBF1-C8DB-4D61-A7D3-1DDD598B4888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0635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BCBB-3B44-4A84-8EA2-54D096ADE56D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91A2-E522-4196-9EDC-267C038650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560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BCBB-3B44-4A84-8EA2-54D096ADE56D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91A2-E522-4196-9EDC-267C038650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593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BCBB-3B44-4A84-8EA2-54D096ADE56D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91A2-E522-4196-9EDC-267C038650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202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BCBB-3B44-4A84-8EA2-54D096ADE56D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91A2-E522-4196-9EDC-267C038650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47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BCBB-3B44-4A84-8EA2-54D096ADE56D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91A2-E522-4196-9EDC-267C038650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213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BCBB-3B44-4A84-8EA2-54D096ADE56D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91A2-E522-4196-9EDC-267C038650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4069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BCBB-3B44-4A84-8EA2-54D096ADE56D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91A2-E522-4196-9EDC-267C038650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457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BCBB-3B44-4A84-8EA2-54D096ADE56D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91A2-E522-4196-9EDC-267C038650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606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BCBB-3B44-4A84-8EA2-54D096ADE56D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91A2-E522-4196-9EDC-267C038650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490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BCBB-3B44-4A84-8EA2-54D096ADE56D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91A2-E522-4196-9EDC-267C038650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824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BCBB-3B44-4A84-8EA2-54D096ADE56D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91A2-E522-4196-9EDC-267C038650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376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2BCBB-3B44-4A84-8EA2-54D096ADE56D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91A2-E522-4196-9EDC-267C038650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544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aic.gov.au/agencies-and-organisations/guides/what-is-personal-information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653" y="4462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/>
              <a:t>API Risk Rating (Service Actions)</a:t>
            </a:r>
            <a:r>
              <a:rPr lang="en-AU" dirty="0" smtClean="0"/>
              <a:t>- Overview</a:t>
            </a:r>
            <a:endParaRPr lang="en-AU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31175" y="476672"/>
            <a:ext cx="88374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 smtClean="0">
                <a:solidFill>
                  <a:prstClr val="black"/>
                </a:solidFill>
              </a:rPr>
              <a:t>The characteristics of a service, combined with the potential business risk, can be used to define the overall risk associated with ATO Application Programming Interfaces (APIs)  being made externally to Digital Service Providers.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134" y="4866374"/>
            <a:ext cx="378432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797" y="4848671"/>
            <a:ext cx="46008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85" y="4859623"/>
            <a:ext cx="452304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2695" y="5173887"/>
            <a:ext cx="3739456" cy="1426920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en-AU" sz="1100" b="1" dirty="0" smtClean="0">
                <a:solidFill>
                  <a:prstClr val="black"/>
                </a:solidFill>
              </a:rPr>
              <a:t>Information gain:</a:t>
            </a:r>
            <a:endParaRPr lang="en-AU" sz="1100" b="1" i="1" dirty="0" smtClean="0">
              <a:solidFill>
                <a:prstClr val="black"/>
              </a:solidFill>
            </a:endParaRPr>
          </a:p>
          <a:p>
            <a:endParaRPr lang="en-AU" sz="1100" b="1" dirty="0">
              <a:solidFill>
                <a:prstClr val="black"/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en-AU" sz="1100" dirty="0"/>
              <a:t>Identity theft </a:t>
            </a:r>
            <a:r>
              <a:rPr lang="en-AU" sz="1100" dirty="0" smtClean="0"/>
              <a:t>– e.g. </a:t>
            </a:r>
            <a:r>
              <a:rPr lang="en-AU" sz="1100" dirty="0"/>
              <a:t>obtaining personal or sensitive information to steal or sell an identity</a:t>
            </a:r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en-AU" sz="1100" dirty="0"/>
              <a:t>Personal gain </a:t>
            </a:r>
            <a:r>
              <a:rPr lang="en-AU" sz="1100" dirty="0" smtClean="0"/>
              <a:t>– e.g. </a:t>
            </a:r>
            <a:r>
              <a:rPr lang="en-AU" sz="1100" dirty="0"/>
              <a:t>obtaining personal or sensitive information to gain power or knowledge of another </a:t>
            </a:r>
            <a:r>
              <a:rPr lang="en-AU" sz="1100" dirty="0" smtClean="0"/>
              <a:t>person.</a:t>
            </a:r>
            <a:endParaRPr lang="en-AU" sz="1100" dirty="0"/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en-AU" sz="1100" dirty="0"/>
              <a:t>Commercial advantage </a:t>
            </a:r>
            <a:r>
              <a:rPr lang="en-AU" sz="1100" dirty="0" smtClean="0"/>
              <a:t>– e.g. </a:t>
            </a:r>
            <a:r>
              <a:rPr lang="en-AU" sz="1100" dirty="0"/>
              <a:t>obtaining business information to gain power or knowledge of a </a:t>
            </a:r>
            <a:r>
              <a:rPr lang="en-AU" sz="1100" dirty="0" smtClean="0"/>
              <a:t>competitor</a:t>
            </a:r>
            <a:endParaRPr lang="en-AU" sz="1100" dirty="0"/>
          </a:p>
        </p:txBody>
      </p:sp>
      <p:sp>
        <p:nvSpPr>
          <p:cNvPr id="4" name="Rectangle 3"/>
          <p:cNvSpPr/>
          <p:nvPr/>
        </p:nvSpPr>
        <p:spPr>
          <a:xfrm>
            <a:off x="3995936" y="5173887"/>
            <a:ext cx="2369354" cy="1257643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en-AU" sz="1100" b="1" dirty="0" smtClean="0"/>
              <a:t>Financial gain:</a:t>
            </a:r>
          </a:p>
          <a:p>
            <a:endParaRPr lang="en-AU" sz="1100" b="1" dirty="0"/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AU" sz="1100" dirty="0"/>
              <a:t>Directly obtaining refund </a:t>
            </a:r>
            <a:r>
              <a:rPr lang="en-AU" sz="1100" dirty="0" smtClean="0"/>
              <a:t>– e.g. </a:t>
            </a:r>
            <a:r>
              <a:rPr lang="en-AU" sz="1100" dirty="0"/>
              <a:t>updating FIA to obtain a refund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AU" sz="1100" dirty="0"/>
              <a:t>Indirect obtaining refund </a:t>
            </a:r>
            <a:r>
              <a:rPr lang="en-AU" sz="1100" dirty="0" smtClean="0"/>
              <a:t>– e.g. </a:t>
            </a:r>
            <a:r>
              <a:rPr lang="en-AU" sz="1100" dirty="0"/>
              <a:t>adding a tax registration that could lead to a lodgement with a refund</a:t>
            </a:r>
          </a:p>
        </p:txBody>
      </p:sp>
      <p:sp>
        <p:nvSpPr>
          <p:cNvPr id="5" name="Rectangle 4"/>
          <p:cNvSpPr/>
          <p:nvPr/>
        </p:nvSpPr>
        <p:spPr>
          <a:xfrm>
            <a:off x="6588223" y="5173887"/>
            <a:ext cx="2490583" cy="1426920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en-AU" sz="1100" b="1" dirty="0" smtClean="0"/>
              <a:t>Destructive behaviour:</a:t>
            </a:r>
          </a:p>
          <a:p>
            <a:endParaRPr lang="en-AU" sz="1100" b="1" dirty="0"/>
          </a:p>
          <a:p>
            <a:pPr marL="180975" lvl="1" indent="-180975"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AU" sz="1100" dirty="0"/>
              <a:t>Individual hack – </a:t>
            </a:r>
            <a:r>
              <a:rPr lang="en-AU" sz="1100" dirty="0" smtClean="0"/>
              <a:t>e.g. </a:t>
            </a:r>
            <a:r>
              <a:rPr lang="en-AU" sz="1100" dirty="0"/>
              <a:t>a </a:t>
            </a:r>
            <a:r>
              <a:rPr lang="en-AU" sz="1100" dirty="0" smtClean="0"/>
              <a:t>malicious actor creates </a:t>
            </a:r>
            <a:r>
              <a:rPr lang="en-AU" sz="1100" dirty="0"/>
              <a:t>incorrect records on a client account to cause harm or nuisance</a:t>
            </a:r>
          </a:p>
          <a:p>
            <a:pPr marL="180975" lvl="1" indent="-180975"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AU" sz="1100" dirty="0"/>
              <a:t>System hack – </a:t>
            </a:r>
            <a:r>
              <a:rPr lang="en-AU" sz="1100" dirty="0" smtClean="0"/>
              <a:t>e.g. </a:t>
            </a:r>
            <a:r>
              <a:rPr lang="en-AU" sz="1100" dirty="0"/>
              <a:t>malicious attempt to crash a service or system (denial of service attack)</a:t>
            </a:r>
          </a:p>
        </p:txBody>
      </p:sp>
      <p:sp>
        <p:nvSpPr>
          <p:cNvPr id="9" name="Rectangle 8"/>
          <p:cNvSpPr/>
          <p:nvPr/>
        </p:nvSpPr>
        <p:spPr>
          <a:xfrm>
            <a:off x="102695" y="4576044"/>
            <a:ext cx="88409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100" dirty="0">
                <a:solidFill>
                  <a:prstClr val="black"/>
                </a:solidFill>
              </a:rPr>
              <a:t>The </a:t>
            </a:r>
            <a:r>
              <a:rPr lang="en-AU" sz="1100" b="1" dirty="0">
                <a:solidFill>
                  <a:prstClr val="black"/>
                </a:solidFill>
              </a:rPr>
              <a:t>business risk </a:t>
            </a:r>
            <a:r>
              <a:rPr lang="en-AU" sz="1100" dirty="0">
                <a:solidFill>
                  <a:prstClr val="black"/>
                </a:solidFill>
              </a:rPr>
              <a:t>can be identified by considering where the action may directly or indirectly lead to fraudulent activity. The result could be used </a:t>
            </a:r>
            <a:r>
              <a:rPr lang="en-AU" sz="1100" dirty="0" smtClean="0">
                <a:solidFill>
                  <a:prstClr val="black"/>
                </a:solidFill>
              </a:rPr>
              <a:t>for:</a:t>
            </a:r>
            <a:endParaRPr lang="en-AU" sz="11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2695" y="1692707"/>
            <a:ext cx="3739456" cy="2781137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en-AU" sz="1100" dirty="0"/>
              <a:t>The </a:t>
            </a:r>
            <a:r>
              <a:rPr lang="en-AU" sz="1100" b="1" dirty="0" smtClean="0"/>
              <a:t>type of data </a:t>
            </a:r>
            <a:r>
              <a:rPr lang="en-AU" sz="1100" dirty="0" smtClean="0"/>
              <a:t>contained in the  API which has been classified into 4 groups: </a:t>
            </a:r>
          </a:p>
          <a:p>
            <a:endParaRPr lang="en-AU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altLang="en-US" sz="1100" b="1" dirty="0" smtClean="0">
                <a:ea typeface="Calibri" pitchFamily="34" charset="0"/>
                <a:cs typeface="Times New Roman" pitchFamily="18" charset="0"/>
              </a:rPr>
              <a:t>Public -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en-AU" altLang="en-US" sz="1100" dirty="0">
                <a:ea typeface="Calibri" pitchFamily="34" charset="0"/>
                <a:cs typeface="Times New Roman" pitchFamily="18" charset="0"/>
              </a:rPr>
              <a:t>considered to be 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generic and readily </a:t>
            </a:r>
            <a:r>
              <a:rPr lang="en-AU" altLang="en-US" sz="1100" dirty="0">
                <a:ea typeface="Calibri" pitchFamily="34" charset="0"/>
                <a:cs typeface="Times New Roman" pitchFamily="18" charset="0"/>
              </a:rPr>
              <a:t>available in the public domain e.g. ABR public data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AU" altLang="en-US" sz="1100" b="1" dirty="0">
                <a:ea typeface="Calibri" pitchFamily="34" charset="0"/>
                <a:cs typeface="Times New Roman" pitchFamily="18" charset="0"/>
              </a:rPr>
              <a:t>Registration </a:t>
            </a:r>
            <a:r>
              <a:rPr lang="en-AU" altLang="en-US" sz="1100" b="1" dirty="0" smtClean="0">
                <a:ea typeface="Calibri" pitchFamily="34" charset="0"/>
                <a:cs typeface="Times New Roman" pitchFamily="18" charset="0"/>
              </a:rPr>
              <a:t>- 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considered </a:t>
            </a:r>
            <a:r>
              <a:rPr lang="en-AU" altLang="en-US" sz="1100" dirty="0">
                <a:ea typeface="Calibri" pitchFamily="34" charset="0"/>
                <a:cs typeface="Times New Roman" pitchFamily="18" charset="0"/>
              </a:rPr>
              <a:t>to be 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creating or updating the tax and/or </a:t>
            </a:r>
            <a:r>
              <a:rPr lang="en-AU" altLang="en-US" sz="1100" dirty="0">
                <a:ea typeface="Calibri" pitchFamily="34" charset="0"/>
                <a:cs typeface="Times New Roman" pitchFamily="18" charset="0"/>
              </a:rPr>
              <a:t>super profile of the client e.g. 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applying for </a:t>
            </a:r>
            <a:r>
              <a:rPr lang="en-AU" altLang="en-US" sz="1100" dirty="0">
                <a:ea typeface="Calibri" pitchFamily="34" charset="0"/>
                <a:cs typeface="Times New Roman" pitchFamily="18" charset="0"/>
              </a:rPr>
              <a:t>an ABN, 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adding or updating a GST or Excise registration.</a:t>
            </a:r>
            <a:endParaRPr lang="en-AU" altLang="en-US" sz="1100" dirty="0">
              <a:ea typeface="Calibri" pitchFamily="34" charset="0"/>
              <a:cs typeface="Times New Roman" pitchFamily="18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AU" altLang="en-US" sz="1100" b="1" dirty="0">
                <a:ea typeface="Calibri" pitchFamily="34" charset="0"/>
                <a:cs typeface="Times New Roman" pitchFamily="18" charset="0"/>
              </a:rPr>
              <a:t>Account </a:t>
            </a:r>
            <a:r>
              <a:rPr lang="en-AU" altLang="en-US" sz="1100" b="1" dirty="0" smtClean="0">
                <a:ea typeface="Calibri" pitchFamily="34" charset="0"/>
                <a:cs typeface="Times New Roman" pitchFamily="18" charset="0"/>
              </a:rPr>
              <a:t>- 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considered </a:t>
            </a:r>
            <a:r>
              <a:rPr lang="en-AU" altLang="en-US" sz="1100" dirty="0">
                <a:ea typeface="Calibri" pitchFamily="34" charset="0"/>
                <a:cs typeface="Times New Roman" pitchFamily="18" charset="0"/>
              </a:rPr>
              <a:t>to be 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any financial </a:t>
            </a:r>
            <a:r>
              <a:rPr lang="en-AU" altLang="en-US" sz="1100" dirty="0">
                <a:ea typeface="Calibri" pitchFamily="34" charset="0"/>
                <a:cs typeface="Times New Roman" pitchFamily="18" charset="0"/>
              </a:rPr>
              <a:t>or non 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financial data </a:t>
            </a:r>
            <a:r>
              <a:rPr lang="en-AU" altLang="en-US" sz="1100" dirty="0">
                <a:ea typeface="Calibri" pitchFamily="34" charset="0"/>
                <a:cs typeface="Times New Roman" pitchFamily="18" charset="0"/>
              </a:rPr>
              <a:t>about the tax 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and/or </a:t>
            </a:r>
            <a:r>
              <a:rPr lang="en-AU" altLang="en-US" sz="1100" dirty="0">
                <a:ea typeface="Calibri" pitchFamily="34" charset="0"/>
                <a:cs typeface="Times New Roman" pitchFamily="18" charset="0"/>
              </a:rPr>
              <a:t>super profile of the client e.g. reportable income, deductions, payments, offsets etc.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AU" altLang="en-US" sz="1100" b="1" dirty="0">
                <a:ea typeface="Calibri" pitchFamily="34" charset="0"/>
                <a:cs typeface="Times New Roman" pitchFamily="18" charset="0"/>
              </a:rPr>
              <a:t>Personal, Sensitive or </a:t>
            </a:r>
            <a:r>
              <a:rPr lang="en-AU" altLang="en-US" sz="1100" b="1" dirty="0" smtClean="0">
                <a:ea typeface="Calibri" pitchFamily="34" charset="0"/>
                <a:cs typeface="Times New Roman" pitchFamily="18" charset="0"/>
              </a:rPr>
              <a:t>Private* </a:t>
            </a:r>
            <a:r>
              <a:rPr lang="en-AU" altLang="en-US" sz="1100" b="1" dirty="0">
                <a:ea typeface="Calibri" pitchFamily="34" charset="0"/>
                <a:cs typeface="Times New Roman" pitchFamily="18" charset="0"/>
              </a:rPr>
              <a:t>-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 considered </a:t>
            </a:r>
            <a:r>
              <a:rPr lang="en-AU" altLang="en-US" sz="1100" dirty="0">
                <a:ea typeface="Calibri" pitchFamily="34" charset="0"/>
                <a:cs typeface="Times New Roman" pitchFamily="18" charset="0"/>
              </a:rPr>
              <a:t>to be 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‘information about an identified individual or entity’ which could be used to identify ‘who </a:t>
            </a:r>
            <a:r>
              <a:rPr lang="en-AU" altLang="en-US" sz="1100" dirty="0">
                <a:ea typeface="Calibri" pitchFamily="34" charset="0"/>
                <a:cs typeface="Times New Roman" pitchFamily="18" charset="0"/>
              </a:rPr>
              <a:t>the client is' 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 or ‘proof of record ownership (PORO)’ example </a:t>
            </a:r>
            <a:r>
              <a:rPr lang="en-AU" altLang="en-US" sz="1100" dirty="0">
                <a:ea typeface="Calibri" pitchFamily="34" charset="0"/>
                <a:cs typeface="Times New Roman" pitchFamily="18" charset="0"/>
              </a:rPr>
              <a:t>- 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TFN</a:t>
            </a:r>
            <a:r>
              <a:rPr lang="en-AU" altLang="en-US" sz="1100" dirty="0">
                <a:ea typeface="Calibri" pitchFamily="34" charset="0"/>
                <a:cs typeface="Times New Roman" pitchFamily="18" charset="0"/>
              </a:rPr>
              <a:t>, address, FIA, </a:t>
            </a:r>
            <a:r>
              <a:rPr lang="en-AU" altLang="en-US" sz="1100" dirty="0" smtClean="0">
                <a:ea typeface="Calibri" pitchFamily="34" charset="0"/>
                <a:cs typeface="Times New Roman" pitchFamily="18" charset="0"/>
              </a:rPr>
              <a:t>contacts, non public information from the ABR.</a:t>
            </a:r>
            <a:endParaRPr lang="en-AU" altLang="en-US" sz="1100" dirty="0"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95936" y="1692707"/>
            <a:ext cx="2448272" cy="2781137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en-AU" sz="1100" dirty="0" smtClean="0"/>
              <a:t>The type of data contained in the </a:t>
            </a:r>
            <a:r>
              <a:rPr lang="en-AU" sz="1100" b="1" dirty="0" smtClean="0"/>
              <a:t>API response. </a:t>
            </a:r>
            <a:r>
              <a:rPr lang="en-AU" sz="1100" dirty="0" smtClean="0"/>
              <a:t>For </a:t>
            </a:r>
            <a:r>
              <a:rPr lang="en-AU" sz="1100" dirty="0"/>
              <a:t>example the response contains:</a:t>
            </a:r>
          </a:p>
          <a:p>
            <a:endParaRPr lang="en-AU" sz="1100" dirty="0"/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en-AU" sz="1100" dirty="0" smtClean="0"/>
              <a:t>only </a:t>
            </a:r>
            <a:r>
              <a:rPr lang="en-AU" sz="1100" b="1" dirty="0" smtClean="0"/>
              <a:t>generic messaging or public data </a:t>
            </a:r>
            <a:r>
              <a:rPr lang="en-AU" sz="1100" dirty="0" smtClean="0"/>
              <a:t>e.g. successful transmission or an ABN</a:t>
            </a:r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en-AU" sz="1100" b="1" dirty="0"/>
              <a:t>n</a:t>
            </a:r>
            <a:r>
              <a:rPr lang="en-AU" sz="1100" b="1" dirty="0" smtClean="0"/>
              <a:t>on interactive message validation </a:t>
            </a:r>
            <a:r>
              <a:rPr lang="en-AU" sz="1100" dirty="0" smtClean="0"/>
              <a:t>without confirming client data</a:t>
            </a:r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en-AU" sz="1100" b="1" dirty="0"/>
              <a:t>i</a:t>
            </a:r>
            <a:r>
              <a:rPr lang="en-AU" sz="1100" b="1" dirty="0" smtClean="0"/>
              <a:t>nteractive message validation </a:t>
            </a:r>
            <a:r>
              <a:rPr lang="en-AU" sz="1100" dirty="0" smtClean="0"/>
              <a:t>confirming client data</a:t>
            </a:r>
            <a:endParaRPr lang="en-AU" sz="1100" dirty="0"/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en-AU" sz="1100" dirty="0" smtClean="0"/>
              <a:t>tax or super </a:t>
            </a:r>
            <a:r>
              <a:rPr lang="en-AU" sz="1100" b="1" dirty="0" smtClean="0"/>
              <a:t>registration </a:t>
            </a:r>
            <a:r>
              <a:rPr lang="en-AU" sz="1100" dirty="0" smtClean="0"/>
              <a:t>data</a:t>
            </a:r>
            <a:endParaRPr lang="en-AU" sz="1100" dirty="0"/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en-AU" sz="1100" dirty="0" smtClean="0"/>
              <a:t>tax </a:t>
            </a:r>
            <a:r>
              <a:rPr lang="en-AU" sz="1100" dirty="0"/>
              <a:t>or super </a:t>
            </a:r>
            <a:r>
              <a:rPr lang="en-AU" sz="1100" b="1" dirty="0" smtClean="0"/>
              <a:t>account </a:t>
            </a:r>
            <a:r>
              <a:rPr lang="en-AU" sz="1100" dirty="0" smtClean="0"/>
              <a:t>data</a:t>
            </a:r>
            <a:endParaRPr lang="en-AU" sz="1100" dirty="0"/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en-AU" sz="1100" b="1" dirty="0" smtClean="0"/>
              <a:t>personal </a:t>
            </a:r>
            <a:r>
              <a:rPr lang="en-AU" sz="1100" dirty="0"/>
              <a:t>or</a:t>
            </a:r>
            <a:r>
              <a:rPr lang="en-AU" sz="1100" b="1" dirty="0"/>
              <a:t> sensitive </a:t>
            </a:r>
            <a:r>
              <a:rPr lang="en-AU" sz="1100" dirty="0"/>
              <a:t>client data that </a:t>
            </a:r>
            <a:r>
              <a:rPr lang="en-AU" sz="1100" b="1" dirty="0" smtClean="0"/>
              <a:t>WAS</a:t>
            </a:r>
            <a:r>
              <a:rPr lang="en-AU" sz="1100" dirty="0" smtClean="0"/>
              <a:t> </a:t>
            </a:r>
            <a:r>
              <a:rPr lang="en-AU" sz="1100" dirty="0"/>
              <a:t>provided in the </a:t>
            </a:r>
            <a:r>
              <a:rPr lang="en-AU" sz="1100" dirty="0" smtClean="0"/>
              <a:t>request</a:t>
            </a:r>
            <a:endParaRPr lang="en-AU" sz="1100" dirty="0"/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en-AU" sz="1100" b="1" dirty="0" smtClean="0"/>
              <a:t>personal </a:t>
            </a:r>
            <a:r>
              <a:rPr lang="en-AU" sz="1100" dirty="0"/>
              <a:t>or</a:t>
            </a:r>
            <a:r>
              <a:rPr lang="en-AU" sz="1100" b="1" dirty="0"/>
              <a:t> sensitive </a:t>
            </a:r>
            <a:r>
              <a:rPr lang="en-AU" sz="1100" dirty="0"/>
              <a:t>data</a:t>
            </a:r>
            <a:r>
              <a:rPr lang="en-AU" sz="1100" b="1" dirty="0"/>
              <a:t> </a:t>
            </a:r>
            <a:r>
              <a:rPr lang="en-AU" sz="1100" dirty="0"/>
              <a:t>that </a:t>
            </a:r>
            <a:r>
              <a:rPr lang="en-AU" sz="1100" b="1" dirty="0" smtClean="0"/>
              <a:t>WAS NOT </a:t>
            </a:r>
            <a:r>
              <a:rPr lang="en-AU" sz="1100" dirty="0"/>
              <a:t>provided in the </a:t>
            </a:r>
            <a:r>
              <a:rPr lang="en-AU" sz="1100" dirty="0" smtClean="0"/>
              <a:t>request</a:t>
            </a:r>
            <a:endParaRPr lang="en-AU" sz="1100" dirty="0"/>
          </a:p>
        </p:txBody>
      </p:sp>
      <p:sp>
        <p:nvSpPr>
          <p:cNvPr id="12" name="Rectangle 11"/>
          <p:cNvSpPr/>
          <p:nvPr/>
        </p:nvSpPr>
        <p:spPr>
          <a:xfrm>
            <a:off x="6588223" y="1692707"/>
            <a:ext cx="2111514" cy="1934751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en-AU" sz="1100" dirty="0"/>
              <a:t>The </a:t>
            </a:r>
            <a:r>
              <a:rPr lang="en-AU" sz="1100" b="1" dirty="0" smtClean="0"/>
              <a:t>resulting action </a:t>
            </a:r>
            <a:r>
              <a:rPr lang="en-AU" sz="1100" dirty="0" smtClean="0"/>
              <a:t>in the client register or ATO systems, based on </a:t>
            </a:r>
            <a:r>
              <a:rPr lang="en-AU" sz="1100" dirty="0"/>
              <a:t>the </a:t>
            </a:r>
            <a:r>
              <a:rPr lang="en-AU" sz="1100" dirty="0" smtClean="0"/>
              <a:t>API request or submission. For example: </a:t>
            </a:r>
          </a:p>
          <a:p>
            <a:endParaRPr lang="en-AU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 smtClean="0"/>
              <a:t>Information is provided and is only </a:t>
            </a:r>
            <a:r>
              <a:rPr lang="en-AU" sz="1100" b="1" dirty="0" smtClean="0"/>
              <a:t>attached or captured </a:t>
            </a:r>
            <a:r>
              <a:rPr lang="en-AU" sz="1100" dirty="0" smtClean="0"/>
              <a:t>against the client record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 smtClean="0"/>
              <a:t>The client record is </a:t>
            </a:r>
            <a:r>
              <a:rPr lang="en-AU" sz="1100" b="1" dirty="0" smtClean="0"/>
              <a:t>updated </a:t>
            </a:r>
            <a:endParaRPr lang="en-AU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 smtClean="0"/>
              <a:t>Information from the client record is r</a:t>
            </a:r>
            <a:r>
              <a:rPr lang="en-AU" sz="1100" b="1" dirty="0" smtClean="0"/>
              <a:t>eturned</a:t>
            </a:r>
            <a:r>
              <a:rPr lang="en-AU" sz="1100" dirty="0" smtClean="0"/>
              <a:t> to the user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88" y="1336909"/>
            <a:ext cx="780144" cy="35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878" y="1398062"/>
            <a:ext cx="382790" cy="2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264" y="1248394"/>
            <a:ext cx="742840" cy="474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106192" y="413956"/>
            <a:ext cx="883746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6192" y="1002030"/>
            <a:ext cx="883746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06192" y="4491856"/>
            <a:ext cx="883746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02695" y="1069947"/>
            <a:ext cx="88409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100" dirty="0">
                <a:solidFill>
                  <a:prstClr val="black"/>
                </a:solidFill>
              </a:rPr>
              <a:t>The </a:t>
            </a:r>
            <a:r>
              <a:rPr lang="en-AU" sz="1100" b="1" dirty="0" smtClean="0">
                <a:solidFill>
                  <a:prstClr val="black"/>
                </a:solidFill>
              </a:rPr>
              <a:t>characteristics </a:t>
            </a:r>
            <a:r>
              <a:rPr lang="en-AU" sz="1100" dirty="0">
                <a:solidFill>
                  <a:prstClr val="black"/>
                </a:solidFill>
              </a:rPr>
              <a:t>are identified by the following </a:t>
            </a:r>
            <a:r>
              <a:rPr lang="en-AU" sz="1100" dirty="0" smtClean="0">
                <a:solidFill>
                  <a:prstClr val="black"/>
                </a:solidFill>
              </a:rPr>
              <a:t>three considerations:</a:t>
            </a:r>
            <a:endParaRPr lang="en-AU" sz="11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046830" y="6627168"/>
            <a:ext cx="56309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900" dirty="0" smtClean="0">
                <a:solidFill>
                  <a:prstClr val="black"/>
                </a:solidFill>
              </a:rPr>
              <a:t>*Personal information - </a:t>
            </a:r>
            <a:r>
              <a:rPr lang="en-AU" sz="900" u="sng" dirty="0">
                <a:hlinkClick r:id="rId8"/>
              </a:rPr>
              <a:t>https://www.oaic.gov.au/agencies-and-organisations/guides/what-is-personal-information</a:t>
            </a:r>
            <a:endParaRPr lang="en-AU" sz="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9544" y="3752686"/>
            <a:ext cx="8166948" cy="2212342"/>
          </a:xfrm>
          <a:prstGeom prst="rect">
            <a:avLst/>
          </a:prstGeom>
          <a:solidFill>
            <a:srgbClr val="EDF2F9"/>
          </a:solidFill>
          <a:ln>
            <a:solidFill>
              <a:schemeClr val="tx1"/>
            </a:solidFill>
          </a:ln>
        </p:spPr>
        <p:txBody>
          <a:bodyPr wrap="square" lIns="36000" tIns="0" rIns="36000" bIns="36000" rtlCol="0"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en-AU" sz="1100" dirty="0" smtClean="0"/>
              <a:t>Characteristics of a </a:t>
            </a:r>
            <a:r>
              <a:rPr lang="en-AU" sz="1100" b="1" dirty="0" smtClean="0"/>
              <a:t>low risk </a:t>
            </a:r>
            <a:r>
              <a:rPr lang="en-AU" sz="1100" dirty="0" smtClean="0"/>
              <a:t>service: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100" dirty="0" smtClean="0"/>
              <a:t>An initial registration where the request or submission results in </a:t>
            </a:r>
            <a:r>
              <a:rPr lang="en-AU" sz="1100" b="1" dirty="0" smtClean="0"/>
              <a:t>creating registration data </a:t>
            </a:r>
            <a:r>
              <a:rPr lang="en-AU" sz="1100" dirty="0" smtClean="0"/>
              <a:t>in the client register or ATO systems (this may include personal, sensitive or private data with the initial creation).</a:t>
            </a:r>
          </a:p>
          <a:p>
            <a:pPr marL="180975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100" dirty="0" smtClean="0"/>
              <a:t>Request or submission results in, or could result in: </a:t>
            </a:r>
          </a:p>
          <a:p>
            <a:pPr marL="638175" lvl="1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AU" sz="1100" dirty="0" smtClean="0"/>
              <a:t>viewing or updating </a:t>
            </a:r>
            <a:r>
              <a:rPr lang="en-AU" sz="1100" b="1" dirty="0" smtClean="0"/>
              <a:t>registration data </a:t>
            </a:r>
            <a:r>
              <a:rPr lang="en-AU" sz="1100" dirty="0" smtClean="0"/>
              <a:t>in/from the client register or ATO systems (excludes personal, sensitive or private data).</a:t>
            </a:r>
          </a:p>
          <a:p>
            <a:pPr marL="638175" lvl="1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AU" sz="1100" dirty="0" smtClean="0"/>
              <a:t>providing </a:t>
            </a:r>
            <a:r>
              <a:rPr lang="en-AU" sz="1100" b="1" dirty="0" smtClean="0"/>
              <a:t>account data, </a:t>
            </a:r>
            <a:r>
              <a:rPr lang="en-AU" sz="1100" dirty="0" smtClean="0"/>
              <a:t>attached/captured in </a:t>
            </a:r>
            <a:r>
              <a:rPr lang="en-AU" sz="1100" dirty="0"/>
              <a:t>the client register or ATO systems </a:t>
            </a:r>
            <a:r>
              <a:rPr lang="en-AU" sz="1100" dirty="0" smtClean="0"/>
              <a:t>(example lodge STP pay event or dividend/interest report).</a:t>
            </a:r>
          </a:p>
          <a:p>
            <a:pPr marL="180975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100" dirty="0" smtClean="0"/>
              <a:t>Response does </a:t>
            </a:r>
            <a:r>
              <a:rPr lang="en-AU" sz="1100" dirty="0"/>
              <a:t>not </a:t>
            </a:r>
            <a:r>
              <a:rPr lang="en-AU" sz="1100" dirty="0" smtClean="0"/>
              <a:t>contain personal</a:t>
            </a:r>
            <a:r>
              <a:rPr lang="en-AU" sz="1100" dirty="0"/>
              <a:t>, sensitive </a:t>
            </a:r>
            <a:r>
              <a:rPr lang="en-AU" sz="1100" dirty="0" smtClean="0"/>
              <a:t>or </a:t>
            </a:r>
            <a:r>
              <a:rPr lang="en-AU" sz="1100" dirty="0"/>
              <a:t>private client data nor confirm through </a:t>
            </a:r>
            <a:r>
              <a:rPr lang="en-AU" sz="1100" dirty="0" smtClean="0"/>
              <a:t>validation </a:t>
            </a:r>
            <a:r>
              <a:rPr lang="en-AU" sz="1100" dirty="0"/>
              <a:t>(</a:t>
            </a:r>
            <a:r>
              <a:rPr lang="en-AU" sz="1100" dirty="0" smtClean="0"/>
              <a:t>examples  - user response does not contain TFN, </a:t>
            </a:r>
            <a:r>
              <a:rPr lang="en-AU" sz="1100" dirty="0"/>
              <a:t>FIA etc).</a:t>
            </a:r>
            <a:endParaRPr lang="en-AU" sz="11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69544" y="1856288"/>
            <a:ext cx="8166950" cy="1763019"/>
          </a:xfrm>
          <a:prstGeom prst="rect">
            <a:avLst/>
          </a:prstGeom>
          <a:solidFill>
            <a:schemeClr val="accent1">
              <a:lumMod val="60000"/>
              <a:lumOff val="40000"/>
              <a:alpha val="85000"/>
            </a:schemeClr>
          </a:solidFill>
          <a:ln>
            <a:solidFill>
              <a:schemeClr val="tx1"/>
            </a:solidFill>
          </a:ln>
        </p:spPr>
        <p:txBody>
          <a:bodyPr wrap="square" lIns="36000" tIns="0" rIns="36000" bIns="36000" rtlCol="0"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en-AU" sz="1100" dirty="0" smtClean="0"/>
              <a:t>Characteristics of a </a:t>
            </a:r>
            <a:r>
              <a:rPr lang="en-AU" sz="1100" b="1" dirty="0" smtClean="0"/>
              <a:t>medium risk </a:t>
            </a:r>
            <a:r>
              <a:rPr lang="en-AU" sz="1100" dirty="0" smtClean="0"/>
              <a:t>service:</a:t>
            </a:r>
            <a:endParaRPr lang="en-AU" sz="1100" dirty="0"/>
          </a:p>
          <a:p>
            <a:pPr marL="180975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100" dirty="0" smtClean="0"/>
              <a:t>Request or submission </a:t>
            </a:r>
            <a:r>
              <a:rPr lang="en-AU" sz="1100" dirty="0"/>
              <a:t>results in, or could result in viewing or </a:t>
            </a:r>
            <a:r>
              <a:rPr lang="en-AU" sz="1100" dirty="0" smtClean="0"/>
              <a:t>updating  </a:t>
            </a:r>
            <a:r>
              <a:rPr lang="en-AU" sz="1100" b="1" dirty="0"/>
              <a:t>account data </a:t>
            </a:r>
            <a:r>
              <a:rPr lang="en-AU" sz="1100" dirty="0"/>
              <a:t>in/from the client register or ATO </a:t>
            </a:r>
            <a:r>
              <a:rPr lang="en-AU" sz="1100" dirty="0" smtClean="0"/>
              <a:t>systems (example returning an account/transaction list or updating a credit or debit position on an account).</a:t>
            </a:r>
            <a:endParaRPr lang="en-AU" sz="1100" dirty="0"/>
          </a:p>
          <a:p>
            <a:pPr marL="180975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100" dirty="0" smtClean="0"/>
              <a:t>Response contains or </a:t>
            </a:r>
            <a:r>
              <a:rPr lang="en-AU" sz="1100" dirty="0"/>
              <a:t>could contain personal, sensitive </a:t>
            </a:r>
            <a:r>
              <a:rPr lang="en-AU" sz="1100" dirty="0" smtClean="0"/>
              <a:t>or </a:t>
            </a:r>
            <a:r>
              <a:rPr lang="en-AU" sz="1100" dirty="0"/>
              <a:t>private client data that WAS provided as part of the users </a:t>
            </a:r>
            <a:r>
              <a:rPr lang="en-AU" sz="1100" dirty="0" smtClean="0"/>
              <a:t>request (</a:t>
            </a:r>
            <a:r>
              <a:rPr lang="en-AU" sz="1100" dirty="0"/>
              <a:t>example -TFN, FIA etc </a:t>
            </a:r>
            <a:r>
              <a:rPr lang="en-AU" sz="1100" dirty="0" smtClean="0"/>
              <a:t>is </a:t>
            </a:r>
            <a:r>
              <a:rPr lang="en-AU" sz="1100" dirty="0"/>
              <a:t>provided in the users request and is confirmed in the user </a:t>
            </a:r>
            <a:r>
              <a:rPr lang="en-AU" sz="1100" dirty="0" smtClean="0"/>
              <a:t>response)</a:t>
            </a:r>
          </a:p>
          <a:p>
            <a:pPr marL="180975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100" dirty="0" smtClean="0"/>
              <a:t>Response  </a:t>
            </a:r>
            <a:r>
              <a:rPr lang="en-AU" sz="1100" dirty="0"/>
              <a:t>validates by way of interaction with the client register or ATO systems </a:t>
            </a:r>
            <a:r>
              <a:rPr lang="en-AU" sz="1100" dirty="0" smtClean="0"/>
              <a:t>personal, sensitive or private client data (example -  validating a TFN, address or FIA in ATO systems)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9544" y="404664"/>
            <a:ext cx="8166952" cy="131824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lIns="36000" tIns="0" rIns="36000" bIns="36000" rtlCol="0"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en-AU" sz="1100" dirty="0" smtClean="0">
                <a:solidFill>
                  <a:schemeClr val="bg1"/>
                </a:solidFill>
              </a:rPr>
              <a:t>Characteristics of a </a:t>
            </a:r>
            <a:r>
              <a:rPr lang="en-AU" sz="1100" b="1" dirty="0" smtClean="0">
                <a:solidFill>
                  <a:schemeClr val="bg1"/>
                </a:solidFill>
              </a:rPr>
              <a:t>high risk </a:t>
            </a:r>
            <a:r>
              <a:rPr lang="en-AU" sz="1100" dirty="0" smtClean="0">
                <a:solidFill>
                  <a:schemeClr val="bg1"/>
                </a:solidFill>
              </a:rPr>
              <a:t>service:</a:t>
            </a:r>
          </a:p>
          <a:p>
            <a:pPr marL="180975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100" dirty="0" smtClean="0">
                <a:solidFill>
                  <a:schemeClr val="bg1"/>
                </a:solidFill>
              </a:rPr>
              <a:t>Request or submission results in, or could result in updating </a:t>
            </a:r>
            <a:r>
              <a:rPr lang="en-AU" sz="1100" b="1" dirty="0" smtClean="0">
                <a:solidFill>
                  <a:schemeClr val="bg1"/>
                </a:solidFill>
              </a:rPr>
              <a:t>personal, sensitive or private client data </a:t>
            </a:r>
            <a:r>
              <a:rPr lang="en-AU" sz="1100" dirty="0" smtClean="0">
                <a:solidFill>
                  <a:schemeClr val="bg1"/>
                </a:solidFill>
              </a:rPr>
              <a:t>in the client register or ATO systems.</a:t>
            </a:r>
          </a:p>
          <a:p>
            <a:pPr marL="180975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100" dirty="0" smtClean="0">
                <a:solidFill>
                  <a:schemeClr val="bg1"/>
                </a:solidFill>
              </a:rPr>
              <a:t>Response </a:t>
            </a:r>
            <a:r>
              <a:rPr lang="en-AU" sz="1100" dirty="0">
                <a:solidFill>
                  <a:schemeClr val="bg1"/>
                </a:solidFill>
              </a:rPr>
              <a:t>contains, or could contain </a:t>
            </a:r>
            <a:r>
              <a:rPr lang="en-AU" sz="1100" b="1" dirty="0">
                <a:solidFill>
                  <a:schemeClr val="bg1"/>
                </a:solidFill>
              </a:rPr>
              <a:t>personal, sensitive  or private client </a:t>
            </a:r>
            <a:r>
              <a:rPr lang="en-AU" sz="1100" dirty="0" smtClean="0">
                <a:solidFill>
                  <a:schemeClr val="bg1"/>
                </a:solidFill>
              </a:rPr>
              <a:t>data </a:t>
            </a:r>
            <a:r>
              <a:rPr lang="en-AU" sz="1100" dirty="0">
                <a:solidFill>
                  <a:schemeClr val="bg1"/>
                </a:solidFill>
              </a:rPr>
              <a:t>that </a:t>
            </a:r>
            <a:r>
              <a:rPr lang="en-AU" sz="1100" b="1" dirty="0">
                <a:solidFill>
                  <a:schemeClr val="bg1"/>
                </a:solidFill>
              </a:rPr>
              <a:t>was NOT </a:t>
            </a:r>
            <a:r>
              <a:rPr lang="en-AU" sz="1100" dirty="0">
                <a:solidFill>
                  <a:schemeClr val="bg1"/>
                </a:solidFill>
              </a:rPr>
              <a:t>provided as part of the users request </a:t>
            </a:r>
            <a:r>
              <a:rPr lang="en-AU" sz="1100" dirty="0" smtClean="0">
                <a:solidFill>
                  <a:schemeClr val="bg1"/>
                </a:solidFill>
              </a:rPr>
              <a:t>(example - additional information such as TFN</a:t>
            </a:r>
            <a:r>
              <a:rPr lang="en-AU" sz="1100" dirty="0">
                <a:solidFill>
                  <a:schemeClr val="bg1"/>
                </a:solidFill>
              </a:rPr>
              <a:t>, FIA etc </a:t>
            </a:r>
            <a:r>
              <a:rPr lang="en-AU" sz="1100" dirty="0" smtClean="0">
                <a:solidFill>
                  <a:schemeClr val="bg1"/>
                </a:solidFill>
              </a:rPr>
              <a:t>is provided in </a:t>
            </a:r>
            <a:r>
              <a:rPr lang="en-AU" sz="1100" dirty="0">
                <a:solidFill>
                  <a:schemeClr val="bg1"/>
                </a:solidFill>
              </a:rPr>
              <a:t>the </a:t>
            </a:r>
            <a:r>
              <a:rPr lang="en-AU" sz="1100" dirty="0" smtClean="0">
                <a:solidFill>
                  <a:schemeClr val="bg1"/>
                </a:solidFill>
              </a:rPr>
              <a:t>user response).</a:t>
            </a:r>
            <a:endParaRPr lang="en-AU" sz="11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9544" y="6098407"/>
            <a:ext cx="8166947" cy="6429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0" rIns="36000" bIns="36000" rtlCol="0"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en-AU" sz="1100" dirty="0" smtClean="0"/>
              <a:t>Characteristics of a </a:t>
            </a:r>
            <a:r>
              <a:rPr lang="en-AU" sz="1100" b="1" dirty="0" smtClean="0"/>
              <a:t>no risk </a:t>
            </a:r>
            <a:r>
              <a:rPr lang="en-AU" sz="1100" dirty="0" smtClean="0"/>
              <a:t>service:</a:t>
            </a:r>
          </a:p>
          <a:p>
            <a:pPr marL="180975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100" dirty="0" smtClean="0"/>
              <a:t>Access to </a:t>
            </a:r>
            <a:r>
              <a:rPr lang="en-AU" sz="1100" dirty="0"/>
              <a:t>data that is </a:t>
            </a:r>
            <a:r>
              <a:rPr lang="en-AU" sz="1100" b="1" dirty="0"/>
              <a:t>generic </a:t>
            </a:r>
            <a:r>
              <a:rPr lang="en-AU" sz="1100" dirty="0"/>
              <a:t>or is intended to be </a:t>
            </a:r>
            <a:r>
              <a:rPr lang="en-AU" sz="1100" b="1" dirty="0"/>
              <a:t>publicly </a:t>
            </a:r>
            <a:r>
              <a:rPr lang="en-AU" sz="1100" b="1" dirty="0" smtClean="0"/>
              <a:t>available.</a:t>
            </a:r>
            <a:endParaRPr lang="en-AU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111653" y="58195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/>
              <a:t>API Risk Rating </a:t>
            </a:r>
            <a:r>
              <a:rPr lang="en-AU" dirty="0"/>
              <a:t>- </a:t>
            </a:r>
            <a:r>
              <a:rPr lang="en-AU" dirty="0" smtClean="0"/>
              <a:t>Characteristics </a:t>
            </a:r>
            <a:r>
              <a:rPr lang="en-AU" dirty="0"/>
              <a:t>of </a:t>
            </a:r>
            <a:r>
              <a:rPr lang="en-AU" dirty="0" smtClean="0"/>
              <a:t>a service based on risk level</a:t>
            </a:r>
            <a:endParaRPr lang="en-AU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42813" y="3752686"/>
            <a:ext cx="576000" cy="2212342"/>
          </a:xfrm>
          <a:prstGeom prst="rect">
            <a:avLst/>
          </a:prstGeom>
          <a:solidFill>
            <a:srgbClr val="EDF2F9"/>
          </a:solidFill>
          <a:ln>
            <a:solidFill>
              <a:schemeClr val="tx1"/>
            </a:solidFill>
          </a:ln>
        </p:spPr>
        <p:txBody>
          <a:bodyPr wrap="square" lIns="36000" tIns="0" rIns="36000" bIns="144000" rtlCol="0" anchor="ctr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4000" dirty="0" smtClean="0"/>
              <a:t>2</a:t>
            </a:r>
            <a:endParaRPr lang="en-A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42813" y="1856288"/>
            <a:ext cx="576000" cy="1763019"/>
          </a:xfrm>
          <a:prstGeom prst="rect">
            <a:avLst/>
          </a:prstGeom>
          <a:solidFill>
            <a:schemeClr val="accent1">
              <a:lumMod val="60000"/>
              <a:lumOff val="40000"/>
              <a:alpha val="85000"/>
            </a:schemeClr>
          </a:solidFill>
          <a:ln>
            <a:solidFill>
              <a:schemeClr val="tx1"/>
            </a:solidFill>
          </a:ln>
        </p:spPr>
        <p:txBody>
          <a:bodyPr wrap="square" lIns="36000" tIns="0" rIns="36000" bIns="144000" rtlCol="0" anchor="ctr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4000" dirty="0" smtClean="0">
                <a:solidFill>
                  <a:prstClr val="black"/>
                </a:solidFill>
              </a:rPr>
              <a:t>3</a:t>
            </a:r>
            <a:endParaRPr lang="en-AU" sz="40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13" y="404664"/>
            <a:ext cx="576000" cy="131824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lIns="36000" tIns="0" rIns="36000" bIns="144000" rtlCol="0" anchor="ctr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4400" dirty="0" smtClean="0">
                <a:solidFill>
                  <a:schemeClr val="bg1"/>
                </a:solidFill>
              </a:rPr>
              <a:t>4</a:t>
            </a:r>
            <a:endParaRPr lang="en-AU" sz="4000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813" y="6098407"/>
            <a:ext cx="576000" cy="6429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0" rIns="36000" bIns="144000" rtlCol="0" anchor="ctr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4000" dirty="0" smtClean="0"/>
              <a:t>1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51385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67C64BD2626147A6CDB32DF403B2B2" ma:contentTypeVersion="11" ma:contentTypeDescription="Create a new document." ma:contentTypeScope="" ma:versionID="66b7d382d8381a8feabe7ad696f9b17b">
  <xsd:schema xmlns:xsd="http://www.w3.org/2001/XMLSchema" xmlns:xs="http://www.w3.org/2001/XMLSchema" xmlns:p="http://schemas.microsoft.com/office/2006/metadata/properties" xmlns:ns2="http://schemas.microsoft.com/sharepoint/v3/fields" xmlns:ns3="fc59432e-ae4a-4421-baa1-eafb91367645" targetNamespace="http://schemas.microsoft.com/office/2006/metadata/properties" ma:root="true" ma:fieldsID="3e47542b587102f1538c12f9b3944c65" ns2:_="" ns3:_="">
    <xsd:import namespace="http://schemas.microsoft.com/sharepoint/v3/fields"/>
    <xsd:import namespace="fc59432e-ae4a-4421-baa1-eafb91367645"/>
    <xsd:element name="properties">
      <xsd:complexType>
        <xsd:sequence>
          <xsd:element name="documentManagement">
            <xsd:complexType>
              <xsd:all>
                <xsd:element ref="ns2:_Version" minOccurs="0"/>
                <xsd:element ref="ns3:Document_x0020_Status" minOccurs="0"/>
                <xsd:element ref="ns3:Publication_x0020_Date" minOccurs="0"/>
                <xsd:element ref="ns3:Publication_x0020_Site" minOccurs="0"/>
                <xsd:element ref="ns3:Project" minOccurs="0"/>
                <xsd:element ref="ns3:Audience"/>
                <xsd:element ref="ns3:Domain"/>
                <xsd:element ref="ns3:Endorsing_x0020_Offic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2" nillable="true" ma:displayName="Doc Version" ma:internalName="_Vers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59432e-ae4a-4421-baa1-eafb91367645" elementFormDefault="qualified">
    <xsd:import namespace="http://schemas.microsoft.com/office/2006/documentManagement/types"/>
    <xsd:import namespace="http://schemas.microsoft.com/office/infopath/2007/PartnerControls"/>
    <xsd:element name="Document_x0020_Status" ma:index="3" nillable="true" ma:displayName="Document Status" ma:default="Draft" ma:format="RadioButtons" ma:internalName="Document_x0020_Status">
      <xsd:simpleType>
        <xsd:restriction base="dms:Choice">
          <xsd:enumeration value="Draft"/>
          <xsd:enumeration value="Under Review"/>
          <xsd:enumeration value="Endorsed"/>
          <xsd:enumeration value="Published Draft"/>
          <xsd:enumeration value="Published Final"/>
        </xsd:restriction>
      </xsd:simpleType>
    </xsd:element>
    <xsd:element name="Publication_x0020_Date" ma:index="4" nillable="true" ma:displayName="Publication Date" ma:format="DateOnly" ma:internalName="Publication_x0020_Date">
      <xsd:simpleType>
        <xsd:restriction base="dms:DateTime"/>
      </xsd:simpleType>
    </xsd:element>
    <xsd:element name="Publication_x0020_Site" ma:index="5" nillable="true" ma:displayName="Publication Site" ma:internalName="Publication_x0020_Site">
      <xsd:simpleType>
        <xsd:restriction base="dms:Text">
          <xsd:maxLength value="255"/>
        </xsd:restriction>
      </xsd:simpleType>
    </xsd:element>
    <xsd:element name="Project" ma:index="6" nillable="true" ma:displayName="Project" ma:internalName="Project">
      <xsd:simpleType>
        <xsd:restriction base="dms:Text">
          <xsd:maxLength value="255"/>
        </xsd:restriction>
      </xsd:simpleType>
    </xsd:element>
    <xsd:element name="Audience" ma:index="15" ma:displayName="Audience" ma:default="Internal" ma:format="RadioButtons" ma:internalName="Audience">
      <xsd:simpleType>
        <xsd:restriction base="dms:Choice">
          <xsd:enumeration value="Internal"/>
          <xsd:enumeration value="External"/>
        </xsd:restriction>
      </xsd:simpleType>
    </xsd:element>
    <xsd:element name="Domain" ma:index="16" ma:displayName="Domain" ma:default="NITR" ma:format="RadioButtons" ma:internalName="Domain">
      <xsd:simpleType>
        <xsd:restriction base="dms:Choice">
          <xsd:enumeration value="NITR"/>
          <xsd:enumeration value="IITR"/>
          <xsd:enumeration value="Shared ITR"/>
          <xsd:enumeration value="EMP Obligation"/>
          <xsd:enumeration value="AS"/>
          <xsd:enumeration value="Super"/>
          <xsd:enumeration value="Client Management"/>
          <xsd:enumeration value="Practice Management"/>
          <xsd:enumeration value="Payment System Administrators"/>
          <xsd:enumeration value="Business Management"/>
          <xsd:enumeration value="Common"/>
          <xsd:enumeration value="Architecture"/>
          <xsd:enumeration value="Whole of Government"/>
          <xsd:enumeration value="Significant Global Entity Obligations"/>
          <xsd:enumeration value="Automatic Exchange of Information (AEOI)"/>
        </xsd:restriction>
      </xsd:simpleType>
    </xsd:element>
    <xsd:element name="Endorsing_x0020_Officer" ma:index="17" nillable="true" ma:displayName="Endorsing Officer" ma:list="UserInfo" ma:SharePointGroup="0" ma:internalName="Endorsing_x0020_Offic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8" ma:displayName="Author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 ma:index="7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Status xmlns="fc59432e-ae4a-4421-baa1-eafb91367645">Published Final</Document_x0020_Status>
    <Endorsing_x0020_Officer xmlns="fc59432e-ae4a-4421-baa1-eafb91367645">
      <UserInfo>
        <DisplayName/>
        <AccountId xsi:nil="true"/>
        <AccountType/>
      </UserInfo>
    </Endorsing_x0020_Officer>
    <_Version xmlns="http://schemas.microsoft.com/sharepoint/v3/fields">1.0</_Version>
    <Publication_x0020_Date xmlns="fc59432e-ae4a-4421-baa1-eafb91367645">2017-10-18T13:00:00+00:00</Publication_x0020_Date>
    <Publication_x0020_Site xmlns="fc59432e-ae4a-4421-baa1-eafb91367645" xsi:nil="true"/>
    <Project xmlns="fc59432e-ae4a-4421-baa1-eafb91367645" xsi:nil="true"/>
    <Audience xmlns="fc59432e-ae4a-4421-baa1-eafb91367645">External</Audience>
    <Domain xmlns="fc59432e-ae4a-4421-baa1-eafb91367645">Common</Domain>
  </documentManagement>
</p:properties>
</file>

<file path=customXml/itemProps1.xml><?xml version="1.0" encoding="utf-8"?>
<ds:datastoreItem xmlns:ds="http://schemas.openxmlformats.org/officeDocument/2006/customXml" ds:itemID="{B16CFC6B-A3BC-446E-A45A-5E7E8E7FB5EE}"/>
</file>

<file path=customXml/itemProps2.xml><?xml version="1.0" encoding="utf-8"?>
<ds:datastoreItem xmlns:ds="http://schemas.openxmlformats.org/officeDocument/2006/customXml" ds:itemID="{8CA3E736-2EAE-4C23-873D-1E419F81504B}"/>
</file>

<file path=customXml/itemProps3.xml><?xml version="1.0" encoding="utf-8"?>
<ds:datastoreItem xmlns:ds="http://schemas.openxmlformats.org/officeDocument/2006/customXml" ds:itemID="{9E1A0913-18B1-4D8B-89AE-B93320C35531}"/>
</file>

<file path=docProps/app.xml><?xml version="1.0" encoding="utf-8"?>
<Properties xmlns="http://schemas.openxmlformats.org/officeDocument/2006/extended-properties" xmlns:vt="http://schemas.openxmlformats.org/officeDocument/2006/docPropsVTypes">
  <TotalTime>5358</TotalTime>
  <Words>858</Words>
  <Application>Microsoft Office PowerPoint</Application>
  <PresentationFormat>On-screen Show (4:3)</PresentationFormat>
  <Paragraphs>59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Australian Taxation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Johnston, Kylie</dc:creator>
  <dc:description/>
  <cp:lastModifiedBy>uanme</cp:lastModifiedBy>
  <cp:revision>219</cp:revision>
  <cp:lastPrinted>2017-09-21T22:38:30Z</cp:lastPrinted>
  <dcterms:created xsi:type="dcterms:W3CDTF">2017-03-30T00:23:16Z</dcterms:created>
  <dcterms:modified xsi:type="dcterms:W3CDTF">2017-10-12T03:31:47Z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0x0101009567C64BD2626147A6CDB32DF403B2B2</vt:lpwstr>
  </property>
</Properties>
</file>